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7"/>
  </p:notesMasterIdLst>
  <p:sldIdLst>
    <p:sldId id="371" r:id="rId5"/>
    <p:sldId id="257" r:id="rId6"/>
    <p:sldId id="259" r:id="rId8"/>
    <p:sldId id="260" r:id="rId9"/>
    <p:sldId id="380" r:id="rId10"/>
    <p:sldId id="261" r:id="rId11"/>
    <p:sldId id="384" r:id="rId12"/>
    <p:sldId id="382" r:id="rId13"/>
    <p:sldId id="408" r:id="rId14"/>
    <p:sldId id="406" r:id="rId15"/>
    <p:sldId id="409" r:id="rId16"/>
    <p:sldId id="410" r:id="rId17"/>
    <p:sldId id="412" r:id="rId18"/>
    <p:sldId id="415" r:id="rId19"/>
    <p:sldId id="391" r:id="rId20"/>
    <p:sldId id="375" r:id="rId21"/>
    <p:sldId id="393" r:id="rId22"/>
    <p:sldId id="418" r:id="rId23"/>
    <p:sldId id="270" r:id="rId24"/>
    <p:sldId id="269" r:id="rId25"/>
    <p:sldId id="394" r:id="rId26"/>
    <p:sldId id="395" r:id="rId27"/>
    <p:sldId id="398" r:id="rId28"/>
    <p:sldId id="397" r:id="rId29"/>
    <p:sldId id="400" r:id="rId30"/>
    <p:sldId id="419" r:id="rId31"/>
    <p:sldId id="402" r:id="rId32"/>
    <p:sldId id="276" r:id="rId33"/>
    <p:sldId id="420" r:id="rId34"/>
    <p:sldId id="27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87007" autoAdjust="0"/>
  </p:normalViewPr>
  <p:slideViewPr>
    <p:cSldViewPr snapToGrid="0">
      <p:cViewPr varScale="1">
        <p:scale>
          <a:sx n="100" d="100"/>
          <a:sy n="100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61390-1D21-44FA-B272-10F23D84F6B9}" type="datetimeFigureOut">
              <a:rPr lang="en-US" smtClean="0"/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235F1-82A3-4BAC-83A6-048F971C2D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06eb03ca7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0" hangingPunct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Look and say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2-4 teams. 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the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look at the arrows and say the sentences.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46" name="Google Shape;646;g106eb03ca7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b03ca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g106eb03ca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b03ca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6" name="Google Shape;636;g106eb03ca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b03ca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g106eb03ca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b03ca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g106eb03ca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b03ca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g106eb03ca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b03ca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g106eb03ca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b03ca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g106eb03ca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等线" panose="02010600030101010101" pitchFamily="2" charset="-122"/>
                <a:cs typeface="Arial" panose="020B0604020202020204"/>
                <a:sym typeface="Arial" panose="020B0604020202020204"/>
              </a:rPr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2" name="Google Shape;71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asks pupils some questions about the picture and has them answer, e.g.: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+ What can you see in the picture?</a:t>
            </a:r>
            <a:endParaRPr lang="en-GB" b="0" dirty="0">
              <a:effectLst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+ How many…..?</a:t>
            </a:r>
            <a:endParaRPr lang="en-GB" b="0" dirty="0">
              <a:effectLst/>
            </a:endParaRPr>
          </a:p>
          <a:p>
            <a:br>
              <a:rPr lang="en-GB" dirty="0"/>
            </a:br>
            <a:br>
              <a:rPr lang="en-US" dirty="0"/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13" name="Google Shape;71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2" name="Google Shape;71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3" name="Google Shape;71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squares and guess the room behind.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lang="en-US" sz="18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What’s missing?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divides the class into 2 teams: BOYS and GIRLS.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shows 4 pictures on the board. Take out 1, then 2 pictures then ask pupils to find out what is/ are missing.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 of each team try to say out loud the missing room as fast as possible.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/>
            </a:pPr>
            <a:fld id="{00000000-1234-1234-1234-12341234123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1_仅标题">
  <p:cSld name="1_仅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 txBox="1"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 panose="020B0503020204020204" charset="-122"/>
              <a:buNone/>
              <a:defRPr sz="58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空白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21" name="Google Shape;21;p3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fld id="{00000000-1234-1234-1234-123412341234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内容与标题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 panose="020B0503020204020204" charset="-122"/>
              <a:buNone/>
              <a:defRPr sz="2665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600" marR="0" lvl="0" indent="-575310" algn="l" rtl="0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1218565" marR="0" lvl="1" indent="-541655" algn="l" rtl="0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373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828165" marR="0" lvl="2" indent="-508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2437765" marR="0" lvl="3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3046730" marR="0" lvl="4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3656330" marR="0" lvl="5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4265930" marR="0" lvl="6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4875530" marR="0" lvl="7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5484495" marR="0" lvl="8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26" name="Google Shape;26;p35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600" marR="0" lvl="0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1218565" marR="0" lvl="1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828165" marR="0" lvl="2" indent="-304800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2437765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304673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365633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426593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487553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5484495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27" name="Google Shape;27;p3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28" name="Google Shape;28;p3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29" name="Google Shape;29;p3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fld id="{00000000-1234-1234-1234-123412341234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容与标题">
  <p:cSld name="1_内容与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 panose="020B0503020204020204" charset="-122"/>
              <a:buNone/>
              <a:defRPr sz="2665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600" marR="0" lvl="0" indent="-575310" algn="l" rtl="0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1218565" marR="0" lvl="1" indent="-541655" algn="l" rtl="0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373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828165" marR="0" lvl="2" indent="-508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2437765" marR="0" lvl="3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3046730" marR="0" lvl="4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3656330" marR="0" lvl="5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4265930" marR="0" lvl="6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4875530" marR="0" lvl="7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5484495" marR="0" lvl="8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33" name="Google Shape;33;p36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600" marR="0" lvl="0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1218565" marR="0" lvl="1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828165" marR="0" lvl="2" indent="-304800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2437765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304673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365633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426593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487553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5484495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34" name="Google Shape;34;p3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35" name="Google Shape;35;p3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fld id="{00000000-1234-1234-1234-123412341234}" type="slidenum">
              <a:rPr lang="en-US" altLang="zh-CN" smtClean="0"/>
            </a:fld>
            <a:endParaRPr lang="zh-CN" altLang="en-US"/>
          </a:p>
        </p:txBody>
      </p:sp>
      <p:sp>
        <p:nvSpPr>
          <p:cNvPr id="37" name="Google Shape;37;p36"/>
          <p:cNvSpPr txBox="1"/>
          <p:nvPr/>
        </p:nvSpPr>
        <p:spPr>
          <a:xfrm>
            <a:off x="2506921" y="6700142"/>
            <a:ext cx="2400267" cy="16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 panose="020B0503020204020204" charset="-122"/>
              <a:buNone/>
            </a:pPr>
            <a:r>
              <a:rPr lang="en-US" altLang="zh-CN" sz="135" b="0" i="0" u="sng" strike="noStrike" cap="none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  <a:hlinkClick r:id="rId2"/>
              </a:rPr>
              <a:t>PPT</a:t>
            </a:r>
            <a:r>
              <a:rPr lang="zh-CN" altLang="en-US" sz="135" b="0" i="0" u="sng" strike="noStrike" cap="none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  <a:hlinkClick r:id="rId2"/>
              </a:rPr>
              <a:t>模板</a:t>
            </a:r>
            <a:r>
              <a:rPr lang="zh-CN" altLang="en-US" sz="135" b="0" i="0" u="none" strike="noStrike" cap="none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 </a:t>
            </a:r>
            <a:r>
              <a:rPr lang="en-US" altLang="zh-CN" sz="135" b="0" i="0" u="none" strike="noStrike" cap="none">
                <a:solidFill>
                  <a:srgbClr val="0000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http://www.1ppt.com/moban/ </a:t>
            </a:r>
            <a:endParaRPr sz="135" b="0" i="0" u="none" strike="noStrike" cap="none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图片与标题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 panose="020B0503020204020204" charset="-122"/>
              <a:buNone/>
              <a:defRPr sz="2665" b="1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0" name="Google Shape;40;p37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600" marR="0" lvl="0" indent="-3048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8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1218565" marR="0" lvl="1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828165" marR="0" lvl="2" indent="-304800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33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2437765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304673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365633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426593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487553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5484495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42" name="Google Shape;42;p3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43" name="Google Shape;43;p3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fld id="{00000000-1234-1234-1234-123412341234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标题和竖排文字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 panose="020B0503020204020204" charset="-122"/>
              <a:buNone/>
              <a:defRPr sz="58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7" name="Google Shape;47;p3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600" marR="0" lvl="0" indent="-575310" algn="l" rtl="0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1218565" marR="0" lvl="1" indent="-541655" algn="l" rtl="0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373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1828165" marR="0" lvl="2" indent="-508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2437765" marR="0" lvl="3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3046730" marR="0" lvl="4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3656330" marR="0" lvl="5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4265930" marR="0" lvl="6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4875530" marR="0" lvl="7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5484495" marR="0" lvl="8" indent="-473710" algn="l" rtl="0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48" name="Google Shape;48;p3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49" name="Google Shape;49;p3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/>
        </p:txBody>
      </p:sp>
      <p:sp>
        <p:nvSpPr>
          <p:cNvPr id="50" name="Google Shape;50;p3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fld id="{00000000-1234-1234-1234-123412341234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>
  <p:cSld name="垂直排列标题与文本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79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600" indent="0" algn="ctr">
              <a:buNone/>
              <a:defRPr sz="2665"/>
            </a:lvl2pPr>
            <a:lvl3pPr marL="1218565" indent="0" algn="ctr">
              <a:buNone/>
              <a:defRPr sz="2400"/>
            </a:lvl3pPr>
            <a:lvl4pPr marL="1828165" indent="0" algn="ctr">
              <a:buNone/>
              <a:defRPr sz="2135"/>
            </a:lvl4pPr>
            <a:lvl5pPr marL="2437765" indent="0" algn="ctr">
              <a:buNone/>
              <a:defRPr sz="2135"/>
            </a:lvl5pPr>
            <a:lvl6pPr marL="3046730" indent="0" algn="ctr">
              <a:buNone/>
              <a:defRPr sz="2135"/>
            </a:lvl6pPr>
            <a:lvl7pPr marL="3656330" indent="0" algn="ctr">
              <a:buNone/>
              <a:defRPr sz="2135"/>
            </a:lvl7pPr>
            <a:lvl8pPr marL="4265930" indent="0" algn="ctr">
              <a:buNone/>
              <a:defRPr sz="2135"/>
            </a:lvl8pPr>
            <a:lvl9pPr marL="4875530" indent="0" algn="ctr">
              <a:buNone/>
              <a:defRPr sz="213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8"/>
          </a:xfrm>
        </p:spPr>
        <p:txBody>
          <a:bodyPr anchor="b"/>
          <a:lstStyle>
            <a:lvl1pPr>
              <a:defRPr sz="79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60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2pPr>
            <a:lvl3pPr marL="12185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5pPr>
            <a:lvl6pPr marL="304673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6pPr>
            <a:lvl7pPr marL="365633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8565" indent="0">
              <a:buNone/>
              <a:defRPr sz="2400" b="1"/>
            </a:lvl3pPr>
            <a:lvl4pPr marL="1828165" indent="0">
              <a:buNone/>
              <a:defRPr sz="2135" b="1"/>
            </a:lvl4pPr>
            <a:lvl5pPr marL="2437765" indent="0">
              <a:buNone/>
              <a:defRPr sz="2135" b="1"/>
            </a:lvl5pPr>
            <a:lvl6pPr marL="3046730" indent="0">
              <a:buNone/>
              <a:defRPr sz="2135" b="1"/>
            </a:lvl6pPr>
            <a:lvl7pPr marL="3656330" indent="0">
              <a:buNone/>
              <a:defRPr sz="2135" b="1"/>
            </a:lvl7pPr>
            <a:lvl8pPr marL="4265930" indent="0">
              <a:buNone/>
              <a:defRPr sz="2135" b="1"/>
            </a:lvl8pPr>
            <a:lvl9pPr marL="487553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8565" indent="0">
              <a:buNone/>
              <a:defRPr sz="2400" b="1"/>
            </a:lvl3pPr>
            <a:lvl4pPr marL="1828165" indent="0">
              <a:buNone/>
              <a:defRPr sz="2135" b="1"/>
            </a:lvl4pPr>
            <a:lvl5pPr marL="2437765" indent="0">
              <a:buNone/>
              <a:defRPr sz="2135" b="1"/>
            </a:lvl5pPr>
            <a:lvl6pPr marL="3046730" indent="0">
              <a:buNone/>
              <a:defRPr sz="2135" b="1"/>
            </a:lvl6pPr>
            <a:lvl7pPr marL="3656330" indent="0">
              <a:buNone/>
              <a:defRPr sz="2135" b="1"/>
            </a:lvl7pPr>
            <a:lvl8pPr marL="4265930" indent="0">
              <a:buNone/>
              <a:defRPr sz="2135" b="1"/>
            </a:lvl8pPr>
            <a:lvl9pPr marL="487553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6"/>
          </a:xfrm>
        </p:spPr>
        <p:txBody>
          <a:bodyPr/>
          <a:lstStyle>
            <a:lvl1pPr>
              <a:defRPr sz="4265"/>
            </a:lvl1pPr>
            <a:lvl2pPr>
              <a:defRPr sz="3730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9"/>
          </a:xfr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8565" indent="0">
              <a:buNone/>
              <a:defRPr sz="1600"/>
            </a:lvl3pPr>
            <a:lvl4pPr marL="1828165" indent="0">
              <a:buNone/>
              <a:defRPr sz="1335"/>
            </a:lvl4pPr>
            <a:lvl5pPr marL="2437765" indent="0">
              <a:buNone/>
              <a:defRPr sz="1335"/>
            </a:lvl5pPr>
            <a:lvl6pPr marL="3046730" indent="0">
              <a:buNone/>
              <a:defRPr sz="1335"/>
            </a:lvl6pPr>
            <a:lvl7pPr marL="3656330" indent="0">
              <a:buNone/>
              <a:defRPr sz="1335"/>
            </a:lvl7pPr>
            <a:lvl8pPr marL="4265930" indent="0">
              <a:buNone/>
              <a:defRPr sz="1335"/>
            </a:lvl8pPr>
            <a:lvl9pPr marL="4875530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6"/>
          </a:xfrm>
        </p:spPr>
        <p:txBody>
          <a:bodyPr anchor="t"/>
          <a:lstStyle>
            <a:lvl1pPr marL="0" indent="0">
              <a:buNone/>
              <a:defRPr sz="4265"/>
            </a:lvl1pPr>
            <a:lvl2pPr marL="609600" indent="0">
              <a:buNone/>
              <a:defRPr sz="3730"/>
            </a:lvl2pPr>
            <a:lvl3pPr marL="1218565" indent="0">
              <a:buNone/>
              <a:defRPr sz="3200"/>
            </a:lvl3pPr>
            <a:lvl4pPr marL="1828165" indent="0">
              <a:buNone/>
              <a:defRPr sz="2665"/>
            </a:lvl4pPr>
            <a:lvl5pPr marL="2437765" indent="0">
              <a:buNone/>
              <a:defRPr sz="2665"/>
            </a:lvl5pPr>
            <a:lvl6pPr marL="3046730" indent="0">
              <a:buNone/>
              <a:defRPr sz="2665"/>
            </a:lvl6pPr>
            <a:lvl7pPr marL="3656330" indent="0">
              <a:buNone/>
              <a:defRPr sz="2665"/>
            </a:lvl7pPr>
            <a:lvl8pPr marL="4265930" indent="0">
              <a:buNone/>
              <a:defRPr sz="2665"/>
            </a:lvl8pPr>
            <a:lvl9pPr marL="4875530" indent="0">
              <a:buNone/>
              <a:defRPr sz="266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9"/>
          </a:xfr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8565" indent="0">
              <a:buNone/>
              <a:defRPr sz="1600"/>
            </a:lvl3pPr>
            <a:lvl4pPr marL="1828165" indent="0">
              <a:buNone/>
              <a:defRPr sz="1335"/>
            </a:lvl4pPr>
            <a:lvl5pPr marL="2437765" indent="0">
              <a:buNone/>
              <a:defRPr sz="1335"/>
            </a:lvl5pPr>
            <a:lvl6pPr marL="3046730" indent="0">
              <a:buNone/>
              <a:defRPr sz="1335"/>
            </a:lvl6pPr>
            <a:lvl7pPr marL="3656330" indent="0">
              <a:buNone/>
              <a:defRPr sz="1335"/>
            </a:lvl7pPr>
            <a:lvl8pPr marL="4265930" indent="0">
              <a:buNone/>
              <a:defRPr sz="1335"/>
            </a:lvl8pPr>
            <a:lvl9pPr marL="4875530" indent="0">
              <a:buNone/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530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130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95" indent="-304800" algn="l" defTabSz="121856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3.wav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3.wav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3.wav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3.wav"/><Relationship Id="rId4" Type="http://schemas.openxmlformats.org/officeDocument/2006/relationships/image" Target="../media/image26.png"/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3.wav"/><Relationship Id="rId4" Type="http://schemas.openxmlformats.org/officeDocument/2006/relationships/image" Target="../media/image24.png"/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3.wav"/><Relationship Id="rId4" Type="http://schemas.openxmlformats.org/officeDocument/2006/relationships/image" Target="../media/image24.png"/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6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phòng ngủ, đồ nội thất&#10;&#10;Mô tả được tạo tự độ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1" y="-1"/>
            <a:ext cx="12188238" cy="6858001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>
            <a:fillRect/>
          </a:stretch>
        </p:blipFill>
        <p:spPr>
          <a:xfrm>
            <a:off x="-12291" y="-13115"/>
            <a:ext cx="2468775" cy="2547763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8" y="209461"/>
            <a:ext cx="942904" cy="479723"/>
          </a:xfrm>
          <a:prstGeom prst="rect">
            <a:avLst/>
          </a:prstGeom>
        </p:spPr>
      </p:pic>
      <p:sp>
        <p:nvSpPr>
          <p:cNvPr id="8" name="TextBox 19"/>
          <p:cNvSpPr txBox="1"/>
          <p:nvPr/>
        </p:nvSpPr>
        <p:spPr>
          <a:xfrm>
            <a:off x="167123" y="393572"/>
            <a:ext cx="1767189" cy="173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66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14</a:t>
            </a:r>
            <a:endParaRPr lang="en-US" sz="1066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9" name="Google Shape;68;p1" descr="F:\1-原创素材\1_mm1102\PPT\PPT_014\materaials\pageimg_g16.png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621725" y="125466"/>
            <a:ext cx="7416854" cy="199151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" name="Hộp Văn bản 9"/>
          <p:cNvSpPr txBox="1"/>
          <p:nvPr/>
        </p:nvSpPr>
        <p:spPr>
          <a:xfrm>
            <a:off x="3445057" y="627719"/>
            <a:ext cx="6094119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My bedroom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Google Shape;83;p1"/>
          <p:cNvSpPr/>
          <p:nvPr/>
        </p:nvSpPr>
        <p:spPr>
          <a:xfrm>
            <a:off x="4316974" y="1458396"/>
            <a:ext cx="4026356" cy="495847"/>
          </a:xfrm>
          <a:prstGeom prst="roundRect">
            <a:avLst>
              <a:gd name="adj" fmla="val 50000"/>
            </a:avLst>
          </a:prstGeom>
          <a:solidFill>
            <a:schemeClr val="lt1">
              <a:alpha val="0"/>
            </a:schemeClr>
          </a:solidFill>
          <a:ln w="158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565">
              <a:buClr>
                <a:srgbClr val="000000"/>
              </a:buClr>
              <a:buSzPts val="2000"/>
            </a:pPr>
            <a:r>
              <a:rPr lang="en-US" altLang="zh-CN" sz="2665" kern="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Lesson 1 – Period 1</a:t>
            </a:r>
            <a:endParaRPr sz="2665" kern="0" dirty="0">
              <a:solidFill>
                <a:srgbClr val="7030A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49086" y="684307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  <a:endParaRPr lang="en-US" sz="426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71" y="684307"/>
            <a:ext cx="3964176" cy="2858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88" y="3795572"/>
            <a:ext cx="3743722" cy="2764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71" y="3795572"/>
            <a:ext cx="3964176" cy="2764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0" y="3403607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  <a:endParaRPr lang="en-US" sz="426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71" y="173421"/>
            <a:ext cx="3615627" cy="2716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422"/>
            <a:ext cx="3808824" cy="2716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62" y="3403607"/>
            <a:ext cx="3558236" cy="2872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0" y="644325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  <a:endParaRPr lang="en-US" sz="426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45" y="644325"/>
            <a:ext cx="3482665" cy="2818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45" y="3720662"/>
            <a:ext cx="3482665" cy="2694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20662"/>
            <a:ext cx="3808824" cy="2671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59899" y="684307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  <a:endParaRPr lang="en-US" sz="4265" dirty="0"/>
          </a:p>
        </p:txBody>
      </p:sp>
      <p:sp>
        <p:nvSpPr>
          <p:cNvPr id="4" name="Rectangle 3"/>
          <p:cNvSpPr/>
          <p:nvPr/>
        </p:nvSpPr>
        <p:spPr>
          <a:xfrm>
            <a:off x="6253655" y="684307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  <a:endParaRPr lang="en-US" sz="426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58" y="3630911"/>
            <a:ext cx="3837765" cy="2727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55" y="3627870"/>
            <a:ext cx="3808824" cy="2727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29856" y="620170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  <a:endParaRPr lang="en-US" sz="4265" dirty="0"/>
          </a:p>
        </p:txBody>
      </p:sp>
      <p:sp>
        <p:nvSpPr>
          <p:cNvPr id="4" name="Rectangle 3"/>
          <p:cNvSpPr/>
          <p:nvPr/>
        </p:nvSpPr>
        <p:spPr>
          <a:xfrm>
            <a:off x="6129856" y="3754010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  <a:endParaRPr lang="en-US" sz="426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82" y="620170"/>
            <a:ext cx="3810971" cy="2818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81" y="3754010"/>
            <a:ext cx="3810971" cy="2795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/>
          <p:cNvSpPr txBox="1"/>
          <p:nvPr/>
        </p:nvSpPr>
        <p:spPr>
          <a:xfrm>
            <a:off x="6732130" y="3577366"/>
            <a:ext cx="2739774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565">
              <a:spcBef>
                <a:spcPts val="1335"/>
              </a:spcBef>
              <a:buClr>
                <a:srgbClr val="000000"/>
              </a:buClr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Let’s talk.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1977066" y="2059428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Lesson 1</a:t>
            </a:r>
            <a:endParaRPr 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1218565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Period 1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6969411" y="2254774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④</a:t>
            </a:r>
            <a:endParaRPr lang="en-US" sz="5865" b="1" kern="0" dirty="0">
              <a:ln w="10160">
                <a:solidFill>
                  <a:srgbClr val="008083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191"/>
            <a:ext cx="12116038" cy="55238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79393" y="1987508"/>
            <a:ext cx="1002013" cy="720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9" name="Speech Bubble: Rectangle 8"/>
          <p:cNvSpPr/>
          <p:nvPr/>
        </p:nvSpPr>
        <p:spPr>
          <a:xfrm>
            <a:off x="5568138" y="1013930"/>
            <a:ext cx="3270509" cy="1511555"/>
          </a:xfrm>
          <a:prstGeom prst="wedgeRectCallout">
            <a:avLst>
              <a:gd name="adj1" fmla="val -45945"/>
              <a:gd name="adj2" fmla="val 853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730" dirty="0">
                <a:solidFill>
                  <a:prstClr val="black"/>
                </a:solidFill>
                <a:latin typeface="Calibri" panose="020F0502020204030204"/>
                <a:sym typeface="Arial" panose="020B0604020202020204"/>
              </a:rPr>
              <a:t>There are </a:t>
            </a:r>
            <a:endParaRPr lang="en-US" sz="3730" dirty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  <a:p>
            <a:pPr algn="ctr" defTabSz="914400"/>
            <a:r>
              <a:rPr lang="en-US" sz="3730" dirty="0">
                <a:solidFill>
                  <a:prstClr val="black"/>
                </a:solidFill>
                <a:latin typeface="Calibri" panose="020F0502020204030204"/>
                <a:sym typeface="Arial" panose="020B0604020202020204"/>
              </a:rPr>
              <a:t>two windows.</a:t>
            </a:r>
            <a:endParaRPr lang="en-US" sz="3730" dirty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8" name="Speech Bubble: Rectangle 7"/>
          <p:cNvSpPr/>
          <p:nvPr/>
        </p:nvSpPr>
        <p:spPr>
          <a:xfrm>
            <a:off x="75962" y="3007747"/>
            <a:ext cx="3920159" cy="966856"/>
          </a:xfrm>
          <a:prstGeom prst="wedgeRectCallout">
            <a:avLst>
              <a:gd name="adj1" fmla="val 34325"/>
              <a:gd name="adj2" fmla="val 1479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4800" dirty="0">
                <a:solidFill>
                  <a:prstClr val="black"/>
                </a:solidFill>
                <a:latin typeface="Calibri" panose="020F0502020204030204"/>
                <a:sym typeface="Arial" panose="020B0604020202020204"/>
              </a:rPr>
              <a:t>There is a bed. </a:t>
            </a:r>
            <a:endParaRPr lang="en-US" sz="4800" dirty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5" name="Hình Bầu dục 4"/>
          <p:cNvSpPr/>
          <p:nvPr/>
        </p:nvSpPr>
        <p:spPr>
          <a:xfrm>
            <a:off x="9834863" y="3007747"/>
            <a:ext cx="1648930" cy="15241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>
              <a:solidFill>
                <a:srgbClr val="FFFF00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13" name="Hình Bầu dục 12"/>
          <p:cNvSpPr/>
          <p:nvPr/>
        </p:nvSpPr>
        <p:spPr>
          <a:xfrm>
            <a:off x="3000111" y="4381811"/>
            <a:ext cx="3316607" cy="1276615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>
              <a:solidFill>
                <a:srgbClr val="4472C4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16" name="Hình Bầu dục 15"/>
          <p:cNvSpPr/>
          <p:nvPr/>
        </p:nvSpPr>
        <p:spPr>
          <a:xfrm>
            <a:off x="4300339" y="2729089"/>
            <a:ext cx="1648930" cy="15241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>
              <a:solidFill>
                <a:srgbClr val="FFFF00"/>
              </a:solidFill>
              <a:latin typeface="Calibri" panose="020F050202020403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191"/>
            <a:ext cx="12116038" cy="55238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79393" y="1987508"/>
            <a:ext cx="1002013" cy="720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9" name="Speech Bubble: Rectangle 8"/>
          <p:cNvSpPr/>
          <p:nvPr/>
        </p:nvSpPr>
        <p:spPr>
          <a:xfrm>
            <a:off x="7316418" y="810872"/>
            <a:ext cx="3270509" cy="1511555"/>
          </a:xfrm>
          <a:prstGeom prst="wedgeRectCallout">
            <a:avLst>
              <a:gd name="adj1" fmla="val 75914"/>
              <a:gd name="adj2" fmla="val -248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730" dirty="0">
                <a:solidFill>
                  <a:prstClr val="black"/>
                </a:solidFill>
                <a:latin typeface="Calibri" panose="020F0502020204030204"/>
                <a:sym typeface="Arial" panose="020B0604020202020204"/>
              </a:rPr>
              <a:t>There are </a:t>
            </a:r>
            <a:endParaRPr lang="en-US" sz="3730" dirty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  <a:p>
            <a:pPr algn="ctr" defTabSz="914400"/>
            <a:r>
              <a:rPr lang="en-US" sz="3730" dirty="0">
                <a:solidFill>
                  <a:prstClr val="black"/>
                </a:solidFill>
                <a:latin typeface="Calibri" panose="020F0502020204030204"/>
                <a:sym typeface="Arial" panose="020B0604020202020204"/>
              </a:rPr>
              <a:t>two doors.</a:t>
            </a:r>
            <a:endParaRPr lang="en-US" sz="3730" dirty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8" name="Speech Bubble: Rectangle 7"/>
          <p:cNvSpPr/>
          <p:nvPr/>
        </p:nvSpPr>
        <p:spPr>
          <a:xfrm>
            <a:off x="3280399" y="1381025"/>
            <a:ext cx="3920159" cy="966856"/>
          </a:xfrm>
          <a:prstGeom prst="wedgeRectCallout">
            <a:avLst>
              <a:gd name="adj1" fmla="val -37412"/>
              <a:gd name="adj2" fmla="val -1250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4265" dirty="0">
                <a:solidFill>
                  <a:prstClr val="black"/>
                </a:solidFill>
                <a:latin typeface="Calibri" panose="020F0502020204030204"/>
                <a:sym typeface="Arial" panose="020B0604020202020204"/>
              </a:rPr>
              <a:t>There is a desk. </a:t>
            </a:r>
            <a:endParaRPr lang="en-US" sz="4265" dirty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11" name="Hình Bầu dục 10"/>
          <p:cNvSpPr/>
          <p:nvPr/>
        </p:nvSpPr>
        <p:spPr>
          <a:xfrm>
            <a:off x="1843593" y="3168775"/>
            <a:ext cx="1436806" cy="243111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14" name="Hình Bầu dục 13"/>
          <p:cNvSpPr/>
          <p:nvPr/>
        </p:nvSpPr>
        <p:spPr>
          <a:xfrm>
            <a:off x="6950496" y="2574675"/>
            <a:ext cx="1436806" cy="243111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15" name="Hình Bầu dục 14"/>
          <p:cNvSpPr/>
          <p:nvPr/>
        </p:nvSpPr>
        <p:spPr>
          <a:xfrm>
            <a:off x="9501128" y="4709467"/>
            <a:ext cx="1848258" cy="1780853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191"/>
            <a:ext cx="12116038" cy="55238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79393" y="1987508"/>
            <a:ext cx="1002013" cy="720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9" name="Speech Bubble: Rectangle 8"/>
          <p:cNvSpPr/>
          <p:nvPr/>
        </p:nvSpPr>
        <p:spPr>
          <a:xfrm>
            <a:off x="7281913" y="1306802"/>
            <a:ext cx="3270509" cy="1511555"/>
          </a:xfrm>
          <a:prstGeom prst="wedgeRectCallout">
            <a:avLst>
              <a:gd name="adj1" fmla="val 64308"/>
              <a:gd name="adj2" fmla="val -1269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730" dirty="0">
                <a:solidFill>
                  <a:prstClr val="black"/>
                </a:solidFill>
                <a:latin typeface="Calibri" panose="020F0502020204030204"/>
                <a:sym typeface="Arial" panose="020B0604020202020204"/>
              </a:rPr>
              <a:t>There are </a:t>
            </a:r>
            <a:endParaRPr lang="en-US" sz="3730" dirty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  <a:p>
            <a:pPr algn="ctr" defTabSz="914400"/>
            <a:r>
              <a:rPr lang="en-US" sz="3730" dirty="0">
                <a:solidFill>
                  <a:prstClr val="black"/>
                </a:solidFill>
                <a:latin typeface="Calibri" panose="020F0502020204030204"/>
                <a:sym typeface="Arial" panose="020B0604020202020204"/>
              </a:rPr>
              <a:t>two chairs.</a:t>
            </a:r>
            <a:endParaRPr lang="en-US" sz="3730" dirty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8" name="Speech Bubble: Rectangle 7"/>
          <p:cNvSpPr/>
          <p:nvPr/>
        </p:nvSpPr>
        <p:spPr>
          <a:xfrm>
            <a:off x="3186644" y="1579151"/>
            <a:ext cx="3920159" cy="966856"/>
          </a:xfrm>
          <a:prstGeom prst="wedgeRectCallout">
            <a:avLst>
              <a:gd name="adj1" fmla="val 5718"/>
              <a:gd name="adj2" fmla="val -1268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4400" dirty="0">
                <a:solidFill>
                  <a:prstClr val="black"/>
                </a:solidFill>
                <a:latin typeface="Calibri" panose="020F0502020204030204"/>
                <a:sym typeface="Arial" panose="020B0604020202020204"/>
              </a:rPr>
              <a:t>There is a lamp. </a:t>
            </a:r>
            <a:endParaRPr lang="en-US" sz="4400" dirty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5" name="Hình Bầu dục 4"/>
          <p:cNvSpPr/>
          <p:nvPr/>
        </p:nvSpPr>
        <p:spPr>
          <a:xfrm>
            <a:off x="8750627" y="3334009"/>
            <a:ext cx="1648930" cy="15241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11" name="Hình Bầu dục 10"/>
          <p:cNvSpPr/>
          <p:nvPr/>
        </p:nvSpPr>
        <p:spPr>
          <a:xfrm>
            <a:off x="8600350" y="4039645"/>
            <a:ext cx="1436806" cy="2431119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  <p:sp>
        <p:nvSpPr>
          <p:cNvPr id="14" name="Hình Bầu dục 13"/>
          <p:cNvSpPr/>
          <p:nvPr/>
        </p:nvSpPr>
        <p:spPr>
          <a:xfrm>
            <a:off x="7676221" y="3388131"/>
            <a:ext cx="1436806" cy="2431119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>
              <a:solidFill>
                <a:prstClr val="black"/>
              </a:solidFill>
              <a:latin typeface="Calibri" panose="020F050202020403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g106eb03ca7f_0_57" descr="F:\1-原创素材\1_mm1102\PPT\PPT_014\materaials\pageimg_g16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26239" y="1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g106eb03ca7f_0_5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g106eb03ca7f_0_57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565">
              <a:buClr>
                <a:srgbClr val="000000"/>
              </a:buClr>
              <a:buSzPts val="1400"/>
            </a:pPr>
            <a:endParaRPr sz="1865" ker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-87017" y="2889794"/>
            <a:ext cx="12541215" cy="912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vi-VN" sz="42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Game</a:t>
            </a:r>
            <a:r>
              <a:rPr lang="vi-VN" sz="4400" kern="0" dirty="0">
                <a:latin typeface="Arial" panose="020B0604020202020204"/>
                <a:cs typeface="Arial" panose="020B0604020202020204"/>
                <a:sym typeface="Arial" panose="020B0604020202020204"/>
              </a:rPr>
              <a:t>:</a:t>
            </a:r>
            <a:r>
              <a:rPr lang="vi-VN" sz="533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5330" kern="0" dirty="0">
                <a:solidFill>
                  <a:srgbClr val="FF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Look and say!</a:t>
            </a:r>
            <a:endParaRPr lang="en-US" sz="5330" kern="0" dirty="0">
              <a:solidFill>
                <a:srgbClr val="FF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2107077" y="1989286"/>
            <a:ext cx="566625" cy="77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565">
              <a:buClr>
                <a:srgbClr val="000000"/>
              </a:buClr>
              <a:buSzPts val="3200"/>
            </a:pPr>
            <a:endParaRPr sz="4265" kern="0">
              <a:solidFill>
                <a:srgbClr val="004748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4900829" y="1989286"/>
            <a:ext cx="566625" cy="77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565">
              <a:buClr>
                <a:srgbClr val="000000"/>
              </a:buClr>
              <a:buSzPts val="3200"/>
            </a:pPr>
            <a:endParaRPr sz="4265" kern="0">
              <a:solidFill>
                <a:srgbClr val="60B117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0693373" y="1989286"/>
            <a:ext cx="566625" cy="77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565">
              <a:buClr>
                <a:srgbClr val="000000"/>
              </a:buClr>
              <a:buSzPts val="3200"/>
            </a:pPr>
            <a:endParaRPr sz="4265" kern="0">
              <a:solidFill>
                <a:srgbClr val="0FBCDF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0781125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708869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6106374" y="2429169"/>
            <a:ext cx="647840" cy="53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565">
              <a:buClr>
                <a:srgbClr val="000000"/>
              </a:buClr>
              <a:buSzPts val="2000"/>
            </a:pPr>
            <a:endParaRPr sz="2665" kern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9367421" y="2463026"/>
            <a:ext cx="647840" cy="53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565">
              <a:buClr>
                <a:srgbClr val="000000"/>
              </a:buClr>
              <a:buSzPts val="2000"/>
            </a:pPr>
            <a:endParaRPr sz="2665" kern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705210" y="5760906"/>
            <a:ext cx="1310050" cy="8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" y="85"/>
            <a:ext cx="12188238" cy="6857915"/>
          </a:xfrm>
          <a:prstGeom prst="rect">
            <a:avLst/>
          </a:prstGeom>
        </p:spPr>
      </p:pic>
      <p:sp>
        <p:nvSpPr>
          <p:cNvPr id="12" name="Text Placeholder 7"/>
          <p:cNvSpPr txBox="1"/>
          <p:nvPr/>
        </p:nvSpPr>
        <p:spPr>
          <a:xfrm>
            <a:off x="2981277" y="1072421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565">
              <a:spcBef>
                <a:spcPts val="1335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Warm-up and review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3" name="Rectangle 44"/>
          <p:cNvSpPr/>
          <p:nvPr/>
        </p:nvSpPr>
        <p:spPr>
          <a:xfrm>
            <a:off x="2220750" y="883474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3730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①</a:t>
            </a:r>
            <a:endParaRPr lang="en-US" sz="3730" b="1" kern="0" dirty="0">
              <a:ln w="10160">
                <a:solidFill>
                  <a:srgbClr val="008083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Rectangle 45"/>
          <p:cNvSpPr/>
          <p:nvPr/>
        </p:nvSpPr>
        <p:spPr>
          <a:xfrm>
            <a:off x="2211534" y="1442223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3730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②</a:t>
            </a:r>
            <a:endParaRPr lang="en-US" sz="3730" b="1" kern="0" dirty="0">
              <a:ln w="10160">
                <a:solidFill>
                  <a:srgbClr val="008083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Text Placeholder 7"/>
          <p:cNvSpPr txBox="1"/>
          <p:nvPr/>
        </p:nvSpPr>
        <p:spPr>
          <a:xfrm>
            <a:off x="3036908" y="1581756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565">
              <a:spcBef>
                <a:spcPts val="1335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Look, listen and repeat.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6" name="Rectangle 46"/>
          <p:cNvSpPr/>
          <p:nvPr/>
        </p:nvSpPr>
        <p:spPr>
          <a:xfrm>
            <a:off x="2226066" y="2010411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3730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③</a:t>
            </a:r>
            <a:endParaRPr lang="en-US" sz="3730" b="1" kern="0" dirty="0">
              <a:ln w="10160">
                <a:solidFill>
                  <a:srgbClr val="008083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" name="Text Placeholder 7"/>
          <p:cNvSpPr txBox="1"/>
          <p:nvPr/>
        </p:nvSpPr>
        <p:spPr>
          <a:xfrm>
            <a:off x="3021936" y="2182121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565">
              <a:spcBef>
                <a:spcPts val="1335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Listen, point and say.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0" name="Rectangle 47"/>
          <p:cNvSpPr/>
          <p:nvPr/>
        </p:nvSpPr>
        <p:spPr>
          <a:xfrm>
            <a:off x="2241477" y="2562423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3730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④</a:t>
            </a:r>
            <a:endParaRPr lang="en-US" sz="3730" b="1" kern="0" dirty="0">
              <a:ln w="10160">
                <a:solidFill>
                  <a:srgbClr val="008083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Text Placeholder 7"/>
          <p:cNvSpPr txBox="1"/>
          <p:nvPr/>
        </p:nvSpPr>
        <p:spPr>
          <a:xfrm>
            <a:off x="3029210" y="2720155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565">
              <a:spcBef>
                <a:spcPts val="1335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Let’s talk.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2" name="Rectangle 48"/>
          <p:cNvSpPr/>
          <p:nvPr/>
        </p:nvSpPr>
        <p:spPr>
          <a:xfrm>
            <a:off x="2256872" y="3121427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3730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⑤</a:t>
            </a:r>
            <a:endParaRPr lang="en-US" sz="3730" b="1" kern="0" dirty="0">
              <a:ln w="10160">
                <a:solidFill>
                  <a:srgbClr val="008083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Text Placeholder 7"/>
          <p:cNvSpPr txBox="1"/>
          <p:nvPr/>
        </p:nvSpPr>
        <p:spPr>
          <a:xfrm>
            <a:off x="3021936" y="3255913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565">
              <a:spcBef>
                <a:spcPts val="1335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Fun corner and wrap-up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106eb03ca7f_0_48" descr="F:\1-原创素材\1_mm1102\PPT\PPT_014\materaials\pageimg_g16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26239" y="-20313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06eb03ca7f_0_4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06eb03ca7f_0_48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565">
              <a:buClr>
                <a:srgbClr val="000000"/>
              </a:buClr>
              <a:buSzPts val="1400"/>
            </a:pPr>
            <a:endParaRPr sz="1865" ker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3012380" y="177951"/>
            <a:ext cx="714027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>
              <a:buClr>
                <a:srgbClr val="000000"/>
              </a:buClr>
            </a:pP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There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are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two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windows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48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Lưu Đồ: Thay đổi Tiến Trình 4"/>
          <p:cNvSpPr/>
          <p:nvPr/>
        </p:nvSpPr>
        <p:spPr>
          <a:xfrm>
            <a:off x="3012381" y="177951"/>
            <a:ext cx="6618209" cy="86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 dirty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41" y="2486934"/>
            <a:ext cx="10677525" cy="3409369"/>
          </a:xfrm>
          <a:prstGeom prst="rect">
            <a:avLst/>
          </a:prstGeom>
        </p:spPr>
      </p:pic>
      <p:sp>
        <p:nvSpPr>
          <p:cNvPr id="10" name="Arrow: Right 9"/>
          <p:cNvSpPr/>
          <p:nvPr/>
        </p:nvSpPr>
        <p:spPr>
          <a:xfrm rot="7674537">
            <a:off x="10498542" y="1930874"/>
            <a:ext cx="1905728" cy="11252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3200" kern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043" y="1287240"/>
            <a:ext cx="3005226" cy="3005226"/>
            <a:chOff x="-8004811" y="-84360"/>
            <a:chExt cx="2254615" cy="225461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004811" y="-84360"/>
              <a:ext cx="2254615" cy="225461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 flipH="1">
              <a:off x="-7722501" y="526362"/>
              <a:ext cx="1582257" cy="954086"/>
            </a:xfrm>
            <a:prstGeom prst="rect">
              <a:avLst/>
            </a:prstGeom>
            <a:noFill/>
          </p:spPr>
          <p:txBody>
            <a:bodyPr wrap="square" lIns="162459" tIns="81230" rIns="162459" bIns="81230">
              <a:spAutoFit/>
            </a:bodyPr>
            <a:lstStyle/>
            <a:p>
              <a:pPr algn="ctr" defTabSz="1218565">
                <a:buClr>
                  <a:srgbClr val="000000"/>
                </a:buClr>
              </a:pPr>
              <a:r>
                <a:rPr lang="en-US" sz="72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latin typeface="Arial" panose="020B0604020202020204"/>
                  <a:cs typeface="Arial" panose="020B0604020202020204"/>
                  <a:sym typeface="Arial" panose="020B0604020202020204"/>
                </a:rPr>
                <a:t>5</a:t>
              </a:r>
              <a:endParaRPr lang="en-US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" name="Arrow: Right 14"/>
          <p:cNvSpPr/>
          <p:nvPr/>
        </p:nvSpPr>
        <p:spPr>
          <a:xfrm rot="7907821">
            <a:off x="4481272" y="1770082"/>
            <a:ext cx="1905728" cy="11252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3200" kern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106eb03ca7f_0_48" descr="F:\1-原创素材\1_mm1102\PPT\PPT_014\materaials\pageimg_g16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26239" y="1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06eb03ca7f_0_4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06eb03ca7f_0_48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565">
              <a:buClr>
                <a:srgbClr val="000000"/>
              </a:buClr>
              <a:buSzPts val="1400"/>
            </a:pPr>
            <a:endParaRPr sz="1865" ker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3012380" y="177951"/>
            <a:ext cx="714027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>
              <a:buClr>
                <a:srgbClr val="000000"/>
              </a:buClr>
            </a:pP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There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are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two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doors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48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Lưu Đồ: Thay đổi Tiến Trình 6"/>
          <p:cNvSpPr/>
          <p:nvPr/>
        </p:nvSpPr>
        <p:spPr>
          <a:xfrm>
            <a:off x="3012381" y="177951"/>
            <a:ext cx="6618209" cy="86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17" y="2587781"/>
            <a:ext cx="10677525" cy="3409369"/>
          </a:xfrm>
          <a:prstGeom prst="rect">
            <a:avLst/>
          </a:prstGeom>
        </p:spPr>
      </p:pic>
      <p:grpSp>
        <p:nvGrpSpPr>
          <p:cNvPr id="10" name="Group 1"/>
          <p:cNvGrpSpPr/>
          <p:nvPr/>
        </p:nvGrpSpPr>
        <p:grpSpPr>
          <a:xfrm>
            <a:off x="616043" y="1287240"/>
            <a:ext cx="3005226" cy="3005226"/>
            <a:chOff x="-8004811" y="-84360"/>
            <a:chExt cx="2254615" cy="225461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004811" y="-84360"/>
              <a:ext cx="2254615" cy="2254615"/>
            </a:xfrm>
            <a:prstGeom prst="rect">
              <a:avLst/>
            </a:prstGeom>
          </p:spPr>
        </p:pic>
        <p:sp>
          <p:nvSpPr>
            <p:cNvPr id="12" name="Rectangle 12"/>
            <p:cNvSpPr/>
            <p:nvPr/>
          </p:nvSpPr>
          <p:spPr>
            <a:xfrm flipH="1">
              <a:off x="-7722501" y="526362"/>
              <a:ext cx="1582257" cy="954086"/>
            </a:xfrm>
            <a:prstGeom prst="rect">
              <a:avLst/>
            </a:prstGeom>
            <a:noFill/>
          </p:spPr>
          <p:txBody>
            <a:bodyPr wrap="square" lIns="162459" tIns="81230" rIns="162459" bIns="81230">
              <a:spAutoFit/>
            </a:bodyPr>
            <a:lstStyle/>
            <a:p>
              <a:pPr algn="ctr" defTabSz="1218565">
                <a:buClr>
                  <a:srgbClr val="000000"/>
                </a:buClr>
              </a:pPr>
              <a:r>
                <a:rPr lang="en-US" sz="72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latin typeface="Arial" panose="020B0604020202020204"/>
                  <a:cs typeface="Arial" panose="020B0604020202020204"/>
                  <a:sym typeface="Arial" panose="020B0604020202020204"/>
                </a:rPr>
                <a:t>3</a:t>
              </a:r>
              <a:endParaRPr lang="en-US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" name="Arrow: Right 9"/>
          <p:cNvSpPr/>
          <p:nvPr/>
        </p:nvSpPr>
        <p:spPr>
          <a:xfrm rot="7674537">
            <a:off x="7243709" y="2244507"/>
            <a:ext cx="1159170" cy="61876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3200" kern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16" name="Arrow: Right 14"/>
          <p:cNvSpPr/>
          <p:nvPr/>
        </p:nvSpPr>
        <p:spPr>
          <a:xfrm rot="1940208">
            <a:off x="354588" y="4238160"/>
            <a:ext cx="1180706" cy="59610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3200" kern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106eb03ca7f_0_48" descr="F:\1-原创素材\1_mm1102\PPT\PPT_014\materaials\pageimg_g16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26239" y="1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06eb03ca7f_0_4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06eb03ca7f_0_48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565">
              <a:buClr>
                <a:srgbClr val="000000"/>
              </a:buClr>
              <a:buSzPts val="1400"/>
            </a:pPr>
            <a:endParaRPr sz="1865" ker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4383557" y="207214"/>
            <a:ext cx="714027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>
              <a:buClr>
                <a:srgbClr val="000000"/>
              </a:buClr>
            </a:pP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There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is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a </a:t>
            </a: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bed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48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Lưu Đồ: Thay đổi Tiến Trình 6"/>
          <p:cNvSpPr/>
          <p:nvPr/>
        </p:nvSpPr>
        <p:spPr>
          <a:xfrm>
            <a:off x="3012381" y="153077"/>
            <a:ext cx="6618209" cy="86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19" y="2375336"/>
            <a:ext cx="10677525" cy="3409369"/>
          </a:xfrm>
          <a:prstGeom prst="rect">
            <a:avLst/>
          </a:prstGeom>
        </p:spPr>
      </p:pic>
      <p:grpSp>
        <p:nvGrpSpPr>
          <p:cNvPr id="8" name="Group 1"/>
          <p:cNvGrpSpPr/>
          <p:nvPr/>
        </p:nvGrpSpPr>
        <p:grpSpPr>
          <a:xfrm>
            <a:off x="616043" y="1287240"/>
            <a:ext cx="3005226" cy="3005226"/>
            <a:chOff x="-8004811" y="-84360"/>
            <a:chExt cx="2254615" cy="2254615"/>
          </a:xfrm>
        </p:grpSpPr>
        <p:pic>
          <p:nvPicPr>
            <p:cNvPr id="9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004811" y="-84360"/>
              <a:ext cx="2254615" cy="2254615"/>
            </a:xfrm>
            <a:prstGeom prst="rect">
              <a:avLst/>
            </a:prstGeom>
          </p:spPr>
        </p:pic>
        <p:sp>
          <p:nvSpPr>
            <p:cNvPr id="10" name="Rectangle 12"/>
            <p:cNvSpPr/>
            <p:nvPr/>
          </p:nvSpPr>
          <p:spPr>
            <a:xfrm flipH="1">
              <a:off x="-7722501" y="526362"/>
              <a:ext cx="1582257" cy="954086"/>
            </a:xfrm>
            <a:prstGeom prst="rect">
              <a:avLst/>
            </a:prstGeom>
            <a:noFill/>
          </p:spPr>
          <p:txBody>
            <a:bodyPr wrap="square" lIns="162459" tIns="81230" rIns="162459" bIns="81230">
              <a:spAutoFit/>
            </a:bodyPr>
            <a:lstStyle/>
            <a:p>
              <a:pPr algn="ctr" defTabSz="1218565">
                <a:buClr>
                  <a:srgbClr val="000000"/>
                </a:buClr>
              </a:pPr>
              <a:r>
                <a:rPr lang="en-US" sz="72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latin typeface="Arial" panose="020B0604020202020204"/>
                  <a:cs typeface="Arial" panose="020B0604020202020204"/>
                  <a:sym typeface="Arial" panose="020B0604020202020204"/>
                </a:rPr>
                <a:t>2</a:t>
              </a:r>
              <a:endParaRPr lang="en-US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" name="Arrow: Right 9"/>
          <p:cNvSpPr/>
          <p:nvPr/>
        </p:nvSpPr>
        <p:spPr>
          <a:xfrm rot="7674537">
            <a:off x="4782769" y="3176712"/>
            <a:ext cx="1905728" cy="11252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3200" kern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106eb03ca7f_0_48" descr="F:\1-原创素材\1_mm1102\PPT\PPT_014\materaials\pageimg_g16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26239" y="1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06eb03ca7f_0_4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06eb03ca7f_0_48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565">
              <a:buClr>
                <a:srgbClr val="000000"/>
              </a:buClr>
              <a:buSzPts val="1400"/>
            </a:pPr>
            <a:endParaRPr sz="1865" ker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3012380" y="177951"/>
            <a:ext cx="714027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>
              <a:buClr>
                <a:srgbClr val="000000"/>
              </a:buClr>
            </a:pP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There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are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two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doors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48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Lưu Đồ: Thay đổi Tiến Trình 6"/>
          <p:cNvSpPr/>
          <p:nvPr/>
        </p:nvSpPr>
        <p:spPr>
          <a:xfrm>
            <a:off x="3012381" y="177951"/>
            <a:ext cx="6618209" cy="86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  <p:grpSp>
        <p:nvGrpSpPr>
          <p:cNvPr id="8" name="Group 1"/>
          <p:cNvGrpSpPr/>
          <p:nvPr/>
        </p:nvGrpSpPr>
        <p:grpSpPr>
          <a:xfrm>
            <a:off x="616043" y="1287240"/>
            <a:ext cx="3005226" cy="3005226"/>
            <a:chOff x="-8004811" y="-84360"/>
            <a:chExt cx="2254615" cy="2254615"/>
          </a:xfrm>
        </p:grpSpPr>
        <p:pic>
          <p:nvPicPr>
            <p:cNvPr id="9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004811" y="-84360"/>
              <a:ext cx="2254615" cy="2254615"/>
            </a:xfrm>
            <a:prstGeom prst="rect">
              <a:avLst/>
            </a:prstGeom>
          </p:spPr>
        </p:pic>
        <p:sp>
          <p:nvSpPr>
            <p:cNvPr id="10" name="Rectangle 12"/>
            <p:cNvSpPr/>
            <p:nvPr/>
          </p:nvSpPr>
          <p:spPr>
            <a:xfrm flipH="1">
              <a:off x="-7722501" y="526362"/>
              <a:ext cx="1582257" cy="954086"/>
            </a:xfrm>
            <a:prstGeom prst="rect">
              <a:avLst/>
            </a:prstGeom>
            <a:noFill/>
          </p:spPr>
          <p:txBody>
            <a:bodyPr wrap="square" lIns="162459" tIns="81230" rIns="162459" bIns="81230">
              <a:spAutoFit/>
            </a:bodyPr>
            <a:lstStyle/>
            <a:p>
              <a:pPr algn="ctr" defTabSz="1218565">
                <a:buClr>
                  <a:srgbClr val="000000"/>
                </a:buClr>
              </a:pPr>
              <a:r>
                <a:rPr lang="en-US" sz="72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latin typeface="Arial" panose="020B0604020202020204"/>
                  <a:cs typeface="Arial" panose="020B0604020202020204"/>
                  <a:sym typeface="Arial" panose="020B0604020202020204"/>
                </a:rPr>
                <a:t>5</a:t>
              </a:r>
              <a:endParaRPr lang="en-US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348" y="2678465"/>
            <a:ext cx="4746308" cy="3352800"/>
          </a:xfrm>
          <a:prstGeom prst="rect">
            <a:avLst/>
          </a:prstGeom>
        </p:spPr>
      </p:pic>
      <p:sp>
        <p:nvSpPr>
          <p:cNvPr id="11" name="Arrow: Right 9"/>
          <p:cNvSpPr/>
          <p:nvPr/>
        </p:nvSpPr>
        <p:spPr>
          <a:xfrm rot="7674537">
            <a:off x="6990549" y="2480469"/>
            <a:ext cx="1159170" cy="61876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3200" kern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12" name="Arrow: Right 14"/>
          <p:cNvSpPr/>
          <p:nvPr/>
        </p:nvSpPr>
        <p:spPr>
          <a:xfrm rot="3139678">
            <a:off x="4358541" y="2507350"/>
            <a:ext cx="1180706" cy="59610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3200" kern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106eb03ca7f_0_48" descr="F:\1-原创素材\1_mm1102\PPT\PPT_014\materaials\pageimg_g16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26239" y="1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06eb03ca7f_0_4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06eb03ca7f_0_48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565">
              <a:buClr>
                <a:srgbClr val="000000"/>
              </a:buClr>
              <a:buSzPts val="1400"/>
            </a:pPr>
            <a:endParaRPr sz="1865" ker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4383557" y="207214"/>
            <a:ext cx="714027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>
              <a:buClr>
                <a:srgbClr val="000000"/>
              </a:buClr>
            </a:pP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There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is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a </a:t>
            </a: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bed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48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Lưu Đồ: Thay đổi Tiến Trình 6"/>
          <p:cNvSpPr/>
          <p:nvPr/>
        </p:nvSpPr>
        <p:spPr>
          <a:xfrm>
            <a:off x="3012381" y="177951"/>
            <a:ext cx="6618209" cy="86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  <p:grpSp>
        <p:nvGrpSpPr>
          <p:cNvPr id="11" name="Group 1"/>
          <p:cNvGrpSpPr/>
          <p:nvPr/>
        </p:nvGrpSpPr>
        <p:grpSpPr>
          <a:xfrm>
            <a:off x="616043" y="1287240"/>
            <a:ext cx="3005226" cy="3005226"/>
            <a:chOff x="-8004811" y="-84360"/>
            <a:chExt cx="2254615" cy="225461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004811" y="-84360"/>
              <a:ext cx="2254615" cy="225461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 flipH="1">
              <a:off x="-7722501" y="526362"/>
              <a:ext cx="1582257" cy="954086"/>
            </a:xfrm>
            <a:prstGeom prst="rect">
              <a:avLst/>
            </a:prstGeom>
            <a:noFill/>
          </p:spPr>
          <p:txBody>
            <a:bodyPr wrap="square" lIns="162459" tIns="81230" rIns="162459" bIns="81230">
              <a:spAutoFit/>
            </a:bodyPr>
            <a:lstStyle/>
            <a:p>
              <a:pPr algn="ctr" defTabSz="1218565">
                <a:buClr>
                  <a:srgbClr val="000000"/>
                </a:buClr>
              </a:pPr>
              <a:r>
                <a:rPr lang="en-US" sz="72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latin typeface="Arial" panose="020B0604020202020204"/>
                  <a:cs typeface="Arial" panose="020B0604020202020204"/>
                  <a:sym typeface="Arial" panose="020B0604020202020204"/>
                </a:rPr>
                <a:t>2</a:t>
              </a:r>
              <a:endParaRPr lang="en-US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566" y="2101184"/>
            <a:ext cx="3867150" cy="415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Arrow: Right 9"/>
          <p:cNvSpPr/>
          <p:nvPr/>
        </p:nvSpPr>
        <p:spPr>
          <a:xfrm rot="3127399">
            <a:off x="4740929" y="3573258"/>
            <a:ext cx="1159170" cy="61876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3200" kern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106eb03ca7f_0_48" descr="F:\1-原创素材\1_mm1102\PPT\PPT_014\materaials\pageimg_g16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26239" y="1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06eb03ca7f_0_4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06eb03ca7f_0_48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565">
              <a:buClr>
                <a:srgbClr val="000000"/>
              </a:buClr>
              <a:buSzPts val="1400"/>
            </a:pPr>
            <a:endParaRPr sz="1865" ker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4383557" y="207214"/>
            <a:ext cx="714027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>
              <a:buClr>
                <a:srgbClr val="000000"/>
              </a:buClr>
            </a:pP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There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is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a </a:t>
            </a:r>
            <a:r>
              <a:rPr lang="vi-VN" sz="48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desk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48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Lưu Đồ: Thay đổi Tiến Trình 6"/>
          <p:cNvSpPr/>
          <p:nvPr/>
        </p:nvSpPr>
        <p:spPr>
          <a:xfrm>
            <a:off x="3012381" y="177951"/>
            <a:ext cx="6618209" cy="86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172" y="2135850"/>
            <a:ext cx="7230625" cy="3837635"/>
          </a:xfrm>
          <a:prstGeom prst="rect">
            <a:avLst/>
          </a:prstGeom>
        </p:spPr>
      </p:pic>
      <p:sp>
        <p:nvSpPr>
          <p:cNvPr id="8" name="Arrow: Right 9"/>
          <p:cNvSpPr/>
          <p:nvPr/>
        </p:nvSpPr>
        <p:spPr>
          <a:xfrm rot="7674537">
            <a:off x="8141021" y="3500686"/>
            <a:ext cx="1402596" cy="90593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3200" kern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  <p:grpSp>
        <p:nvGrpSpPr>
          <p:cNvPr id="12" name="Group 1"/>
          <p:cNvGrpSpPr/>
          <p:nvPr/>
        </p:nvGrpSpPr>
        <p:grpSpPr>
          <a:xfrm>
            <a:off x="616043" y="1287240"/>
            <a:ext cx="3005226" cy="3005226"/>
            <a:chOff x="-8004811" y="-84360"/>
            <a:chExt cx="2254615" cy="2254615"/>
          </a:xfrm>
        </p:grpSpPr>
        <p:pic>
          <p:nvPicPr>
            <p:cNvPr id="13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004811" y="-84360"/>
              <a:ext cx="2254615" cy="2254615"/>
            </a:xfrm>
            <a:prstGeom prst="rect">
              <a:avLst/>
            </a:prstGeom>
          </p:spPr>
        </p:pic>
        <p:sp>
          <p:nvSpPr>
            <p:cNvPr id="14" name="Rectangle 12"/>
            <p:cNvSpPr/>
            <p:nvPr/>
          </p:nvSpPr>
          <p:spPr>
            <a:xfrm flipH="1">
              <a:off x="-7722501" y="526362"/>
              <a:ext cx="1582257" cy="954086"/>
            </a:xfrm>
            <a:prstGeom prst="rect">
              <a:avLst/>
            </a:prstGeom>
            <a:noFill/>
          </p:spPr>
          <p:txBody>
            <a:bodyPr wrap="square" lIns="162459" tIns="81230" rIns="162459" bIns="81230">
              <a:spAutoFit/>
            </a:bodyPr>
            <a:lstStyle/>
            <a:p>
              <a:pPr algn="ctr" defTabSz="1218565">
                <a:buClr>
                  <a:srgbClr val="000000"/>
                </a:buClr>
              </a:pPr>
              <a:r>
                <a:rPr lang="en-US" sz="72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latin typeface="Arial" panose="020B0604020202020204"/>
                  <a:cs typeface="Arial" panose="020B0604020202020204"/>
                  <a:sym typeface="Arial" panose="020B0604020202020204"/>
                </a:rPr>
                <a:t>3</a:t>
              </a:r>
              <a:endParaRPr lang="en-US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106eb03ca7f_0_48" descr="F:\1-原创素材\1_mm1102\PPT\PPT_014\materaials\pageimg_g16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26239" y="1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06eb03ca7f_0_4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06eb03ca7f_0_48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565">
              <a:buClr>
                <a:srgbClr val="000000"/>
              </a:buClr>
              <a:buSzPts val="1400"/>
            </a:pPr>
            <a:endParaRPr sz="1865" ker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3314133" y="341776"/>
            <a:ext cx="714027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>
              <a:buClr>
                <a:srgbClr val="000000"/>
              </a:buClr>
            </a:pP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There </a:t>
            </a:r>
            <a:r>
              <a:rPr lang="en-US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are two chairs</a:t>
            </a:r>
            <a:r>
              <a:rPr lang="vi-VN" sz="4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48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Lưu Đồ: Thay đổi Tiến Trình 6"/>
          <p:cNvSpPr/>
          <p:nvPr/>
        </p:nvSpPr>
        <p:spPr>
          <a:xfrm>
            <a:off x="3078728" y="225793"/>
            <a:ext cx="6618209" cy="86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1865" kern="0" dirty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656" y="2101184"/>
            <a:ext cx="7728583" cy="4101925"/>
          </a:xfrm>
          <a:prstGeom prst="rect">
            <a:avLst/>
          </a:prstGeom>
        </p:spPr>
      </p:pic>
      <p:sp>
        <p:nvSpPr>
          <p:cNvPr id="8" name="Arrow: Right 9"/>
          <p:cNvSpPr/>
          <p:nvPr/>
        </p:nvSpPr>
        <p:spPr>
          <a:xfrm rot="7674537">
            <a:off x="6182973" y="2976030"/>
            <a:ext cx="1402596" cy="90593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3200" kern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15" name="Arrow: Right 9"/>
          <p:cNvSpPr/>
          <p:nvPr/>
        </p:nvSpPr>
        <p:spPr>
          <a:xfrm rot="7674537">
            <a:off x="7055930" y="3424968"/>
            <a:ext cx="1402596" cy="90593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3200" kern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  <p:grpSp>
        <p:nvGrpSpPr>
          <p:cNvPr id="12" name="Group 1"/>
          <p:cNvGrpSpPr/>
          <p:nvPr/>
        </p:nvGrpSpPr>
        <p:grpSpPr>
          <a:xfrm>
            <a:off x="615025" y="1278660"/>
            <a:ext cx="3005226" cy="3005226"/>
            <a:chOff x="-8005575" y="-90797"/>
            <a:chExt cx="2254615" cy="2254615"/>
          </a:xfrm>
        </p:grpSpPr>
        <p:pic>
          <p:nvPicPr>
            <p:cNvPr id="13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005575" y="-90797"/>
              <a:ext cx="2254615" cy="2254615"/>
            </a:xfrm>
            <a:prstGeom prst="rect">
              <a:avLst/>
            </a:prstGeom>
          </p:spPr>
        </p:pic>
        <p:sp>
          <p:nvSpPr>
            <p:cNvPr id="14" name="Rectangle 12"/>
            <p:cNvSpPr/>
            <p:nvPr/>
          </p:nvSpPr>
          <p:spPr>
            <a:xfrm flipH="1">
              <a:off x="-7722501" y="526362"/>
              <a:ext cx="1582257" cy="954086"/>
            </a:xfrm>
            <a:prstGeom prst="rect">
              <a:avLst/>
            </a:prstGeom>
            <a:noFill/>
          </p:spPr>
          <p:txBody>
            <a:bodyPr wrap="square" lIns="162459" tIns="81230" rIns="162459" bIns="81230">
              <a:spAutoFit/>
            </a:bodyPr>
            <a:lstStyle/>
            <a:p>
              <a:pPr algn="ctr" defTabSz="1218565">
                <a:buClr>
                  <a:srgbClr val="000000"/>
                </a:buClr>
              </a:pPr>
              <a:r>
                <a:rPr lang="en-US" sz="72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latin typeface="Arial" panose="020B0604020202020204"/>
                  <a:cs typeface="Arial" panose="020B0604020202020204"/>
                  <a:sym typeface="Arial" panose="020B0604020202020204"/>
                </a:rPr>
                <a:t>3</a:t>
              </a:r>
              <a:endParaRPr lang="en-US" sz="72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0843" y="1060"/>
            <a:ext cx="12089879" cy="669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51404" y="340397"/>
            <a:ext cx="1469357" cy="13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081024" y="806562"/>
            <a:ext cx="6062320" cy="83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214968" y="1671173"/>
            <a:ext cx="6231247" cy="494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589430" y="3430061"/>
            <a:ext cx="3744222" cy="269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1372459">
            <a:off x="1575674" y="1613864"/>
            <a:ext cx="2389312" cy="17695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/>
          <p:cNvSpPr txBox="1"/>
          <p:nvPr/>
        </p:nvSpPr>
        <p:spPr>
          <a:xfrm>
            <a:off x="5725582" y="3531310"/>
            <a:ext cx="5370909" cy="978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565">
              <a:spcBef>
                <a:spcPts val="1335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Fun corner and wrap-up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1993893" y="2072421"/>
            <a:ext cx="1583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Lesson 1</a:t>
            </a:r>
            <a:endParaRPr 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1218565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Period 1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Rectangle 48"/>
          <p:cNvSpPr/>
          <p:nvPr/>
        </p:nvSpPr>
        <p:spPr>
          <a:xfrm>
            <a:off x="6972536" y="2342156"/>
            <a:ext cx="970702" cy="861416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4800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⑤</a:t>
            </a:r>
            <a:endParaRPr lang="en-US" sz="4800" b="1" kern="0" dirty="0">
              <a:ln w="10160">
                <a:solidFill>
                  <a:srgbClr val="008083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655" y="212149"/>
            <a:ext cx="5544431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can you see in the room?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285" y="1258668"/>
            <a:ext cx="9390501" cy="4983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655" y="212149"/>
            <a:ext cx="5544431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can you see in the room?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9413" y="1181429"/>
            <a:ext cx="7400925" cy="5314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/>
          <p:cNvSpPr txBox="1"/>
          <p:nvPr/>
        </p:nvSpPr>
        <p:spPr>
          <a:xfrm>
            <a:off x="4926746" y="3522808"/>
            <a:ext cx="5431199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565">
              <a:spcBef>
                <a:spcPts val="1335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sym typeface="Arial" panose="020B0604020202020204"/>
              </a:rPr>
              <a:t>Warm-up and review</a:t>
            </a:r>
            <a:endParaRPr lang="en-US" dirty="0">
              <a:solidFill>
                <a:srgbClr val="00B0F0"/>
              </a:solidFill>
              <a:sym typeface="Arial" panose="020B0604020202020204"/>
            </a:endParaRPr>
          </a:p>
        </p:txBody>
      </p:sp>
      <p:sp>
        <p:nvSpPr>
          <p:cNvPr id="9" name="Rectangle 44"/>
          <p:cNvSpPr/>
          <p:nvPr/>
        </p:nvSpPr>
        <p:spPr>
          <a:xfrm>
            <a:off x="7130601" y="2212611"/>
            <a:ext cx="810229" cy="943618"/>
          </a:xfrm>
          <a:prstGeom prst="rect">
            <a:avLst/>
          </a:prstGeom>
          <a:noFill/>
        </p:spPr>
        <p:txBody>
          <a:bodyPr wrap="square" lIns="121882" tIns="60941" rIns="121882" bIns="60941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5330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①</a:t>
            </a:r>
            <a:endParaRPr lang="en-US" sz="5330" b="1" kern="0" dirty="0">
              <a:ln w="10160">
                <a:solidFill>
                  <a:srgbClr val="008083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1992626" y="2072001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Lesson 1</a:t>
            </a:r>
            <a:endParaRPr 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1218565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Period 1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50" y="581660"/>
            <a:ext cx="10076180" cy="5483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1838507" y="2311180"/>
            <a:ext cx="1056730" cy="650754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565">
              <a:buClr>
                <a:srgbClr val="000000"/>
              </a:buClr>
              <a:buSzPts val="1800"/>
            </a:pPr>
            <a:endParaRPr sz="2400" kern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611889" y="3536421"/>
            <a:ext cx="734156" cy="452106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565">
              <a:buClr>
                <a:srgbClr val="000000"/>
              </a:buClr>
              <a:buSzPts val="1800"/>
            </a:pPr>
            <a:endParaRPr sz="2400" kern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9845962" y="2988096"/>
            <a:ext cx="734156" cy="452106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565">
              <a:buClr>
                <a:srgbClr val="000000"/>
              </a:buClr>
              <a:buSzPts val="1800"/>
            </a:pPr>
            <a:endParaRPr sz="2400" kern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9671211" y="4453919"/>
            <a:ext cx="489273" cy="301303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565">
              <a:buClr>
                <a:srgbClr val="000000"/>
              </a:buClr>
              <a:buSzPts val="1800"/>
            </a:pPr>
            <a:endParaRPr sz="2400" kern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534654" y="2303969"/>
            <a:ext cx="542143" cy="333861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565">
              <a:buClr>
                <a:srgbClr val="000000"/>
              </a:buClr>
              <a:buSzPts val="1800"/>
            </a:pPr>
            <a:endParaRPr sz="2400" kern="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1058196" y="4051467"/>
            <a:ext cx="10644393" cy="1076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565">
              <a:buClr>
                <a:srgbClr val="000000"/>
              </a:buClr>
            </a:pPr>
            <a:r>
              <a:rPr lang="en-US" sz="4800" kern="0" dirty="0">
                <a:ln>
                  <a:solidFill>
                    <a:srgbClr val="000000"/>
                  </a:solidFill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.VnRevue" panose="020B7200000000000000" pitchFamily="34" charset="0"/>
                <a:cs typeface="Leelawadee" panose="020B0502040204020203" pitchFamily="34" charset="-34"/>
                <a:sym typeface="Arial" panose="020B0604020202020204"/>
              </a:rPr>
              <a:t>Game</a:t>
            </a:r>
            <a:r>
              <a:rPr lang="en-US" sz="4800" kern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.VnRevue" panose="020B7200000000000000" pitchFamily="34" charset="0"/>
                <a:cs typeface="Leelawadee" panose="020B0502040204020203" pitchFamily="34" charset="-34"/>
                <a:sym typeface="Arial" panose="020B0604020202020204"/>
              </a:rPr>
              <a:t>: </a:t>
            </a:r>
            <a:r>
              <a:rPr lang="en-US" sz="6400" kern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.VnRevue" panose="020B7200000000000000" pitchFamily="34" charset="0"/>
                <a:cs typeface="Leelawadee" panose="020B0502040204020203" pitchFamily="34" charset="-34"/>
                <a:sym typeface="Arial" panose="020B0604020202020204"/>
              </a:rPr>
              <a:t>What room is this?</a:t>
            </a:r>
            <a:endParaRPr lang="en-US" sz="6400" kern="0" dirty="0">
              <a:ln>
                <a:solidFill>
                  <a:srgbClr val="000000"/>
                </a:solidFill>
              </a:ln>
              <a:solidFill>
                <a:srgbClr val="FFFF00"/>
              </a:solidFill>
              <a:latin typeface=".VnRevue" panose="020B7200000000000000" pitchFamily="34" charset="0"/>
              <a:cs typeface="Leelawadee" panose="020B0502040204020203" pitchFamily="34" charset="-34"/>
              <a:sym typeface="Arial" panose="020B0604020202020204"/>
            </a:endParaRPr>
          </a:p>
        </p:txBody>
      </p:sp>
      <p:pic>
        <p:nvPicPr>
          <p:cNvPr id="3076" name="Picture 4" descr="77 Doll House Interior Illustrations &amp; Clip Art - iStock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96" y="8712"/>
            <a:ext cx="7770002" cy="38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/>
          <p:cNvSpPr txBox="1"/>
          <p:nvPr/>
        </p:nvSpPr>
        <p:spPr>
          <a:xfrm>
            <a:off x="3029737" y="5247063"/>
            <a:ext cx="6094119" cy="584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32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.VnRevue" panose="020B7200000000000000" pitchFamily="34" charset="0"/>
                <a:cs typeface="Leelawadee" panose="020B0502040204020203" pitchFamily="34" charset="-34"/>
                <a:sym typeface="Arial" panose="020B0604020202020204"/>
              </a:rPr>
              <a:t>Look and guess</a:t>
            </a:r>
            <a:endParaRPr lang="en-US" sz="3200" kern="0" dirty="0">
              <a:ln>
                <a:solidFill>
                  <a:srgbClr val="000000"/>
                </a:solidFill>
              </a:ln>
              <a:solidFill>
                <a:srgbClr val="FF0000"/>
              </a:solidFill>
              <a:latin typeface=".VnRevue" panose="020B7200000000000000" pitchFamily="34" charset="0"/>
              <a:cs typeface="Leelawadee" panose="020B0502040204020203" pitchFamily="34" charset="-3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/>
          <p:cNvSpPr txBox="1"/>
          <p:nvPr/>
        </p:nvSpPr>
        <p:spPr>
          <a:xfrm>
            <a:off x="5681373" y="3437101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565">
              <a:spcBef>
                <a:spcPts val="1335"/>
              </a:spcBef>
              <a:buClr>
                <a:srgbClr val="000000"/>
              </a:buClr>
              <a:buNone/>
              <a:defRPr/>
            </a:pPr>
            <a:r>
              <a:rPr lang="en-US" dirty="0">
                <a:solidFill>
                  <a:srgbClr val="00B0F0"/>
                </a:solidFill>
                <a:sym typeface="Arial" panose="020B0604020202020204"/>
              </a:rPr>
              <a:t>Look, listen and repeat.</a:t>
            </a:r>
            <a:endParaRPr lang="en-US" dirty="0">
              <a:solidFill>
                <a:srgbClr val="00B0F0"/>
              </a:solidFill>
              <a:sym typeface="Arial" panose="020B0604020202020204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1985182" y="2032903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Lesson 1</a:t>
            </a:r>
            <a:endParaRPr 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1218565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Period 1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6969415" y="2223828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②</a:t>
            </a:r>
            <a:endParaRPr lang="en-US" sz="5865" b="1" kern="0" dirty="0">
              <a:ln w="10160">
                <a:solidFill>
                  <a:srgbClr val="008083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1883139"/>
            <a:ext cx="11753850" cy="4417794"/>
          </a:xfrm>
          <a:prstGeom prst="rect">
            <a:avLst/>
          </a:prstGeom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3404079" y="2729855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565">
              <a:buClr>
                <a:srgbClr val="000000"/>
              </a:buClr>
              <a:buSzPts val="11600"/>
            </a:pPr>
            <a:r>
              <a:rPr lang="zh-CN" altLang="en-US" sz="15460" b="1" kern="0">
                <a:solidFill>
                  <a:srgbClr val="FF9900"/>
                </a:solidFill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lang="zh-CN" altLang="en-US" sz="15460" b="1" kern="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zh-CN" altLang="en-US" sz="14260" b="1" kern="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sz="6130" ker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1500061" y="1973190"/>
            <a:ext cx="3718116" cy="887522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4800" kern="0" dirty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6810679" y="1973190"/>
            <a:ext cx="4283535" cy="513523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>
              <a:buClr>
                <a:srgbClr val="000000"/>
              </a:buClr>
            </a:pPr>
            <a:endParaRPr lang="en-US" sz="4800" kern="0" dirty="0">
              <a:solidFill>
                <a:srgbClr val="FFFFFF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2" name="Track 3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075" y="143517"/>
            <a:ext cx="1152525" cy="1152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/>
          <p:cNvSpPr txBox="1"/>
          <p:nvPr/>
        </p:nvSpPr>
        <p:spPr>
          <a:xfrm>
            <a:off x="5945192" y="3577366"/>
            <a:ext cx="5648433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565">
              <a:spcBef>
                <a:spcPts val="1335"/>
              </a:spcBef>
              <a:buClr>
                <a:srgbClr val="000000"/>
              </a:buClr>
              <a:buNone/>
              <a:defRPr/>
            </a:pPr>
            <a:r>
              <a:rPr lang="en-US" dirty="0">
                <a:solidFill>
                  <a:srgbClr val="00B0F0"/>
                </a:solidFill>
                <a:sym typeface="Arial" panose="020B0604020202020204"/>
              </a:rPr>
              <a:t>Listen, point and say.</a:t>
            </a:r>
            <a:endParaRPr lang="en-US" dirty="0">
              <a:solidFill>
                <a:srgbClr val="00B0F0"/>
              </a:solidFill>
              <a:sym typeface="Arial" panose="020B0604020202020204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1992626" y="2072001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Lesson 1</a:t>
            </a:r>
            <a:endParaRPr 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 defTabSz="1218565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Period 1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6969412" y="2290435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③</a:t>
            </a:r>
            <a:endParaRPr lang="en-US" sz="5865" b="1" kern="0" dirty="0">
              <a:ln w="10160">
                <a:solidFill>
                  <a:srgbClr val="008083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565">
              <a:buClr>
                <a:srgbClr val="000000"/>
              </a:buClr>
              <a:buSzPts val="11600"/>
            </a:pPr>
            <a:r>
              <a:rPr lang="zh-CN" altLang="en-US" sz="15460" b="1" kern="0">
                <a:solidFill>
                  <a:srgbClr val="FF9900"/>
                </a:solidFill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lang="zh-CN" altLang="en-US" sz="15460" b="1" kern="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zh-CN" altLang="en-US" sz="14260" b="1" kern="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sz="6130" ker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Track 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747" y="0"/>
            <a:ext cx="1251853" cy="1251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60" y="1862698"/>
            <a:ext cx="3619500" cy="2664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4980" y="1702337"/>
            <a:ext cx="6986095" cy="4995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6293" y="0"/>
            <a:ext cx="8187421" cy="1025627"/>
          </a:xfrm>
          <a:prstGeom prst="rect">
            <a:avLst/>
          </a:prstGeom>
          <a:solidFill>
            <a:srgbClr val="00C5C8">
              <a:alpha val="25098"/>
            </a:srgbClr>
          </a:solidFill>
        </p:spPr>
        <p:txBody>
          <a:bodyPr wrap="none" lIns="121882" tIns="60941" rIns="121882" bIns="60941">
            <a:spAutoFit/>
          </a:bodyPr>
          <a:lstStyle/>
          <a:p>
            <a:pPr algn="ctr" defTabSz="1218565">
              <a:buClr>
                <a:srgbClr val="000000"/>
              </a:buClr>
            </a:pPr>
            <a:r>
              <a:rPr lang="en-US" sz="5865" kern="0" dirty="0">
                <a:ln w="0"/>
                <a:solidFill>
                  <a:srgbClr val="FD590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  <a:sym typeface="Arial" panose="020B0604020202020204"/>
              </a:rPr>
              <a:t>Game: What’s missing?</a:t>
            </a:r>
            <a:endParaRPr lang="en-US" sz="5865" kern="0" dirty="0">
              <a:ln w="0"/>
              <a:solidFill>
                <a:srgbClr val="FD590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92" y="909766"/>
            <a:ext cx="4183309" cy="3093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43" y="909766"/>
            <a:ext cx="4125208" cy="3093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92" y="3887810"/>
            <a:ext cx="4183309" cy="2992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43" y="3931886"/>
            <a:ext cx="4125208" cy="29481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WPS Presentation</Application>
  <PresentationFormat>Widescreen</PresentationFormat>
  <Paragraphs>134</Paragraphs>
  <Slides>30</Slides>
  <Notes>33</Notes>
  <HiddenSlides>0</HiddenSlides>
  <MMClips>2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50" baseType="lpstr">
      <vt:lpstr>Arial</vt:lpstr>
      <vt:lpstr>SimSun</vt:lpstr>
      <vt:lpstr>Wingdings</vt:lpstr>
      <vt:lpstr>Arial</vt:lpstr>
      <vt:lpstr>Microsoft YaHei</vt:lpstr>
      <vt:lpstr>Times New Roman</vt:lpstr>
      <vt:lpstr>.VnRevue</vt:lpstr>
      <vt:lpstr>Segoe Print</vt:lpstr>
      <vt:lpstr>Leelawadee</vt:lpstr>
      <vt:lpstr>Calibri</vt:lpstr>
      <vt:lpstr>Arial Unicode MS</vt:lpstr>
      <vt:lpstr>Calibri Light</vt:lpstr>
      <vt:lpstr>Pacifico</vt:lpstr>
      <vt:lpstr>Playfair Display</vt:lpstr>
      <vt:lpstr>Calibri</vt:lpstr>
      <vt:lpstr>等线</vt:lpstr>
      <vt:lpstr>Leelawadee UI</vt:lpstr>
      <vt:lpstr>Office Theme</vt:lpstr>
      <vt:lpstr>www.jpppt.com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Nguyễn Thị Phương</cp:lastModifiedBy>
  <cp:revision>21</cp:revision>
  <dcterms:created xsi:type="dcterms:W3CDTF">2022-04-19T18:36:00Z</dcterms:created>
  <dcterms:modified xsi:type="dcterms:W3CDTF">2025-02-28T12:44:50Z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CA5DECE6BB954B2C8C4A68DD01444A85_12</vt:lpwstr>
  </property>
  <property fmtid="{D5CDD505-2E9C-101B-9397-08002B2CF9AE}" pid="3" name="KSOProductBuildVer">
    <vt:lpwstr>1033-12.2.0.20323</vt:lpwstr>
  </property>
</Properties>
</file>