
<file path=[Content_Types].xml><?xml version="1.0" encoding="utf-8"?>
<Types xmlns="http://schemas.openxmlformats.org/package/2006/content-types">
  <Default Extension="bin" ContentType="application/vnd.ms-office.activeX"/>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7"/>
  </p:notesMasterIdLst>
  <p:sldIdLst>
    <p:sldId id="257" r:id="rId4"/>
    <p:sldId id="269" r:id="rId5"/>
    <p:sldId id="431" r:id="rId6"/>
    <p:sldId id="258" r:id="rId7"/>
    <p:sldId id="259" r:id="rId8"/>
    <p:sldId id="260" r:id="rId9"/>
    <p:sldId id="262" r:id="rId10"/>
    <p:sldId id="11548" r:id="rId11"/>
    <p:sldId id="291" r:id="rId12"/>
    <p:sldId id="433" r:id="rId13"/>
    <p:sldId id="11544" r:id="rId14"/>
    <p:sldId id="11545" r:id="rId15"/>
    <p:sldId id="434" r:id="rId16"/>
    <p:sldId id="11546" r:id="rId17"/>
    <p:sldId id="11547" r:id="rId18"/>
    <p:sldId id="430" r:id="rId19"/>
    <p:sldId id="435" r:id="rId20"/>
    <p:sldId id="436" r:id="rId21"/>
    <p:sldId id="11549" r:id="rId22"/>
    <p:sldId id="292" r:id="rId23"/>
    <p:sldId id="650" r:id="rId24"/>
    <p:sldId id="267" r:id="rId25"/>
    <p:sldId id="26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96"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72CF1-F3F5-49DD-8AD8-43D90316F37F}" type="datetimeFigureOut">
              <a:rPr lang="en-US" smtClean="0"/>
              <a:t>9/4/2023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5F92D-20B2-463F-B50D-E06407245E07}" type="slidenum">
              <a:rPr lang="en-US" smtClean="0"/>
              <a:t>‹#›</a:t>
            </a:fld>
            <a:endParaRPr lang="en-US"/>
          </a:p>
        </p:txBody>
      </p:sp>
    </p:spTree>
    <p:extLst>
      <p:ext uri="{BB962C8B-B14F-4D97-AF65-F5344CB8AC3E}">
        <p14:creationId xmlns:p14="http://schemas.microsoft.com/office/powerpoint/2010/main" val="914736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2400" kern="1200">
                <a:solidFill>
                  <a:schemeClr val="tx1"/>
                </a:solidFill>
                <a:effectLst/>
                <a:latin typeface="+mn-lt"/>
                <a:ea typeface="+mn-ea"/>
                <a:cs typeface="+mn-cs"/>
              </a:rPr>
              <a:t>- Để dẫn dắt vào bài mới, tôi chiếu ND tranh minh họa trong SGK và yc 1 HS nêu nội dung. Sau đó HS trả lời cá nhân 3 câu hỏi:</a:t>
            </a:r>
            <a:endParaRPr lang="en-US" sz="2400" kern="1200">
              <a:solidFill>
                <a:schemeClr val="tx1"/>
              </a:solidFill>
              <a:effectLst/>
              <a:latin typeface="+mn-lt"/>
              <a:ea typeface="+mn-ea"/>
              <a:cs typeface="+mn-cs"/>
            </a:endParaRPr>
          </a:p>
          <a:p>
            <a:r>
              <a:rPr lang="nl-NL" sz="2400" kern="1200">
                <a:solidFill>
                  <a:schemeClr val="tx1"/>
                </a:solidFill>
                <a:effectLst/>
                <a:latin typeface="+mn-lt"/>
                <a:ea typeface="+mn-ea"/>
                <a:cs typeface="+mn-cs"/>
              </a:rPr>
              <a:t>+ Tiền điện của gia đình cô gái trong tranh là bao nhiêu?</a:t>
            </a:r>
            <a:endParaRPr lang="en-US" sz="2400" kern="1200">
              <a:solidFill>
                <a:schemeClr val="tx1"/>
              </a:solidFill>
              <a:effectLst/>
              <a:latin typeface="+mn-lt"/>
              <a:ea typeface="+mn-ea"/>
              <a:cs typeface="+mn-cs"/>
            </a:endParaRPr>
          </a:p>
          <a:p>
            <a:r>
              <a:rPr lang="nl-NL" sz="2400" kern="1200">
                <a:solidFill>
                  <a:schemeClr val="tx1"/>
                </a:solidFill>
                <a:effectLst/>
                <a:latin typeface="+mn-lt"/>
                <a:ea typeface="+mn-ea"/>
                <a:cs typeface="+mn-cs"/>
              </a:rPr>
              <a:t>+ Cô gái trong tranh đã trả người thu tiền điện bao nhiêu?</a:t>
            </a:r>
            <a:endParaRPr lang="en-US" sz="2400" kern="1200">
              <a:solidFill>
                <a:schemeClr val="tx1"/>
              </a:solidFill>
              <a:effectLst/>
              <a:latin typeface="+mn-lt"/>
              <a:ea typeface="+mn-ea"/>
              <a:cs typeface="+mn-cs"/>
            </a:endParaRPr>
          </a:p>
          <a:p>
            <a:r>
              <a:rPr lang="nl-NL" sz="2400" kern="1200">
                <a:solidFill>
                  <a:schemeClr val="tx1"/>
                </a:solidFill>
                <a:effectLst/>
                <a:latin typeface="+mn-lt"/>
                <a:ea typeface="+mn-ea"/>
                <a:cs typeface="+mn-cs"/>
              </a:rPr>
              <a:t>+ Vì sao cô </a:t>
            </a:r>
            <a:r>
              <a:rPr lang="vi-VN" sz="2400" kern="1200">
                <a:solidFill>
                  <a:schemeClr val="tx1"/>
                </a:solidFill>
                <a:effectLst/>
                <a:latin typeface="+mn-lt"/>
                <a:ea typeface="+mn-ea"/>
                <a:cs typeface="+mn-cs"/>
              </a:rPr>
              <a:t>gái</a:t>
            </a:r>
            <a:r>
              <a:rPr lang="nl-NL" sz="2400" kern="1200">
                <a:solidFill>
                  <a:schemeClr val="tx1"/>
                </a:solidFill>
                <a:effectLst/>
                <a:latin typeface="+mn-lt"/>
                <a:ea typeface="+mn-ea"/>
                <a:cs typeface="+mn-cs"/>
              </a:rPr>
              <a:t> lại trả 300 000 đồng cho người thu tiền?</a:t>
            </a:r>
            <a:endParaRPr lang="en-US" sz="2400" kern="1200">
              <a:solidFill>
                <a:schemeClr val="tx1"/>
              </a:solidFill>
              <a:effectLst/>
              <a:latin typeface="+mn-lt"/>
              <a:ea typeface="+mn-ea"/>
              <a:cs typeface="+mn-cs"/>
            </a:endParaRPr>
          </a:p>
          <a:p>
            <a:r>
              <a:rPr lang="nl-NL" sz="2400" kern="1200">
                <a:solidFill>
                  <a:schemeClr val="tx1"/>
                </a:solidFill>
                <a:effectLst/>
                <a:latin typeface="+mn-lt"/>
                <a:ea typeface="+mn-ea"/>
                <a:cs typeface="+mn-cs"/>
              </a:rPr>
              <a:t>- Từ đó, tôi dẫn dắt giới thiệu bài mới: </a:t>
            </a:r>
            <a:r>
              <a:rPr lang="vi-VN" sz="2400" kern="1200">
                <a:solidFill>
                  <a:schemeClr val="tx1"/>
                </a:solidFill>
                <a:effectLst/>
                <a:latin typeface="+mn-lt"/>
                <a:ea typeface="+mn-ea"/>
                <a:cs typeface="+mn-cs"/>
              </a:rPr>
              <a:t>Trên thực tế, chỉ còn tờ tiền mệnh giá 500 đồng nhưng cũng rất ít được sử dụng. Vì vậy cô gái đã làm tròn số tiền thành 300 000 đồng. Các em</a:t>
            </a:r>
            <a:r>
              <a:rPr lang="nl-NL" sz="2400" kern="1200">
                <a:solidFill>
                  <a:schemeClr val="tx1"/>
                </a:solidFill>
                <a:effectLst/>
                <a:latin typeface="+mn-lt"/>
                <a:ea typeface="+mn-ea"/>
                <a:cs typeface="+mn-cs"/>
              </a:rPr>
              <a:t> có biết cô </a:t>
            </a:r>
            <a:r>
              <a:rPr lang="vi-VN" sz="2400" kern="1200">
                <a:solidFill>
                  <a:schemeClr val="tx1"/>
                </a:solidFill>
                <a:effectLst/>
                <a:latin typeface="+mn-lt"/>
                <a:ea typeface="+mn-ea"/>
                <a:cs typeface="+mn-cs"/>
              </a:rPr>
              <a:t>ấy</a:t>
            </a:r>
            <a:r>
              <a:rPr lang="nl-NL" sz="2400" kern="1200">
                <a:solidFill>
                  <a:schemeClr val="tx1"/>
                </a:solidFill>
                <a:effectLst/>
                <a:latin typeface="+mn-lt"/>
                <a:ea typeface="+mn-ea"/>
                <a:cs typeface="+mn-cs"/>
              </a:rPr>
              <a:t> đã làm tròn số tiền đến hàng nào không? HSTL: làm tròn số tiền đến hàng trăm nghìn. Vậy, </a:t>
            </a:r>
            <a:r>
              <a:rPr lang="vi-VN" sz="2400" kern="1200">
                <a:solidFill>
                  <a:schemeClr val="tx1"/>
                </a:solidFill>
                <a:effectLst/>
                <a:latin typeface="+mn-lt"/>
                <a:ea typeface="+mn-ea"/>
                <a:cs typeface="+mn-cs"/>
              </a:rPr>
              <a:t>cách làm tròn đến</a:t>
            </a:r>
            <a:r>
              <a:rPr lang="nl-NL" sz="2400" kern="1200">
                <a:solidFill>
                  <a:schemeClr val="tx1"/>
                </a:solidFill>
                <a:effectLst/>
                <a:latin typeface="+mn-lt"/>
                <a:ea typeface="+mn-ea"/>
                <a:cs typeface="+mn-cs"/>
              </a:rPr>
              <a:t> hàng trăm nghìn</a:t>
            </a:r>
            <a:r>
              <a:rPr lang="vi-VN" sz="2400" kern="1200">
                <a:solidFill>
                  <a:schemeClr val="tx1"/>
                </a:solidFill>
                <a:effectLst/>
                <a:latin typeface="+mn-lt"/>
                <a:ea typeface="+mn-ea"/>
                <a:cs typeface="+mn-cs"/>
              </a:rPr>
              <a:t> như thế nào</a:t>
            </a:r>
            <a:r>
              <a:rPr lang="nl-NL" sz="2400" kern="1200">
                <a:solidFill>
                  <a:schemeClr val="tx1"/>
                </a:solidFill>
                <a:effectLst/>
                <a:latin typeface="+mn-lt"/>
                <a:ea typeface="+mn-ea"/>
                <a:cs typeface="+mn-cs"/>
              </a:rPr>
              <a:t>, chúng ta cùng tìm hiểu qua bài ngày hôm nay.</a:t>
            </a:r>
            <a:endParaRPr lang="en-US" sz="24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1829349" rtl="0" eaLnBrk="1" fontAlgn="auto" latinLnBrk="0" hangingPunct="1">
              <a:lnSpc>
                <a:spcPct val="100000"/>
              </a:lnSpc>
              <a:spcBef>
                <a:spcPts val="0"/>
              </a:spcBef>
              <a:spcAft>
                <a:spcPts val="0"/>
              </a:spcAft>
              <a:buClrTx/>
              <a:buSzTx/>
              <a:buFontTx/>
              <a:buNone/>
              <a:tabLst/>
              <a:defRPr/>
            </a:pPr>
            <a:fld id="{F2043E91-0332-46B7-84BF-5D28456058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82934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1346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1829349" rtl="0" eaLnBrk="1" fontAlgn="auto" latinLnBrk="0" hangingPunct="1">
              <a:lnSpc>
                <a:spcPct val="100000"/>
              </a:lnSpc>
              <a:spcBef>
                <a:spcPts val="0"/>
              </a:spcBef>
              <a:spcAft>
                <a:spcPts val="0"/>
              </a:spcAft>
              <a:buClrTx/>
              <a:buSzTx/>
              <a:buFontTx/>
              <a:buNone/>
              <a:tabLst/>
              <a:defRPr/>
            </a:pPr>
            <a:fld id="{F2043E91-0332-46B7-84BF-5D28456058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829349"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1634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ABCA-F294-324F-08F1-C92AEE7FEA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0B960C-CF29-C5AD-EF06-EBA4040F4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E02C277-A46A-B1AD-A6C0-EE5AFB1D7F80}"/>
              </a:ext>
            </a:extLst>
          </p:cNvPr>
          <p:cNvSpPr>
            <a:spLocks noGrp="1"/>
          </p:cNvSpPr>
          <p:nvPr>
            <p:ph type="dt" sz="half" idx="10"/>
          </p:nvPr>
        </p:nvSpPr>
        <p:spPr/>
        <p:txBody>
          <a:bodyPr/>
          <a:lstStyle/>
          <a:p>
            <a:fld id="{31790746-1FB3-41FB-938D-8CC59C100417}" type="datetimeFigureOut">
              <a:rPr lang="en-US" smtClean="0"/>
              <a:t>9/4/2023</a:t>
            </a:fld>
            <a:endParaRPr lang="en-US"/>
          </a:p>
        </p:txBody>
      </p:sp>
      <p:sp>
        <p:nvSpPr>
          <p:cNvPr id="5" name="Footer Placeholder 4">
            <a:extLst>
              <a:ext uri="{FF2B5EF4-FFF2-40B4-BE49-F238E27FC236}">
                <a16:creationId xmlns:a16="http://schemas.microsoft.com/office/drawing/2014/main" id="{42BE22CD-00B8-F2A5-5C09-16953E6DDF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CA4F41-5DCC-C719-29C8-6A834C385B3E}"/>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3459055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170419-583F-D189-3CE5-CA9A56B918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1F2698-A7A0-BD8D-51F6-4119155A1A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79374B-8949-33F0-4123-DB51FAF96D9D}"/>
              </a:ext>
            </a:extLst>
          </p:cNvPr>
          <p:cNvSpPr>
            <a:spLocks noGrp="1"/>
          </p:cNvSpPr>
          <p:nvPr>
            <p:ph type="dt" sz="half" idx="10"/>
          </p:nvPr>
        </p:nvSpPr>
        <p:spPr/>
        <p:txBody>
          <a:bodyPr/>
          <a:lstStyle/>
          <a:p>
            <a:fld id="{31790746-1FB3-41FB-938D-8CC59C100417}" type="datetimeFigureOut">
              <a:rPr lang="en-US" smtClean="0"/>
              <a:t>9/4/2023</a:t>
            </a:fld>
            <a:endParaRPr lang="en-US"/>
          </a:p>
        </p:txBody>
      </p:sp>
      <p:sp>
        <p:nvSpPr>
          <p:cNvPr id="5" name="Footer Placeholder 4">
            <a:extLst>
              <a:ext uri="{FF2B5EF4-FFF2-40B4-BE49-F238E27FC236}">
                <a16:creationId xmlns:a16="http://schemas.microsoft.com/office/drawing/2014/main" id="{F9BA5603-88FD-31D9-61F5-A877636535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DB1A9F-DA78-391F-D923-AB34DA7F2591}"/>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883861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8622ED-647B-CA04-A483-17DC785C7E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4E625E-A7EC-BCCE-3EF5-118547DED1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49CF7E-B133-6576-8157-151352191BD1}"/>
              </a:ext>
            </a:extLst>
          </p:cNvPr>
          <p:cNvSpPr>
            <a:spLocks noGrp="1"/>
          </p:cNvSpPr>
          <p:nvPr>
            <p:ph type="dt" sz="half" idx="10"/>
          </p:nvPr>
        </p:nvSpPr>
        <p:spPr/>
        <p:txBody>
          <a:bodyPr/>
          <a:lstStyle/>
          <a:p>
            <a:fld id="{31790746-1FB3-41FB-938D-8CC59C100417}" type="datetimeFigureOut">
              <a:rPr lang="en-US" smtClean="0"/>
              <a:t>9/4/2023</a:t>
            </a:fld>
            <a:endParaRPr lang="en-US"/>
          </a:p>
        </p:txBody>
      </p:sp>
      <p:sp>
        <p:nvSpPr>
          <p:cNvPr id="5" name="Footer Placeholder 4">
            <a:extLst>
              <a:ext uri="{FF2B5EF4-FFF2-40B4-BE49-F238E27FC236}">
                <a16:creationId xmlns:a16="http://schemas.microsoft.com/office/drawing/2014/main" id="{809A94D6-4B01-AC86-263C-384D3A3C78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6F2BD-B4EC-C849-0F08-A3788567A8D5}"/>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3715345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492BA4-FC2E-445A-8B82-22519FEA6964}"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F750F-C846-4E93-BFBB-876DF330E81D}" type="slidenum">
              <a:rPr lang="en-US" smtClean="0"/>
              <a:t>‹#›</a:t>
            </a:fld>
            <a:endParaRPr lang="en-US"/>
          </a:p>
        </p:txBody>
      </p:sp>
    </p:spTree>
    <p:extLst>
      <p:ext uri="{BB962C8B-B14F-4D97-AF65-F5344CB8AC3E}">
        <p14:creationId xmlns:p14="http://schemas.microsoft.com/office/powerpoint/2010/main" val="3469382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492BA4-FC2E-445A-8B82-22519FEA6964}"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F750F-C846-4E93-BFBB-876DF330E81D}" type="slidenum">
              <a:rPr lang="en-US" smtClean="0"/>
              <a:t>‹#›</a:t>
            </a:fld>
            <a:endParaRPr lang="en-US"/>
          </a:p>
        </p:txBody>
      </p:sp>
    </p:spTree>
    <p:extLst>
      <p:ext uri="{BB962C8B-B14F-4D97-AF65-F5344CB8AC3E}">
        <p14:creationId xmlns:p14="http://schemas.microsoft.com/office/powerpoint/2010/main" val="4049644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492BA4-FC2E-445A-8B82-22519FEA6964}"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F750F-C846-4E93-BFBB-876DF330E81D}" type="slidenum">
              <a:rPr lang="en-US" smtClean="0"/>
              <a:t>‹#›</a:t>
            </a:fld>
            <a:endParaRPr lang="en-US"/>
          </a:p>
        </p:txBody>
      </p:sp>
    </p:spTree>
    <p:extLst>
      <p:ext uri="{BB962C8B-B14F-4D97-AF65-F5344CB8AC3E}">
        <p14:creationId xmlns:p14="http://schemas.microsoft.com/office/powerpoint/2010/main" val="3656471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492BA4-FC2E-445A-8B82-22519FEA6964}"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F750F-C846-4E93-BFBB-876DF330E81D}" type="slidenum">
              <a:rPr lang="en-US" smtClean="0"/>
              <a:t>‹#›</a:t>
            </a:fld>
            <a:endParaRPr lang="en-US"/>
          </a:p>
        </p:txBody>
      </p:sp>
    </p:spTree>
    <p:extLst>
      <p:ext uri="{BB962C8B-B14F-4D97-AF65-F5344CB8AC3E}">
        <p14:creationId xmlns:p14="http://schemas.microsoft.com/office/powerpoint/2010/main" val="2169628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492BA4-FC2E-445A-8B82-22519FEA6964}" type="datetimeFigureOut">
              <a:rPr lang="en-US" smtClean="0"/>
              <a:t>9/4/2023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9F750F-C846-4E93-BFBB-876DF330E81D}" type="slidenum">
              <a:rPr lang="en-US" smtClean="0"/>
              <a:t>‹#›</a:t>
            </a:fld>
            <a:endParaRPr lang="en-US"/>
          </a:p>
        </p:txBody>
      </p:sp>
    </p:spTree>
    <p:extLst>
      <p:ext uri="{BB962C8B-B14F-4D97-AF65-F5344CB8AC3E}">
        <p14:creationId xmlns:p14="http://schemas.microsoft.com/office/powerpoint/2010/main" val="530351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492BA4-FC2E-445A-8B82-22519FEA6964}" type="datetimeFigureOut">
              <a:rPr lang="en-US" smtClean="0"/>
              <a:t>9/4/2023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9F750F-C846-4E93-BFBB-876DF330E81D}" type="slidenum">
              <a:rPr lang="en-US" smtClean="0"/>
              <a:t>‹#›</a:t>
            </a:fld>
            <a:endParaRPr lang="en-US"/>
          </a:p>
        </p:txBody>
      </p:sp>
    </p:spTree>
    <p:extLst>
      <p:ext uri="{BB962C8B-B14F-4D97-AF65-F5344CB8AC3E}">
        <p14:creationId xmlns:p14="http://schemas.microsoft.com/office/powerpoint/2010/main" val="474256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92BA4-FC2E-445A-8B82-22519FEA6964}" type="datetimeFigureOut">
              <a:rPr lang="en-US" smtClean="0"/>
              <a:t>9/4/2023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9F750F-C846-4E93-BFBB-876DF330E81D}" type="slidenum">
              <a:rPr lang="en-US" smtClean="0"/>
              <a:t>‹#›</a:t>
            </a:fld>
            <a:endParaRPr lang="en-US"/>
          </a:p>
        </p:txBody>
      </p:sp>
    </p:spTree>
    <p:extLst>
      <p:ext uri="{BB962C8B-B14F-4D97-AF65-F5344CB8AC3E}">
        <p14:creationId xmlns:p14="http://schemas.microsoft.com/office/powerpoint/2010/main" val="4120571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492BA4-FC2E-445A-8B82-22519FEA6964}"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F750F-C846-4E93-BFBB-876DF330E81D}" type="slidenum">
              <a:rPr lang="en-US" smtClean="0"/>
              <a:t>‹#›</a:t>
            </a:fld>
            <a:endParaRPr lang="en-US"/>
          </a:p>
        </p:txBody>
      </p:sp>
    </p:spTree>
    <p:extLst>
      <p:ext uri="{BB962C8B-B14F-4D97-AF65-F5344CB8AC3E}">
        <p14:creationId xmlns:p14="http://schemas.microsoft.com/office/powerpoint/2010/main" val="440027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C6A1B-1F46-C048-3E8F-38B081DC57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A0A8F4-54E3-C3F1-DDEB-B64D25E7C9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A3E1E1-C3A7-D5F0-69B4-8FD6B0F313DC}"/>
              </a:ext>
            </a:extLst>
          </p:cNvPr>
          <p:cNvSpPr>
            <a:spLocks noGrp="1"/>
          </p:cNvSpPr>
          <p:nvPr>
            <p:ph type="dt" sz="half" idx="10"/>
          </p:nvPr>
        </p:nvSpPr>
        <p:spPr/>
        <p:txBody>
          <a:bodyPr/>
          <a:lstStyle/>
          <a:p>
            <a:fld id="{31790746-1FB3-41FB-938D-8CC59C100417}" type="datetimeFigureOut">
              <a:rPr lang="en-US" smtClean="0"/>
              <a:t>9/4/2023</a:t>
            </a:fld>
            <a:endParaRPr lang="en-US"/>
          </a:p>
        </p:txBody>
      </p:sp>
      <p:sp>
        <p:nvSpPr>
          <p:cNvPr id="5" name="Footer Placeholder 4">
            <a:extLst>
              <a:ext uri="{FF2B5EF4-FFF2-40B4-BE49-F238E27FC236}">
                <a16:creationId xmlns:a16="http://schemas.microsoft.com/office/drawing/2014/main" id="{1C56E090-9D76-2209-6C06-E1FC28C5F3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4EFBB4-83B6-D9E0-8154-B18A1FEDF47E}"/>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20967927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492BA4-FC2E-445A-8B82-22519FEA6964}"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9F750F-C846-4E93-BFBB-876DF330E81D}" type="slidenum">
              <a:rPr lang="en-US" smtClean="0"/>
              <a:t>‹#›</a:t>
            </a:fld>
            <a:endParaRPr lang="en-US"/>
          </a:p>
        </p:txBody>
      </p:sp>
    </p:spTree>
    <p:extLst>
      <p:ext uri="{BB962C8B-B14F-4D97-AF65-F5344CB8AC3E}">
        <p14:creationId xmlns:p14="http://schemas.microsoft.com/office/powerpoint/2010/main" val="1158521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492BA4-FC2E-445A-8B82-22519FEA6964}"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F750F-C846-4E93-BFBB-876DF330E81D}" type="slidenum">
              <a:rPr lang="en-US" smtClean="0"/>
              <a:t>‹#›</a:t>
            </a:fld>
            <a:endParaRPr lang="en-US"/>
          </a:p>
        </p:txBody>
      </p:sp>
    </p:spTree>
    <p:extLst>
      <p:ext uri="{BB962C8B-B14F-4D97-AF65-F5344CB8AC3E}">
        <p14:creationId xmlns:p14="http://schemas.microsoft.com/office/powerpoint/2010/main" val="1143561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492BA4-FC2E-445A-8B82-22519FEA6964}"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9F750F-C846-4E93-BFBB-876DF330E81D}" type="slidenum">
              <a:rPr lang="en-US" smtClean="0"/>
              <a:t>‹#›</a:t>
            </a:fld>
            <a:endParaRPr lang="en-US"/>
          </a:p>
        </p:txBody>
      </p:sp>
    </p:spTree>
    <p:extLst>
      <p:ext uri="{BB962C8B-B14F-4D97-AF65-F5344CB8AC3E}">
        <p14:creationId xmlns:p14="http://schemas.microsoft.com/office/powerpoint/2010/main" val="20557574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6"/>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173" indent="0" algn="ctr">
              <a:buNone/>
              <a:defRPr>
                <a:solidFill>
                  <a:schemeClr val="tx1">
                    <a:tint val="75000"/>
                  </a:schemeClr>
                </a:solidFill>
              </a:defRPr>
            </a:lvl2pPr>
            <a:lvl3pPr marL="1218346" indent="0" algn="ctr">
              <a:buNone/>
              <a:defRPr>
                <a:solidFill>
                  <a:schemeClr val="tx1">
                    <a:tint val="75000"/>
                  </a:schemeClr>
                </a:solidFill>
              </a:defRPr>
            </a:lvl3pPr>
            <a:lvl4pPr marL="1827519" indent="0" algn="ctr">
              <a:buNone/>
              <a:defRPr>
                <a:solidFill>
                  <a:schemeClr val="tx1">
                    <a:tint val="75000"/>
                  </a:schemeClr>
                </a:solidFill>
              </a:defRPr>
            </a:lvl4pPr>
            <a:lvl5pPr marL="2436692" indent="0" algn="ctr">
              <a:buNone/>
              <a:defRPr>
                <a:solidFill>
                  <a:schemeClr val="tx1">
                    <a:tint val="75000"/>
                  </a:schemeClr>
                </a:solidFill>
              </a:defRPr>
            </a:lvl5pPr>
            <a:lvl6pPr marL="3045866" indent="0" algn="ctr">
              <a:buNone/>
              <a:defRPr>
                <a:solidFill>
                  <a:schemeClr val="tx1">
                    <a:tint val="75000"/>
                  </a:schemeClr>
                </a:solidFill>
              </a:defRPr>
            </a:lvl6pPr>
            <a:lvl7pPr marL="3655039" indent="0" algn="ctr">
              <a:buNone/>
              <a:defRPr>
                <a:solidFill>
                  <a:schemeClr val="tx1">
                    <a:tint val="75000"/>
                  </a:schemeClr>
                </a:solidFill>
              </a:defRPr>
            </a:lvl7pPr>
            <a:lvl8pPr marL="4264212" indent="0" algn="ctr">
              <a:buNone/>
              <a:defRPr>
                <a:solidFill>
                  <a:schemeClr val="tx1">
                    <a:tint val="75000"/>
                  </a:schemeClr>
                </a:solidFill>
              </a:defRPr>
            </a:lvl8pPr>
            <a:lvl9pPr marL="487338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6F1052E-9318-4EE8-9F70-AC7C059B8AB5}"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141208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958488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28"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4">
                <a:solidFill>
                  <a:schemeClr val="tx1">
                    <a:tint val="75000"/>
                  </a:schemeClr>
                </a:solidFill>
              </a:defRPr>
            </a:lvl1pPr>
            <a:lvl2pPr marL="609173" indent="0">
              <a:buNone/>
              <a:defRPr sz="2398">
                <a:solidFill>
                  <a:schemeClr val="tx1">
                    <a:tint val="75000"/>
                  </a:schemeClr>
                </a:solidFill>
              </a:defRPr>
            </a:lvl2pPr>
            <a:lvl3pPr marL="1218346" indent="0">
              <a:buNone/>
              <a:defRPr sz="2131">
                <a:solidFill>
                  <a:schemeClr val="tx1">
                    <a:tint val="75000"/>
                  </a:schemeClr>
                </a:solidFill>
              </a:defRPr>
            </a:lvl3pPr>
            <a:lvl4pPr marL="1827519" indent="0">
              <a:buNone/>
              <a:defRPr sz="1865">
                <a:solidFill>
                  <a:schemeClr val="tx1">
                    <a:tint val="75000"/>
                  </a:schemeClr>
                </a:solidFill>
              </a:defRPr>
            </a:lvl4pPr>
            <a:lvl5pPr marL="2436692" indent="0">
              <a:buNone/>
              <a:defRPr sz="1865">
                <a:solidFill>
                  <a:schemeClr val="tx1">
                    <a:tint val="75000"/>
                  </a:schemeClr>
                </a:solidFill>
              </a:defRPr>
            </a:lvl5pPr>
            <a:lvl6pPr marL="3045866" indent="0">
              <a:buNone/>
              <a:defRPr sz="1865">
                <a:solidFill>
                  <a:schemeClr val="tx1">
                    <a:tint val="75000"/>
                  </a:schemeClr>
                </a:solidFill>
              </a:defRPr>
            </a:lvl6pPr>
            <a:lvl7pPr marL="3655039" indent="0">
              <a:buNone/>
              <a:defRPr sz="1865">
                <a:solidFill>
                  <a:schemeClr val="tx1">
                    <a:tint val="75000"/>
                  </a:schemeClr>
                </a:solidFill>
              </a:defRPr>
            </a:lvl7pPr>
            <a:lvl8pPr marL="4264212" indent="0">
              <a:buNone/>
              <a:defRPr sz="1865">
                <a:solidFill>
                  <a:schemeClr val="tx1">
                    <a:tint val="75000"/>
                  </a:schemeClr>
                </a:solidFill>
              </a:defRPr>
            </a:lvl8pPr>
            <a:lvl9pPr marL="4873385"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F1052E-9318-4EE8-9F70-AC7C059B8AB5}"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841421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0"/>
            </a:lvl1pPr>
            <a:lvl2pPr>
              <a:defRPr sz="3197"/>
            </a:lvl2pPr>
            <a:lvl3pPr>
              <a:defRPr sz="2664"/>
            </a:lvl3pPr>
            <a:lvl4pPr>
              <a:defRPr sz="2398"/>
            </a:lvl4pPr>
            <a:lvl5pPr>
              <a:defRPr sz="2398"/>
            </a:lvl5pPr>
            <a:lvl6pPr>
              <a:defRPr sz="2398"/>
            </a:lvl6pPr>
            <a:lvl7pPr>
              <a:defRPr sz="2398"/>
            </a:lvl7pPr>
            <a:lvl8pPr>
              <a:defRPr sz="2398"/>
            </a:lvl8pPr>
            <a:lvl9pPr>
              <a:defRPr sz="23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0"/>
            </a:lvl1pPr>
            <a:lvl2pPr>
              <a:defRPr sz="3197"/>
            </a:lvl2pPr>
            <a:lvl3pPr>
              <a:defRPr sz="2664"/>
            </a:lvl3pPr>
            <a:lvl4pPr>
              <a:defRPr sz="2398"/>
            </a:lvl4pPr>
            <a:lvl5pPr>
              <a:defRPr sz="2398"/>
            </a:lvl5pPr>
            <a:lvl6pPr>
              <a:defRPr sz="2398"/>
            </a:lvl6pPr>
            <a:lvl7pPr>
              <a:defRPr sz="2398"/>
            </a:lvl7pPr>
            <a:lvl8pPr>
              <a:defRPr sz="2398"/>
            </a:lvl8pPr>
            <a:lvl9pPr>
              <a:defRPr sz="23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F1052E-9318-4EE8-9F70-AC7C059B8AB5}"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1779122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197" b="1"/>
            </a:lvl1pPr>
            <a:lvl2pPr marL="609173" indent="0">
              <a:buNone/>
              <a:defRPr sz="2664" b="1"/>
            </a:lvl2pPr>
            <a:lvl3pPr marL="1218346" indent="0">
              <a:buNone/>
              <a:defRPr sz="2398" b="1"/>
            </a:lvl3pPr>
            <a:lvl4pPr marL="1827519" indent="0">
              <a:buNone/>
              <a:defRPr sz="2131" b="1"/>
            </a:lvl4pPr>
            <a:lvl5pPr marL="2436692" indent="0">
              <a:buNone/>
              <a:defRPr sz="2131" b="1"/>
            </a:lvl5pPr>
            <a:lvl6pPr marL="3045866" indent="0">
              <a:buNone/>
              <a:defRPr sz="2131" b="1"/>
            </a:lvl6pPr>
            <a:lvl7pPr marL="3655039" indent="0">
              <a:buNone/>
              <a:defRPr sz="2131" b="1"/>
            </a:lvl7pPr>
            <a:lvl8pPr marL="4264212" indent="0">
              <a:buNone/>
              <a:defRPr sz="2131" b="1"/>
            </a:lvl8pPr>
            <a:lvl9pPr marL="4873385" indent="0">
              <a:buNone/>
              <a:defRPr sz="2131"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97"/>
            </a:lvl1pPr>
            <a:lvl2pPr>
              <a:defRPr sz="2664"/>
            </a:lvl2pPr>
            <a:lvl3pPr>
              <a:defRPr sz="2398"/>
            </a:lvl3pPr>
            <a:lvl4pPr>
              <a:defRPr sz="2131"/>
            </a:lvl4pPr>
            <a:lvl5pPr>
              <a:defRPr sz="2131"/>
            </a:lvl5pPr>
            <a:lvl6pPr>
              <a:defRPr sz="2131"/>
            </a:lvl6pPr>
            <a:lvl7pPr>
              <a:defRPr sz="2131"/>
            </a:lvl7pPr>
            <a:lvl8pPr>
              <a:defRPr sz="2131"/>
            </a:lvl8pPr>
            <a:lvl9pPr>
              <a:defRPr sz="21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197" b="1"/>
            </a:lvl1pPr>
            <a:lvl2pPr marL="609173" indent="0">
              <a:buNone/>
              <a:defRPr sz="2664" b="1"/>
            </a:lvl2pPr>
            <a:lvl3pPr marL="1218346" indent="0">
              <a:buNone/>
              <a:defRPr sz="2398" b="1"/>
            </a:lvl3pPr>
            <a:lvl4pPr marL="1827519" indent="0">
              <a:buNone/>
              <a:defRPr sz="2131" b="1"/>
            </a:lvl4pPr>
            <a:lvl5pPr marL="2436692" indent="0">
              <a:buNone/>
              <a:defRPr sz="2131" b="1"/>
            </a:lvl5pPr>
            <a:lvl6pPr marL="3045866" indent="0">
              <a:buNone/>
              <a:defRPr sz="2131" b="1"/>
            </a:lvl6pPr>
            <a:lvl7pPr marL="3655039" indent="0">
              <a:buNone/>
              <a:defRPr sz="2131" b="1"/>
            </a:lvl7pPr>
            <a:lvl8pPr marL="4264212" indent="0">
              <a:buNone/>
              <a:defRPr sz="2131" b="1"/>
            </a:lvl8pPr>
            <a:lvl9pPr marL="4873385" indent="0">
              <a:buNone/>
              <a:defRPr sz="2131"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197"/>
            </a:lvl1pPr>
            <a:lvl2pPr>
              <a:defRPr sz="2664"/>
            </a:lvl2pPr>
            <a:lvl3pPr>
              <a:defRPr sz="2398"/>
            </a:lvl3pPr>
            <a:lvl4pPr>
              <a:defRPr sz="2131"/>
            </a:lvl4pPr>
            <a:lvl5pPr>
              <a:defRPr sz="2131"/>
            </a:lvl5pPr>
            <a:lvl6pPr>
              <a:defRPr sz="2131"/>
            </a:lvl6pPr>
            <a:lvl7pPr>
              <a:defRPr sz="2131"/>
            </a:lvl7pPr>
            <a:lvl8pPr>
              <a:defRPr sz="2131"/>
            </a:lvl8pPr>
            <a:lvl9pPr>
              <a:defRPr sz="21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F1052E-9318-4EE8-9F70-AC7C059B8AB5}" type="datetimeFigureOut">
              <a:rPr lang="en-US" smtClean="0"/>
              <a:t>9/4/2023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852072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F1052E-9318-4EE8-9F70-AC7C059B8AB5}" type="datetimeFigureOut">
              <a:rPr lang="en-US" smtClean="0"/>
              <a:t>9/4/2023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654711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F1052E-9318-4EE8-9F70-AC7C059B8AB5}" type="datetimeFigureOut">
              <a:rPr lang="en-US" smtClean="0"/>
              <a:t>9/4/2023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2446465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BF77-06D1-7221-673F-2DBE142A65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D9322A-9C60-93B1-19BC-C1DDAFF457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7D2182-F16F-D4A8-F6CE-585E77FE260C}"/>
              </a:ext>
            </a:extLst>
          </p:cNvPr>
          <p:cNvSpPr>
            <a:spLocks noGrp="1"/>
          </p:cNvSpPr>
          <p:nvPr>
            <p:ph type="dt" sz="half" idx="10"/>
          </p:nvPr>
        </p:nvSpPr>
        <p:spPr/>
        <p:txBody>
          <a:bodyPr/>
          <a:lstStyle/>
          <a:p>
            <a:fld id="{31790746-1FB3-41FB-938D-8CC59C100417}" type="datetimeFigureOut">
              <a:rPr lang="en-US" smtClean="0"/>
              <a:t>9/4/2023</a:t>
            </a:fld>
            <a:endParaRPr lang="en-US"/>
          </a:p>
        </p:txBody>
      </p:sp>
      <p:sp>
        <p:nvSpPr>
          <p:cNvPr id="5" name="Footer Placeholder 4">
            <a:extLst>
              <a:ext uri="{FF2B5EF4-FFF2-40B4-BE49-F238E27FC236}">
                <a16:creationId xmlns:a16="http://schemas.microsoft.com/office/drawing/2014/main" id="{A6826FEB-A69A-9120-9CD8-5737CEC99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8849E-6B74-B2E2-7D37-23757552DAC7}"/>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34989411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4"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2"/>
            </a:lvl1pPr>
            <a:lvl2pPr>
              <a:defRPr sz="3730"/>
            </a:lvl2pPr>
            <a:lvl3pPr>
              <a:defRPr sz="3197"/>
            </a:lvl3pPr>
            <a:lvl4pPr>
              <a:defRPr sz="2664"/>
            </a:lvl4pPr>
            <a:lvl5pPr>
              <a:defRPr sz="2664"/>
            </a:lvl5pPr>
            <a:lvl6pPr>
              <a:defRPr sz="2664"/>
            </a:lvl6pPr>
            <a:lvl7pPr>
              <a:defRPr sz="2664"/>
            </a:lvl7pPr>
            <a:lvl8pPr>
              <a:defRPr sz="2664"/>
            </a:lvl8pPr>
            <a:lvl9pPr>
              <a:defRPr sz="26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2"/>
          </a:xfrm>
        </p:spPr>
        <p:txBody>
          <a:bodyPr/>
          <a:lstStyle>
            <a:lvl1pPr marL="0" indent="0">
              <a:buNone/>
              <a:defRPr sz="1865"/>
            </a:lvl1pPr>
            <a:lvl2pPr marL="609173" indent="0">
              <a:buNone/>
              <a:defRPr sz="1598"/>
            </a:lvl2pPr>
            <a:lvl3pPr marL="1218346" indent="0">
              <a:buNone/>
              <a:defRPr sz="1332"/>
            </a:lvl3pPr>
            <a:lvl4pPr marL="1827519" indent="0">
              <a:buNone/>
              <a:defRPr sz="1199"/>
            </a:lvl4pPr>
            <a:lvl5pPr marL="2436692" indent="0">
              <a:buNone/>
              <a:defRPr sz="1199"/>
            </a:lvl5pPr>
            <a:lvl6pPr marL="3045866" indent="0">
              <a:buNone/>
              <a:defRPr sz="1199"/>
            </a:lvl6pPr>
            <a:lvl7pPr marL="3655039" indent="0">
              <a:buNone/>
              <a:defRPr sz="1199"/>
            </a:lvl7pPr>
            <a:lvl8pPr marL="4264212" indent="0">
              <a:buNone/>
              <a:defRPr sz="1199"/>
            </a:lvl8pPr>
            <a:lvl9pPr marL="4873385" indent="0">
              <a:buNone/>
              <a:defRPr sz="1199"/>
            </a:lvl9pPr>
          </a:lstStyle>
          <a:p>
            <a:pPr lvl="0"/>
            <a:r>
              <a:rPr lang="en-US"/>
              <a:t>Click to edit Master text styles</a:t>
            </a:r>
          </a:p>
        </p:txBody>
      </p:sp>
      <p:sp>
        <p:nvSpPr>
          <p:cNvPr id="5" name="Date Placeholder 4"/>
          <p:cNvSpPr>
            <a:spLocks noGrp="1"/>
          </p:cNvSpPr>
          <p:nvPr>
            <p:ph type="dt" sz="half" idx="10"/>
          </p:nvPr>
        </p:nvSpPr>
        <p:spPr/>
        <p:txBody>
          <a:bodyPr/>
          <a:lstStyle/>
          <a:p>
            <a:fld id="{96F1052E-9318-4EE8-9F70-AC7C059B8AB5}"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4277409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4"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2"/>
            </a:lvl1pPr>
            <a:lvl2pPr marL="609173" indent="0">
              <a:buNone/>
              <a:defRPr sz="3730"/>
            </a:lvl2pPr>
            <a:lvl3pPr marL="1218346" indent="0">
              <a:buNone/>
              <a:defRPr sz="3197"/>
            </a:lvl3pPr>
            <a:lvl4pPr marL="1827519" indent="0">
              <a:buNone/>
              <a:defRPr sz="2664"/>
            </a:lvl4pPr>
            <a:lvl5pPr marL="2436692" indent="0">
              <a:buNone/>
              <a:defRPr sz="2664"/>
            </a:lvl5pPr>
            <a:lvl6pPr marL="3045866" indent="0">
              <a:buNone/>
              <a:defRPr sz="2664"/>
            </a:lvl6pPr>
            <a:lvl7pPr marL="3655039" indent="0">
              <a:buNone/>
              <a:defRPr sz="2664"/>
            </a:lvl7pPr>
            <a:lvl8pPr marL="4264212" indent="0">
              <a:buNone/>
              <a:defRPr sz="2664"/>
            </a:lvl8pPr>
            <a:lvl9pPr marL="4873385" indent="0">
              <a:buNone/>
              <a:defRPr sz="2664"/>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5"/>
            </a:lvl1pPr>
            <a:lvl2pPr marL="609173" indent="0">
              <a:buNone/>
              <a:defRPr sz="1598"/>
            </a:lvl2pPr>
            <a:lvl3pPr marL="1218346" indent="0">
              <a:buNone/>
              <a:defRPr sz="1332"/>
            </a:lvl3pPr>
            <a:lvl4pPr marL="1827519" indent="0">
              <a:buNone/>
              <a:defRPr sz="1199"/>
            </a:lvl4pPr>
            <a:lvl5pPr marL="2436692" indent="0">
              <a:buNone/>
              <a:defRPr sz="1199"/>
            </a:lvl5pPr>
            <a:lvl6pPr marL="3045866" indent="0">
              <a:buNone/>
              <a:defRPr sz="1199"/>
            </a:lvl6pPr>
            <a:lvl7pPr marL="3655039" indent="0">
              <a:buNone/>
              <a:defRPr sz="1199"/>
            </a:lvl7pPr>
            <a:lvl8pPr marL="4264212" indent="0">
              <a:buNone/>
              <a:defRPr sz="1199"/>
            </a:lvl8pPr>
            <a:lvl9pPr marL="4873385" indent="0">
              <a:buNone/>
              <a:defRPr sz="1199"/>
            </a:lvl9pPr>
          </a:lstStyle>
          <a:p>
            <a:pPr lvl="0"/>
            <a:r>
              <a:rPr lang="en-US"/>
              <a:t>Click to edit Master text styles</a:t>
            </a:r>
          </a:p>
        </p:txBody>
      </p:sp>
      <p:sp>
        <p:nvSpPr>
          <p:cNvPr id="5" name="Date Placeholder 4"/>
          <p:cNvSpPr>
            <a:spLocks noGrp="1"/>
          </p:cNvSpPr>
          <p:nvPr>
            <p:ph type="dt" sz="half" idx="10"/>
          </p:nvPr>
        </p:nvSpPr>
        <p:spPr/>
        <p:txBody>
          <a:bodyPr/>
          <a:lstStyle/>
          <a:p>
            <a:fld id="{96F1052E-9318-4EE8-9F70-AC7C059B8AB5}" type="datetimeFigureOut">
              <a:rPr lang="en-US" smtClean="0"/>
              <a:t>9/4/2023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320728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5238785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F1052E-9318-4EE8-9F70-AC7C059B8AB5}" type="datetimeFigureOut">
              <a:rPr lang="en-US" smtClean="0"/>
              <a:t>9/4/2023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EE86F-A67A-4542-B66D-889F3BF5AF94}" type="slidenum">
              <a:rPr lang="en-US" smtClean="0"/>
              <a:t>‹#›</a:t>
            </a:fld>
            <a:endParaRPr lang="en-US"/>
          </a:p>
        </p:txBody>
      </p:sp>
    </p:spTree>
    <p:extLst>
      <p:ext uri="{BB962C8B-B14F-4D97-AF65-F5344CB8AC3E}">
        <p14:creationId xmlns:p14="http://schemas.microsoft.com/office/powerpoint/2010/main" val="4237238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1B0B-6331-4CD0-3F10-EB059C9CE5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26EE99-B303-7CC9-5AAC-09C2EBF701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09C81-803F-2879-F246-2E0FA4860E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1A8CF7-0692-09C4-1BF2-7829C9D2A9F1}"/>
              </a:ext>
            </a:extLst>
          </p:cNvPr>
          <p:cNvSpPr>
            <a:spLocks noGrp="1"/>
          </p:cNvSpPr>
          <p:nvPr>
            <p:ph type="dt" sz="half" idx="10"/>
          </p:nvPr>
        </p:nvSpPr>
        <p:spPr/>
        <p:txBody>
          <a:bodyPr/>
          <a:lstStyle/>
          <a:p>
            <a:fld id="{31790746-1FB3-41FB-938D-8CC59C100417}" type="datetimeFigureOut">
              <a:rPr lang="en-US" smtClean="0"/>
              <a:t>9/4/2023</a:t>
            </a:fld>
            <a:endParaRPr lang="en-US"/>
          </a:p>
        </p:txBody>
      </p:sp>
      <p:sp>
        <p:nvSpPr>
          <p:cNvPr id="6" name="Footer Placeholder 5">
            <a:extLst>
              <a:ext uri="{FF2B5EF4-FFF2-40B4-BE49-F238E27FC236}">
                <a16:creationId xmlns:a16="http://schemas.microsoft.com/office/drawing/2014/main" id="{FFB30AF9-5561-6F87-D475-85EED293D4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A29C02-A90A-C178-AAD1-845D33853A8D}"/>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1189587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4FD4-B6AB-4A2B-5CDA-6EC6747A4C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5EF150-4CC0-8DC1-1593-630A672F99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B2773-66F6-ED15-2839-5811EE1B9B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432741-48D2-EA85-6A15-4338613FBC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419F6C-AC8E-3B7E-C6D1-A505E2942B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A0E4CFD-3AA4-9758-E7E0-4586A91499EC}"/>
              </a:ext>
            </a:extLst>
          </p:cNvPr>
          <p:cNvSpPr>
            <a:spLocks noGrp="1"/>
          </p:cNvSpPr>
          <p:nvPr>
            <p:ph type="dt" sz="half" idx="10"/>
          </p:nvPr>
        </p:nvSpPr>
        <p:spPr/>
        <p:txBody>
          <a:bodyPr/>
          <a:lstStyle/>
          <a:p>
            <a:fld id="{31790746-1FB3-41FB-938D-8CC59C100417}" type="datetimeFigureOut">
              <a:rPr lang="en-US" smtClean="0"/>
              <a:t>9/4/2023</a:t>
            </a:fld>
            <a:endParaRPr lang="en-US"/>
          </a:p>
        </p:txBody>
      </p:sp>
      <p:sp>
        <p:nvSpPr>
          <p:cNvPr id="8" name="Footer Placeholder 7">
            <a:extLst>
              <a:ext uri="{FF2B5EF4-FFF2-40B4-BE49-F238E27FC236}">
                <a16:creationId xmlns:a16="http://schemas.microsoft.com/office/drawing/2014/main" id="{D2215BD4-BDFC-D3B3-8850-53E37C7BF6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7011D1-B8B6-D264-A29F-0252427E7B7A}"/>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422806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79645-464E-A302-2BC8-5839538F22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3F26B7-8667-764E-6863-EED033E26DE2}"/>
              </a:ext>
            </a:extLst>
          </p:cNvPr>
          <p:cNvSpPr>
            <a:spLocks noGrp="1"/>
          </p:cNvSpPr>
          <p:nvPr>
            <p:ph type="dt" sz="half" idx="10"/>
          </p:nvPr>
        </p:nvSpPr>
        <p:spPr/>
        <p:txBody>
          <a:bodyPr/>
          <a:lstStyle/>
          <a:p>
            <a:fld id="{31790746-1FB3-41FB-938D-8CC59C100417}" type="datetimeFigureOut">
              <a:rPr lang="en-US" smtClean="0"/>
              <a:t>9/4/2023</a:t>
            </a:fld>
            <a:endParaRPr lang="en-US"/>
          </a:p>
        </p:txBody>
      </p:sp>
      <p:sp>
        <p:nvSpPr>
          <p:cNvPr id="4" name="Footer Placeholder 3">
            <a:extLst>
              <a:ext uri="{FF2B5EF4-FFF2-40B4-BE49-F238E27FC236}">
                <a16:creationId xmlns:a16="http://schemas.microsoft.com/office/drawing/2014/main" id="{93D65542-AA82-EE04-AB7F-931B669E9A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9D4B9B-602F-FA96-3035-217199ED7442}"/>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199962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091407-1023-2CF3-C2F2-CEB178F98001}"/>
              </a:ext>
            </a:extLst>
          </p:cNvPr>
          <p:cNvSpPr>
            <a:spLocks noGrp="1"/>
          </p:cNvSpPr>
          <p:nvPr>
            <p:ph type="dt" sz="half" idx="10"/>
          </p:nvPr>
        </p:nvSpPr>
        <p:spPr/>
        <p:txBody>
          <a:bodyPr/>
          <a:lstStyle/>
          <a:p>
            <a:fld id="{31790746-1FB3-41FB-938D-8CC59C100417}" type="datetimeFigureOut">
              <a:rPr lang="en-US" smtClean="0"/>
              <a:t>9/4/2023</a:t>
            </a:fld>
            <a:endParaRPr lang="en-US"/>
          </a:p>
        </p:txBody>
      </p:sp>
      <p:sp>
        <p:nvSpPr>
          <p:cNvPr id="3" name="Footer Placeholder 2">
            <a:extLst>
              <a:ext uri="{FF2B5EF4-FFF2-40B4-BE49-F238E27FC236}">
                <a16:creationId xmlns:a16="http://schemas.microsoft.com/office/drawing/2014/main" id="{C24CD465-C56A-EA3B-32C1-914E80DBFD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418E49-40A3-5C88-F707-7ECE50663B71}"/>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85866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DD538-7B2B-D75B-C729-4F03FACA72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E29CEB-6FF2-4C70-C6FE-1C4880FDC1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0FE997-703C-6D8E-06FD-3EA7338A5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873C2E-7BF2-8667-3ABD-409351FF7ED4}"/>
              </a:ext>
            </a:extLst>
          </p:cNvPr>
          <p:cNvSpPr>
            <a:spLocks noGrp="1"/>
          </p:cNvSpPr>
          <p:nvPr>
            <p:ph type="dt" sz="half" idx="10"/>
          </p:nvPr>
        </p:nvSpPr>
        <p:spPr/>
        <p:txBody>
          <a:bodyPr/>
          <a:lstStyle/>
          <a:p>
            <a:fld id="{31790746-1FB3-41FB-938D-8CC59C100417}" type="datetimeFigureOut">
              <a:rPr lang="en-US" smtClean="0"/>
              <a:t>9/4/2023</a:t>
            </a:fld>
            <a:endParaRPr lang="en-US"/>
          </a:p>
        </p:txBody>
      </p:sp>
      <p:sp>
        <p:nvSpPr>
          <p:cNvPr id="6" name="Footer Placeholder 5">
            <a:extLst>
              <a:ext uri="{FF2B5EF4-FFF2-40B4-BE49-F238E27FC236}">
                <a16:creationId xmlns:a16="http://schemas.microsoft.com/office/drawing/2014/main" id="{B483CD1D-A7AA-4895-B71C-3CB5C9817A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980E9D-4290-7DF2-2471-7BFE078C49B7}"/>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366331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E3882-ECA7-6E53-DA78-628E528827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C979E6-48D8-459E-FC7A-A4E5055732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29651F-D191-E785-C5EA-07F37D1E4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98F5C2-8670-74EE-2717-DEFB6207ABA6}"/>
              </a:ext>
            </a:extLst>
          </p:cNvPr>
          <p:cNvSpPr>
            <a:spLocks noGrp="1"/>
          </p:cNvSpPr>
          <p:nvPr>
            <p:ph type="dt" sz="half" idx="10"/>
          </p:nvPr>
        </p:nvSpPr>
        <p:spPr/>
        <p:txBody>
          <a:bodyPr/>
          <a:lstStyle/>
          <a:p>
            <a:fld id="{31790746-1FB3-41FB-938D-8CC59C100417}" type="datetimeFigureOut">
              <a:rPr lang="en-US" smtClean="0"/>
              <a:t>9/4/2023</a:t>
            </a:fld>
            <a:endParaRPr lang="en-US"/>
          </a:p>
        </p:txBody>
      </p:sp>
      <p:sp>
        <p:nvSpPr>
          <p:cNvPr id="6" name="Footer Placeholder 5">
            <a:extLst>
              <a:ext uri="{FF2B5EF4-FFF2-40B4-BE49-F238E27FC236}">
                <a16:creationId xmlns:a16="http://schemas.microsoft.com/office/drawing/2014/main" id="{8A6C741E-C3D6-8814-CCFC-BBE7A43E1B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4B1290-3A39-2D32-351C-0CF9CE7BDF55}"/>
              </a:ext>
            </a:extLst>
          </p:cNvPr>
          <p:cNvSpPr>
            <a:spLocks noGrp="1"/>
          </p:cNvSpPr>
          <p:nvPr>
            <p:ph type="sldNum" sz="quarter" idx="12"/>
          </p:nvPr>
        </p:nvSpPr>
        <p:spPr/>
        <p:txBody>
          <a:bodyPr/>
          <a:lstStyle/>
          <a:p>
            <a:fld id="{B8792074-9FBC-4FEE-8D68-33DD39DE24A2}" type="slidenum">
              <a:rPr lang="en-US" smtClean="0"/>
              <a:t>‹#›</a:t>
            </a:fld>
            <a:endParaRPr lang="en-US"/>
          </a:p>
        </p:txBody>
      </p:sp>
    </p:spTree>
    <p:extLst>
      <p:ext uri="{BB962C8B-B14F-4D97-AF65-F5344CB8AC3E}">
        <p14:creationId xmlns:p14="http://schemas.microsoft.com/office/powerpoint/2010/main" val="3081179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F87FF-3EF1-7C02-1B8D-7F950A81CA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BD32AF-C89B-F452-4521-966C57CE35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D586D-B886-163F-0BAD-D9E05956C8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90746-1FB3-41FB-938D-8CC59C100417}" type="datetimeFigureOut">
              <a:rPr lang="en-US" smtClean="0"/>
              <a:t>9/4/2023</a:t>
            </a:fld>
            <a:endParaRPr lang="en-US"/>
          </a:p>
        </p:txBody>
      </p:sp>
      <p:sp>
        <p:nvSpPr>
          <p:cNvPr id="5" name="Footer Placeholder 4">
            <a:extLst>
              <a:ext uri="{FF2B5EF4-FFF2-40B4-BE49-F238E27FC236}">
                <a16:creationId xmlns:a16="http://schemas.microsoft.com/office/drawing/2014/main" id="{DE20A2B0-DE41-4B49-9B4A-16D3BC4572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8F9179-9CCE-8F1F-7A05-194EF05C53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792074-9FBC-4FEE-8D68-33DD39DE24A2}" type="slidenum">
              <a:rPr lang="en-US" smtClean="0"/>
              <a:t>‹#›</a:t>
            </a:fld>
            <a:endParaRPr lang="en-US"/>
          </a:p>
        </p:txBody>
      </p:sp>
    </p:spTree>
    <p:extLst>
      <p:ext uri="{BB962C8B-B14F-4D97-AF65-F5344CB8AC3E}">
        <p14:creationId xmlns:p14="http://schemas.microsoft.com/office/powerpoint/2010/main" val="675545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92BA4-FC2E-445A-8B82-22519FEA6964}" type="datetimeFigureOut">
              <a:rPr lang="en-US" smtClean="0"/>
              <a:t>9/4/2023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F750F-C846-4E93-BFBB-876DF330E81D}" type="slidenum">
              <a:rPr lang="en-US" smtClean="0"/>
              <a:t>‹#›</a:t>
            </a:fld>
            <a:endParaRPr lang="en-US"/>
          </a:p>
        </p:txBody>
      </p:sp>
    </p:spTree>
    <p:extLst>
      <p:ext uri="{BB962C8B-B14F-4D97-AF65-F5344CB8AC3E}">
        <p14:creationId xmlns:p14="http://schemas.microsoft.com/office/powerpoint/2010/main" val="37970802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82935" tIns="91467" rIns="182935" bIns="91467"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182935" tIns="91467" rIns="182935" bIns="914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182935" tIns="91467" rIns="182935" bIns="91467" rtlCol="0" anchor="ctr"/>
          <a:lstStyle>
            <a:lvl1pPr algn="l">
              <a:defRPr sz="1598">
                <a:solidFill>
                  <a:schemeClr val="tx1">
                    <a:tint val="75000"/>
                  </a:schemeClr>
                </a:solidFill>
              </a:defRPr>
            </a:lvl1pPr>
          </a:lstStyle>
          <a:p>
            <a:fld id="{96F1052E-9318-4EE8-9F70-AC7C059B8AB5}" type="datetimeFigureOut">
              <a:rPr lang="en-US" smtClean="0"/>
              <a:t>9/4/2023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182935" tIns="91467" rIns="182935" bIns="91467" rtlCol="0" anchor="ctr"/>
          <a:lstStyle>
            <a:lvl1pPr algn="ctr">
              <a:defRPr sz="159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182935" tIns="91467" rIns="182935" bIns="91467" rtlCol="0" anchor="ctr"/>
          <a:lstStyle>
            <a:lvl1pPr algn="r">
              <a:defRPr sz="1598">
                <a:solidFill>
                  <a:schemeClr val="tx1">
                    <a:tint val="75000"/>
                  </a:schemeClr>
                </a:solidFill>
              </a:defRPr>
            </a:lvl1pPr>
          </a:lstStyle>
          <a:p>
            <a:fld id="{270EE86F-A67A-4542-B66D-889F3BF5AF94}" type="slidenum">
              <a:rPr lang="en-US" smtClean="0"/>
              <a:t>‹#›</a:t>
            </a:fld>
            <a:endParaRPr lang="en-US"/>
          </a:p>
        </p:txBody>
      </p:sp>
    </p:spTree>
    <p:extLst>
      <p:ext uri="{BB962C8B-B14F-4D97-AF65-F5344CB8AC3E}">
        <p14:creationId xmlns:p14="http://schemas.microsoft.com/office/powerpoint/2010/main" val="21260135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8346" rtl="0" eaLnBrk="1" latinLnBrk="0" hangingPunct="1">
        <a:spcBef>
          <a:spcPct val="0"/>
        </a:spcBef>
        <a:buNone/>
        <a:defRPr sz="5861" kern="1200">
          <a:solidFill>
            <a:schemeClr val="tx1"/>
          </a:solidFill>
          <a:latin typeface="+mj-lt"/>
          <a:ea typeface="+mj-ea"/>
          <a:cs typeface="+mj-cs"/>
        </a:defRPr>
      </a:lvl1pPr>
    </p:titleStyle>
    <p:bodyStyle>
      <a:lvl1pPr marL="456880" indent="-456880" algn="l" defTabSz="1218346" rtl="0" eaLnBrk="1" latinLnBrk="0" hangingPunct="1">
        <a:spcBef>
          <a:spcPct val="20000"/>
        </a:spcBef>
        <a:buFont typeface="Arial" pitchFamily="34" charset="0"/>
        <a:buChar char="•"/>
        <a:defRPr sz="4262" kern="1200">
          <a:solidFill>
            <a:schemeClr val="tx1"/>
          </a:solidFill>
          <a:latin typeface="+mn-lt"/>
          <a:ea typeface="+mn-ea"/>
          <a:cs typeface="+mn-cs"/>
        </a:defRPr>
      </a:lvl1pPr>
      <a:lvl2pPr marL="989906" indent="-380733" algn="l" defTabSz="1218346" rtl="0" eaLnBrk="1" latinLnBrk="0" hangingPunct="1">
        <a:spcBef>
          <a:spcPct val="20000"/>
        </a:spcBef>
        <a:buFont typeface="Arial" pitchFamily="34" charset="0"/>
        <a:buChar char="–"/>
        <a:defRPr sz="3730" kern="1200">
          <a:solidFill>
            <a:schemeClr val="tx1"/>
          </a:solidFill>
          <a:latin typeface="+mn-lt"/>
          <a:ea typeface="+mn-ea"/>
          <a:cs typeface="+mn-cs"/>
        </a:defRPr>
      </a:lvl2pPr>
      <a:lvl3pPr marL="1522933" indent="-304586" algn="l" defTabSz="1218346" rtl="0" eaLnBrk="1" latinLnBrk="0" hangingPunct="1">
        <a:spcBef>
          <a:spcPct val="20000"/>
        </a:spcBef>
        <a:buFont typeface="Arial" pitchFamily="34" charset="0"/>
        <a:buChar char="•"/>
        <a:defRPr sz="3197" kern="1200">
          <a:solidFill>
            <a:schemeClr val="tx1"/>
          </a:solidFill>
          <a:latin typeface="+mn-lt"/>
          <a:ea typeface="+mn-ea"/>
          <a:cs typeface="+mn-cs"/>
        </a:defRPr>
      </a:lvl3pPr>
      <a:lvl4pPr marL="2132106" indent="-304586" algn="l" defTabSz="1218346" rtl="0" eaLnBrk="1" latinLnBrk="0" hangingPunct="1">
        <a:spcBef>
          <a:spcPct val="20000"/>
        </a:spcBef>
        <a:buFont typeface="Arial" pitchFamily="34" charset="0"/>
        <a:buChar char="–"/>
        <a:defRPr sz="2664" kern="1200">
          <a:solidFill>
            <a:schemeClr val="tx1"/>
          </a:solidFill>
          <a:latin typeface="+mn-lt"/>
          <a:ea typeface="+mn-ea"/>
          <a:cs typeface="+mn-cs"/>
        </a:defRPr>
      </a:lvl4pPr>
      <a:lvl5pPr marL="2741279" indent="-304586" algn="l" defTabSz="1218346" rtl="0" eaLnBrk="1" latinLnBrk="0" hangingPunct="1">
        <a:spcBef>
          <a:spcPct val="20000"/>
        </a:spcBef>
        <a:buFont typeface="Arial" pitchFamily="34" charset="0"/>
        <a:buChar char="»"/>
        <a:defRPr sz="2664" kern="1200">
          <a:solidFill>
            <a:schemeClr val="tx1"/>
          </a:solidFill>
          <a:latin typeface="+mn-lt"/>
          <a:ea typeface="+mn-ea"/>
          <a:cs typeface="+mn-cs"/>
        </a:defRPr>
      </a:lvl5pPr>
      <a:lvl6pPr marL="3350452" indent="-304586" algn="l" defTabSz="1218346" rtl="0" eaLnBrk="1" latinLnBrk="0" hangingPunct="1">
        <a:spcBef>
          <a:spcPct val="20000"/>
        </a:spcBef>
        <a:buFont typeface="Arial" pitchFamily="34" charset="0"/>
        <a:buChar char="•"/>
        <a:defRPr sz="2664" kern="1200">
          <a:solidFill>
            <a:schemeClr val="tx1"/>
          </a:solidFill>
          <a:latin typeface="+mn-lt"/>
          <a:ea typeface="+mn-ea"/>
          <a:cs typeface="+mn-cs"/>
        </a:defRPr>
      </a:lvl6pPr>
      <a:lvl7pPr marL="3959625" indent="-304586" algn="l" defTabSz="1218346" rtl="0" eaLnBrk="1" latinLnBrk="0" hangingPunct="1">
        <a:spcBef>
          <a:spcPct val="20000"/>
        </a:spcBef>
        <a:buFont typeface="Arial" pitchFamily="34" charset="0"/>
        <a:buChar char="•"/>
        <a:defRPr sz="2664" kern="1200">
          <a:solidFill>
            <a:schemeClr val="tx1"/>
          </a:solidFill>
          <a:latin typeface="+mn-lt"/>
          <a:ea typeface="+mn-ea"/>
          <a:cs typeface="+mn-cs"/>
        </a:defRPr>
      </a:lvl7pPr>
      <a:lvl8pPr marL="4568798" indent="-304586" algn="l" defTabSz="1218346" rtl="0" eaLnBrk="1" latinLnBrk="0" hangingPunct="1">
        <a:spcBef>
          <a:spcPct val="20000"/>
        </a:spcBef>
        <a:buFont typeface="Arial" pitchFamily="34" charset="0"/>
        <a:buChar char="•"/>
        <a:defRPr sz="2664" kern="1200">
          <a:solidFill>
            <a:schemeClr val="tx1"/>
          </a:solidFill>
          <a:latin typeface="+mn-lt"/>
          <a:ea typeface="+mn-ea"/>
          <a:cs typeface="+mn-cs"/>
        </a:defRPr>
      </a:lvl8pPr>
      <a:lvl9pPr marL="5177972" indent="-304586" algn="l" defTabSz="1218346" rtl="0" eaLnBrk="1" latinLnBrk="0" hangingPunct="1">
        <a:spcBef>
          <a:spcPct val="20000"/>
        </a:spcBef>
        <a:buFont typeface="Arial" pitchFamily="34" charset="0"/>
        <a:buChar char="•"/>
        <a:defRPr sz="2664" kern="1200">
          <a:solidFill>
            <a:schemeClr val="tx1"/>
          </a:solidFill>
          <a:latin typeface="+mn-lt"/>
          <a:ea typeface="+mn-ea"/>
          <a:cs typeface="+mn-cs"/>
        </a:defRPr>
      </a:lvl9pPr>
    </p:bodyStyle>
    <p:otherStyle>
      <a:defPPr>
        <a:defRPr lang="en-US"/>
      </a:defPPr>
      <a:lvl1pPr marL="0" algn="l" defTabSz="1218346" rtl="0" eaLnBrk="1" latinLnBrk="0" hangingPunct="1">
        <a:defRPr sz="2398" kern="1200">
          <a:solidFill>
            <a:schemeClr val="tx1"/>
          </a:solidFill>
          <a:latin typeface="+mn-lt"/>
          <a:ea typeface="+mn-ea"/>
          <a:cs typeface="+mn-cs"/>
        </a:defRPr>
      </a:lvl1pPr>
      <a:lvl2pPr marL="609173" algn="l" defTabSz="1218346" rtl="0" eaLnBrk="1" latinLnBrk="0" hangingPunct="1">
        <a:defRPr sz="2398" kern="1200">
          <a:solidFill>
            <a:schemeClr val="tx1"/>
          </a:solidFill>
          <a:latin typeface="+mn-lt"/>
          <a:ea typeface="+mn-ea"/>
          <a:cs typeface="+mn-cs"/>
        </a:defRPr>
      </a:lvl2pPr>
      <a:lvl3pPr marL="1218346" algn="l" defTabSz="1218346" rtl="0" eaLnBrk="1" latinLnBrk="0" hangingPunct="1">
        <a:defRPr sz="2398" kern="1200">
          <a:solidFill>
            <a:schemeClr val="tx1"/>
          </a:solidFill>
          <a:latin typeface="+mn-lt"/>
          <a:ea typeface="+mn-ea"/>
          <a:cs typeface="+mn-cs"/>
        </a:defRPr>
      </a:lvl3pPr>
      <a:lvl4pPr marL="1827519" algn="l" defTabSz="1218346" rtl="0" eaLnBrk="1" latinLnBrk="0" hangingPunct="1">
        <a:defRPr sz="2398" kern="1200">
          <a:solidFill>
            <a:schemeClr val="tx1"/>
          </a:solidFill>
          <a:latin typeface="+mn-lt"/>
          <a:ea typeface="+mn-ea"/>
          <a:cs typeface="+mn-cs"/>
        </a:defRPr>
      </a:lvl4pPr>
      <a:lvl5pPr marL="2436692" algn="l" defTabSz="1218346" rtl="0" eaLnBrk="1" latinLnBrk="0" hangingPunct="1">
        <a:defRPr sz="2398" kern="1200">
          <a:solidFill>
            <a:schemeClr val="tx1"/>
          </a:solidFill>
          <a:latin typeface="+mn-lt"/>
          <a:ea typeface="+mn-ea"/>
          <a:cs typeface="+mn-cs"/>
        </a:defRPr>
      </a:lvl5pPr>
      <a:lvl6pPr marL="3045866" algn="l" defTabSz="1218346" rtl="0" eaLnBrk="1" latinLnBrk="0" hangingPunct="1">
        <a:defRPr sz="2398" kern="1200">
          <a:solidFill>
            <a:schemeClr val="tx1"/>
          </a:solidFill>
          <a:latin typeface="+mn-lt"/>
          <a:ea typeface="+mn-ea"/>
          <a:cs typeface="+mn-cs"/>
        </a:defRPr>
      </a:lvl6pPr>
      <a:lvl7pPr marL="3655039" algn="l" defTabSz="1218346" rtl="0" eaLnBrk="1" latinLnBrk="0" hangingPunct="1">
        <a:defRPr sz="2398" kern="1200">
          <a:solidFill>
            <a:schemeClr val="tx1"/>
          </a:solidFill>
          <a:latin typeface="+mn-lt"/>
          <a:ea typeface="+mn-ea"/>
          <a:cs typeface="+mn-cs"/>
        </a:defRPr>
      </a:lvl7pPr>
      <a:lvl8pPr marL="4264212" algn="l" defTabSz="1218346" rtl="0" eaLnBrk="1" latinLnBrk="0" hangingPunct="1">
        <a:defRPr sz="2398" kern="1200">
          <a:solidFill>
            <a:schemeClr val="tx1"/>
          </a:solidFill>
          <a:latin typeface="+mn-lt"/>
          <a:ea typeface="+mn-ea"/>
          <a:cs typeface="+mn-cs"/>
        </a:defRPr>
      </a:lvl8pPr>
      <a:lvl9pPr marL="4873385" algn="l" defTabSz="1218346" rtl="0" eaLnBrk="1" latinLnBrk="0" hangingPunct="1">
        <a:defRPr sz="2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control" Target="../activeX/activeX3.xml"/><Relationship Id="rId7" Type="http://schemas.openxmlformats.org/officeDocument/2006/relationships/image" Target="../media/image1.jpeg"/><Relationship Id="rId2" Type="http://schemas.openxmlformats.org/officeDocument/2006/relationships/control" Target="../activeX/activeX2.xml"/><Relationship Id="rId1" Type="http://schemas.openxmlformats.org/officeDocument/2006/relationships/control" Target="../activeX/activeX1.xml"/><Relationship Id="rId6" Type="http://schemas.openxmlformats.org/officeDocument/2006/relationships/slideLayout" Target="../slideLayouts/slideLayout1.xml"/><Relationship Id="rId5" Type="http://schemas.openxmlformats.org/officeDocument/2006/relationships/control" Target="../activeX/activeX5.xml"/><Relationship Id="rId4" Type="http://schemas.openxmlformats.org/officeDocument/2006/relationships/control" Target="../activeX/activeX4.xml"/><Relationship Id="rId9" Type="http://schemas.openxmlformats.org/officeDocument/2006/relationships/image" Target="../media/image20.wmf"/></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slide" Target="slide21.xml"/><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10" Type="http://schemas.openxmlformats.org/officeDocument/2006/relationships/image" Target="../media/image31.png"/><Relationship Id="rId4" Type="http://schemas.openxmlformats.org/officeDocument/2006/relationships/image" Target="../media/image27.png"/><Relationship Id="rId9"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jpeg"/><Relationship Id="rId1" Type="http://schemas.openxmlformats.org/officeDocument/2006/relationships/slideLayout" Target="../slideLayouts/slideLayout18.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1.png"/><Relationship Id="rId5" Type="http://schemas.openxmlformats.org/officeDocument/2006/relationships/image" Target="../media/image9.gif"/><Relationship Id="rId10" Type="http://schemas.openxmlformats.org/officeDocument/2006/relationships/image" Target="../media/image14.gif"/><Relationship Id="rId4" Type="http://schemas.openxmlformats.org/officeDocument/2006/relationships/image" Target="../media/image4.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11.png"/><Relationship Id="rId11" Type="http://schemas.openxmlformats.org/officeDocument/2006/relationships/image" Target="../media/image14.gif"/><Relationship Id="rId5" Type="http://schemas.openxmlformats.org/officeDocument/2006/relationships/image" Target="../media/image9.gif"/><Relationship Id="rId10" Type="http://schemas.openxmlformats.org/officeDocument/2006/relationships/image" Target="../media/image13.jpeg"/><Relationship Id="rId4" Type="http://schemas.openxmlformats.org/officeDocument/2006/relationships/image" Target="../media/image4.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image" Target="../media/image11.png"/><Relationship Id="rId12"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9.gif"/><Relationship Id="rId11" Type="http://schemas.openxmlformats.org/officeDocument/2006/relationships/image" Target="../media/image13.jpeg"/><Relationship Id="rId5" Type="http://schemas.openxmlformats.org/officeDocument/2006/relationships/image" Target="../media/image8.gif"/><Relationship Id="rId10" Type="http://schemas.openxmlformats.org/officeDocument/2006/relationships/image" Target="../media/image12.jpeg"/><Relationship Id="rId4" Type="http://schemas.openxmlformats.org/officeDocument/2006/relationships/image" Target="../media/image4.jpeg"/><Relationship Id="rId9" Type="http://schemas.openxmlformats.org/officeDocument/2006/relationships/image" Target="../media/image5.gif"/></Relationships>
</file>

<file path=ppt/slides/_rels/slide7.xml.rels><?xml version="1.0" encoding="UTF-8" standalone="yes"?>
<Relationships xmlns="http://schemas.openxmlformats.org/package/2006/relationships"><Relationship Id="rId8" Type="http://schemas.openxmlformats.org/officeDocument/2006/relationships/image" Target="../media/image5.gif"/><Relationship Id="rId13" Type="http://schemas.openxmlformats.org/officeDocument/2006/relationships/image" Target="../media/image13.jpeg"/><Relationship Id="rId3" Type="http://schemas.openxmlformats.org/officeDocument/2006/relationships/audio" Target="../media/audio2.wav"/><Relationship Id="rId7" Type="http://schemas.openxmlformats.org/officeDocument/2006/relationships/image" Target="../media/image10.png"/><Relationship Id="rId12"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18.xml"/><Relationship Id="rId6" Type="http://schemas.openxmlformats.org/officeDocument/2006/relationships/image" Target="../media/image9.gif"/><Relationship Id="rId11" Type="http://schemas.openxmlformats.org/officeDocument/2006/relationships/image" Target="../media/image11.png"/><Relationship Id="rId5" Type="http://schemas.openxmlformats.org/officeDocument/2006/relationships/image" Target="../media/image4.jpeg"/><Relationship Id="rId15" Type="http://schemas.openxmlformats.org/officeDocument/2006/relationships/image" Target="../media/image15.gif"/><Relationship Id="rId10" Type="http://schemas.openxmlformats.org/officeDocument/2006/relationships/image" Target="../media/image8.gif"/><Relationship Id="rId4" Type="http://schemas.openxmlformats.org/officeDocument/2006/relationships/audio" Target="../media/audio3.wav"/><Relationship Id="rId9" Type="http://schemas.openxmlformats.org/officeDocument/2006/relationships/image" Target="../media/image7.gif"/><Relationship Id="rId14" Type="http://schemas.openxmlformats.org/officeDocument/2006/relationships/image" Target="../media/image14.gi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microsoft.com/office/2007/relationships/hdphoto" Target="../media/hdphoto1.wdp"/><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C64FF7E-9971-3305-6D35-00AB84B4566E}"/>
              </a:ext>
            </a:extLst>
          </p:cNvPr>
          <p:cNvPicPr>
            <a:picLocks noChangeAspect="1"/>
          </p:cNvPicPr>
          <p:nvPr/>
        </p:nvPicPr>
        <p:blipFill rotWithShape="1">
          <a:blip r:embed="rId3">
            <a:extLst>
              <a:ext uri="{28A0092B-C50C-407E-A947-70E740481C1C}">
                <a14:useLocalDpi xmlns:a14="http://schemas.microsoft.com/office/drawing/2010/main" val="0"/>
              </a:ext>
            </a:extLst>
          </a:blip>
          <a:srcRect l="6848" t="3672" r="9783" b="9565"/>
          <a:stretch/>
        </p:blipFill>
        <p:spPr>
          <a:xfrm>
            <a:off x="0" y="241853"/>
            <a:ext cx="12192000" cy="5814392"/>
          </a:xfrm>
          <a:prstGeom prst="rect">
            <a:avLst/>
          </a:prstGeom>
        </p:spPr>
      </p:pic>
      <p:sp>
        <p:nvSpPr>
          <p:cNvPr id="6" name="TextBox 5">
            <a:extLst>
              <a:ext uri="{FF2B5EF4-FFF2-40B4-BE49-F238E27FC236}">
                <a16:creationId xmlns:a16="http://schemas.microsoft.com/office/drawing/2014/main" id="{2B695BE8-B84A-C319-7199-E4704DEEF312}"/>
              </a:ext>
            </a:extLst>
          </p:cNvPr>
          <p:cNvSpPr txBox="1"/>
          <p:nvPr/>
        </p:nvSpPr>
        <p:spPr>
          <a:xfrm>
            <a:off x="1414817" y="2459504"/>
            <a:ext cx="9362365" cy="1938992"/>
          </a:xfrm>
          <a:prstGeom prst="rect">
            <a:avLst/>
          </a:prstGeom>
          <a:noFill/>
        </p:spPr>
        <p:txBody>
          <a:bodyPr wrap="square" rtlCol="0">
            <a:spAutoFit/>
          </a:bodyPr>
          <a:lstStyle/>
          <a:p>
            <a:pPr algn="ctr"/>
            <a:r>
              <a:rPr lang="en-US" sz="4000" dirty="0" err="1">
                <a:solidFill>
                  <a:srgbClr val="FF0000"/>
                </a:solidFill>
                <a:effectLst>
                  <a:outerShdw blurRad="38100" dist="38100" dir="2700000" algn="tl">
                    <a:srgbClr val="000000">
                      <a:alpha val="43137"/>
                    </a:srgbClr>
                  </a:outerShdw>
                </a:effectLst>
                <a:latin typeface="UTM Avo" panose="02040603050506020204" pitchFamily="18" charset="0"/>
              </a:rPr>
              <a:t>Tuần</a:t>
            </a:r>
            <a:r>
              <a:rPr lang="en-US" sz="4000" dirty="0">
                <a:solidFill>
                  <a:srgbClr val="FF0000"/>
                </a:solidFill>
                <a:effectLst>
                  <a:outerShdw blurRad="38100" dist="38100" dir="2700000" algn="tl">
                    <a:srgbClr val="000000">
                      <a:alpha val="43137"/>
                    </a:srgbClr>
                  </a:outerShdw>
                </a:effectLst>
                <a:latin typeface="UTM Avo" panose="02040603050506020204" pitchFamily="18" charset="0"/>
              </a:rPr>
              <a:t> 3 – </a:t>
            </a:r>
            <a:r>
              <a:rPr lang="en-US" sz="4000" dirty="0" err="1">
                <a:solidFill>
                  <a:srgbClr val="FF0000"/>
                </a:solidFill>
                <a:effectLst>
                  <a:outerShdw blurRad="38100" dist="38100" dir="2700000" algn="tl">
                    <a:srgbClr val="000000">
                      <a:alpha val="43137"/>
                    </a:srgbClr>
                  </a:outerShdw>
                </a:effectLst>
                <a:latin typeface="UTM Avo" panose="02040603050506020204" pitchFamily="18" charset="0"/>
              </a:rPr>
              <a:t>Tiết</a:t>
            </a:r>
            <a:r>
              <a:rPr lang="en-US" sz="4000" dirty="0">
                <a:solidFill>
                  <a:srgbClr val="FF0000"/>
                </a:solidFill>
                <a:effectLst>
                  <a:outerShdw blurRad="38100" dist="38100" dir="2700000" algn="tl">
                    <a:srgbClr val="000000">
                      <a:alpha val="43137"/>
                    </a:srgbClr>
                  </a:outerShdw>
                </a:effectLst>
                <a:latin typeface="UTM Avo" panose="02040603050506020204" pitchFamily="18" charset="0"/>
              </a:rPr>
              <a:t> 15</a:t>
            </a:r>
          </a:p>
          <a:p>
            <a:pPr algn="ctr"/>
            <a:r>
              <a:rPr lang="en-US" sz="4000" dirty="0" err="1">
                <a:solidFill>
                  <a:srgbClr val="FF0000"/>
                </a:solidFill>
                <a:effectLst>
                  <a:outerShdw blurRad="38100" dist="38100" dir="2700000" algn="tl">
                    <a:srgbClr val="000000">
                      <a:alpha val="43137"/>
                    </a:srgbClr>
                  </a:outerShdw>
                </a:effectLst>
                <a:latin typeface="UTM Avo" panose="02040603050506020204" pitchFamily="18" charset="0"/>
              </a:rPr>
              <a:t>Bài</a:t>
            </a:r>
            <a:r>
              <a:rPr lang="en-US" sz="4000" dirty="0">
                <a:solidFill>
                  <a:srgbClr val="FF0000"/>
                </a:solidFill>
                <a:effectLst>
                  <a:outerShdw blurRad="38100" dist="38100" dir="2700000" algn="tl">
                    <a:srgbClr val="000000">
                      <a:alpha val="43137"/>
                    </a:srgbClr>
                  </a:outerShdw>
                </a:effectLst>
                <a:latin typeface="UTM Avo" panose="02040603050506020204" pitchFamily="18" charset="0"/>
              </a:rPr>
              <a:t> 10:</a:t>
            </a:r>
            <a:r>
              <a:rPr lang="en-US" sz="4000" dirty="0">
                <a:solidFill>
                  <a:srgbClr val="7030A0"/>
                </a:solidFill>
                <a:effectLst>
                  <a:outerShdw blurRad="38100" dist="38100" dir="2700000" algn="tl">
                    <a:srgbClr val="000000">
                      <a:alpha val="43137"/>
                    </a:srgbClr>
                  </a:outerShdw>
                </a:effectLst>
                <a:latin typeface="UTM Avo" panose="02040603050506020204" pitchFamily="18" charset="0"/>
              </a:rPr>
              <a:t> LÀM TRÒN SỐ ĐẾN HÀNG TRĂM NGHÌN (TIẾT 1)</a:t>
            </a:r>
          </a:p>
        </p:txBody>
      </p:sp>
    </p:spTree>
    <p:extLst>
      <p:ext uri="{BB962C8B-B14F-4D97-AF65-F5344CB8AC3E}">
        <p14:creationId xmlns:p14="http://schemas.microsoft.com/office/powerpoint/2010/main" val="82001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42"/>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
            <a:extLst>
              <a:ext uri="{FF2B5EF4-FFF2-40B4-BE49-F238E27FC236}">
                <a16:creationId xmlns:a16="http://schemas.microsoft.com/office/drawing/2014/main" id="{45377D7C-3437-438B-AF0F-50F4831F450B}"/>
              </a:ext>
            </a:extLst>
          </p:cNvPr>
          <p:cNvGrpSpPr/>
          <p:nvPr/>
        </p:nvGrpSpPr>
        <p:grpSpPr>
          <a:xfrm>
            <a:off x="410620" y="211402"/>
            <a:ext cx="8242825" cy="879185"/>
            <a:chOff x="7147" y="4792"/>
            <a:chExt cx="12881" cy="2469"/>
          </a:xfrm>
          <a:solidFill>
            <a:srgbClr val="FFFF00"/>
          </a:solidFill>
        </p:grpSpPr>
        <p:sp>
          <p:nvSpPr>
            <p:cNvPr id="3" name="Flowchart: Alternate Process 5">
              <a:extLst>
                <a:ext uri="{FF2B5EF4-FFF2-40B4-BE49-F238E27FC236}">
                  <a16:creationId xmlns:a16="http://schemas.microsoft.com/office/drawing/2014/main" id="{8E0370A6-8329-9243-3D28-C214A5F59DF9}"/>
                </a:ext>
              </a:extLst>
            </p:cNvPr>
            <p:cNvSpPr/>
            <p:nvPr/>
          </p:nvSpPr>
          <p:spPr>
            <a:xfrm>
              <a:off x="7387" y="4914"/>
              <a:ext cx="12641" cy="2225"/>
            </a:xfrm>
            <a:prstGeom prst="flowChartAlternate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Làm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tròn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đến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hàng</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trăm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nghìn</a:t>
              </a:r>
              <a:endPar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endParaRPr>
            </a:p>
          </p:txBody>
        </p:sp>
        <p:sp>
          <p:nvSpPr>
            <p:cNvPr id="5" name="Oval 7">
              <a:extLst>
                <a:ext uri="{FF2B5EF4-FFF2-40B4-BE49-F238E27FC236}">
                  <a16:creationId xmlns:a16="http://schemas.microsoft.com/office/drawing/2014/main" id="{5641DD9C-5182-D4FF-65FD-A8950283690B}"/>
                </a:ext>
              </a:extLst>
            </p:cNvPr>
            <p:cNvSpPr/>
            <p:nvPr/>
          </p:nvSpPr>
          <p:spPr>
            <a:xfrm>
              <a:off x="7147" y="4792"/>
              <a:ext cx="1268" cy="246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4800" b="1" i="0" u="none" strike="noStrike" kern="0" cap="none" spc="0" normalizeH="0" baseline="0" noProof="0" dirty="0">
                  <a:ln>
                    <a:noFill/>
                  </a:ln>
                  <a:solidFill>
                    <a:schemeClr val="tx1"/>
                  </a:solidFill>
                  <a:effectLst/>
                  <a:uLnTx/>
                  <a:uFillTx/>
                  <a:latin typeface="Arial"/>
                  <a:ea typeface="+mn-ea"/>
                  <a:cs typeface="+mn-cs"/>
                  <a:sym typeface="Arial" panose="020B0604020202020204"/>
                </a:rPr>
                <a:t>1</a:t>
              </a:r>
            </a:p>
          </p:txBody>
        </p:sp>
      </p:grpSp>
      <p:sp>
        <p:nvSpPr>
          <p:cNvPr id="7" name="TextBox 2">
            <a:extLst>
              <a:ext uri="{FF2B5EF4-FFF2-40B4-BE49-F238E27FC236}">
                <a16:creationId xmlns:a16="http://schemas.microsoft.com/office/drawing/2014/main" id="{56302167-88B0-9AD6-53C7-4FB830F8B5FC}"/>
              </a:ext>
            </a:extLst>
          </p:cNvPr>
          <p:cNvSpPr txBox="1"/>
          <p:nvPr/>
        </p:nvSpPr>
        <p:spPr>
          <a:xfrm>
            <a:off x="415933" y="1060518"/>
            <a:ext cx="11500338" cy="1477328"/>
          </a:xfrm>
          <a:prstGeom prst="rect">
            <a:avLst/>
          </a:prstGeom>
          <a:noFill/>
        </p:spPr>
        <p:txBody>
          <a:bodyPr wrap="square" rtlCol="0">
            <a:spAutoFit/>
          </a:bodyPr>
          <a:lstStyle/>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en-US" sz="4500" b="0" i="1" u="none" strike="noStrike" kern="120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Ví</a:t>
            </a:r>
            <a:r>
              <a:rPr kumimoji="0" lang="en-US" sz="4500" b="0" i="1" u="none" strike="noStrike" kern="120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4500" b="0" i="1" u="none" strike="noStrike" kern="120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dụ</a:t>
            </a:r>
            <a:r>
              <a:rPr kumimoji="0" lang="en-US" sz="4500" b="0" i="1" u="none" strike="noStrike" kern="120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Làm</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tròn</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các</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số</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320 000, 370 000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và</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350 000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đến</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hàng</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trăm</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nghìn</a:t>
            </a:r>
            <a:endPar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nvGrpSpPr>
          <p:cNvPr id="8" name="Group 25">
            <a:extLst>
              <a:ext uri="{FF2B5EF4-FFF2-40B4-BE49-F238E27FC236}">
                <a16:creationId xmlns:a16="http://schemas.microsoft.com/office/drawing/2014/main" id="{0A4700F7-9AB0-57E2-661A-370C7EBFD216}"/>
              </a:ext>
            </a:extLst>
          </p:cNvPr>
          <p:cNvGrpSpPr/>
          <p:nvPr/>
        </p:nvGrpSpPr>
        <p:grpSpPr>
          <a:xfrm>
            <a:off x="410620" y="3757951"/>
            <a:ext cx="10861437" cy="1269566"/>
            <a:chOff x="1295399" y="4973965"/>
            <a:chExt cx="16307241" cy="1906113"/>
          </a:xfrm>
        </p:grpSpPr>
        <p:cxnSp>
          <p:nvCxnSpPr>
            <p:cNvPr id="9" name="Straight Arrow Connector 2">
              <a:extLst>
                <a:ext uri="{FF2B5EF4-FFF2-40B4-BE49-F238E27FC236}">
                  <a16:creationId xmlns:a16="http://schemas.microsoft.com/office/drawing/2014/main" id="{11F68642-25DE-5608-1F6C-490AED86EE1A}"/>
                </a:ext>
              </a:extLst>
            </p:cNvPr>
            <p:cNvCxnSpPr/>
            <p:nvPr/>
          </p:nvCxnSpPr>
          <p:spPr>
            <a:xfrm flipV="1">
              <a:off x="1772094" y="5507365"/>
              <a:ext cx="14839506" cy="138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3">
              <a:extLst>
                <a:ext uri="{FF2B5EF4-FFF2-40B4-BE49-F238E27FC236}">
                  <a16:creationId xmlns:a16="http://schemas.microsoft.com/office/drawing/2014/main" id="{90B9D5D6-4F81-787B-4D98-77C7CD49C7DF}"/>
                </a:ext>
              </a:extLst>
            </p:cNvPr>
            <p:cNvSpPr txBox="1"/>
            <p:nvPr/>
          </p:nvSpPr>
          <p:spPr>
            <a:xfrm>
              <a:off x="1295399" y="6002776"/>
              <a:ext cx="2743641" cy="877302"/>
            </a:xfrm>
            <a:prstGeom prst="rect">
              <a:avLst/>
            </a:prstGeom>
            <a:noFill/>
          </p:spPr>
          <p:txBody>
            <a:bodyPr wrap="square" rtlCol="0">
              <a:spAutoFit/>
            </a:bodyPr>
            <a:lstStyle/>
            <a:p>
              <a:pPr defTabSz="1218346">
                <a:defRPr/>
              </a:pPr>
              <a:r>
                <a:rPr lang="en-US" sz="3197">
                  <a:solidFill>
                    <a:prstClr val="black"/>
                  </a:solidFill>
                  <a:latin typeface="Times New Roman" panose="02020603050405020304" pitchFamily="18" charset="0"/>
                  <a:cs typeface="Times New Roman" panose="02020603050405020304" pitchFamily="18" charset="0"/>
                </a:rPr>
                <a:t>300 000</a:t>
              </a:r>
            </a:p>
          </p:txBody>
        </p:sp>
        <p:cxnSp>
          <p:nvCxnSpPr>
            <p:cNvPr id="11" name="Straight Connector 4">
              <a:extLst>
                <a:ext uri="{FF2B5EF4-FFF2-40B4-BE49-F238E27FC236}">
                  <a16:creationId xmlns:a16="http://schemas.microsoft.com/office/drawing/2014/main" id="{A256C1E3-BBE1-4AF9-DAD1-35FF0827B286}"/>
                </a:ext>
              </a:extLst>
            </p:cNvPr>
            <p:cNvCxnSpPr/>
            <p:nvPr/>
          </p:nvCxnSpPr>
          <p:spPr>
            <a:xfrm>
              <a:off x="2114106" y="5224462"/>
              <a:ext cx="0" cy="533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5">
              <a:extLst>
                <a:ext uri="{FF2B5EF4-FFF2-40B4-BE49-F238E27FC236}">
                  <a16:creationId xmlns:a16="http://schemas.microsoft.com/office/drawing/2014/main" id="{B6ACA204-A5DF-98E0-EF73-2BDBDA73FA23}"/>
                </a:ext>
              </a:extLst>
            </p:cNvPr>
            <p:cNvCxnSpPr>
              <a:cxnSpLocks/>
            </p:cNvCxnSpPr>
            <p:nvPr/>
          </p:nvCxnSpPr>
          <p:spPr>
            <a:xfrm>
              <a:off x="15830106" y="5224462"/>
              <a:ext cx="0" cy="533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6">
              <a:extLst>
                <a:ext uri="{FF2B5EF4-FFF2-40B4-BE49-F238E27FC236}">
                  <a16:creationId xmlns:a16="http://schemas.microsoft.com/office/drawing/2014/main" id="{FE71D4D4-24CD-4CFF-EC19-F3D8F7CEA634}"/>
                </a:ext>
              </a:extLst>
            </p:cNvPr>
            <p:cNvCxnSpPr/>
            <p:nvPr/>
          </p:nvCxnSpPr>
          <p:spPr>
            <a:xfrm>
              <a:off x="3505200" y="5396637"/>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7">
              <a:extLst>
                <a:ext uri="{FF2B5EF4-FFF2-40B4-BE49-F238E27FC236}">
                  <a16:creationId xmlns:a16="http://schemas.microsoft.com/office/drawing/2014/main" id="{B3C5137C-A2DF-5440-16D6-7DD4BE975C97}"/>
                </a:ext>
              </a:extLst>
            </p:cNvPr>
            <p:cNvCxnSpPr/>
            <p:nvPr/>
          </p:nvCxnSpPr>
          <p:spPr>
            <a:xfrm>
              <a:off x="4876800" y="5396637"/>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8">
              <a:extLst>
                <a:ext uri="{FF2B5EF4-FFF2-40B4-BE49-F238E27FC236}">
                  <a16:creationId xmlns:a16="http://schemas.microsoft.com/office/drawing/2014/main" id="{16F838FD-5CD5-5594-9B0F-FCE9DCD70AD2}"/>
                </a:ext>
              </a:extLst>
            </p:cNvPr>
            <p:cNvCxnSpPr/>
            <p:nvPr/>
          </p:nvCxnSpPr>
          <p:spPr>
            <a:xfrm>
              <a:off x="63246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9">
              <a:extLst>
                <a:ext uri="{FF2B5EF4-FFF2-40B4-BE49-F238E27FC236}">
                  <a16:creationId xmlns:a16="http://schemas.microsoft.com/office/drawing/2014/main" id="{40AED4BE-00CA-5652-2C2D-211C52A187D3}"/>
                </a:ext>
              </a:extLst>
            </p:cNvPr>
            <p:cNvCxnSpPr/>
            <p:nvPr/>
          </p:nvCxnSpPr>
          <p:spPr>
            <a:xfrm>
              <a:off x="7620000" y="5368856"/>
              <a:ext cx="0" cy="277019"/>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0">
              <a:extLst>
                <a:ext uri="{FF2B5EF4-FFF2-40B4-BE49-F238E27FC236}">
                  <a16:creationId xmlns:a16="http://schemas.microsoft.com/office/drawing/2014/main" id="{81C48469-EBFF-143E-67C4-32D6423442E4}"/>
                </a:ext>
              </a:extLst>
            </p:cNvPr>
            <p:cNvCxnSpPr/>
            <p:nvPr/>
          </p:nvCxnSpPr>
          <p:spPr>
            <a:xfrm>
              <a:off x="89916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1">
              <a:extLst>
                <a:ext uri="{FF2B5EF4-FFF2-40B4-BE49-F238E27FC236}">
                  <a16:creationId xmlns:a16="http://schemas.microsoft.com/office/drawing/2014/main" id="{DC4176A1-543F-33CD-8559-58B4F6B4AD90}"/>
                </a:ext>
              </a:extLst>
            </p:cNvPr>
            <p:cNvCxnSpPr/>
            <p:nvPr/>
          </p:nvCxnSpPr>
          <p:spPr>
            <a:xfrm>
              <a:off x="103632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2">
              <a:extLst>
                <a:ext uri="{FF2B5EF4-FFF2-40B4-BE49-F238E27FC236}">
                  <a16:creationId xmlns:a16="http://schemas.microsoft.com/office/drawing/2014/main" id="{7ADD60A2-8EFC-D615-4AAA-5B4C0B8D524E}"/>
                </a:ext>
              </a:extLst>
            </p:cNvPr>
            <p:cNvCxnSpPr/>
            <p:nvPr/>
          </p:nvCxnSpPr>
          <p:spPr>
            <a:xfrm>
              <a:off x="117348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3">
              <a:extLst>
                <a:ext uri="{FF2B5EF4-FFF2-40B4-BE49-F238E27FC236}">
                  <a16:creationId xmlns:a16="http://schemas.microsoft.com/office/drawing/2014/main" id="{DBB61645-B028-0F98-2074-226D74374175}"/>
                </a:ext>
              </a:extLst>
            </p:cNvPr>
            <p:cNvCxnSpPr/>
            <p:nvPr/>
          </p:nvCxnSpPr>
          <p:spPr>
            <a:xfrm>
              <a:off x="13086906" y="5396637"/>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14">
              <a:extLst>
                <a:ext uri="{FF2B5EF4-FFF2-40B4-BE49-F238E27FC236}">
                  <a16:creationId xmlns:a16="http://schemas.microsoft.com/office/drawing/2014/main" id="{4BD7EC40-ACDF-222D-24FE-880EB43FAAEB}"/>
                </a:ext>
              </a:extLst>
            </p:cNvPr>
            <p:cNvCxnSpPr/>
            <p:nvPr/>
          </p:nvCxnSpPr>
          <p:spPr>
            <a:xfrm>
              <a:off x="14458506"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15">
              <a:extLst>
                <a:ext uri="{FF2B5EF4-FFF2-40B4-BE49-F238E27FC236}">
                  <a16:creationId xmlns:a16="http://schemas.microsoft.com/office/drawing/2014/main" id="{7510812E-3431-BCE8-881A-8BA6CA1D893D}"/>
                </a:ext>
              </a:extLst>
            </p:cNvPr>
            <p:cNvSpPr txBox="1"/>
            <p:nvPr/>
          </p:nvSpPr>
          <p:spPr>
            <a:xfrm>
              <a:off x="14858999" y="5974242"/>
              <a:ext cx="2743641" cy="877302"/>
            </a:xfrm>
            <a:prstGeom prst="rect">
              <a:avLst/>
            </a:prstGeom>
            <a:noFill/>
          </p:spPr>
          <p:txBody>
            <a:bodyPr wrap="square" rtlCol="0">
              <a:spAutoFit/>
            </a:bodyPr>
            <a:lstStyle/>
            <a:p>
              <a:pPr defTabSz="1218346">
                <a:defRPr/>
              </a:pPr>
              <a:r>
                <a:rPr lang="en-US" sz="3197">
                  <a:solidFill>
                    <a:prstClr val="black"/>
                  </a:solidFill>
                  <a:latin typeface="Times New Roman" panose="02020603050405020304" pitchFamily="18" charset="0"/>
                  <a:cs typeface="Times New Roman" panose="02020603050405020304" pitchFamily="18" charset="0"/>
                </a:rPr>
                <a:t>400 000</a:t>
              </a:r>
            </a:p>
          </p:txBody>
        </p:sp>
        <p:cxnSp>
          <p:nvCxnSpPr>
            <p:cNvPr id="23" name="Straight Arrow Connector 19">
              <a:extLst>
                <a:ext uri="{FF2B5EF4-FFF2-40B4-BE49-F238E27FC236}">
                  <a16:creationId xmlns:a16="http://schemas.microsoft.com/office/drawing/2014/main" id="{0FADEBE0-D380-F4EC-CCBD-D1E8B085D272}"/>
                </a:ext>
              </a:extLst>
            </p:cNvPr>
            <p:cNvCxnSpPr>
              <a:cxnSpLocks/>
            </p:cNvCxnSpPr>
            <p:nvPr/>
          </p:nvCxnSpPr>
          <p:spPr>
            <a:xfrm>
              <a:off x="4857306" y="5037364"/>
              <a:ext cx="0" cy="3938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0">
              <a:extLst>
                <a:ext uri="{FF2B5EF4-FFF2-40B4-BE49-F238E27FC236}">
                  <a16:creationId xmlns:a16="http://schemas.microsoft.com/office/drawing/2014/main" id="{183107A6-E19C-C487-8F82-99C5918965EB}"/>
                </a:ext>
              </a:extLst>
            </p:cNvPr>
            <p:cNvCxnSpPr/>
            <p:nvPr/>
          </p:nvCxnSpPr>
          <p:spPr>
            <a:xfrm>
              <a:off x="11734800" y="4973965"/>
              <a:ext cx="0" cy="3938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1">
              <a:extLst>
                <a:ext uri="{FF2B5EF4-FFF2-40B4-BE49-F238E27FC236}">
                  <a16:creationId xmlns:a16="http://schemas.microsoft.com/office/drawing/2014/main" id="{52079FB9-FDF8-48B5-59BD-F3860325DAA3}"/>
                </a:ext>
              </a:extLst>
            </p:cNvPr>
            <p:cNvCxnSpPr/>
            <p:nvPr/>
          </p:nvCxnSpPr>
          <p:spPr>
            <a:xfrm>
              <a:off x="8991600" y="4973965"/>
              <a:ext cx="0" cy="3938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TextBox 16">
            <a:extLst>
              <a:ext uri="{FF2B5EF4-FFF2-40B4-BE49-F238E27FC236}">
                <a16:creationId xmlns:a16="http://schemas.microsoft.com/office/drawing/2014/main" id="{545205CA-277D-15ED-D90C-7582E7FFE9F0}"/>
              </a:ext>
            </a:extLst>
          </p:cNvPr>
          <p:cNvSpPr txBox="1"/>
          <p:nvPr/>
        </p:nvSpPr>
        <p:spPr>
          <a:xfrm>
            <a:off x="2085239" y="3301886"/>
            <a:ext cx="1792124" cy="584327"/>
          </a:xfrm>
          <a:prstGeom prst="rect">
            <a:avLst/>
          </a:prstGeom>
          <a:noFill/>
        </p:spPr>
        <p:txBody>
          <a:bodyPr wrap="square" rtlCol="0">
            <a:spAutoFit/>
          </a:bodyPr>
          <a:lstStyle/>
          <a:p>
            <a:pPr defTabSz="1218346">
              <a:defRPr/>
            </a:pPr>
            <a:r>
              <a:rPr lang="en-US" sz="3197" b="1" dirty="0">
                <a:solidFill>
                  <a:prstClr val="black"/>
                </a:solidFill>
                <a:latin typeface="Times New Roman" panose="02020603050405020304" pitchFamily="18" charset="0"/>
                <a:cs typeface="Times New Roman" panose="02020603050405020304" pitchFamily="18" charset="0"/>
              </a:rPr>
              <a:t>320 000</a:t>
            </a:r>
          </a:p>
        </p:txBody>
      </p:sp>
      <p:sp>
        <p:nvSpPr>
          <p:cNvPr id="29" name="Hộp Văn bản 28">
            <a:extLst>
              <a:ext uri="{FF2B5EF4-FFF2-40B4-BE49-F238E27FC236}">
                <a16:creationId xmlns:a16="http://schemas.microsoft.com/office/drawing/2014/main" id="{99A6BC59-6ADB-018A-69C6-0F68CE31947A}"/>
              </a:ext>
            </a:extLst>
          </p:cNvPr>
          <p:cNvSpPr txBox="1"/>
          <p:nvPr/>
        </p:nvSpPr>
        <p:spPr>
          <a:xfrm>
            <a:off x="1222040" y="5066554"/>
            <a:ext cx="8506969" cy="523220"/>
          </a:xfrm>
          <a:prstGeom prst="rect">
            <a:avLst/>
          </a:prstGeom>
          <a:noFill/>
        </p:spPr>
        <p:txBody>
          <a:bodyPr wrap="square" rtlCol="0">
            <a:spAutoFit/>
          </a:bodyPr>
          <a:lstStyle/>
          <a:p>
            <a:r>
              <a:rPr lang="en-US" dirty="0"/>
              <a:t> </a:t>
            </a:r>
            <a:r>
              <a:rPr lang="en-US" sz="2800" dirty="0" err="1"/>
              <a:t>Số</a:t>
            </a:r>
            <a:r>
              <a:rPr lang="en-US" sz="2800" dirty="0"/>
              <a:t> 320 000 </a:t>
            </a:r>
            <a:r>
              <a:rPr lang="en-US" sz="2800" b="1" dirty="0" err="1"/>
              <a:t>gần</a:t>
            </a:r>
            <a:r>
              <a:rPr lang="en-US" sz="2800" dirty="0"/>
              <a:t> </a:t>
            </a:r>
            <a:r>
              <a:rPr lang="en-US" sz="2800" dirty="0" err="1"/>
              <a:t>với</a:t>
            </a:r>
            <a:r>
              <a:rPr lang="en-US" sz="2800" dirty="0"/>
              <a:t> </a:t>
            </a:r>
            <a:r>
              <a:rPr lang="en-US" sz="2800" dirty="0" err="1"/>
              <a:t>số</a:t>
            </a:r>
            <a:r>
              <a:rPr lang="en-US" sz="2800" dirty="0"/>
              <a:t> 300 000 </a:t>
            </a:r>
            <a:r>
              <a:rPr lang="en-US" sz="2800" dirty="0" err="1"/>
              <a:t>hơn</a:t>
            </a:r>
            <a:r>
              <a:rPr lang="en-US" sz="2800" dirty="0"/>
              <a:t> </a:t>
            </a:r>
            <a:r>
              <a:rPr lang="en-US" sz="2800" dirty="0" err="1"/>
              <a:t>là</a:t>
            </a:r>
            <a:r>
              <a:rPr lang="en-US" sz="2800" dirty="0"/>
              <a:t> </a:t>
            </a:r>
            <a:r>
              <a:rPr lang="en-US" sz="2800" dirty="0" err="1"/>
              <a:t>với</a:t>
            </a:r>
            <a:r>
              <a:rPr lang="en-US" sz="2800" dirty="0"/>
              <a:t> </a:t>
            </a:r>
            <a:r>
              <a:rPr lang="en-US" sz="2800" dirty="0" err="1"/>
              <a:t>số</a:t>
            </a:r>
            <a:r>
              <a:rPr lang="en-US" sz="2800" dirty="0"/>
              <a:t> 400 000</a:t>
            </a:r>
          </a:p>
        </p:txBody>
      </p:sp>
      <p:sp>
        <p:nvSpPr>
          <p:cNvPr id="30" name="Hộp Văn bản 29">
            <a:extLst>
              <a:ext uri="{FF2B5EF4-FFF2-40B4-BE49-F238E27FC236}">
                <a16:creationId xmlns:a16="http://schemas.microsoft.com/office/drawing/2014/main" id="{94D00157-802F-7CD9-B6CC-8DFC2251D7A5}"/>
              </a:ext>
            </a:extLst>
          </p:cNvPr>
          <p:cNvSpPr txBox="1"/>
          <p:nvPr/>
        </p:nvSpPr>
        <p:spPr>
          <a:xfrm>
            <a:off x="627003" y="5306992"/>
            <a:ext cx="11771055" cy="800219"/>
          </a:xfrm>
          <a:prstGeom prst="rect">
            <a:avLst/>
          </a:prstGeom>
          <a:noFill/>
        </p:spPr>
        <p:txBody>
          <a:bodyPr wrap="square" rtlCol="0">
            <a:spAutoFit/>
          </a:bodyPr>
          <a:lstStyle/>
          <a:p>
            <a:r>
              <a:rPr lang="en-US" dirty="0"/>
              <a:t> </a:t>
            </a:r>
            <a:endParaRPr lang="en-US" sz="2800" b="1" dirty="0"/>
          </a:p>
          <a:p>
            <a:r>
              <a:rPr lang="en-US" sz="2800" dirty="0" err="1"/>
              <a:t>Vậy</a:t>
            </a:r>
            <a:r>
              <a:rPr lang="en-US" sz="2800" dirty="0"/>
              <a:t>: Khi </a:t>
            </a:r>
            <a:r>
              <a:rPr lang="en-US" sz="2800" dirty="0" err="1"/>
              <a:t>đó</a:t>
            </a:r>
            <a:r>
              <a:rPr lang="en-US" sz="2800" dirty="0"/>
              <a:t> ta </a:t>
            </a:r>
            <a:r>
              <a:rPr lang="en-US" sz="2800" dirty="0" err="1"/>
              <a:t>làm</a:t>
            </a:r>
            <a:r>
              <a:rPr lang="en-US" sz="2800" dirty="0"/>
              <a:t> </a:t>
            </a:r>
            <a:r>
              <a:rPr lang="en-US" sz="2800" dirty="0" err="1"/>
              <a:t>tròn</a:t>
            </a:r>
            <a:r>
              <a:rPr lang="en-US" sz="2800" dirty="0"/>
              <a:t> </a:t>
            </a:r>
            <a:r>
              <a:rPr lang="en-US" sz="2800" b="1" dirty="0"/>
              <a:t>320 000 </a:t>
            </a:r>
            <a:r>
              <a:rPr lang="en-US" sz="2800" dirty="0" err="1"/>
              <a:t>đến</a:t>
            </a:r>
            <a:r>
              <a:rPr lang="en-US" sz="2800" dirty="0"/>
              <a:t> </a:t>
            </a:r>
            <a:r>
              <a:rPr lang="en-US" sz="2800" dirty="0" err="1"/>
              <a:t>hàng</a:t>
            </a:r>
            <a:r>
              <a:rPr lang="en-US" sz="2800" dirty="0"/>
              <a:t> </a:t>
            </a:r>
            <a:r>
              <a:rPr lang="en-US" sz="2800" dirty="0" err="1"/>
              <a:t>trăm</a:t>
            </a:r>
            <a:r>
              <a:rPr lang="en-US" sz="2800" dirty="0"/>
              <a:t> </a:t>
            </a:r>
            <a:r>
              <a:rPr lang="en-US" sz="2800" dirty="0" err="1"/>
              <a:t>nghìn</a:t>
            </a:r>
            <a:r>
              <a:rPr lang="en-US" sz="2800" dirty="0"/>
              <a:t>, ta </a:t>
            </a:r>
            <a:r>
              <a:rPr lang="en-US" sz="2800" dirty="0" err="1"/>
              <a:t>được</a:t>
            </a:r>
            <a:r>
              <a:rPr lang="en-US" sz="2800" dirty="0"/>
              <a:t> </a:t>
            </a:r>
            <a:r>
              <a:rPr lang="en-US" sz="2800" dirty="0" err="1"/>
              <a:t>số</a:t>
            </a:r>
            <a:r>
              <a:rPr lang="en-US" sz="2800" dirty="0"/>
              <a:t> </a:t>
            </a:r>
            <a:r>
              <a:rPr lang="en-US" sz="2800" b="1" dirty="0"/>
              <a:t>300 000</a:t>
            </a:r>
            <a:r>
              <a:rPr lang="en-US" sz="2800" dirty="0"/>
              <a:t>.</a:t>
            </a:r>
            <a:endParaRPr lang="vi-VN" sz="2800" dirty="0"/>
          </a:p>
        </p:txBody>
      </p:sp>
    </p:spTree>
    <p:extLst>
      <p:ext uri="{BB962C8B-B14F-4D97-AF65-F5344CB8AC3E}">
        <p14:creationId xmlns:p14="http://schemas.microsoft.com/office/powerpoint/2010/main" val="20266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6"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42"/>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
            <a:extLst>
              <a:ext uri="{FF2B5EF4-FFF2-40B4-BE49-F238E27FC236}">
                <a16:creationId xmlns:a16="http://schemas.microsoft.com/office/drawing/2014/main" id="{45377D7C-3437-438B-AF0F-50F4831F450B}"/>
              </a:ext>
            </a:extLst>
          </p:cNvPr>
          <p:cNvGrpSpPr/>
          <p:nvPr/>
        </p:nvGrpSpPr>
        <p:grpSpPr>
          <a:xfrm>
            <a:off x="410620" y="211402"/>
            <a:ext cx="8242825" cy="879185"/>
            <a:chOff x="7147" y="4792"/>
            <a:chExt cx="12881" cy="2469"/>
          </a:xfrm>
          <a:solidFill>
            <a:srgbClr val="FFFF00"/>
          </a:solidFill>
        </p:grpSpPr>
        <p:sp>
          <p:nvSpPr>
            <p:cNvPr id="3" name="Flowchart: Alternate Process 5">
              <a:extLst>
                <a:ext uri="{FF2B5EF4-FFF2-40B4-BE49-F238E27FC236}">
                  <a16:creationId xmlns:a16="http://schemas.microsoft.com/office/drawing/2014/main" id="{8E0370A6-8329-9243-3D28-C214A5F59DF9}"/>
                </a:ext>
              </a:extLst>
            </p:cNvPr>
            <p:cNvSpPr/>
            <p:nvPr/>
          </p:nvSpPr>
          <p:spPr>
            <a:xfrm>
              <a:off x="7387" y="4914"/>
              <a:ext cx="12641" cy="2225"/>
            </a:xfrm>
            <a:prstGeom prst="flowChartAlternate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Làm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tròn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đến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hàng</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trăm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nghìn</a:t>
              </a:r>
              <a:endPar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endParaRPr>
            </a:p>
          </p:txBody>
        </p:sp>
        <p:sp>
          <p:nvSpPr>
            <p:cNvPr id="5" name="Oval 7">
              <a:extLst>
                <a:ext uri="{FF2B5EF4-FFF2-40B4-BE49-F238E27FC236}">
                  <a16:creationId xmlns:a16="http://schemas.microsoft.com/office/drawing/2014/main" id="{5641DD9C-5182-D4FF-65FD-A8950283690B}"/>
                </a:ext>
              </a:extLst>
            </p:cNvPr>
            <p:cNvSpPr/>
            <p:nvPr/>
          </p:nvSpPr>
          <p:spPr>
            <a:xfrm>
              <a:off x="7147" y="4792"/>
              <a:ext cx="1268" cy="246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4800" b="1" i="0" u="none" strike="noStrike" kern="0" cap="none" spc="0" normalizeH="0" baseline="0" noProof="0" dirty="0">
                  <a:ln>
                    <a:noFill/>
                  </a:ln>
                  <a:solidFill>
                    <a:schemeClr val="tx1"/>
                  </a:solidFill>
                  <a:effectLst/>
                  <a:uLnTx/>
                  <a:uFillTx/>
                  <a:latin typeface="Arial"/>
                  <a:ea typeface="+mn-ea"/>
                  <a:cs typeface="+mn-cs"/>
                  <a:sym typeface="Arial" panose="020B0604020202020204"/>
                </a:rPr>
                <a:t>1</a:t>
              </a:r>
            </a:p>
          </p:txBody>
        </p:sp>
      </p:grpSp>
      <p:sp>
        <p:nvSpPr>
          <p:cNvPr id="7" name="TextBox 2">
            <a:extLst>
              <a:ext uri="{FF2B5EF4-FFF2-40B4-BE49-F238E27FC236}">
                <a16:creationId xmlns:a16="http://schemas.microsoft.com/office/drawing/2014/main" id="{56302167-88B0-9AD6-53C7-4FB830F8B5FC}"/>
              </a:ext>
            </a:extLst>
          </p:cNvPr>
          <p:cNvSpPr txBox="1"/>
          <p:nvPr/>
        </p:nvSpPr>
        <p:spPr>
          <a:xfrm>
            <a:off x="415933" y="1060518"/>
            <a:ext cx="11500338" cy="1477328"/>
          </a:xfrm>
          <a:prstGeom prst="rect">
            <a:avLst/>
          </a:prstGeom>
          <a:noFill/>
        </p:spPr>
        <p:txBody>
          <a:bodyPr wrap="square" rtlCol="0">
            <a:spAutoFit/>
          </a:bodyPr>
          <a:lstStyle/>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5DA2"/>
                </a:solidFill>
                <a:effectLst/>
                <a:uLnTx/>
                <a:uFillTx/>
                <a:latin typeface="Times New Roman" panose="02020603050405020304" pitchFamily="18" charset="0"/>
                <a:cs typeface="Times New Roman" panose="02020603050405020304" pitchFamily="18" charset="0"/>
              </a:rPr>
              <a:t>  </a:t>
            </a:r>
            <a:r>
              <a:rPr kumimoji="0" lang="en-US" sz="4500" b="0" i="1" u="none" strike="noStrike" kern="120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Ví</a:t>
            </a:r>
            <a:r>
              <a:rPr kumimoji="0" lang="en-US" sz="4500" b="0" i="1" u="none" strike="noStrike" kern="120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4500" b="0" i="1" u="none" strike="noStrike" kern="1200" cap="none" spc="0" normalizeH="0" baseline="0" noProof="0" dirty="0" err="1">
                <a:ln>
                  <a:noFill/>
                </a:ln>
                <a:solidFill>
                  <a:schemeClr val="accent2"/>
                </a:solidFill>
                <a:effectLst/>
                <a:uLnTx/>
                <a:uFillTx/>
                <a:latin typeface="Times New Roman" panose="02020603050405020304" pitchFamily="18" charset="0"/>
                <a:cs typeface="Times New Roman" panose="02020603050405020304" pitchFamily="18" charset="0"/>
              </a:rPr>
              <a:t>dụ</a:t>
            </a:r>
            <a:r>
              <a:rPr kumimoji="0" lang="en-US" sz="4500" b="0" i="1" u="none" strike="noStrike" kern="1200" cap="none" spc="0" normalizeH="0" baseline="0" noProof="0" dirty="0">
                <a:ln>
                  <a:noFill/>
                </a:ln>
                <a:solidFill>
                  <a:schemeClr val="accent2"/>
                </a:solidFill>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Làm</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tròn</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các</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số</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320 000, 370 000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và</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350 000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đến</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hàng</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trăm</a:t>
            </a:r>
            <a:r>
              <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4500" b="0" i="0" u="none" strike="noStrike" kern="1200" cap="none" spc="0" normalizeH="0" baseline="0" noProof="0" dirty="0" err="1">
                <a:ln>
                  <a:noFill/>
                </a:ln>
                <a:effectLst/>
                <a:uLnTx/>
                <a:uFillTx/>
                <a:latin typeface="Times New Roman" panose="02020603050405020304" pitchFamily="18" charset="0"/>
                <a:cs typeface="Times New Roman" panose="02020603050405020304" pitchFamily="18" charset="0"/>
              </a:rPr>
              <a:t>nghìn</a:t>
            </a:r>
            <a:endParaRPr kumimoji="0" lang="en-US" sz="45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grpSp>
        <p:nvGrpSpPr>
          <p:cNvPr id="8" name="Group 25">
            <a:extLst>
              <a:ext uri="{FF2B5EF4-FFF2-40B4-BE49-F238E27FC236}">
                <a16:creationId xmlns:a16="http://schemas.microsoft.com/office/drawing/2014/main" id="{0A4700F7-9AB0-57E2-661A-370C7EBFD216}"/>
              </a:ext>
            </a:extLst>
          </p:cNvPr>
          <p:cNvGrpSpPr/>
          <p:nvPr/>
        </p:nvGrpSpPr>
        <p:grpSpPr>
          <a:xfrm>
            <a:off x="410620" y="3757951"/>
            <a:ext cx="10861437" cy="1269566"/>
            <a:chOff x="1295399" y="4973965"/>
            <a:chExt cx="16307241" cy="1906113"/>
          </a:xfrm>
        </p:grpSpPr>
        <p:cxnSp>
          <p:nvCxnSpPr>
            <p:cNvPr id="9" name="Straight Arrow Connector 2">
              <a:extLst>
                <a:ext uri="{FF2B5EF4-FFF2-40B4-BE49-F238E27FC236}">
                  <a16:creationId xmlns:a16="http://schemas.microsoft.com/office/drawing/2014/main" id="{11F68642-25DE-5608-1F6C-490AED86EE1A}"/>
                </a:ext>
              </a:extLst>
            </p:cNvPr>
            <p:cNvCxnSpPr/>
            <p:nvPr/>
          </p:nvCxnSpPr>
          <p:spPr>
            <a:xfrm flipV="1">
              <a:off x="1772094" y="5507365"/>
              <a:ext cx="14839506" cy="138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3">
              <a:extLst>
                <a:ext uri="{FF2B5EF4-FFF2-40B4-BE49-F238E27FC236}">
                  <a16:creationId xmlns:a16="http://schemas.microsoft.com/office/drawing/2014/main" id="{90B9D5D6-4F81-787B-4D98-77C7CD49C7DF}"/>
                </a:ext>
              </a:extLst>
            </p:cNvPr>
            <p:cNvSpPr txBox="1"/>
            <p:nvPr/>
          </p:nvSpPr>
          <p:spPr>
            <a:xfrm>
              <a:off x="1295399" y="6002776"/>
              <a:ext cx="2743641" cy="877302"/>
            </a:xfrm>
            <a:prstGeom prst="rect">
              <a:avLst/>
            </a:prstGeom>
            <a:noFill/>
          </p:spPr>
          <p:txBody>
            <a:bodyPr wrap="square" rtlCol="0">
              <a:spAutoFit/>
            </a:bodyPr>
            <a:lstStyle/>
            <a:p>
              <a:pPr defTabSz="1218346">
                <a:defRPr/>
              </a:pPr>
              <a:r>
                <a:rPr lang="en-US" sz="3197">
                  <a:solidFill>
                    <a:prstClr val="black"/>
                  </a:solidFill>
                  <a:latin typeface="Times New Roman" panose="02020603050405020304" pitchFamily="18" charset="0"/>
                  <a:cs typeface="Times New Roman" panose="02020603050405020304" pitchFamily="18" charset="0"/>
                </a:rPr>
                <a:t>300 000</a:t>
              </a:r>
            </a:p>
          </p:txBody>
        </p:sp>
        <p:cxnSp>
          <p:nvCxnSpPr>
            <p:cNvPr id="11" name="Straight Connector 4">
              <a:extLst>
                <a:ext uri="{FF2B5EF4-FFF2-40B4-BE49-F238E27FC236}">
                  <a16:creationId xmlns:a16="http://schemas.microsoft.com/office/drawing/2014/main" id="{A256C1E3-BBE1-4AF9-DAD1-35FF0827B286}"/>
                </a:ext>
              </a:extLst>
            </p:cNvPr>
            <p:cNvCxnSpPr/>
            <p:nvPr/>
          </p:nvCxnSpPr>
          <p:spPr>
            <a:xfrm>
              <a:off x="2114106" y="5224462"/>
              <a:ext cx="0" cy="533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5">
              <a:extLst>
                <a:ext uri="{FF2B5EF4-FFF2-40B4-BE49-F238E27FC236}">
                  <a16:creationId xmlns:a16="http://schemas.microsoft.com/office/drawing/2014/main" id="{B6ACA204-A5DF-98E0-EF73-2BDBDA73FA23}"/>
                </a:ext>
              </a:extLst>
            </p:cNvPr>
            <p:cNvCxnSpPr>
              <a:cxnSpLocks/>
            </p:cNvCxnSpPr>
            <p:nvPr/>
          </p:nvCxnSpPr>
          <p:spPr>
            <a:xfrm>
              <a:off x="15830106" y="5224462"/>
              <a:ext cx="0" cy="533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6">
              <a:extLst>
                <a:ext uri="{FF2B5EF4-FFF2-40B4-BE49-F238E27FC236}">
                  <a16:creationId xmlns:a16="http://schemas.microsoft.com/office/drawing/2014/main" id="{FE71D4D4-24CD-4CFF-EC19-F3D8F7CEA634}"/>
                </a:ext>
              </a:extLst>
            </p:cNvPr>
            <p:cNvCxnSpPr/>
            <p:nvPr/>
          </p:nvCxnSpPr>
          <p:spPr>
            <a:xfrm>
              <a:off x="3505200" y="5396637"/>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7">
              <a:extLst>
                <a:ext uri="{FF2B5EF4-FFF2-40B4-BE49-F238E27FC236}">
                  <a16:creationId xmlns:a16="http://schemas.microsoft.com/office/drawing/2014/main" id="{B3C5137C-A2DF-5440-16D6-7DD4BE975C97}"/>
                </a:ext>
              </a:extLst>
            </p:cNvPr>
            <p:cNvCxnSpPr/>
            <p:nvPr/>
          </p:nvCxnSpPr>
          <p:spPr>
            <a:xfrm>
              <a:off x="4876800" y="5396637"/>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8">
              <a:extLst>
                <a:ext uri="{FF2B5EF4-FFF2-40B4-BE49-F238E27FC236}">
                  <a16:creationId xmlns:a16="http://schemas.microsoft.com/office/drawing/2014/main" id="{16F838FD-5CD5-5594-9B0F-FCE9DCD70AD2}"/>
                </a:ext>
              </a:extLst>
            </p:cNvPr>
            <p:cNvCxnSpPr/>
            <p:nvPr/>
          </p:nvCxnSpPr>
          <p:spPr>
            <a:xfrm>
              <a:off x="63246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9">
              <a:extLst>
                <a:ext uri="{FF2B5EF4-FFF2-40B4-BE49-F238E27FC236}">
                  <a16:creationId xmlns:a16="http://schemas.microsoft.com/office/drawing/2014/main" id="{40AED4BE-00CA-5652-2C2D-211C52A187D3}"/>
                </a:ext>
              </a:extLst>
            </p:cNvPr>
            <p:cNvCxnSpPr/>
            <p:nvPr/>
          </p:nvCxnSpPr>
          <p:spPr>
            <a:xfrm>
              <a:off x="7620000" y="5368856"/>
              <a:ext cx="0" cy="277019"/>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0">
              <a:extLst>
                <a:ext uri="{FF2B5EF4-FFF2-40B4-BE49-F238E27FC236}">
                  <a16:creationId xmlns:a16="http://schemas.microsoft.com/office/drawing/2014/main" id="{81C48469-EBFF-143E-67C4-32D6423442E4}"/>
                </a:ext>
              </a:extLst>
            </p:cNvPr>
            <p:cNvCxnSpPr/>
            <p:nvPr/>
          </p:nvCxnSpPr>
          <p:spPr>
            <a:xfrm>
              <a:off x="89916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1">
              <a:extLst>
                <a:ext uri="{FF2B5EF4-FFF2-40B4-BE49-F238E27FC236}">
                  <a16:creationId xmlns:a16="http://schemas.microsoft.com/office/drawing/2014/main" id="{DC4176A1-543F-33CD-8559-58B4F6B4AD90}"/>
                </a:ext>
              </a:extLst>
            </p:cNvPr>
            <p:cNvCxnSpPr/>
            <p:nvPr/>
          </p:nvCxnSpPr>
          <p:spPr>
            <a:xfrm>
              <a:off x="103632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2">
              <a:extLst>
                <a:ext uri="{FF2B5EF4-FFF2-40B4-BE49-F238E27FC236}">
                  <a16:creationId xmlns:a16="http://schemas.microsoft.com/office/drawing/2014/main" id="{7ADD60A2-8EFC-D615-4AAA-5B4C0B8D524E}"/>
                </a:ext>
              </a:extLst>
            </p:cNvPr>
            <p:cNvCxnSpPr/>
            <p:nvPr/>
          </p:nvCxnSpPr>
          <p:spPr>
            <a:xfrm>
              <a:off x="117348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3">
              <a:extLst>
                <a:ext uri="{FF2B5EF4-FFF2-40B4-BE49-F238E27FC236}">
                  <a16:creationId xmlns:a16="http://schemas.microsoft.com/office/drawing/2014/main" id="{DBB61645-B028-0F98-2074-226D74374175}"/>
                </a:ext>
              </a:extLst>
            </p:cNvPr>
            <p:cNvCxnSpPr/>
            <p:nvPr/>
          </p:nvCxnSpPr>
          <p:spPr>
            <a:xfrm>
              <a:off x="13086906" y="5396637"/>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14">
              <a:extLst>
                <a:ext uri="{FF2B5EF4-FFF2-40B4-BE49-F238E27FC236}">
                  <a16:creationId xmlns:a16="http://schemas.microsoft.com/office/drawing/2014/main" id="{4BD7EC40-ACDF-222D-24FE-880EB43FAAEB}"/>
                </a:ext>
              </a:extLst>
            </p:cNvPr>
            <p:cNvCxnSpPr/>
            <p:nvPr/>
          </p:nvCxnSpPr>
          <p:spPr>
            <a:xfrm>
              <a:off x="14458506"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15">
              <a:extLst>
                <a:ext uri="{FF2B5EF4-FFF2-40B4-BE49-F238E27FC236}">
                  <a16:creationId xmlns:a16="http://schemas.microsoft.com/office/drawing/2014/main" id="{7510812E-3431-BCE8-881A-8BA6CA1D893D}"/>
                </a:ext>
              </a:extLst>
            </p:cNvPr>
            <p:cNvSpPr txBox="1"/>
            <p:nvPr/>
          </p:nvSpPr>
          <p:spPr>
            <a:xfrm>
              <a:off x="14858999" y="5974242"/>
              <a:ext cx="2743641" cy="877302"/>
            </a:xfrm>
            <a:prstGeom prst="rect">
              <a:avLst/>
            </a:prstGeom>
            <a:noFill/>
          </p:spPr>
          <p:txBody>
            <a:bodyPr wrap="square" rtlCol="0">
              <a:spAutoFit/>
            </a:bodyPr>
            <a:lstStyle/>
            <a:p>
              <a:pPr defTabSz="1218346">
                <a:defRPr/>
              </a:pPr>
              <a:r>
                <a:rPr lang="en-US" sz="3197">
                  <a:solidFill>
                    <a:prstClr val="black"/>
                  </a:solidFill>
                  <a:latin typeface="Times New Roman" panose="02020603050405020304" pitchFamily="18" charset="0"/>
                  <a:cs typeface="Times New Roman" panose="02020603050405020304" pitchFamily="18" charset="0"/>
                </a:rPr>
                <a:t>400 000</a:t>
              </a:r>
            </a:p>
          </p:txBody>
        </p:sp>
        <p:cxnSp>
          <p:nvCxnSpPr>
            <p:cNvPr id="23" name="Straight Arrow Connector 19">
              <a:extLst>
                <a:ext uri="{FF2B5EF4-FFF2-40B4-BE49-F238E27FC236}">
                  <a16:creationId xmlns:a16="http://schemas.microsoft.com/office/drawing/2014/main" id="{0FADEBE0-D380-F4EC-CCBD-D1E8B085D272}"/>
                </a:ext>
              </a:extLst>
            </p:cNvPr>
            <p:cNvCxnSpPr>
              <a:cxnSpLocks/>
            </p:cNvCxnSpPr>
            <p:nvPr/>
          </p:nvCxnSpPr>
          <p:spPr>
            <a:xfrm>
              <a:off x="4857306" y="5037364"/>
              <a:ext cx="0" cy="3938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0">
              <a:extLst>
                <a:ext uri="{FF2B5EF4-FFF2-40B4-BE49-F238E27FC236}">
                  <a16:creationId xmlns:a16="http://schemas.microsoft.com/office/drawing/2014/main" id="{183107A6-E19C-C487-8F82-99C5918965EB}"/>
                </a:ext>
              </a:extLst>
            </p:cNvPr>
            <p:cNvCxnSpPr/>
            <p:nvPr/>
          </p:nvCxnSpPr>
          <p:spPr>
            <a:xfrm>
              <a:off x="11734800" y="4973965"/>
              <a:ext cx="0" cy="3938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1">
              <a:extLst>
                <a:ext uri="{FF2B5EF4-FFF2-40B4-BE49-F238E27FC236}">
                  <a16:creationId xmlns:a16="http://schemas.microsoft.com/office/drawing/2014/main" id="{52079FB9-FDF8-48B5-59BD-F3860325DAA3}"/>
                </a:ext>
              </a:extLst>
            </p:cNvPr>
            <p:cNvCxnSpPr/>
            <p:nvPr/>
          </p:nvCxnSpPr>
          <p:spPr>
            <a:xfrm>
              <a:off x="8991600" y="4973965"/>
              <a:ext cx="0" cy="3938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TextBox 16">
            <a:extLst>
              <a:ext uri="{FF2B5EF4-FFF2-40B4-BE49-F238E27FC236}">
                <a16:creationId xmlns:a16="http://schemas.microsoft.com/office/drawing/2014/main" id="{545205CA-277D-15ED-D90C-7582E7FFE9F0}"/>
              </a:ext>
            </a:extLst>
          </p:cNvPr>
          <p:cNvSpPr txBox="1"/>
          <p:nvPr/>
        </p:nvSpPr>
        <p:spPr>
          <a:xfrm>
            <a:off x="6584087" y="3229871"/>
            <a:ext cx="1792124" cy="584327"/>
          </a:xfrm>
          <a:prstGeom prst="rect">
            <a:avLst/>
          </a:prstGeom>
          <a:noFill/>
        </p:spPr>
        <p:txBody>
          <a:bodyPr wrap="square" rtlCol="0">
            <a:spAutoFit/>
          </a:bodyPr>
          <a:lstStyle/>
          <a:p>
            <a:pPr defTabSz="1218346">
              <a:defRPr/>
            </a:pPr>
            <a:r>
              <a:rPr lang="en-US" sz="3197" b="1" dirty="0">
                <a:solidFill>
                  <a:prstClr val="black"/>
                </a:solidFill>
                <a:latin typeface="Times New Roman" panose="02020603050405020304" pitchFamily="18" charset="0"/>
                <a:cs typeface="Times New Roman" panose="02020603050405020304" pitchFamily="18" charset="0"/>
              </a:rPr>
              <a:t>370 000</a:t>
            </a:r>
          </a:p>
        </p:txBody>
      </p:sp>
      <p:sp>
        <p:nvSpPr>
          <p:cNvPr id="29" name="Hộp Văn bản 28">
            <a:extLst>
              <a:ext uri="{FF2B5EF4-FFF2-40B4-BE49-F238E27FC236}">
                <a16:creationId xmlns:a16="http://schemas.microsoft.com/office/drawing/2014/main" id="{99A6BC59-6ADB-018A-69C6-0F68CE31947A}"/>
              </a:ext>
            </a:extLst>
          </p:cNvPr>
          <p:cNvSpPr txBox="1"/>
          <p:nvPr/>
        </p:nvSpPr>
        <p:spPr>
          <a:xfrm>
            <a:off x="1222040" y="5066554"/>
            <a:ext cx="8506969" cy="523220"/>
          </a:xfrm>
          <a:prstGeom prst="rect">
            <a:avLst/>
          </a:prstGeom>
          <a:noFill/>
        </p:spPr>
        <p:txBody>
          <a:bodyPr wrap="square" rtlCol="0">
            <a:spAutoFit/>
          </a:bodyPr>
          <a:lstStyle/>
          <a:p>
            <a:r>
              <a:rPr lang="en-US" dirty="0"/>
              <a:t> </a:t>
            </a:r>
            <a:r>
              <a:rPr lang="en-US" sz="2800" dirty="0" err="1"/>
              <a:t>Số</a:t>
            </a:r>
            <a:r>
              <a:rPr lang="en-US" sz="2800" dirty="0"/>
              <a:t> 370 000 </a:t>
            </a:r>
            <a:r>
              <a:rPr lang="en-US" sz="2800" b="1" dirty="0" err="1"/>
              <a:t>gần</a:t>
            </a:r>
            <a:r>
              <a:rPr lang="en-US" sz="2800" dirty="0"/>
              <a:t> </a:t>
            </a:r>
            <a:r>
              <a:rPr lang="en-US" sz="2800" dirty="0" err="1"/>
              <a:t>với</a:t>
            </a:r>
            <a:r>
              <a:rPr lang="en-US" sz="2800" dirty="0"/>
              <a:t> </a:t>
            </a:r>
            <a:r>
              <a:rPr lang="en-US" sz="2800" dirty="0" err="1"/>
              <a:t>số</a:t>
            </a:r>
            <a:r>
              <a:rPr lang="en-US" sz="2800" dirty="0"/>
              <a:t> 400 000 </a:t>
            </a:r>
            <a:r>
              <a:rPr lang="en-US" sz="2800" dirty="0" err="1"/>
              <a:t>hơn</a:t>
            </a:r>
            <a:r>
              <a:rPr lang="en-US" sz="2800" dirty="0"/>
              <a:t> </a:t>
            </a:r>
            <a:r>
              <a:rPr lang="en-US" sz="2800" dirty="0" err="1"/>
              <a:t>là</a:t>
            </a:r>
            <a:r>
              <a:rPr lang="en-US" sz="2800" dirty="0"/>
              <a:t> </a:t>
            </a:r>
            <a:r>
              <a:rPr lang="en-US" sz="2800" dirty="0" err="1"/>
              <a:t>với</a:t>
            </a:r>
            <a:r>
              <a:rPr lang="en-US" sz="2800" dirty="0"/>
              <a:t> </a:t>
            </a:r>
            <a:r>
              <a:rPr lang="en-US" sz="2800" dirty="0" err="1"/>
              <a:t>số</a:t>
            </a:r>
            <a:r>
              <a:rPr lang="en-US" sz="2800" dirty="0"/>
              <a:t> 300 000</a:t>
            </a:r>
          </a:p>
        </p:txBody>
      </p:sp>
      <p:sp>
        <p:nvSpPr>
          <p:cNvPr id="30" name="Hộp Văn bản 29">
            <a:extLst>
              <a:ext uri="{FF2B5EF4-FFF2-40B4-BE49-F238E27FC236}">
                <a16:creationId xmlns:a16="http://schemas.microsoft.com/office/drawing/2014/main" id="{94D00157-802F-7CD9-B6CC-8DFC2251D7A5}"/>
              </a:ext>
            </a:extLst>
          </p:cNvPr>
          <p:cNvSpPr txBox="1"/>
          <p:nvPr/>
        </p:nvSpPr>
        <p:spPr>
          <a:xfrm>
            <a:off x="627003" y="5306992"/>
            <a:ext cx="11771055" cy="800219"/>
          </a:xfrm>
          <a:prstGeom prst="rect">
            <a:avLst/>
          </a:prstGeom>
          <a:noFill/>
        </p:spPr>
        <p:txBody>
          <a:bodyPr wrap="square" rtlCol="0">
            <a:spAutoFit/>
          </a:bodyPr>
          <a:lstStyle/>
          <a:p>
            <a:r>
              <a:rPr lang="en-US" dirty="0"/>
              <a:t> </a:t>
            </a:r>
            <a:endParaRPr lang="en-US" sz="2800" b="1" dirty="0"/>
          </a:p>
          <a:p>
            <a:r>
              <a:rPr lang="en-US" sz="2800" dirty="0" err="1"/>
              <a:t>Vậy</a:t>
            </a:r>
            <a:r>
              <a:rPr lang="en-US" sz="2800" dirty="0"/>
              <a:t>: Khi </a:t>
            </a:r>
            <a:r>
              <a:rPr lang="en-US" sz="2800" dirty="0" err="1"/>
              <a:t>đó</a:t>
            </a:r>
            <a:r>
              <a:rPr lang="en-US" sz="2800" dirty="0"/>
              <a:t> ta </a:t>
            </a:r>
            <a:r>
              <a:rPr lang="en-US" sz="2800" dirty="0" err="1"/>
              <a:t>làm</a:t>
            </a:r>
            <a:r>
              <a:rPr lang="en-US" sz="2800" dirty="0"/>
              <a:t> </a:t>
            </a:r>
            <a:r>
              <a:rPr lang="en-US" sz="2800" dirty="0" err="1"/>
              <a:t>tròn</a:t>
            </a:r>
            <a:r>
              <a:rPr lang="en-US" sz="2800" dirty="0"/>
              <a:t> </a:t>
            </a:r>
            <a:r>
              <a:rPr lang="en-US" sz="2800" b="1" dirty="0"/>
              <a:t>370 000 </a:t>
            </a:r>
            <a:r>
              <a:rPr lang="en-US" sz="2800" dirty="0" err="1"/>
              <a:t>đến</a:t>
            </a:r>
            <a:r>
              <a:rPr lang="en-US" sz="2800" dirty="0"/>
              <a:t> </a:t>
            </a:r>
            <a:r>
              <a:rPr lang="en-US" sz="2800" dirty="0" err="1"/>
              <a:t>hàng</a:t>
            </a:r>
            <a:r>
              <a:rPr lang="en-US" sz="2800" dirty="0"/>
              <a:t> </a:t>
            </a:r>
            <a:r>
              <a:rPr lang="en-US" sz="2800" dirty="0" err="1"/>
              <a:t>trăm</a:t>
            </a:r>
            <a:r>
              <a:rPr lang="en-US" sz="2800" dirty="0"/>
              <a:t> </a:t>
            </a:r>
            <a:r>
              <a:rPr lang="en-US" sz="2800" dirty="0" err="1"/>
              <a:t>nghìn</a:t>
            </a:r>
            <a:r>
              <a:rPr lang="en-US" sz="2800" dirty="0"/>
              <a:t>, ta </a:t>
            </a:r>
            <a:r>
              <a:rPr lang="en-US" sz="2800" dirty="0" err="1"/>
              <a:t>được</a:t>
            </a:r>
            <a:r>
              <a:rPr lang="en-US" sz="2800" dirty="0"/>
              <a:t> </a:t>
            </a:r>
            <a:r>
              <a:rPr lang="en-US" sz="2800" dirty="0" err="1"/>
              <a:t>số</a:t>
            </a:r>
            <a:r>
              <a:rPr lang="en-US" sz="2800" dirty="0"/>
              <a:t> </a:t>
            </a:r>
            <a:r>
              <a:rPr lang="en-US" sz="2800" b="1" dirty="0"/>
              <a:t>400 000</a:t>
            </a:r>
            <a:r>
              <a:rPr lang="en-US" sz="2800" dirty="0"/>
              <a:t>.</a:t>
            </a:r>
            <a:endParaRPr lang="vi-VN" sz="2800" dirty="0"/>
          </a:p>
        </p:txBody>
      </p:sp>
    </p:spTree>
    <p:extLst>
      <p:ext uri="{BB962C8B-B14F-4D97-AF65-F5344CB8AC3E}">
        <p14:creationId xmlns:p14="http://schemas.microsoft.com/office/powerpoint/2010/main" val="376936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642"/>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
            <a:extLst>
              <a:ext uri="{FF2B5EF4-FFF2-40B4-BE49-F238E27FC236}">
                <a16:creationId xmlns:a16="http://schemas.microsoft.com/office/drawing/2014/main" id="{45377D7C-3437-438B-AF0F-50F4831F450B}"/>
              </a:ext>
            </a:extLst>
          </p:cNvPr>
          <p:cNvGrpSpPr/>
          <p:nvPr/>
        </p:nvGrpSpPr>
        <p:grpSpPr>
          <a:xfrm>
            <a:off x="410620" y="211402"/>
            <a:ext cx="8242825" cy="879185"/>
            <a:chOff x="7147" y="4792"/>
            <a:chExt cx="12881" cy="2469"/>
          </a:xfrm>
          <a:solidFill>
            <a:srgbClr val="FFFF00"/>
          </a:solidFill>
        </p:grpSpPr>
        <p:sp>
          <p:nvSpPr>
            <p:cNvPr id="3" name="Flowchart: Alternate Process 5">
              <a:extLst>
                <a:ext uri="{FF2B5EF4-FFF2-40B4-BE49-F238E27FC236}">
                  <a16:creationId xmlns:a16="http://schemas.microsoft.com/office/drawing/2014/main" id="{8E0370A6-8329-9243-3D28-C214A5F59DF9}"/>
                </a:ext>
              </a:extLst>
            </p:cNvPr>
            <p:cNvSpPr/>
            <p:nvPr/>
          </p:nvSpPr>
          <p:spPr>
            <a:xfrm>
              <a:off x="7387" y="4914"/>
              <a:ext cx="12641" cy="2225"/>
            </a:xfrm>
            <a:prstGeom prst="flowChartAlternate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Làm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tròn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đến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hàng</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trăm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nghìn</a:t>
              </a:r>
              <a:endPar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endParaRPr>
            </a:p>
          </p:txBody>
        </p:sp>
        <p:sp>
          <p:nvSpPr>
            <p:cNvPr id="5" name="Oval 7">
              <a:extLst>
                <a:ext uri="{FF2B5EF4-FFF2-40B4-BE49-F238E27FC236}">
                  <a16:creationId xmlns:a16="http://schemas.microsoft.com/office/drawing/2014/main" id="{5641DD9C-5182-D4FF-65FD-A8950283690B}"/>
                </a:ext>
              </a:extLst>
            </p:cNvPr>
            <p:cNvSpPr/>
            <p:nvPr/>
          </p:nvSpPr>
          <p:spPr>
            <a:xfrm>
              <a:off x="7147" y="4792"/>
              <a:ext cx="1268" cy="246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4800" b="1" i="0" u="none" strike="noStrike" kern="0" cap="none" spc="0" normalizeH="0" baseline="0" noProof="0" dirty="0">
                  <a:ln>
                    <a:noFill/>
                  </a:ln>
                  <a:solidFill>
                    <a:prstClr val="black"/>
                  </a:solidFill>
                  <a:effectLst/>
                  <a:uLnTx/>
                  <a:uFillTx/>
                  <a:latin typeface="Arial"/>
                  <a:ea typeface="+mn-ea"/>
                  <a:cs typeface="+mn-cs"/>
                  <a:sym typeface="Arial" panose="020B0604020202020204"/>
                </a:rPr>
                <a:t>1</a:t>
              </a:r>
            </a:p>
          </p:txBody>
        </p:sp>
      </p:grpSp>
      <p:sp>
        <p:nvSpPr>
          <p:cNvPr id="7" name="TextBox 2">
            <a:extLst>
              <a:ext uri="{FF2B5EF4-FFF2-40B4-BE49-F238E27FC236}">
                <a16:creationId xmlns:a16="http://schemas.microsoft.com/office/drawing/2014/main" id="{56302167-88B0-9AD6-53C7-4FB830F8B5FC}"/>
              </a:ext>
            </a:extLst>
          </p:cNvPr>
          <p:cNvSpPr txBox="1"/>
          <p:nvPr/>
        </p:nvSpPr>
        <p:spPr>
          <a:xfrm>
            <a:off x="415933" y="1060518"/>
            <a:ext cx="11500338" cy="1477328"/>
          </a:xfrm>
          <a:prstGeom prst="rect">
            <a:avLst/>
          </a:prstGeom>
          <a:noFill/>
        </p:spPr>
        <p:txBody>
          <a:bodyPr wrap="square" rtlCol="0">
            <a:spAutoFit/>
          </a:bodyPr>
          <a:lstStyle/>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5DA2"/>
                </a:solidFill>
                <a:effectLst/>
                <a:uLnTx/>
                <a:uFillTx/>
                <a:latin typeface="Times New Roman" panose="02020603050405020304" pitchFamily="18" charset="0"/>
                <a:ea typeface="+mn-ea"/>
                <a:cs typeface="Times New Roman" panose="02020603050405020304" pitchFamily="18" charset="0"/>
              </a:rPr>
              <a:t>  </a:t>
            </a:r>
            <a:r>
              <a:rPr kumimoji="0" lang="en-US" sz="4500" b="0" i="1" u="none" strike="noStrike" kern="1200" cap="none" spc="0" normalizeH="0" baseline="0" noProof="0" dirty="0" err="1">
                <a:ln>
                  <a:noFill/>
                </a:ln>
                <a:solidFill>
                  <a:srgbClr val="ED7D31"/>
                </a:solidFill>
                <a:effectLst/>
                <a:uLnTx/>
                <a:uFillTx/>
                <a:latin typeface="Times New Roman" panose="02020603050405020304" pitchFamily="18" charset="0"/>
                <a:ea typeface="+mn-ea"/>
                <a:cs typeface="Times New Roman" panose="02020603050405020304" pitchFamily="18" charset="0"/>
              </a:rPr>
              <a:t>Ví</a:t>
            </a:r>
            <a:r>
              <a:rPr kumimoji="0" lang="en-US" sz="4500" b="0" i="1" u="none"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rPr>
              <a:t> </a:t>
            </a:r>
            <a:r>
              <a:rPr kumimoji="0" lang="en-US" sz="4500" b="0" i="1" u="none" strike="noStrike" kern="1200" cap="none" spc="0" normalizeH="0" baseline="0" noProof="0" dirty="0" err="1">
                <a:ln>
                  <a:noFill/>
                </a:ln>
                <a:solidFill>
                  <a:srgbClr val="ED7D31"/>
                </a:solidFill>
                <a:effectLst/>
                <a:uLnTx/>
                <a:uFillTx/>
                <a:latin typeface="Times New Roman" panose="02020603050405020304" pitchFamily="18" charset="0"/>
                <a:ea typeface="+mn-ea"/>
                <a:cs typeface="Times New Roman" panose="02020603050405020304" pitchFamily="18" charset="0"/>
              </a:rPr>
              <a:t>dụ</a:t>
            </a:r>
            <a:r>
              <a:rPr kumimoji="0" lang="en-US" sz="4500" b="0" i="1" u="none" strike="noStrike" kern="1200" cap="none" spc="0" normalizeH="0" baseline="0" noProof="0" dirty="0">
                <a:ln>
                  <a:noFill/>
                </a:ln>
                <a:solidFill>
                  <a:srgbClr val="ED7D31"/>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tròn</a:t>
            </a:r>
            <a:r>
              <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a:t>
            </a:r>
            <a:r>
              <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320 000, 370 000 </a:t>
            </a:r>
            <a:r>
              <a:rPr kumimoji="0" lang="en-US" sz="4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350 000 </a:t>
            </a:r>
            <a:r>
              <a:rPr kumimoji="0" lang="en-US" sz="4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hàng</a:t>
            </a:r>
            <a:r>
              <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trăm</a:t>
            </a:r>
            <a:r>
              <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5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nghìn</a:t>
            </a:r>
            <a:endParaRPr kumimoji="0" lang="en-US" sz="45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8" name="Group 25">
            <a:extLst>
              <a:ext uri="{FF2B5EF4-FFF2-40B4-BE49-F238E27FC236}">
                <a16:creationId xmlns:a16="http://schemas.microsoft.com/office/drawing/2014/main" id="{0A4700F7-9AB0-57E2-661A-370C7EBFD216}"/>
              </a:ext>
            </a:extLst>
          </p:cNvPr>
          <p:cNvGrpSpPr/>
          <p:nvPr/>
        </p:nvGrpSpPr>
        <p:grpSpPr>
          <a:xfrm>
            <a:off x="410620" y="3757951"/>
            <a:ext cx="10861437" cy="1269566"/>
            <a:chOff x="1295399" y="4973965"/>
            <a:chExt cx="16307241" cy="1906113"/>
          </a:xfrm>
        </p:grpSpPr>
        <p:cxnSp>
          <p:nvCxnSpPr>
            <p:cNvPr id="9" name="Straight Arrow Connector 2">
              <a:extLst>
                <a:ext uri="{FF2B5EF4-FFF2-40B4-BE49-F238E27FC236}">
                  <a16:creationId xmlns:a16="http://schemas.microsoft.com/office/drawing/2014/main" id="{11F68642-25DE-5608-1F6C-490AED86EE1A}"/>
                </a:ext>
              </a:extLst>
            </p:cNvPr>
            <p:cNvCxnSpPr/>
            <p:nvPr/>
          </p:nvCxnSpPr>
          <p:spPr>
            <a:xfrm flipV="1">
              <a:off x="1772094" y="5507365"/>
              <a:ext cx="14839506" cy="1389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3">
              <a:extLst>
                <a:ext uri="{FF2B5EF4-FFF2-40B4-BE49-F238E27FC236}">
                  <a16:creationId xmlns:a16="http://schemas.microsoft.com/office/drawing/2014/main" id="{90B9D5D6-4F81-787B-4D98-77C7CD49C7DF}"/>
                </a:ext>
              </a:extLst>
            </p:cNvPr>
            <p:cNvSpPr txBox="1"/>
            <p:nvPr/>
          </p:nvSpPr>
          <p:spPr>
            <a:xfrm>
              <a:off x="1295399" y="6002776"/>
              <a:ext cx="2743641" cy="877302"/>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kumimoji="0" lang="en-US" sz="3197"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300 000</a:t>
              </a:r>
            </a:p>
          </p:txBody>
        </p:sp>
        <p:cxnSp>
          <p:nvCxnSpPr>
            <p:cNvPr id="11" name="Straight Connector 4">
              <a:extLst>
                <a:ext uri="{FF2B5EF4-FFF2-40B4-BE49-F238E27FC236}">
                  <a16:creationId xmlns:a16="http://schemas.microsoft.com/office/drawing/2014/main" id="{A256C1E3-BBE1-4AF9-DAD1-35FF0827B286}"/>
                </a:ext>
              </a:extLst>
            </p:cNvPr>
            <p:cNvCxnSpPr/>
            <p:nvPr/>
          </p:nvCxnSpPr>
          <p:spPr>
            <a:xfrm>
              <a:off x="2114106" y="5224462"/>
              <a:ext cx="0" cy="533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5">
              <a:extLst>
                <a:ext uri="{FF2B5EF4-FFF2-40B4-BE49-F238E27FC236}">
                  <a16:creationId xmlns:a16="http://schemas.microsoft.com/office/drawing/2014/main" id="{B6ACA204-A5DF-98E0-EF73-2BDBDA73FA23}"/>
                </a:ext>
              </a:extLst>
            </p:cNvPr>
            <p:cNvCxnSpPr>
              <a:cxnSpLocks/>
            </p:cNvCxnSpPr>
            <p:nvPr/>
          </p:nvCxnSpPr>
          <p:spPr>
            <a:xfrm>
              <a:off x="15830106" y="5224462"/>
              <a:ext cx="0" cy="533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6">
              <a:extLst>
                <a:ext uri="{FF2B5EF4-FFF2-40B4-BE49-F238E27FC236}">
                  <a16:creationId xmlns:a16="http://schemas.microsoft.com/office/drawing/2014/main" id="{FE71D4D4-24CD-4CFF-EC19-F3D8F7CEA634}"/>
                </a:ext>
              </a:extLst>
            </p:cNvPr>
            <p:cNvCxnSpPr/>
            <p:nvPr/>
          </p:nvCxnSpPr>
          <p:spPr>
            <a:xfrm>
              <a:off x="3505200" y="5396637"/>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7">
              <a:extLst>
                <a:ext uri="{FF2B5EF4-FFF2-40B4-BE49-F238E27FC236}">
                  <a16:creationId xmlns:a16="http://schemas.microsoft.com/office/drawing/2014/main" id="{B3C5137C-A2DF-5440-16D6-7DD4BE975C97}"/>
                </a:ext>
              </a:extLst>
            </p:cNvPr>
            <p:cNvCxnSpPr/>
            <p:nvPr/>
          </p:nvCxnSpPr>
          <p:spPr>
            <a:xfrm>
              <a:off x="4876800" y="5396637"/>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8">
              <a:extLst>
                <a:ext uri="{FF2B5EF4-FFF2-40B4-BE49-F238E27FC236}">
                  <a16:creationId xmlns:a16="http://schemas.microsoft.com/office/drawing/2014/main" id="{16F838FD-5CD5-5594-9B0F-FCE9DCD70AD2}"/>
                </a:ext>
              </a:extLst>
            </p:cNvPr>
            <p:cNvCxnSpPr/>
            <p:nvPr/>
          </p:nvCxnSpPr>
          <p:spPr>
            <a:xfrm>
              <a:off x="63246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9">
              <a:extLst>
                <a:ext uri="{FF2B5EF4-FFF2-40B4-BE49-F238E27FC236}">
                  <a16:creationId xmlns:a16="http://schemas.microsoft.com/office/drawing/2014/main" id="{40AED4BE-00CA-5652-2C2D-211C52A187D3}"/>
                </a:ext>
              </a:extLst>
            </p:cNvPr>
            <p:cNvCxnSpPr/>
            <p:nvPr/>
          </p:nvCxnSpPr>
          <p:spPr>
            <a:xfrm>
              <a:off x="7620000" y="5368856"/>
              <a:ext cx="0" cy="277019"/>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Straight Connector 10">
              <a:extLst>
                <a:ext uri="{FF2B5EF4-FFF2-40B4-BE49-F238E27FC236}">
                  <a16:creationId xmlns:a16="http://schemas.microsoft.com/office/drawing/2014/main" id="{81C48469-EBFF-143E-67C4-32D6423442E4}"/>
                </a:ext>
              </a:extLst>
            </p:cNvPr>
            <p:cNvCxnSpPr/>
            <p:nvPr/>
          </p:nvCxnSpPr>
          <p:spPr>
            <a:xfrm>
              <a:off x="89916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1">
              <a:extLst>
                <a:ext uri="{FF2B5EF4-FFF2-40B4-BE49-F238E27FC236}">
                  <a16:creationId xmlns:a16="http://schemas.microsoft.com/office/drawing/2014/main" id="{DC4176A1-543F-33CD-8559-58B4F6B4AD90}"/>
                </a:ext>
              </a:extLst>
            </p:cNvPr>
            <p:cNvCxnSpPr/>
            <p:nvPr/>
          </p:nvCxnSpPr>
          <p:spPr>
            <a:xfrm>
              <a:off x="103632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2">
              <a:extLst>
                <a:ext uri="{FF2B5EF4-FFF2-40B4-BE49-F238E27FC236}">
                  <a16:creationId xmlns:a16="http://schemas.microsoft.com/office/drawing/2014/main" id="{7ADD60A2-8EFC-D615-4AAA-5B4C0B8D524E}"/>
                </a:ext>
              </a:extLst>
            </p:cNvPr>
            <p:cNvCxnSpPr/>
            <p:nvPr/>
          </p:nvCxnSpPr>
          <p:spPr>
            <a:xfrm>
              <a:off x="11734800"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3">
              <a:extLst>
                <a:ext uri="{FF2B5EF4-FFF2-40B4-BE49-F238E27FC236}">
                  <a16:creationId xmlns:a16="http://schemas.microsoft.com/office/drawing/2014/main" id="{DBB61645-B028-0F98-2074-226D74374175}"/>
                </a:ext>
              </a:extLst>
            </p:cNvPr>
            <p:cNvCxnSpPr/>
            <p:nvPr/>
          </p:nvCxnSpPr>
          <p:spPr>
            <a:xfrm>
              <a:off x="13086906" y="5396637"/>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14">
              <a:extLst>
                <a:ext uri="{FF2B5EF4-FFF2-40B4-BE49-F238E27FC236}">
                  <a16:creationId xmlns:a16="http://schemas.microsoft.com/office/drawing/2014/main" id="{4BD7EC40-ACDF-222D-24FE-880EB43FAAEB}"/>
                </a:ext>
              </a:extLst>
            </p:cNvPr>
            <p:cNvCxnSpPr/>
            <p:nvPr/>
          </p:nvCxnSpPr>
          <p:spPr>
            <a:xfrm>
              <a:off x="14458506" y="5368856"/>
              <a:ext cx="0" cy="2770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15">
              <a:extLst>
                <a:ext uri="{FF2B5EF4-FFF2-40B4-BE49-F238E27FC236}">
                  <a16:creationId xmlns:a16="http://schemas.microsoft.com/office/drawing/2014/main" id="{7510812E-3431-BCE8-881A-8BA6CA1D893D}"/>
                </a:ext>
              </a:extLst>
            </p:cNvPr>
            <p:cNvSpPr txBox="1"/>
            <p:nvPr/>
          </p:nvSpPr>
          <p:spPr>
            <a:xfrm>
              <a:off x="14858999" y="5974242"/>
              <a:ext cx="2743641" cy="877302"/>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kumimoji="0" lang="en-US" sz="3197"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400 000</a:t>
              </a:r>
            </a:p>
          </p:txBody>
        </p:sp>
        <p:cxnSp>
          <p:nvCxnSpPr>
            <p:cNvPr id="23" name="Straight Arrow Connector 19">
              <a:extLst>
                <a:ext uri="{FF2B5EF4-FFF2-40B4-BE49-F238E27FC236}">
                  <a16:creationId xmlns:a16="http://schemas.microsoft.com/office/drawing/2014/main" id="{0FADEBE0-D380-F4EC-CCBD-D1E8B085D272}"/>
                </a:ext>
              </a:extLst>
            </p:cNvPr>
            <p:cNvCxnSpPr>
              <a:cxnSpLocks/>
            </p:cNvCxnSpPr>
            <p:nvPr/>
          </p:nvCxnSpPr>
          <p:spPr>
            <a:xfrm>
              <a:off x="4857306" y="5037364"/>
              <a:ext cx="0" cy="3938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0">
              <a:extLst>
                <a:ext uri="{FF2B5EF4-FFF2-40B4-BE49-F238E27FC236}">
                  <a16:creationId xmlns:a16="http://schemas.microsoft.com/office/drawing/2014/main" id="{183107A6-E19C-C487-8F82-99C5918965EB}"/>
                </a:ext>
              </a:extLst>
            </p:cNvPr>
            <p:cNvCxnSpPr/>
            <p:nvPr/>
          </p:nvCxnSpPr>
          <p:spPr>
            <a:xfrm>
              <a:off x="11734800" y="4973965"/>
              <a:ext cx="0" cy="3938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1">
              <a:extLst>
                <a:ext uri="{FF2B5EF4-FFF2-40B4-BE49-F238E27FC236}">
                  <a16:creationId xmlns:a16="http://schemas.microsoft.com/office/drawing/2014/main" id="{52079FB9-FDF8-48B5-59BD-F3860325DAA3}"/>
                </a:ext>
              </a:extLst>
            </p:cNvPr>
            <p:cNvCxnSpPr/>
            <p:nvPr/>
          </p:nvCxnSpPr>
          <p:spPr>
            <a:xfrm>
              <a:off x="8991600" y="4973965"/>
              <a:ext cx="0" cy="3938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6" name="TextBox 16">
            <a:extLst>
              <a:ext uri="{FF2B5EF4-FFF2-40B4-BE49-F238E27FC236}">
                <a16:creationId xmlns:a16="http://schemas.microsoft.com/office/drawing/2014/main" id="{545205CA-277D-15ED-D90C-7582E7FFE9F0}"/>
              </a:ext>
            </a:extLst>
          </p:cNvPr>
          <p:cNvSpPr txBox="1"/>
          <p:nvPr/>
        </p:nvSpPr>
        <p:spPr>
          <a:xfrm>
            <a:off x="4773987" y="3279050"/>
            <a:ext cx="1792124" cy="584327"/>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kumimoji="0" lang="en-US" sz="3197"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350 000</a:t>
            </a:r>
          </a:p>
        </p:txBody>
      </p:sp>
      <p:sp>
        <p:nvSpPr>
          <p:cNvPr id="29" name="Hộp Văn bản 28">
            <a:extLst>
              <a:ext uri="{FF2B5EF4-FFF2-40B4-BE49-F238E27FC236}">
                <a16:creationId xmlns:a16="http://schemas.microsoft.com/office/drawing/2014/main" id="{99A6BC59-6ADB-018A-69C6-0F68CE31947A}"/>
              </a:ext>
            </a:extLst>
          </p:cNvPr>
          <p:cNvSpPr txBox="1"/>
          <p:nvPr/>
        </p:nvSpPr>
        <p:spPr>
          <a:xfrm>
            <a:off x="1222040" y="5066554"/>
            <a:ext cx="850696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350 000 </a:t>
            </a:r>
            <a:r>
              <a:rPr lang="en-US" sz="2800" b="1" dirty="0" err="1">
                <a:solidFill>
                  <a:prstClr val="black"/>
                </a:solidFill>
                <a:latin typeface="Calibri" panose="020F0502020204030204"/>
              </a:rPr>
              <a:t>cách</a:t>
            </a:r>
            <a:r>
              <a:rPr lang="en-US" sz="2800" b="1" dirty="0">
                <a:solidFill>
                  <a:prstClr val="black"/>
                </a:solidFill>
                <a:latin typeface="Calibri" panose="020F0502020204030204"/>
              </a:rPr>
              <a:t> </a:t>
            </a:r>
            <a:r>
              <a:rPr lang="en-US" sz="2800" b="1" dirty="0" err="1">
                <a:solidFill>
                  <a:prstClr val="black"/>
                </a:solidFill>
                <a:latin typeface="Calibri" panose="020F0502020204030204"/>
              </a:rPr>
              <a:t>đều</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300 000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và</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400 000</a:t>
            </a:r>
          </a:p>
        </p:txBody>
      </p:sp>
      <p:sp>
        <p:nvSpPr>
          <p:cNvPr id="30" name="Hộp Văn bản 29">
            <a:extLst>
              <a:ext uri="{FF2B5EF4-FFF2-40B4-BE49-F238E27FC236}">
                <a16:creationId xmlns:a16="http://schemas.microsoft.com/office/drawing/2014/main" id="{94D00157-802F-7CD9-B6CC-8DFC2251D7A5}"/>
              </a:ext>
            </a:extLst>
          </p:cNvPr>
          <p:cNvSpPr txBox="1"/>
          <p:nvPr/>
        </p:nvSpPr>
        <p:spPr>
          <a:xfrm>
            <a:off x="680583" y="5564095"/>
            <a:ext cx="1177105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800" dirty="0">
                <a:solidFill>
                  <a:prstClr val="black"/>
                </a:solidFill>
                <a:latin typeface="Calibri" panose="020F0502020204030204"/>
              </a:rPr>
              <a:t>Q</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ui</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ước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Khi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làm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tròn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350 000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đến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hàng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trăm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nghìn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ta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được</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số</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400 000</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6566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302"/>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Hình ảnh 2">
            <a:extLst>
              <a:ext uri="{FF2B5EF4-FFF2-40B4-BE49-F238E27FC236}">
                <a16:creationId xmlns:a16="http://schemas.microsoft.com/office/drawing/2014/main" id="{995DE1B7-1A4D-3D3B-F29D-4F302DE03114}"/>
              </a:ext>
            </a:extLst>
          </p:cNvPr>
          <p:cNvPicPr>
            <a:picLocks noChangeAspect="1"/>
          </p:cNvPicPr>
          <p:nvPr/>
        </p:nvPicPr>
        <p:blipFill>
          <a:blip r:embed="rId3"/>
          <a:stretch>
            <a:fillRect/>
          </a:stretch>
        </p:blipFill>
        <p:spPr>
          <a:xfrm>
            <a:off x="73152" y="0"/>
            <a:ext cx="12042648" cy="6858000"/>
          </a:xfrm>
          <a:prstGeom prst="rect">
            <a:avLst/>
          </a:prstGeom>
        </p:spPr>
      </p:pic>
    </p:spTree>
    <p:extLst>
      <p:ext uri="{BB962C8B-B14F-4D97-AF65-F5344CB8AC3E}">
        <p14:creationId xmlns:p14="http://schemas.microsoft.com/office/powerpoint/2010/main" val="2107243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
            <a:extLst>
              <a:ext uri="{FF2B5EF4-FFF2-40B4-BE49-F238E27FC236}">
                <a16:creationId xmlns:a16="http://schemas.microsoft.com/office/drawing/2014/main" id="{45377D7C-3437-438B-AF0F-50F4831F450B}"/>
              </a:ext>
            </a:extLst>
          </p:cNvPr>
          <p:cNvGrpSpPr/>
          <p:nvPr/>
        </p:nvGrpSpPr>
        <p:grpSpPr>
          <a:xfrm>
            <a:off x="410620" y="211402"/>
            <a:ext cx="8242825" cy="879185"/>
            <a:chOff x="7147" y="4792"/>
            <a:chExt cx="12881" cy="2469"/>
          </a:xfrm>
          <a:solidFill>
            <a:srgbClr val="FFFF00"/>
          </a:solidFill>
        </p:grpSpPr>
        <p:sp>
          <p:nvSpPr>
            <p:cNvPr id="3" name="Flowchart: Alternate Process 5">
              <a:extLst>
                <a:ext uri="{FF2B5EF4-FFF2-40B4-BE49-F238E27FC236}">
                  <a16:creationId xmlns:a16="http://schemas.microsoft.com/office/drawing/2014/main" id="{8E0370A6-8329-9243-3D28-C214A5F59DF9}"/>
                </a:ext>
              </a:extLst>
            </p:cNvPr>
            <p:cNvSpPr/>
            <p:nvPr/>
          </p:nvSpPr>
          <p:spPr>
            <a:xfrm>
              <a:off x="7387" y="4914"/>
              <a:ext cx="12641" cy="2225"/>
            </a:xfrm>
            <a:prstGeom prst="flowChartAlternate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Làm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tròn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đến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hàng</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trăm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nghìn</a:t>
              </a:r>
              <a:endPar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endParaRPr>
            </a:p>
          </p:txBody>
        </p:sp>
        <p:sp>
          <p:nvSpPr>
            <p:cNvPr id="5" name="Oval 7">
              <a:extLst>
                <a:ext uri="{FF2B5EF4-FFF2-40B4-BE49-F238E27FC236}">
                  <a16:creationId xmlns:a16="http://schemas.microsoft.com/office/drawing/2014/main" id="{5641DD9C-5182-D4FF-65FD-A8950283690B}"/>
                </a:ext>
              </a:extLst>
            </p:cNvPr>
            <p:cNvSpPr/>
            <p:nvPr/>
          </p:nvSpPr>
          <p:spPr>
            <a:xfrm>
              <a:off x="7147" y="4792"/>
              <a:ext cx="1268" cy="246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4800" b="1" i="0" u="none" strike="noStrike" kern="0" cap="none" spc="0" normalizeH="0" baseline="0" noProof="0" dirty="0">
                  <a:ln>
                    <a:noFill/>
                  </a:ln>
                  <a:solidFill>
                    <a:prstClr val="black"/>
                  </a:solidFill>
                  <a:effectLst/>
                  <a:uLnTx/>
                  <a:uFillTx/>
                  <a:latin typeface="Arial"/>
                  <a:ea typeface="+mn-ea"/>
                  <a:cs typeface="+mn-cs"/>
                  <a:sym typeface="Arial" panose="020B0604020202020204"/>
                </a:rPr>
                <a:t>1</a:t>
              </a:r>
            </a:p>
          </p:txBody>
        </p:sp>
      </p:grpSp>
      <p:sp>
        <p:nvSpPr>
          <p:cNvPr id="7" name="TextBox 2">
            <a:extLst>
              <a:ext uri="{FF2B5EF4-FFF2-40B4-BE49-F238E27FC236}">
                <a16:creationId xmlns:a16="http://schemas.microsoft.com/office/drawing/2014/main" id="{56302167-88B0-9AD6-53C7-4FB830F8B5FC}"/>
              </a:ext>
            </a:extLst>
          </p:cNvPr>
          <p:cNvSpPr txBox="1"/>
          <p:nvPr/>
        </p:nvSpPr>
        <p:spPr>
          <a:xfrm>
            <a:off x="415933" y="1060518"/>
            <a:ext cx="11500338" cy="1338828"/>
          </a:xfrm>
          <a:prstGeom prst="rect">
            <a:avLst/>
          </a:prstGeom>
          <a:noFill/>
        </p:spPr>
        <p:txBody>
          <a:bodyPr wrap="square" rtlCol="0">
            <a:spAutoFit/>
          </a:bodyPr>
          <a:lstStyle/>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5DA2"/>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Khi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làm</a:t>
            </a:r>
            <a:r>
              <a:rPr kumimoji="0" lang="en-US" sz="36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tròn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tới</a:t>
            </a:r>
            <a:r>
              <a:rPr kumimoji="0" lang="en-US" sz="36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hàng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trăm</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nghìn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 so </a:t>
            </a:r>
            <a:r>
              <a:rPr kumimoji="0" lang="en-US" sz="36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sánh</a:t>
            </a:r>
            <a:r>
              <a:rPr kumimoji="0" lang="en-US" sz="36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hàng</a:t>
            </a:r>
            <a:r>
              <a:rPr kumimoji="0" lang="en-US" sz="36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chục</a:t>
            </a:r>
            <a:r>
              <a:rPr kumimoji="0" lang="en-US" sz="36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nghìn</a:t>
            </a:r>
            <a:r>
              <a:rPr kumimoji="0" lang="en-US" sz="36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với</a:t>
            </a:r>
            <a:r>
              <a:rPr kumimoji="0" lang="en-US" sz="3600" b="1"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5:</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TextBox 16">
            <a:extLst>
              <a:ext uri="{FF2B5EF4-FFF2-40B4-BE49-F238E27FC236}">
                <a16:creationId xmlns:a16="http://schemas.microsoft.com/office/drawing/2014/main" id="{CF7D6274-8749-0D9F-371E-ACBAEDB55E2E}"/>
              </a:ext>
            </a:extLst>
          </p:cNvPr>
          <p:cNvSpPr txBox="1"/>
          <p:nvPr/>
        </p:nvSpPr>
        <p:spPr>
          <a:xfrm>
            <a:off x="2045304" y="2627682"/>
            <a:ext cx="1792124" cy="584327"/>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kumimoji="0" lang="en-US" sz="3197"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320 000</a:t>
            </a:r>
          </a:p>
        </p:txBody>
      </p:sp>
      <p:sp>
        <p:nvSpPr>
          <p:cNvPr id="6" name="TextBox 16">
            <a:extLst>
              <a:ext uri="{FF2B5EF4-FFF2-40B4-BE49-F238E27FC236}">
                <a16:creationId xmlns:a16="http://schemas.microsoft.com/office/drawing/2014/main" id="{5332CA06-0558-D7BB-5654-9625A7AF5A0E}"/>
              </a:ext>
            </a:extLst>
          </p:cNvPr>
          <p:cNvSpPr txBox="1"/>
          <p:nvPr/>
        </p:nvSpPr>
        <p:spPr>
          <a:xfrm>
            <a:off x="2033064" y="3852690"/>
            <a:ext cx="1792124" cy="584327"/>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kumimoji="0" lang="en-US" sz="3197"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350 000</a:t>
            </a:r>
          </a:p>
        </p:txBody>
      </p:sp>
      <p:sp>
        <p:nvSpPr>
          <p:cNvPr id="27" name="TextBox 16">
            <a:extLst>
              <a:ext uri="{FF2B5EF4-FFF2-40B4-BE49-F238E27FC236}">
                <a16:creationId xmlns:a16="http://schemas.microsoft.com/office/drawing/2014/main" id="{73843A02-9433-4A10-DD20-9155D854E747}"/>
              </a:ext>
            </a:extLst>
          </p:cNvPr>
          <p:cNvSpPr txBox="1"/>
          <p:nvPr/>
        </p:nvSpPr>
        <p:spPr>
          <a:xfrm>
            <a:off x="2033064" y="4961197"/>
            <a:ext cx="1792124" cy="584327"/>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kumimoji="0" lang="en-US" sz="3197"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370 000</a:t>
            </a:r>
          </a:p>
        </p:txBody>
      </p:sp>
      <p:grpSp>
        <p:nvGrpSpPr>
          <p:cNvPr id="43" name="Nhóm 42">
            <a:extLst>
              <a:ext uri="{FF2B5EF4-FFF2-40B4-BE49-F238E27FC236}">
                <a16:creationId xmlns:a16="http://schemas.microsoft.com/office/drawing/2014/main" id="{F46F51D0-2E52-9845-4E2A-CE74B8EC04CF}"/>
              </a:ext>
            </a:extLst>
          </p:cNvPr>
          <p:cNvGrpSpPr/>
          <p:nvPr/>
        </p:nvGrpSpPr>
        <p:grpSpPr>
          <a:xfrm>
            <a:off x="3880100" y="2480734"/>
            <a:ext cx="3535813" cy="948266"/>
            <a:chOff x="4831001" y="3063832"/>
            <a:chExt cx="3535813" cy="948266"/>
          </a:xfrm>
        </p:grpSpPr>
        <p:sp>
          <p:nvSpPr>
            <p:cNvPr id="28" name="Mũi tên: Phải 27">
              <a:extLst>
                <a:ext uri="{FF2B5EF4-FFF2-40B4-BE49-F238E27FC236}">
                  <a16:creationId xmlns:a16="http://schemas.microsoft.com/office/drawing/2014/main" id="{2275DEEB-AA1F-8C66-562F-9F017EF23C26}"/>
                </a:ext>
              </a:extLst>
            </p:cNvPr>
            <p:cNvSpPr/>
            <p:nvPr/>
          </p:nvSpPr>
          <p:spPr>
            <a:xfrm>
              <a:off x="4831001" y="3495233"/>
              <a:ext cx="2721944" cy="4571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Hộp Văn bản 30">
              <a:extLst>
                <a:ext uri="{FF2B5EF4-FFF2-40B4-BE49-F238E27FC236}">
                  <a16:creationId xmlns:a16="http://schemas.microsoft.com/office/drawing/2014/main" id="{733B6F9F-1DA6-E405-F419-EBED5BD73C3B}"/>
                </a:ext>
              </a:extLst>
            </p:cNvPr>
            <p:cNvSpPr txBox="1"/>
            <p:nvPr/>
          </p:nvSpPr>
          <p:spPr>
            <a:xfrm>
              <a:off x="5289186" y="3063832"/>
              <a:ext cx="1517958" cy="461665"/>
            </a:xfrm>
            <a:prstGeom prst="rect">
              <a:avLst/>
            </a:prstGeom>
            <a:noFill/>
          </p:spPr>
          <p:txBody>
            <a:bodyPr wrap="square" rtlCol="0">
              <a:spAutoFit/>
            </a:bodyPr>
            <a:lstStyle/>
            <a:p>
              <a:r>
                <a:rPr lang="en-US" sz="2400" b="1" dirty="0" err="1">
                  <a:solidFill>
                    <a:srgbClr val="00B050"/>
                  </a:solidFill>
                  <a:latin typeface="Arial" panose="020B0604020202020204" pitchFamily="34" charset="0"/>
                  <a:cs typeface="Arial" panose="020B0604020202020204" pitchFamily="34" charset="0"/>
                </a:rPr>
                <a:t>Vì</a:t>
              </a:r>
              <a:r>
                <a:rPr lang="en-US" sz="2400" b="1" dirty="0">
                  <a:solidFill>
                    <a:srgbClr val="00B050"/>
                  </a:solidFill>
                  <a:latin typeface="Arial" panose="020B0604020202020204" pitchFamily="34" charset="0"/>
                  <a:cs typeface="Arial" panose="020B0604020202020204" pitchFamily="34" charset="0"/>
                </a:rPr>
                <a:t> 2 &lt; 5</a:t>
              </a:r>
              <a:endParaRPr lang="vi-VN" sz="2400" b="1" dirty="0">
                <a:solidFill>
                  <a:srgbClr val="00B050"/>
                </a:solidFill>
                <a:latin typeface="Arial" panose="020B0604020202020204" pitchFamily="34" charset="0"/>
                <a:cs typeface="Arial" panose="020B0604020202020204" pitchFamily="34" charset="0"/>
              </a:endParaRPr>
            </a:p>
          </p:txBody>
        </p:sp>
        <p:sp>
          <p:nvSpPr>
            <p:cNvPr id="32" name="Hộp Văn bản 31">
              <a:extLst>
                <a:ext uri="{FF2B5EF4-FFF2-40B4-BE49-F238E27FC236}">
                  <a16:creationId xmlns:a16="http://schemas.microsoft.com/office/drawing/2014/main" id="{FEBEA70B-1B4A-CE66-29C8-2604FC879CCE}"/>
                </a:ext>
              </a:extLst>
            </p:cNvPr>
            <p:cNvSpPr txBox="1"/>
            <p:nvPr/>
          </p:nvSpPr>
          <p:spPr>
            <a:xfrm>
              <a:off x="5195341" y="3611988"/>
              <a:ext cx="3171473" cy="400110"/>
            </a:xfrm>
            <a:prstGeom prst="rect">
              <a:avLst/>
            </a:prstGeom>
            <a:noFill/>
          </p:spPr>
          <p:txBody>
            <a:bodyPr wrap="square" rtlCol="0">
              <a:spAutoFit/>
            </a:bodyPr>
            <a:lstStyle/>
            <a:p>
              <a:r>
                <a:rPr lang="en-US" sz="2000" b="1" dirty="0" err="1">
                  <a:solidFill>
                    <a:srgbClr val="00B050"/>
                  </a:solidFill>
                  <a:latin typeface="Arial" panose="020B0604020202020204" pitchFamily="34" charset="0"/>
                  <a:cs typeface="Arial" panose="020B0604020202020204" pitchFamily="34" charset="0"/>
                </a:rPr>
                <a:t>Làm</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tròn</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xuống</a:t>
              </a:r>
              <a:endParaRPr lang="vi-VN" sz="2000" b="1" dirty="0">
                <a:solidFill>
                  <a:srgbClr val="00B050"/>
                </a:solidFill>
                <a:latin typeface="Arial" panose="020B0604020202020204" pitchFamily="34" charset="0"/>
                <a:cs typeface="Arial" panose="020B0604020202020204" pitchFamily="34" charset="0"/>
              </a:endParaRPr>
            </a:p>
          </p:txBody>
        </p:sp>
      </p:grpSp>
      <p:sp>
        <p:nvSpPr>
          <p:cNvPr id="33" name="TextBox 16">
            <a:extLst>
              <a:ext uri="{FF2B5EF4-FFF2-40B4-BE49-F238E27FC236}">
                <a16:creationId xmlns:a16="http://schemas.microsoft.com/office/drawing/2014/main" id="{D22EB366-7E32-92D7-633F-B03FEFA8CDA9}"/>
              </a:ext>
            </a:extLst>
          </p:cNvPr>
          <p:cNvSpPr txBox="1"/>
          <p:nvPr/>
        </p:nvSpPr>
        <p:spPr>
          <a:xfrm>
            <a:off x="6710812" y="2588140"/>
            <a:ext cx="1792124" cy="584327"/>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kumimoji="0" lang="en-US" sz="3197"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300 000</a:t>
            </a:r>
          </a:p>
        </p:txBody>
      </p:sp>
      <p:grpSp>
        <p:nvGrpSpPr>
          <p:cNvPr id="44" name="Nhóm 43">
            <a:extLst>
              <a:ext uri="{FF2B5EF4-FFF2-40B4-BE49-F238E27FC236}">
                <a16:creationId xmlns:a16="http://schemas.microsoft.com/office/drawing/2014/main" id="{A3BC9CE5-ED2A-BC8E-1854-4DD8FBA62384}"/>
              </a:ext>
            </a:extLst>
          </p:cNvPr>
          <p:cNvGrpSpPr/>
          <p:nvPr/>
        </p:nvGrpSpPr>
        <p:grpSpPr>
          <a:xfrm>
            <a:off x="3825188" y="3685934"/>
            <a:ext cx="3272687" cy="948266"/>
            <a:chOff x="4831001" y="3063832"/>
            <a:chExt cx="3535813" cy="948266"/>
          </a:xfrm>
        </p:grpSpPr>
        <p:sp>
          <p:nvSpPr>
            <p:cNvPr id="45" name="Mũi tên: Phải 44">
              <a:extLst>
                <a:ext uri="{FF2B5EF4-FFF2-40B4-BE49-F238E27FC236}">
                  <a16:creationId xmlns:a16="http://schemas.microsoft.com/office/drawing/2014/main" id="{09F71223-A676-969B-06EA-DE9C788FE344}"/>
                </a:ext>
              </a:extLst>
            </p:cNvPr>
            <p:cNvSpPr/>
            <p:nvPr/>
          </p:nvSpPr>
          <p:spPr>
            <a:xfrm>
              <a:off x="4831001" y="3495233"/>
              <a:ext cx="2721944" cy="4571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Hộp Văn bản 45">
              <a:extLst>
                <a:ext uri="{FF2B5EF4-FFF2-40B4-BE49-F238E27FC236}">
                  <a16:creationId xmlns:a16="http://schemas.microsoft.com/office/drawing/2014/main" id="{DC97A148-A4C3-B01B-3CFE-0AE8B28E859E}"/>
                </a:ext>
              </a:extLst>
            </p:cNvPr>
            <p:cNvSpPr txBox="1"/>
            <p:nvPr/>
          </p:nvSpPr>
          <p:spPr>
            <a:xfrm>
              <a:off x="5289186" y="3063832"/>
              <a:ext cx="1517959" cy="461665"/>
            </a:xfrm>
            <a:prstGeom prst="rect">
              <a:avLst/>
            </a:prstGeom>
            <a:noFill/>
          </p:spPr>
          <p:txBody>
            <a:bodyPr wrap="square" rtlCol="0">
              <a:spAutoFit/>
            </a:bodyPr>
            <a:lstStyle/>
            <a:p>
              <a:r>
                <a:rPr lang="en-US" sz="2400" b="1" dirty="0" err="1">
                  <a:solidFill>
                    <a:srgbClr val="00B050"/>
                  </a:solidFill>
                  <a:latin typeface="Arial" panose="020B0604020202020204" pitchFamily="34" charset="0"/>
                  <a:cs typeface="Arial" panose="020B0604020202020204" pitchFamily="34" charset="0"/>
                </a:rPr>
                <a:t>Vì</a:t>
              </a:r>
              <a:r>
                <a:rPr lang="en-US" sz="2400" b="1" dirty="0">
                  <a:solidFill>
                    <a:srgbClr val="00B050"/>
                  </a:solidFill>
                  <a:latin typeface="Arial" panose="020B0604020202020204" pitchFamily="34" charset="0"/>
                  <a:cs typeface="Arial" panose="020B0604020202020204" pitchFamily="34" charset="0"/>
                </a:rPr>
                <a:t> 5 = 5</a:t>
              </a:r>
              <a:endParaRPr lang="vi-VN" sz="2400" b="1" dirty="0">
                <a:solidFill>
                  <a:srgbClr val="00B050"/>
                </a:solidFill>
                <a:latin typeface="Arial" panose="020B0604020202020204" pitchFamily="34" charset="0"/>
                <a:cs typeface="Arial" panose="020B0604020202020204" pitchFamily="34" charset="0"/>
              </a:endParaRPr>
            </a:p>
          </p:txBody>
        </p:sp>
        <p:sp>
          <p:nvSpPr>
            <p:cNvPr id="47" name="Hộp Văn bản 46">
              <a:extLst>
                <a:ext uri="{FF2B5EF4-FFF2-40B4-BE49-F238E27FC236}">
                  <a16:creationId xmlns:a16="http://schemas.microsoft.com/office/drawing/2014/main" id="{A8539DC3-44D4-5812-24D7-4439C495A459}"/>
                </a:ext>
              </a:extLst>
            </p:cNvPr>
            <p:cNvSpPr txBox="1"/>
            <p:nvPr/>
          </p:nvSpPr>
          <p:spPr>
            <a:xfrm>
              <a:off x="5195341" y="3611988"/>
              <a:ext cx="3171473" cy="400110"/>
            </a:xfrm>
            <a:prstGeom prst="rect">
              <a:avLst/>
            </a:prstGeom>
            <a:noFill/>
          </p:spPr>
          <p:txBody>
            <a:bodyPr wrap="square" rtlCol="0">
              <a:spAutoFit/>
            </a:bodyPr>
            <a:lstStyle/>
            <a:p>
              <a:r>
                <a:rPr lang="en-US" sz="2000" b="1" dirty="0" err="1">
                  <a:solidFill>
                    <a:srgbClr val="00B050"/>
                  </a:solidFill>
                  <a:latin typeface="Arial" panose="020B0604020202020204" pitchFamily="34" charset="0"/>
                  <a:cs typeface="Arial" panose="020B0604020202020204" pitchFamily="34" charset="0"/>
                </a:rPr>
                <a:t>Làm</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tròn</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lên</a:t>
              </a:r>
              <a:endParaRPr lang="vi-VN" sz="2000" b="1" dirty="0">
                <a:solidFill>
                  <a:srgbClr val="00B050"/>
                </a:solidFill>
                <a:latin typeface="Arial" panose="020B0604020202020204" pitchFamily="34" charset="0"/>
                <a:cs typeface="Arial" panose="020B0604020202020204" pitchFamily="34" charset="0"/>
              </a:endParaRPr>
            </a:p>
          </p:txBody>
        </p:sp>
      </p:grpSp>
      <p:grpSp>
        <p:nvGrpSpPr>
          <p:cNvPr id="48" name="Nhóm 47">
            <a:extLst>
              <a:ext uri="{FF2B5EF4-FFF2-40B4-BE49-F238E27FC236}">
                <a16:creationId xmlns:a16="http://schemas.microsoft.com/office/drawing/2014/main" id="{E8F2408F-1E08-0466-6706-3F4E4F6E3C84}"/>
              </a:ext>
            </a:extLst>
          </p:cNvPr>
          <p:cNvGrpSpPr/>
          <p:nvPr/>
        </p:nvGrpSpPr>
        <p:grpSpPr>
          <a:xfrm>
            <a:off x="3836227" y="4793146"/>
            <a:ext cx="3535813" cy="948266"/>
            <a:chOff x="4831001" y="3063832"/>
            <a:chExt cx="3535813" cy="948266"/>
          </a:xfrm>
        </p:grpSpPr>
        <p:sp>
          <p:nvSpPr>
            <p:cNvPr id="49" name="Mũi tên: Phải 48">
              <a:extLst>
                <a:ext uri="{FF2B5EF4-FFF2-40B4-BE49-F238E27FC236}">
                  <a16:creationId xmlns:a16="http://schemas.microsoft.com/office/drawing/2014/main" id="{C35425CF-2FE2-7D0C-23AE-C7C1645E5903}"/>
                </a:ext>
              </a:extLst>
            </p:cNvPr>
            <p:cNvSpPr/>
            <p:nvPr/>
          </p:nvSpPr>
          <p:spPr>
            <a:xfrm>
              <a:off x="4831001" y="3495233"/>
              <a:ext cx="2721944" cy="45719"/>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Hộp Văn bản 49">
              <a:extLst>
                <a:ext uri="{FF2B5EF4-FFF2-40B4-BE49-F238E27FC236}">
                  <a16:creationId xmlns:a16="http://schemas.microsoft.com/office/drawing/2014/main" id="{FB28F749-C1D9-5EC4-85F2-A4F2569528B5}"/>
                </a:ext>
              </a:extLst>
            </p:cNvPr>
            <p:cNvSpPr txBox="1"/>
            <p:nvPr/>
          </p:nvSpPr>
          <p:spPr>
            <a:xfrm>
              <a:off x="5289186" y="3063832"/>
              <a:ext cx="1517958" cy="461665"/>
            </a:xfrm>
            <a:prstGeom prst="rect">
              <a:avLst/>
            </a:prstGeom>
            <a:noFill/>
          </p:spPr>
          <p:txBody>
            <a:bodyPr wrap="square" rtlCol="0">
              <a:spAutoFit/>
            </a:bodyPr>
            <a:lstStyle/>
            <a:p>
              <a:r>
                <a:rPr lang="en-US" sz="2400" b="1" dirty="0" err="1">
                  <a:solidFill>
                    <a:srgbClr val="00B050"/>
                  </a:solidFill>
                  <a:latin typeface="Arial" panose="020B0604020202020204" pitchFamily="34" charset="0"/>
                  <a:cs typeface="Arial" panose="020B0604020202020204" pitchFamily="34" charset="0"/>
                </a:rPr>
                <a:t>Vì</a:t>
              </a:r>
              <a:r>
                <a:rPr lang="en-US" sz="2400" b="1" dirty="0">
                  <a:solidFill>
                    <a:srgbClr val="00B050"/>
                  </a:solidFill>
                  <a:latin typeface="Arial" panose="020B0604020202020204" pitchFamily="34" charset="0"/>
                  <a:cs typeface="Arial" panose="020B0604020202020204" pitchFamily="34" charset="0"/>
                </a:rPr>
                <a:t> 7 &gt; 5</a:t>
              </a:r>
              <a:endParaRPr lang="vi-VN" sz="2400" b="1" dirty="0">
                <a:solidFill>
                  <a:srgbClr val="00B050"/>
                </a:solidFill>
                <a:latin typeface="Arial" panose="020B0604020202020204" pitchFamily="34" charset="0"/>
                <a:cs typeface="Arial" panose="020B0604020202020204" pitchFamily="34" charset="0"/>
              </a:endParaRPr>
            </a:p>
          </p:txBody>
        </p:sp>
        <p:sp>
          <p:nvSpPr>
            <p:cNvPr id="51" name="Hộp Văn bản 50">
              <a:extLst>
                <a:ext uri="{FF2B5EF4-FFF2-40B4-BE49-F238E27FC236}">
                  <a16:creationId xmlns:a16="http://schemas.microsoft.com/office/drawing/2014/main" id="{643B108E-2BD3-9B05-AF84-6A1C287289EF}"/>
                </a:ext>
              </a:extLst>
            </p:cNvPr>
            <p:cNvSpPr txBox="1"/>
            <p:nvPr/>
          </p:nvSpPr>
          <p:spPr>
            <a:xfrm>
              <a:off x="5195341" y="3611988"/>
              <a:ext cx="3171473" cy="400110"/>
            </a:xfrm>
            <a:prstGeom prst="rect">
              <a:avLst/>
            </a:prstGeom>
            <a:noFill/>
          </p:spPr>
          <p:txBody>
            <a:bodyPr wrap="square" rtlCol="0">
              <a:spAutoFit/>
            </a:bodyPr>
            <a:lstStyle/>
            <a:p>
              <a:r>
                <a:rPr lang="en-US" sz="2000" b="1" dirty="0" err="1">
                  <a:solidFill>
                    <a:srgbClr val="00B050"/>
                  </a:solidFill>
                  <a:latin typeface="Arial" panose="020B0604020202020204" pitchFamily="34" charset="0"/>
                  <a:cs typeface="Arial" panose="020B0604020202020204" pitchFamily="34" charset="0"/>
                </a:rPr>
                <a:t>Làm</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tròn</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lên</a:t>
              </a:r>
              <a:endParaRPr lang="vi-VN" sz="2000" b="1" dirty="0">
                <a:solidFill>
                  <a:srgbClr val="00B050"/>
                </a:solidFill>
                <a:latin typeface="Arial" panose="020B0604020202020204" pitchFamily="34" charset="0"/>
                <a:cs typeface="Arial" panose="020B0604020202020204" pitchFamily="34" charset="0"/>
              </a:endParaRPr>
            </a:p>
          </p:txBody>
        </p:sp>
      </p:grpSp>
      <p:sp>
        <p:nvSpPr>
          <p:cNvPr id="52" name="TextBox 16">
            <a:extLst>
              <a:ext uri="{FF2B5EF4-FFF2-40B4-BE49-F238E27FC236}">
                <a16:creationId xmlns:a16="http://schemas.microsoft.com/office/drawing/2014/main" id="{40131798-EC64-4DB1-3890-3EC44516106F}"/>
              </a:ext>
            </a:extLst>
          </p:cNvPr>
          <p:cNvSpPr txBox="1"/>
          <p:nvPr/>
        </p:nvSpPr>
        <p:spPr>
          <a:xfrm>
            <a:off x="6556531" y="3807090"/>
            <a:ext cx="1792124" cy="584327"/>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lang="en-US" sz="3197" b="1" dirty="0">
                <a:solidFill>
                  <a:prstClr val="black"/>
                </a:solidFill>
                <a:latin typeface="Arial" panose="020B0604020202020204" pitchFamily="34" charset="0"/>
                <a:cs typeface="Arial" panose="020B0604020202020204" pitchFamily="34" charset="0"/>
              </a:rPr>
              <a:t>4</a:t>
            </a:r>
            <a:r>
              <a:rPr kumimoji="0" lang="en-US" sz="3197"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00 000</a:t>
            </a:r>
          </a:p>
        </p:txBody>
      </p:sp>
      <p:sp>
        <p:nvSpPr>
          <p:cNvPr id="53" name="TextBox 16">
            <a:extLst>
              <a:ext uri="{FF2B5EF4-FFF2-40B4-BE49-F238E27FC236}">
                <a16:creationId xmlns:a16="http://schemas.microsoft.com/office/drawing/2014/main" id="{1A4BADE6-F28C-7D1D-0125-45D1DB56FFD3}"/>
              </a:ext>
            </a:extLst>
          </p:cNvPr>
          <p:cNvSpPr txBox="1"/>
          <p:nvPr/>
        </p:nvSpPr>
        <p:spPr>
          <a:xfrm>
            <a:off x="6632035" y="4940353"/>
            <a:ext cx="1792124" cy="584327"/>
          </a:xfrm>
          <a:prstGeom prst="rect">
            <a:avLst/>
          </a:prstGeom>
          <a:noFill/>
        </p:spPr>
        <p:txBody>
          <a:bodyPr wrap="square" rtlCol="0">
            <a:spAutoFit/>
          </a:bodyPr>
          <a:lstStyle/>
          <a:p>
            <a:pPr marL="0" marR="0" lvl="0" indent="0" algn="l" defTabSz="1218346" rtl="0" eaLnBrk="1" fontAlgn="auto" latinLnBrk="0" hangingPunct="1">
              <a:lnSpc>
                <a:spcPct val="100000"/>
              </a:lnSpc>
              <a:spcBef>
                <a:spcPts val="0"/>
              </a:spcBef>
              <a:spcAft>
                <a:spcPts val="0"/>
              </a:spcAft>
              <a:buClrTx/>
              <a:buSzTx/>
              <a:buFontTx/>
              <a:buNone/>
              <a:tabLst/>
              <a:defRPr/>
            </a:pPr>
            <a:r>
              <a:rPr lang="en-US" sz="3197" b="1" dirty="0">
                <a:solidFill>
                  <a:prstClr val="black"/>
                </a:solidFill>
                <a:latin typeface="Arial" panose="020B0604020202020204" pitchFamily="34" charset="0"/>
                <a:cs typeface="Arial" panose="020B0604020202020204" pitchFamily="34" charset="0"/>
              </a:rPr>
              <a:t>4</a:t>
            </a:r>
            <a:r>
              <a:rPr kumimoji="0" lang="en-US" sz="3197"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00 000</a:t>
            </a:r>
          </a:p>
        </p:txBody>
      </p:sp>
    </p:spTree>
    <p:extLst>
      <p:ext uri="{BB962C8B-B14F-4D97-AF65-F5344CB8AC3E}">
        <p14:creationId xmlns:p14="http://schemas.microsoft.com/office/powerpoint/2010/main" val="265850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500" fill="hold"/>
                                        <p:tgtEl>
                                          <p:spTgt spid="43"/>
                                        </p:tgtEl>
                                        <p:attrNameLst>
                                          <p:attrName>ppt_x</p:attrName>
                                        </p:attrNameLst>
                                      </p:cBhvr>
                                      <p:tavLst>
                                        <p:tav tm="0">
                                          <p:val>
                                            <p:strVal val="#ppt_x"/>
                                          </p:val>
                                        </p:tav>
                                        <p:tav tm="100000">
                                          <p:val>
                                            <p:strVal val="#ppt_x"/>
                                          </p:val>
                                        </p:tav>
                                      </p:tavLst>
                                    </p:anim>
                                    <p:anim calcmode="lin" valueType="num">
                                      <p:cBhvr additive="base">
                                        <p:cTn id="27"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4"/>
                                        </p:tgtEl>
                                        <p:attrNameLst>
                                          <p:attrName>style.visibility</p:attrName>
                                        </p:attrNameLst>
                                      </p:cBhvr>
                                      <p:to>
                                        <p:strVal val="visible"/>
                                      </p:to>
                                    </p:set>
                                    <p:anim calcmode="lin" valueType="num">
                                      <p:cBhvr additive="base">
                                        <p:cTn id="36" dur="500" fill="hold"/>
                                        <p:tgtEl>
                                          <p:spTgt spid="44"/>
                                        </p:tgtEl>
                                        <p:attrNameLst>
                                          <p:attrName>ppt_x</p:attrName>
                                        </p:attrNameLst>
                                      </p:cBhvr>
                                      <p:tavLst>
                                        <p:tav tm="0">
                                          <p:val>
                                            <p:strVal val="#ppt_x"/>
                                          </p:val>
                                        </p:tav>
                                        <p:tav tm="100000">
                                          <p:val>
                                            <p:strVal val="#ppt_x"/>
                                          </p:val>
                                        </p:tav>
                                      </p:tavLst>
                                    </p:anim>
                                    <p:anim calcmode="lin" valueType="num">
                                      <p:cBhvr additive="base">
                                        <p:cTn id="3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8"/>
                                        </p:tgtEl>
                                        <p:attrNameLst>
                                          <p:attrName>style.visibility</p:attrName>
                                        </p:attrNameLst>
                                      </p:cBhvr>
                                      <p:to>
                                        <p:strVal val="visible"/>
                                      </p:to>
                                    </p:set>
                                    <p:anim calcmode="lin" valueType="num">
                                      <p:cBhvr additive="base">
                                        <p:cTn id="46" dur="500" fill="hold"/>
                                        <p:tgtEl>
                                          <p:spTgt spid="48"/>
                                        </p:tgtEl>
                                        <p:attrNameLst>
                                          <p:attrName>ppt_x</p:attrName>
                                        </p:attrNameLst>
                                      </p:cBhvr>
                                      <p:tavLst>
                                        <p:tav tm="0">
                                          <p:val>
                                            <p:strVal val="#ppt_x"/>
                                          </p:val>
                                        </p:tav>
                                        <p:tav tm="100000">
                                          <p:val>
                                            <p:strVal val="#ppt_x"/>
                                          </p:val>
                                        </p:tav>
                                      </p:tavLst>
                                    </p:anim>
                                    <p:anim calcmode="lin" valueType="num">
                                      <p:cBhvr additive="base">
                                        <p:cTn id="47"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7" grpId="0"/>
      <p:bldP spid="33" grpId="0"/>
      <p:bldP spid="52"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4">
            <a:extLst>
              <a:ext uri="{FF2B5EF4-FFF2-40B4-BE49-F238E27FC236}">
                <a16:creationId xmlns:a16="http://schemas.microsoft.com/office/drawing/2014/main" id="{45377D7C-3437-438B-AF0F-50F4831F450B}"/>
              </a:ext>
            </a:extLst>
          </p:cNvPr>
          <p:cNvGrpSpPr/>
          <p:nvPr/>
        </p:nvGrpSpPr>
        <p:grpSpPr>
          <a:xfrm>
            <a:off x="410620" y="211402"/>
            <a:ext cx="8242825" cy="879185"/>
            <a:chOff x="7147" y="4792"/>
            <a:chExt cx="12881" cy="2469"/>
          </a:xfrm>
          <a:solidFill>
            <a:srgbClr val="FFFF00"/>
          </a:solidFill>
        </p:grpSpPr>
        <p:sp>
          <p:nvSpPr>
            <p:cNvPr id="3" name="Flowchart: Alternate Process 5">
              <a:extLst>
                <a:ext uri="{FF2B5EF4-FFF2-40B4-BE49-F238E27FC236}">
                  <a16:creationId xmlns:a16="http://schemas.microsoft.com/office/drawing/2014/main" id="{8E0370A6-8329-9243-3D28-C214A5F59DF9}"/>
                </a:ext>
              </a:extLst>
            </p:cNvPr>
            <p:cNvSpPr/>
            <p:nvPr/>
          </p:nvSpPr>
          <p:spPr>
            <a:xfrm>
              <a:off x="7387" y="4914"/>
              <a:ext cx="12641" cy="2225"/>
            </a:xfrm>
            <a:prstGeom prst="flowChartAlternateProces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Làm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tròn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đến</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hàng</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trăm</a:t>
              </a:r>
              <a:r>
                <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rPr>
                <a:t> </a:t>
              </a:r>
              <a:r>
                <a:rPr kumimoji="0" lang="en-US" sz="3600" b="1" i="0" u="none" strike="noStrike" kern="0" cap="none" spc="0" normalizeH="0" baseline="0" noProof="0" dirty="0" err="1">
                  <a:ln>
                    <a:noFill/>
                  </a:ln>
                  <a:solidFill>
                    <a:srgbClr val="000000"/>
                  </a:solidFill>
                  <a:effectLst/>
                  <a:uLnTx/>
                  <a:uFillTx/>
                  <a:latin typeface="Arial"/>
                  <a:ea typeface="+mn-ea"/>
                  <a:cs typeface="+mn-cs"/>
                  <a:sym typeface="Arial" panose="020B0604020202020204"/>
                </a:rPr>
                <a:t>nghìn</a:t>
              </a:r>
              <a:endParaRPr kumimoji="0" lang="en-US" sz="3600" b="1" i="0" u="none" strike="noStrike" kern="0" cap="none" spc="0" normalizeH="0" baseline="0" noProof="0" dirty="0">
                <a:ln>
                  <a:noFill/>
                </a:ln>
                <a:solidFill>
                  <a:srgbClr val="000000"/>
                </a:solidFill>
                <a:effectLst/>
                <a:uLnTx/>
                <a:uFillTx/>
                <a:latin typeface="Arial"/>
                <a:ea typeface="+mn-ea"/>
                <a:cs typeface="+mn-cs"/>
                <a:sym typeface="Arial" panose="020B0604020202020204"/>
              </a:endParaRPr>
            </a:p>
          </p:txBody>
        </p:sp>
        <p:sp>
          <p:nvSpPr>
            <p:cNvPr id="5" name="Oval 7">
              <a:extLst>
                <a:ext uri="{FF2B5EF4-FFF2-40B4-BE49-F238E27FC236}">
                  <a16:creationId xmlns:a16="http://schemas.microsoft.com/office/drawing/2014/main" id="{5641DD9C-5182-D4FF-65FD-A8950283690B}"/>
                </a:ext>
              </a:extLst>
            </p:cNvPr>
            <p:cNvSpPr/>
            <p:nvPr/>
          </p:nvSpPr>
          <p:spPr>
            <a:xfrm>
              <a:off x="7147" y="4792"/>
              <a:ext cx="1268" cy="246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4800" b="1" i="0" u="none" strike="noStrike" kern="0" cap="none" spc="0" normalizeH="0" baseline="0" noProof="0" dirty="0">
                  <a:ln>
                    <a:noFill/>
                  </a:ln>
                  <a:solidFill>
                    <a:prstClr val="black"/>
                  </a:solidFill>
                  <a:effectLst/>
                  <a:uLnTx/>
                  <a:uFillTx/>
                  <a:latin typeface="Arial"/>
                  <a:ea typeface="+mn-ea"/>
                  <a:cs typeface="+mn-cs"/>
                  <a:sym typeface="Arial" panose="020B0604020202020204"/>
                </a:rPr>
                <a:t>1</a:t>
              </a:r>
            </a:p>
          </p:txBody>
        </p:sp>
      </p:grpSp>
      <p:sp>
        <p:nvSpPr>
          <p:cNvPr id="7" name="TextBox 2">
            <a:extLst>
              <a:ext uri="{FF2B5EF4-FFF2-40B4-BE49-F238E27FC236}">
                <a16:creationId xmlns:a16="http://schemas.microsoft.com/office/drawing/2014/main" id="{56302167-88B0-9AD6-53C7-4FB830F8B5FC}"/>
              </a:ext>
            </a:extLst>
          </p:cNvPr>
          <p:cNvSpPr txBox="1"/>
          <p:nvPr/>
        </p:nvSpPr>
        <p:spPr>
          <a:xfrm>
            <a:off x="415933" y="1060518"/>
            <a:ext cx="11500338" cy="784830"/>
          </a:xfrm>
          <a:prstGeom prst="rect">
            <a:avLst/>
          </a:prstGeom>
          <a:noFill/>
        </p:spPr>
        <p:txBody>
          <a:bodyPr wrap="square" rtlCol="0">
            <a:spAutoFit/>
          </a:bodyPr>
          <a:lstStyle/>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5DA2"/>
                </a:solidFill>
                <a:effectLst/>
                <a:uLnTx/>
                <a:uFillTx/>
                <a:latin typeface="Times New Roman" panose="02020603050405020304" pitchFamily="18" charset="0"/>
                <a:ea typeface="+mn-ea"/>
                <a:cs typeface="Times New Roman" panose="02020603050405020304" pitchFamily="18" charset="0"/>
              </a:rPr>
              <a:t>  </a:t>
            </a:r>
            <a:r>
              <a:rPr lang="en-US" sz="3600" dirty="0">
                <a:solidFill>
                  <a:prstClr val="black"/>
                </a:solidFill>
                <a:latin typeface="Arial" panose="020B0604020202020204" pitchFamily="34" charset="0"/>
                <a:ea typeface="+mn-ea"/>
                <a:cs typeface="Arial" panose="020B0604020202020204" pitchFamily="34" charset="0"/>
              </a:rPr>
              <a:t>T</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 so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sánh</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hàng</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chục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nghìn</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với</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5:</a:t>
            </a:r>
            <a:endParaRPr kumimoji="0" lang="en-US" sz="36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3" name="Nhóm 12">
            <a:extLst>
              <a:ext uri="{FF2B5EF4-FFF2-40B4-BE49-F238E27FC236}">
                <a16:creationId xmlns:a16="http://schemas.microsoft.com/office/drawing/2014/main" id="{7E99F893-6E61-F94B-C55E-44528D6FCE4C}"/>
              </a:ext>
            </a:extLst>
          </p:cNvPr>
          <p:cNvGrpSpPr/>
          <p:nvPr/>
        </p:nvGrpSpPr>
        <p:grpSpPr>
          <a:xfrm>
            <a:off x="415933" y="1896260"/>
            <a:ext cx="11500338" cy="1092607"/>
            <a:chOff x="415933" y="1896260"/>
            <a:chExt cx="11500338" cy="1092607"/>
          </a:xfrm>
        </p:grpSpPr>
        <p:sp>
          <p:nvSpPr>
            <p:cNvPr id="8" name="TextBox 2">
              <a:extLst>
                <a:ext uri="{FF2B5EF4-FFF2-40B4-BE49-F238E27FC236}">
                  <a16:creationId xmlns:a16="http://schemas.microsoft.com/office/drawing/2014/main" id="{C2185A8F-4A9D-DCF4-D340-058270624FD6}"/>
                </a:ext>
              </a:extLst>
            </p:cNvPr>
            <p:cNvSpPr txBox="1"/>
            <p:nvPr/>
          </p:nvSpPr>
          <p:spPr>
            <a:xfrm>
              <a:off x="415933" y="1896260"/>
              <a:ext cx="11500338" cy="1092607"/>
            </a:xfrm>
            <a:prstGeom prst="rect">
              <a:avLst/>
            </a:prstGeom>
            <a:noFill/>
          </p:spPr>
          <p:txBody>
            <a:bodyPr wrap="square" rtlCol="0">
              <a:spAutoFit/>
            </a:bodyPr>
            <a:lstStyle/>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5DA2"/>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lang="en-US" sz="2800" dirty="0" err="1">
                  <a:solidFill>
                    <a:prstClr val="black"/>
                  </a:solidFill>
                  <a:latin typeface="Arial" panose="020B0604020202020204" pitchFamily="34" charset="0"/>
                  <a:ea typeface="+mn-ea"/>
                  <a:cs typeface="Arial" panose="020B0604020202020204" pitchFamily="34" charset="0"/>
                </a:rPr>
                <a:t>ếu</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chữ</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số</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hàng</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chục</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nghìn</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bé</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hơn</a:t>
              </a:r>
              <a:r>
                <a:rPr lang="en-US" sz="2800" dirty="0">
                  <a:solidFill>
                    <a:prstClr val="black"/>
                  </a:solidFill>
                  <a:latin typeface="Arial" panose="020B0604020202020204" pitchFamily="34" charset="0"/>
                  <a:ea typeface="+mn-ea"/>
                  <a:cs typeface="Arial" panose="020B0604020202020204" pitchFamily="34" charset="0"/>
                </a:rPr>
                <a:t> 5 </a:t>
              </a:r>
              <a:r>
                <a:rPr lang="en-US" sz="2800" dirty="0" err="1">
                  <a:solidFill>
                    <a:prstClr val="black"/>
                  </a:solidFill>
                  <a:latin typeface="Arial" panose="020B0604020202020204" pitchFamily="34" charset="0"/>
                  <a:ea typeface="+mn-ea"/>
                  <a:cs typeface="Arial" panose="020B0604020202020204" pitchFamily="34" charset="0"/>
                </a:rPr>
                <a:t>thì</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làm</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tròn</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xuống</a:t>
              </a:r>
              <a:endParaRPr lang="en-US" sz="2800" dirty="0">
                <a:solidFill>
                  <a:prstClr val="black"/>
                </a:solidFill>
                <a:latin typeface="Arial" panose="020B0604020202020204" pitchFamily="34" charset="0"/>
                <a:ea typeface="+mn-ea"/>
                <a:cs typeface="Arial" panose="020B0604020202020204" pitchFamily="34" charset="0"/>
              </a:endParaRPr>
            </a:p>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20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lang="en-US" sz="2000" i="1" dirty="0" err="1">
                  <a:solidFill>
                    <a:prstClr val="black"/>
                  </a:solidFill>
                  <a:latin typeface="Arial" panose="020B0604020202020204" pitchFamily="34" charset="0"/>
                  <a:cs typeface="Arial" panose="020B0604020202020204" pitchFamily="34" charset="0"/>
                </a:rPr>
                <a:t>đưa</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các</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chữ</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số</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hàng</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chục</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nghìn</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tới</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hàng</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đơn</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vị</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về</a:t>
              </a:r>
              <a:r>
                <a:rPr lang="en-US" sz="2000" i="1" dirty="0">
                  <a:solidFill>
                    <a:prstClr val="black"/>
                  </a:solidFill>
                  <a:latin typeface="Arial" panose="020B0604020202020204" pitchFamily="34" charset="0"/>
                  <a:cs typeface="Arial" panose="020B0604020202020204" pitchFamily="34" charset="0"/>
                </a:rPr>
                <a:t> 0, </a:t>
              </a:r>
              <a:r>
                <a:rPr lang="en-US" sz="2000" i="1" dirty="0" err="1">
                  <a:solidFill>
                    <a:prstClr val="black"/>
                  </a:solidFill>
                  <a:latin typeface="Arial" panose="020B0604020202020204" pitchFamily="34" charset="0"/>
                  <a:cs typeface="Arial" panose="020B0604020202020204" pitchFamily="34" charset="0"/>
                </a:rPr>
                <a:t>giữ</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nguyên</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chữ</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số</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hàng</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trăm</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nghìn</a:t>
              </a:r>
              <a:r>
                <a:rPr lang="en-US" sz="2000" i="1" dirty="0">
                  <a:solidFill>
                    <a:prstClr val="black"/>
                  </a:solidFill>
                  <a:latin typeface="Arial" panose="020B0604020202020204" pitchFamily="34" charset="0"/>
                  <a:cs typeface="Arial" panose="020B0604020202020204" pitchFamily="34" charset="0"/>
                </a:rPr>
                <a:t>).</a:t>
              </a:r>
              <a:endParaRPr kumimoji="0" lang="en-US" sz="20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9" name="Sao: 4 Cánh 8">
              <a:extLst>
                <a:ext uri="{FF2B5EF4-FFF2-40B4-BE49-F238E27FC236}">
                  <a16:creationId xmlns:a16="http://schemas.microsoft.com/office/drawing/2014/main" id="{47A358DC-C285-79F4-5D06-B0065D1DFBCD}"/>
                </a:ext>
              </a:extLst>
            </p:cNvPr>
            <p:cNvSpPr/>
            <p:nvPr/>
          </p:nvSpPr>
          <p:spPr>
            <a:xfrm>
              <a:off x="564201" y="2240280"/>
              <a:ext cx="213039" cy="274320"/>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2" name="Nhóm 11">
            <a:extLst>
              <a:ext uri="{FF2B5EF4-FFF2-40B4-BE49-F238E27FC236}">
                <a16:creationId xmlns:a16="http://schemas.microsoft.com/office/drawing/2014/main" id="{1464AA5B-8D48-557A-45D5-ABEC916D1E9F}"/>
              </a:ext>
            </a:extLst>
          </p:cNvPr>
          <p:cNvGrpSpPr/>
          <p:nvPr/>
        </p:nvGrpSpPr>
        <p:grpSpPr>
          <a:xfrm>
            <a:off x="345831" y="3429000"/>
            <a:ext cx="11500338" cy="1092607"/>
            <a:chOff x="345831" y="3429000"/>
            <a:chExt cx="11500338" cy="1092607"/>
          </a:xfrm>
        </p:grpSpPr>
        <p:sp>
          <p:nvSpPr>
            <p:cNvPr id="10" name="TextBox 2">
              <a:extLst>
                <a:ext uri="{FF2B5EF4-FFF2-40B4-BE49-F238E27FC236}">
                  <a16:creationId xmlns:a16="http://schemas.microsoft.com/office/drawing/2014/main" id="{D43DABF0-0DCE-736B-B948-9D0788498BE6}"/>
                </a:ext>
              </a:extLst>
            </p:cNvPr>
            <p:cNvSpPr txBox="1"/>
            <p:nvPr/>
          </p:nvSpPr>
          <p:spPr>
            <a:xfrm>
              <a:off x="345831" y="3429000"/>
              <a:ext cx="11500338" cy="1092607"/>
            </a:xfrm>
            <a:prstGeom prst="rect">
              <a:avLst/>
            </a:prstGeom>
            <a:noFill/>
          </p:spPr>
          <p:txBody>
            <a:bodyPr wrap="square" rtlCol="0">
              <a:spAutoFit/>
            </a:bodyPr>
            <a:lstStyle/>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srgbClr val="005DA2"/>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a:t>
              </a:r>
              <a:r>
                <a:rPr lang="en-US" sz="2800" dirty="0" err="1">
                  <a:solidFill>
                    <a:prstClr val="black"/>
                  </a:solidFill>
                  <a:latin typeface="Arial" panose="020B0604020202020204" pitchFamily="34" charset="0"/>
                  <a:ea typeface="+mn-ea"/>
                  <a:cs typeface="Arial" panose="020B0604020202020204" pitchFamily="34" charset="0"/>
                </a:rPr>
                <a:t>ếu</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chữ</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số</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hàng</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chục</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nghìn</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lớn</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hơn</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hoặc</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bằng</a:t>
              </a:r>
              <a:r>
                <a:rPr lang="en-US" sz="2800" dirty="0">
                  <a:solidFill>
                    <a:prstClr val="black"/>
                  </a:solidFill>
                  <a:latin typeface="Arial" panose="020B0604020202020204" pitchFamily="34" charset="0"/>
                  <a:ea typeface="+mn-ea"/>
                  <a:cs typeface="Arial" panose="020B0604020202020204" pitchFamily="34" charset="0"/>
                </a:rPr>
                <a:t> 5 </a:t>
              </a:r>
              <a:r>
                <a:rPr lang="en-US" sz="2800" dirty="0" err="1">
                  <a:solidFill>
                    <a:prstClr val="black"/>
                  </a:solidFill>
                  <a:latin typeface="Arial" panose="020B0604020202020204" pitchFamily="34" charset="0"/>
                  <a:ea typeface="+mn-ea"/>
                  <a:cs typeface="Arial" panose="020B0604020202020204" pitchFamily="34" charset="0"/>
                </a:rPr>
                <a:t>thì</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làm</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tròn</a:t>
              </a:r>
              <a:r>
                <a:rPr lang="en-US" sz="2800" dirty="0">
                  <a:solidFill>
                    <a:prstClr val="black"/>
                  </a:solidFill>
                  <a:latin typeface="Arial" panose="020B0604020202020204" pitchFamily="34" charset="0"/>
                  <a:ea typeface="+mn-ea"/>
                  <a:cs typeface="Arial" panose="020B0604020202020204" pitchFamily="34" charset="0"/>
                </a:rPr>
                <a:t> </a:t>
              </a:r>
              <a:r>
                <a:rPr lang="en-US" sz="2800" dirty="0" err="1">
                  <a:solidFill>
                    <a:prstClr val="black"/>
                  </a:solidFill>
                  <a:latin typeface="Arial" panose="020B0604020202020204" pitchFamily="34" charset="0"/>
                  <a:ea typeface="+mn-ea"/>
                  <a:cs typeface="Arial" panose="020B0604020202020204" pitchFamily="34" charset="0"/>
                </a:rPr>
                <a:t>lên</a:t>
              </a:r>
              <a:endParaRPr lang="en-US" sz="2800" dirty="0">
                <a:solidFill>
                  <a:prstClr val="black"/>
                </a:solidFill>
                <a:latin typeface="Arial" panose="020B0604020202020204" pitchFamily="34" charset="0"/>
                <a:ea typeface="+mn-ea"/>
                <a:cs typeface="Arial" panose="020B0604020202020204" pitchFamily="34" charset="0"/>
              </a:endParaRPr>
            </a:p>
            <a:p>
              <a:pPr marL="0" marR="0" lvl="0" indent="0" algn="just" defTabSz="1829349" rtl="0" eaLnBrk="1" fontAlgn="auto" latinLnBrk="0" hangingPunct="1">
                <a:lnSpc>
                  <a:spcPct val="100000"/>
                </a:lnSpc>
                <a:spcBef>
                  <a:spcPts val="0"/>
                </a:spcBef>
                <a:spcAft>
                  <a:spcPts val="0"/>
                </a:spcAft>
                <a:buClrTx/>
                <a:buSzTx/>
                <a:buFontTx/>
                <a:buNone/>
                <a:tabLst/>
                <a:defRPr/>
              </a:pPr>
              <a:r>
                <a:rPr kumimoji="0" lang="en-US" sz="20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lang="en-US" sz="2000" i="1" dirty="0" err="1">
                  <a:solidFill>
                    <a:prstClr val="black"/>
                  </a:solidFill>
                  <a:latin typeface="Arial" panose="020B0604020202020204" pitchFamily="34" charset="0"/>
                  <a:cs typeface="Arial" panose="020B0604020202020204" pitchFamily="34" charset="0"/>
                </a:rPr>
                <a:t>đưa</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các</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chữ</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số</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hàng</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chục</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nghìn</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tới</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hàng</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đơn</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vị</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về</a:t>
              </a:r>
              <a:r>
                <a:rPr lang="en-US" sz="2000" i="1" dirty="0">
                  <a:solidFill>
                    <a:prstClr val="black"/>
                  </a:solidFill>
                  <a:latin typeface="Arial" panose="020B0604020202020204" pitchFamily="34" charset="0"/>
                  <a:cs typeface="Arial" panose="020B0604020202020204" pitchFamily="34" charset="0"/>
                </a:rPr>
                <a:t> 0, </a:t>
              </a:r>
              <a:r>
                <a:rPr lang="en-US" sz="2000" i="1" dirty="0" err="1">
                  <a:solidFill>
                    <a:prstClr val="black"/>
                  </a:solidFill>
                  <a:latin typeface="Arial" panose="020B0604020202020204" pitchFamily="34" charset="0"/>
                  <a:cs typeface="Arial" panose="020B0604020202020204" pitchFamily="34" charset="0"/>
                </a:rPr>
                <a:t>cộng</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thêm</a:t>
              </a:r>
              <a:r>
                <a:rPr lang="en-US" sz="2000" i="1" dirty="0">
                  <a:solidFill>
                    <a:prstClr val="black"/>
                  </a:solidFill>
                  <a:latin typeface="Arial" panose="020B0604020202020204" pitchFamily="34" charset="0"/>
                  <a:cs typeface="Arial" panose="020B0604020202020204" pitchFamily="34" charset="0"/>
                </a:rPr>
                <a:t> 1 </a:t>
              </a:r>
              <a:r>
                <a:rPr lang="en-US" sz="2000" i="1" dirty="0" err="1">
                  <a:solidFill>
                    <a:prstClr val="black"/>
                  </a:solidFill>
                  <a:latin typeface="Arial" panose="020B0604020202020204" pitchFamily="34" charset="0"/>
                  <a:cs typeface="Arial" panose="020B0604020202020204" pitchFamily="34" charset="0"/>
                </a:rPr>
                <a:t>vào</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chữ</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số</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hàng</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trăm</a:t>
              </a:r>
              <a:r>
                <a:rPr lang="en-US" sz="2000" i="1" dirty="0">
                  <a:solidFill>
                    <a:prstClr val="black"/>
                  </a:solidFill>
                  <a:latin typeface="Arial" panose="020B0604020202020204" pitchFamily="34" charset="0"/>
                  <a:cs typeface="Arial" panose="020B0604020202020204" pitchFamily="34" charset="0"/>
                </a:rPr>
                <a:t> </a:t>
              </a:r>
              <a:r>
                <a:rPr lang="en-US" sz="2000" i="1" dirty="0" err="1">
                  <a:solidFill>
                    <a:prstClr val="black"/>
                  </a:solidFill>
                  <a:latin typeface="Arial" panose="020B0604020202020204" pitchFamily="34" charset="0"/>
                  <a:cs typeface="Arial" panose="020B0604020202020204" pitchFamily="34" charset="0"/>
                </a:rPr>
                <a:t>nghìn</a:t>
              </a:r>
              <a:r>
                <a:rPr lang="en-US" sz="2000" i="1" dirty="0">
                  <a:solidFill>
                    <a:prstClr val="black"/>
                  </a:solidFill>
                  <a:latin typeface="Arial" panose="020B0604020202020204" pitchFamily="34" charset="0"/>
                  <a:cs typeface="Arial" panose="020B0604020202020204" pitchFamily="34" charset="0"/>
                </a:rPr>
                <a:t>).</a:t>
              </a:r>
              <a:endParaRPr kumimoji="0" lang="en-US" sz="200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1" name="Sao: 4 Cánh 10">
              <a:extLst>
                <a:ext uri="{FF2B5EF4-FFF2-40B4-BE49-F238E27FC236}">
                  <a16:creationId xmlns:a16="http://schemas.microsoft.com/office/drawing/2014/main" id="{A2EC112B-6998-8392-4170-EBB74383D9EB}"/>
                </a:ext>
              </a:extLst>
            </p:cNvPr>
            <p:cNvSpPr/>
            <p:nvPr/>
          </p:nvSpPr>
          <p:spPr>
            <a:xfrm>
              <a:off x="497465" y="3717690"/>
              <a:ext cx="213039" cy="274320"/>
            </a:xfrm>
            <a:prstGeom prst="star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392540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ết quả hình ảnh cho boneca palito escola | Школьные проекты ...">
            <a:extLst>
              <a:ext uri="{FF2B5EF4-FFF2-40B4-BE49-F238E27FC236}">
                <a16:creationId xmlns:a16="http://schemas.microsoft.com/office/drawing/2014/main" id="{636D8545-0D6C-8912-EA2D-BAEAD28D9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148" y="1041641"/>
            <a:ext cx="8481704" cy="44447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7C0BFF-C836-C02A-8ACA-9B884616B9FB}"/>
              </a:ext>
            </a:extLst>
          </p:cNvPr>
          <p:cNvSpPr txBox="1"/>
          <p:nvPr/>
        </p:nvSpPr>
        <p:spPr>
          <a:xfrm>
            <a:off x="3710608" y="3869636"/>
            <a:ext cx="6201313"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UTM Avo" panose="02040603050506020204" pitchFamily="18" charset="0"/>
                <a:ea typeface="+mn-ea"/>
                <a:cs typeface="+mn-cs"/>
              </a:rPr>
              <a:t>LUYỆN TẬP THỰC HÀNH</a:t>
            </a:r>
          </a:p>
        </p:txBody>
      </p:sp>
    </p:spTree>
    <p:extLst>
      <p:ext uri="{BB962C8B-B14F-4D97-AF65-F5344CB8AC3E}">
        <p14:creationId xmlns:p14="http://schemas.microsoft.com/office/powerpoint/2010/main" val="386112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6994"/>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Hình ảnh 2">
            <a:extLst>
              <a:ext uri="{FF2B5EF4-FFF2-40B4-BE49-F238E27FC236}">
                <a16:creationId xmlns:a16="http://schemas.microsoft.com/office/drawing/2014/main" id="{137DD640-0CFF-D780-5347-84929048D2EE}"/>
              </a:ext>
            </a:extLst>
          </p:cNvPr>
          <p:cNvPicPr>
            <a:picLocks noChangeAspect="1"/>
          </p:cNvPicPr>
          <p:nvPr/>
        </p:nvPicPr>
        <p:blipFill>
          <a:blip r:embed="rId8"/>
          <a:stretch>
            <a:fillRect/>
          </a:stretch>
        </p:blipFill>
        <p:spPr>
          <a:xfrm>
            <a:off x="0" y="-69302"/>
            <a:ext cx="12192000" cy="2370025"/>
          </a:xfrm>
          <a:prstGeom prst="rect">
            <a:avLst/>
          </a:prstGeom>
        </p:spPr>
      </p:pic>
      <p:sp>
        <p:nvSpPr>
          <p:cNvPr id="4" name="Hộp Văn bản 3">
            <a:extLst>
              <a:ext uri="{FF2B5EF4-FFF2-40B4-BE49-F238E27FC236}">
                <a16:creationId xmlns:a16="http://schemas.microsoft.com/office/drawing/2014/main" id="{DDCB02B6-FC13-5FAC-036E-4544127F9E56}"/>
              </a:ext>
            </a:extLst>
          </p:cNvPr>
          <p:cNvSpPr txBox="1"/>
          <p:nvPr/>
        </p:nvSpPr>
        <p:spPr>
          <a:xfrm>
            <a:off x="0" y="2300723"/>
            <a:ext cx="11981688" cy="584775"/>
          </a:xfrm>
          <a:prstGeom prst="rect">
            <a:avLst/>
          </a:prstGeom>
          <a:noFill/>
        </p:spPr>
        <p:txBody>
          <a:bodyPr wrap="square" rtlCol="0">
            <a:spAutoFit/>
          </a:bodyPr>
          <a:lstStyle/>
          <a:p>
            <a:r>
              <a:rPr lang="en-US" sz="3200" dirty="0"/>
              <a:t>Khi </a:t>
            </a:r>
            <a:r>
              <a:rPr lang="en-US" sz="3200" dirty="0" err="1"/>
              <a:t>làm</a:t>
            </a:r>
            <a:r>
              <a:rPr lang="en-US" sz="3200" dirty="0"/>
              <a:t> </a:t>
            </a:r>
            <a:r>
              <a:rPr lang="en-US" sz="3200" dirty="0" err="1"/>
              <a:t>tròn</a:t>
            </a:r>
            <a:r>
              <a:rPr lang="en-US" sz="3200" dirty="0"/>
              <a:t> </a:t>
            </a:r>
            <a:r>
              <a:rPr lang="en-US" sz="3200" dirty="0" err="1"/>
              <a:t>số</a:t>
            </a:r>
            <a:r>
              <a:rPr lang="en-US" sz="3200" dirty="0"/>
              <a:t> 340 000 </a:t>
            </a:r>
            <a:r>
              <a:rPr lang="en-US" sz="3200" dirty="0" err="1"/>
              <a:t>đến</a:t>
            </a:r>
            <a:r>
              <a:rPr lang="en-US" sz="3200" dirty="0"/>
              <a:t> </a:t>
            </a:r>
            <a:r>
              <a:rPr lang="en-US" sz="3200" dirty="0" err="1"/>
              <a:t>hàng</a:t>
            </a:r>
            <a:r>
              <a:rPr lang="en-US" sz="3200" dirty="0"/>
              <a:t> </a:t>
            </a:r>
            <a:r>
              <a:rPr lang="en-US" sz="3200" dirty="0" err="1"/>
              <a:t>trăm</a:t>
            </a:r>
            <a:r>
              <a:rPr lang="en-US" sz="3200" dirty="0"/>
              <a:t> </a:t>
            </a:r>
            <a:r>
              <a:rPr lang="en-US" sz="3200" dirty="0" err="1"/>
              <a:t>nghìn</a:t>
            </a:r>
            <a:r>
              <a:rPr lang="en-US" sz="3200" dirty="0"/>
              <a:t>, ta </a:t>
            </a:r>
            <a:r>
              <a:rPr lang="en-US" sz="3200" dirty="0" err="1"/>
              <a:t>được</a:t>
            </a:r>
            <a:r>
              <a:rPr lang="en-US" sz="3200" dirty="0"/>
              <a:t> </a:t>
            </a:r>
            <a:r>
              <a:rPr lang="en-US" sz="3200" dirty="0" err="1"/>
              <a:t>số</a:t>
            </a:r>
            <a:r>
              <a:rPr lang="en-US" sz="3200" dirty="0"/>
              <a:t>                   .</a:t>
            </a:r>
            <a:endParaRPr lang="vi-VN" sz="3200" dirty="0"/>
          </a:p>
        </p:txBody>
      </p:sp>
      <p:sp>
        <p:nvSpPr>
          <p:cNvPr id="6" name="Hộp Văn bản 5">
            <a:extLst>
              <a:ext uri="{FF2B5EF4-FFF2-40B4-BE49-F238E27FC236}">
                <a16:creationId xmlns:a16="http://schemas.microsoft.com/office/drawing/2014/main" id="{681FE1E2-4231-B1C1-3169-FC0255C52C35}"/>
              </a:ext>
            </a:extLst>
          </p:cNvPr>
          <p:cNvSpPr txBox="1"/>
          <p:nvPr/>
        </p:nvSpPr>
        <p:spPr>
          <a:xfrm>
            <a:off x="0" y="3038339"/>
            <a:ext cx="11981688" cy="584775"/>
          </a:xfrm>
          <a:prstGeom prst="rect">
            <a:avLst/>
          </a:prstGeom>
          <a:noFill/>
        </p:spPr>
        <p:txBody>
          <a:bodyPr wrap="square" rtlCol="0">
            <a:spAutoFit/>
          </a:bodyPr>
          <a:lstStyle/>
          <a:p>
            <a:r>
              <a:rPr lang="en-US" sz="3200" dirty="0"/>
              <a:t>Khi </a:t>
            </a:r>
            <a:r>
              <a:rPr lang="en-US" sz="3200" dirty="0" err="1"/>
              <a:t>làm</a:t>
            </a:r>
            <a:r>
              <a:rPr lang="en-US" sz="3200" dirty="0"/>
              <a:t> </a:t>
            </a:r>
            <a:r>
              <a:rPr lang="en-US" sz="3200" dirty="0" err="1"/>
              <a:t>tròn</a:t>
            </a:r>
            <a:r>
              <a:rPr lang="en-US" sz="3200" dirty="0"/>
              <a:t> </a:t>
            </a:r>
            <a:r>
              <a:rPr lang="en-US" sz="3200" dirty="0" err="1"/>
              <a:t>số</a:t>
            </a:r>
            <a:r>
              <a:rPr lang="en-US" sz="3200" dirty="0"/>
              <a:t> 270 000 </a:t>
            </a:r>
            <a:r>
              <a:rPr lang="en-US" sz="3200" dirty="0" err="1"/>
              <a:t>đến</a:t>
            </a:r>
            <a:r>
              <a:rPr lang="en-US" sz="3200" dirty="0"/>
              <a:t> </a:t>
            </a:r>
            <a:r>
              <a:rPr lang="en-US" sz="3200" dirty="0" err="1"/>
              <a:t>hàng</a:t>
            </a:r>
            <a:r>
              <a:rPr lang="en-US" sz="3200" dirty="0"/>
              <a:t> </a:t>
            </a:r>
            <a:r>
              <a:rPr lang="en-US" sz="3200" dirty="0" err="1"/>
              <a:t>trăm</a:t>
            </a:r>
            <a:r>
              <a:rPr lang="en-US" sz="3200" dirty="0"/>
              <a:t> </a:t>
            </a:r>
            <a:r>
              <a:rPr lang="en-US" sz="3200" dirty="0" err="1"/>
              <a:t>nghìn</a:t>
            </a:r>
            <a:r>
              <a:rPr lang="en-US" sz="3200" dirty="0"/>
              <a:t>, ta </a:t>
            </a:r>
            <a:r>
              <a:rPr lang="en-US" sz="3200" dirty="0" err="1"/>
              <a:t>được</a:t>
            </a:r>
            <a:r>
              <a:rPr lang="en-US" sz="3200" dirty="0"/>
              <a:t> </a:t>
            </a:r>
            <a:r>
              <a:rPr lang="en-US" sz="3200" dirty="0" err="1"/>
              <a:t>số</a:t>
            </a:r>
            <a:r>
              <a:rPr lang="en-US" sz="3200" dirty="0"/>
              <a:t>                   .</a:t>
            </a:r>
            <a:endParaRPr lang="vi-VN" sz="3200" dirty="0"/>
          </a:p>
        </p:txBody>
      </p:sp>
      <p:sp>
        <p:nvSpPr>
          <p:cNvPr id="8" name="Hộp Văn bản 7">
            <a:extLst>
              <a:ext uri="{FF2B5EF4-FFF2-40B4-BE49-F238E27FC236}">
                <a16:creationId xmlns:a16="http://schemas.microsoft.com/office/drawing/2014/main" id="{A03D4259-96C8-A167-4455-0C170F494180}"/>
              </a:ext>
            </a:extLst>
          </p:cNvPr>
          <p:cNvSpPr txBox="1"/>
          <p:nvPr/>
        </p:nvSpPr>
        <p:spPr>
          <a:xfrm>
            <a:off x="0" y="3743970"/>
            <a:ext cx="11981688" cy="584775"/>
          </a:xfrm>
          <a:prstGeom prst="rect">
            <a:avLst/>
          </a:prstGeom>
          <a:noFill/>
        </p:spPr>
        <p:txBody>
          <a:bodyPr wrap="square" rtlCol="0">
            <a:spAutoFit/>
          </a:bodyPr>
          <a:lstStyle/>
          <a:p>
            <a:r>
              <a:rPr lang="en-US" sz="3200" dirty="0"/>
              <a:t>Khi </a:t>
            </a:r>
            <a:r>
              <a:rPr lang="en-US" sz="3200" dirty="0" err="1"/>
              <a:t>làm</a:t>
            </a:r>
            <a:r>
              <a:rPr lang="en-US" sz="3200" dirty="0"/>
              <a:t> </a:t>
            </a:r>
            <a:r>
              <a:rPr lang="en-US" sz="3200" dirty="0" err="1"/>
              <a:t>tròn</a:t>
            </a:r>
            <a:r>
              <a:rPr lang="en-US" sz="3200" dirty="0"/>
              <a:t> </a:t>
            </a:r>
            <a:r>
              <a:rPr lang="en-US" sz="3200" dirty="0" err="1"/>
              <a:t>số</a:t>
            </a:r>
            <a:r>
              <a:rPr lang="en-US" sz="3200" dirty="0"/>
              <a:t> 850 000 </a:t>
            </a:r>
            <a:r>
              <a:rPr lang="en-US" sz="3200" dirty="0" err="1"/>
              <a:t>đến</a:t>
            </a:r>
            <a:r>
              <a:rPr lang="en-US" sz="3200" dirty="0"/>
              <a:t> </a:t>
            </a:r>
            <a:r>
              <a:rPr lang="en-US" sz="3200" dirty="0" err="1"/>
              <a:t>hàng</a:t>
            </a:r>
            <a:r>
              <a:rPr lang="en-US" sz="3200" dirty="0"/>
              <a:t> </a:t>
            </a:r>
            <a:r>
              <a:rPr lang="en-US" sz="3200" dirty="0" err="1"/>
              <a:t>trăm</a:t>
            </a:r>
            <a:r>
              <a:rPr lang="en-US" sz="3200" dirty="0"/>
              <a:t> </a:t>
            </a:r>
            <a:r>
              <a:rPr lang="en-US" sz="3200" dirty="0" err="1"/>
              <a:t>nghìn</a:t>
            </a:r>
            <a:r>
              <a:rPr lang="en-US" sz="3200" dirty="0"/>
              <a:t>, ta </a:t>
            </a:r>
            <a:r>
              <a:rPr lang="en-US" sz="3200" dirty="0" err="1"/>
              <a:t>được</a:t>
            </a:r>
            <a:r>
              <a:rPr lang="en-US" sz="3200" dirty="0"/>
              <a:t> </a:t>
            </a:r>
            <a:r>
              <a:rPr lang="en-US" sz="3200" dirty="0" err="1"/>
              <a:t>số</a:t>
            </a:r>
            <a:r>
              <a:rPr lang="en-US" sz="3200" dirty="0"/>
              <a:t>                   .</a:t>
            </a:r>
            <a:endParaRPr lang="vi-VN" sz="3200" dirty="0"/>
          </a:p>
        </p:txBody>
      </p:sp>
      <p:sp>
        <p:nvSpPr>
          <p:cNvPr id="10" name="Hộp Văn bản 9">
            <a:extLst>
              <a:ext uri="{FF2B5EF4-FFF2-40B4-BE49-F238E27FC236}">
                <a16:creationId xmlns:a16="http://schemas.microsoft.com/office/drawing/2014/main" id="{DFCDA3AA-E37C-ED5F-9E40-C43219869E7E}"/>
              </a:ext>
            </a:extLst>
          </p:cNvPr>
          <p:cNvSpPr txBox="1"/>
          <p:nvPr/>
        </p:nvSpPr>
        <p:spPr>
          <a:xfrm>
            <a:off x="0" y="4500273"/>
            <a:ext cx="11981688" cy="584775"/>
          </a:xfrm>
          <a:prstGeom prst="rect">
            <a:avLst/>
          </a:prstGeom>
          <a:noFill/>
        </p:spPr>
        <p:txBody>
          <a:bodyPr wrap="square" rtlCol="0">
            <a:spAutoFit/>
          </a:bodyPr>
          <a:lstStyle/>
          <a:p>
            <a:r>
              <a:rPr lang="en-US" sz="3200" dirty="0"/>
              <a:t>Khi </a:t>
            </a:r>
            <a:r>
              <a:rPr lang="en-US" sz="3200" dirty="0" err="1"/>
              <a:t>làm</a:t>
            </a:r>
            <a:r>
              <a:rPr lang="en-US" sz="3200" dirty="0"/>
              <a:t> </a:t>
            </a:r>
            <a:r>
              <a:rPr lang="en-US" sz="3200" dirty="0" err="1"/>
              <a:t>tròn</a:t>
            </a:r>
            <a:r>
              <a:rPr lang="en-US" sz="3200" dirty="0"/>
              <a:t> </a:t>
            </a:r>
            <a:r>
              <a:rPr lang="en-US" sz="3200" dirty="0" err="1"/>
              <a:t>số</a:t>
            </a:r>
            <a:r>
              <a:rPr lang="en-US" sz="3200" dirty="0"/>
              <a:t> 9 360 000 </a:t>
            </a:r>
            <a:r>
              <a:rPr lang="en-US" sz="3200" dirty="0" err="1"/>
              <a:t>đến</a:t>
            </a:r>
            <a:r>
              <a:rPr lang="en-US" sz="3200" dirty="0"/>
              <a:t> </a:t>
            </a:r>
            <a:r>
              <a:rPr lang="en-US" sz="3200" dirty="0" err="1"/>
              <a:t>hàng</a:t>
            </a:r>
            <a:r>
              <a:rPr lang="en-US" sz="3200" dirty="0"/>
              <a:t> </a:t>
            </a:r>
            <a:r>
              <a:rPr lang="en-US" sz="3200" dirty="0" err="1"/>
              <a:t>trăm</a:t>
            </a:r>
            <a:r>
              <a:rPr lang="en-US" sz="3200" dirty="0"/>
              <a:t> </a:t>
            </a:r>
            <a:r>
              <a:rPr lang="en-US" sz="3200" dirty="0" err="1"/>
              <a:t>nghìn</a:t>
            </a:r>
            <a:r>
              <a:rPr lang="en-US" sz="3200" dirty="0"/>
              <a:t>, ta </a:t>
            </a:r>
            <a:r>
              <a:rPr lang="en-US" sz="3200" dirty="0" err="1"/>
              <a:t>được</a:t>
            </a:r>
            <a:r>
              <a:rPr lang="en-US" sz="3200" dirty="0"/>
              <a:t> </a:t>
            </a:r>
            <a:r>
              <a:rPr lang="en-US" sz="3200" dirty="0" err="1"/>
              <a:t>số</a:t>
            </a:r>
            <a:r>
              <a:rPr lang="en-US" sz="3200" dirty="0"/>
              <a:t>                   .</a:t>
            </a:r>
            <a:endParaRPr lang="vi-VN" sz="3200" dirty="0"/>
          </a:p>
        </p:txBody>
      </p:sp>
      <p:sp>
        <p:nvSpPr>
          <p:cNvPr id="12" name="Hộp Văn bản 11">
            <a:extLst>
              <a:ext uri="{FF2B5EF4-FFF2-40B4-BE49-F238E27FC236}">
                <a16:creationId xmlns:a16="http://schemas.microsoft.com/office/drawing/2014/main" id="{64FBF665-8050-F477-6388-405DE91E4960}"/>
              </a:ext>
            </a:extLst>
          </p:cNvPr>
          <p:cNvSpPr txBox="1"/>
          <p:nvPr/>
        </p:nvSpPr>
        <p:spPr>
          <a:xfrm>
            <a:off x="-85344" y="5205904"/>
            <a:ext cx="11981688" cy="584775"/>
          </a:xfrm>
          <a:prstGeom prst="rect">
            <a:avLst/>
          </a:prstGeom>
          <a:noFill/>
        </p:spPr>
        <p:txBody>
          <a:bodyPr wrap="square" rtlCol="0">
            <a:spAutoFit/>
          </a:bodyPr>
          <a:lstStyle/>
          <a:p>
            <a:r>
              <a:rPr lang="en-US" sz="3200" dirty="0"/>
              <a:t>Khi </a:t>
            </a:r>
            <a:r>
              <a:rPr lang="en-US" sz="3200" dirty="0" err="1"/>
              <a:t>làm</a:t>
            </a:r>
            <a:r>
              <a:rPr lang="en-US" sz="3200" dirty="0"/>
              <a:t> </a:t>
            </a:r>
            <a:r>
              <a:rPr lang="en-US" sz="3200" dirty="0" err="1"/>
              <a:t>tròn</a:t>
            </a:r>
            <a:r>
              <a:rPr lang="en-US" sz="3200" dirty="0"/>
              <a:t> </a:t>
            </a:r>
            <a:r>
              <a:rPr lang="en-US" sz="3200" dirty="0" err="1"/>
              <a:t>số</a:t>
            </a:r>
            <a:r>
              <a:rPr lang="en-US" sz="3200" dirty="0"/>
              <a:t> 6 710 000 </a:t>
            </a:r>
            <a:r>
              <a:rPr lang="en-US" sz="3200" dirty="0" err="1"/>
              <a:t>đến</a:t>
            </a:r>
            <a:r>
              <a:rPr lang="en-US" sz="3200" dirty="0"/>
              <a:t> </a:t>
            </a:r>
            <a:r>
              <a:rPr lang="en-US" sz="3200" dirty="0" err="1"/>
              <a:t>hàng</a:t>
            </a:r>
            <a:r>
              <a:rPr lang="en-US" sz="3200" dirty="0"/>
              <a:t> </a:t>
            </a:r>
            <a:r>
              <a:rPr lang="en-US" sz="3200" dirty="0" err="1"/>
              <a:t>trăm</a:t>
            </a:r>
            <a:r>
              <a:rPr lang="en-US" sz="3200" dirty="0"/>
              <a:t> </a:t>
            </a:r>
            <a:r>
              <a:rPr lang="en-US" sz="3200" dirty="0" err="1"/>
              <a:t>nghìn</a:t>
            </a:r>
            <a:r>
              <a:rPr lang="en-US" sz="3200" dirty="0"/>
              <a:t>, ta </a:t>
            </a:r>
            <a:r>
              <a:rPr lang="en-US" sz="3200" dirty="0" err="1"/>
              <a:t>được</a:t>
            </a:r>
            <a:r>
              <a:rPr lang="en-US" sz="3200" dirty="0"/>
              <a:t> </a:t>
            </a:r>
            <a:r>
              <a:rPr lang="en-US" sz="3200" dirty="0" err="1"/>
              <a:t>số</a:t>
            </a:r>
            <a:r>
              <a:rPr lang="en-US" sz="3200" dirty="0"/>
              <a:t>                   .</a:t>
            </a:r>
            <a:endParaRPr lang="vi-VN" sz="3200" dirty="0"/>
          </a:p>
        </p:txBody>
      </p:sp>
    </p:spTree>
    <p:controls>
      <mc:AlternateContent xmlns:mc="http://schemas.openxmlformats.org/markup-compatibility/2006">
        <mc:Choice xmlns:v="urn:schemas-microsoft-com:vml" Requires="v">
          <p:control name="TextBox2" r:id="rId1" imgW="1562040" imgH="487800"/>
        </mc:Choice>
        <mc:Fallback>
          <p:control name="TextBox2" r:id="rId1" imgW="1562040" imgH="487800">
            <p:pic>
              <p:nvPicPr>
                <p:cNvPr id="5" name="TextBox2" descr="23&#10;">
                  <a:extLst>
                    <a:ext uri="{FF2B5EF4-FFF2-40B4-BE49-F238E27FC236}">
                      <a16:creationId xmlns:a16="http://schemas.microsoft.com/office/drawing/2014/main" id="{122E9D58-7B4B-11B6-BD5D-B8B19E695560}"/>
                    </a:ext>
                  </a:extLst>
                </p:cNvPr>
                <p:cNvPicPr>
                  <a:picLocks/>
                </p:cNvPicPr>
                <p:nvPr/>
              </p:nvPicPr>
              <p:blipFill>
                <a:blip r:embed="rId9"/>
                <a:stretch>
                  <a:fillRect/>
                </a:stretch>
              </p:blipFill>
              <p:spPr>
                <a:xfrm>
                  <a:off x="9594098" y="2347841"/>
                  <a:ext cx="1561582" cy="490537"/>
                </a:xfrm>
                <a:prstGeom prst="rect">
                  <a:avLst/>
                </a:prstGeom>
              </p:spPr>
            </p:pic>
          </p:control>
        </mc:Fallback>
      </mc:AlternateContent>
      <mc:AlternateContent xmlns:mc="http://schemas.openxmlformats.org/markup-compatibility/2006">
        <mc:Choice xmlns:v="urn:schemas-microsoft-com:vml" Requires="v">
          <p:control name="TextBox1" r:id="rId2" imgW="1562040" imgH="487800"/>
        </mc:Choice>
        <mc:Fallback>
          <p:control name="TextBox1" r:id="rId2" imgW="1562040" imgH="487800">
            <p:pic>
              <p:nvPicPr>
                <p:cNvPr id="7" name="TextBox1" descr="23&#10;">
                  <a:extLst>
                    <a:ext uri="{FF2B5EF4-FFF2-40B4-BE49-F238E27FC236}">
                      <a16:creationId xmlns:a16="http://schemas.microsoft.com/office/drawing/2014/main" id="{CCC240FB-4089-7A96-ED81-E6D84AD51970}"/>
                    </a:ext>
                  </a:extLst>
                </p:cNvPr>
                <p:cNvPicPr>
                  <a:picLocks/>
                </p:cNvPicPr>
                <p:nvPr/>
              </p:nvPicPr>
              <p:blipFill>
                <a:blip r:embed="rId9"/>
                <a:stretch>
                  <a:fillRect/>
                </a:stretch>
              </p:blipFill>
              <p:spPr>
                <a:xfrm>
                  <a:off x="9594098" y="3085457"/>
                  <a:ext cx="1561582" cy="490537"/>
                </a:xfrm>
                <a:prstGeom prst="rect">
                  <a:avLst/>
                </a:prstGeom>
              </p:spPr>
            </p:pic>
          </p:control>
        </mc:Fallback>
      </mc:AlternateContent>
      <mc:AlternateContent xmlns:mc="http://schemas.openxmlformats.org/markup-compatibility/2006">
        <mc:Choice xmlns:v="urn:schemas-microsoft-com:vml" Requires="v">
          <p:control name="TextBox3" r:id="rId3" imgW="1562040" imgH="487800"/>
        </mc:Choice>
        <mc:Fallback>
          <p:control name="TextBox3" r:id="rId3" imgW="1562040" imgH="487800">
            <p:pic>
              <p:nvPicPr>
                <p:cNvPr id="9" name="TextBox3" descr="23&#10;">
                  <a:extLst>
                    <a:ext uri="{FF2B5EF4-FFF2-40B4-BE49-F238E27FC236}">
                      <a16:creationId xmlns:a16="http://schemas.microsoft.com/office/drawing/2014/main" id="{8569A6BE-0A75-BDA5-51FF-18382AA69AD2}"/>
                    </a:ext>
                  </a:extLst>
                </p:cNvPr>
                <p:cNvPicPr>
                  <a:picLocks/>
                </p:cNvPicPr>
                <p:nvPr/>
              </p:nvPicPr>
              <p:blipFill>
                <a:blip r:embed="rId9"/>
                <a:stretch>
                  <a:fillRect/>
                </a:stretch>
              </p:blipFill>
              <p:spPr>
                <a:xfrm>
                  <a:off x="9594098" y="3623112"/>
                  <a:ext cx="1561582" cy="490537"/>
                </a:xfrm>
                <a:prstGeom prst="rect">
                  <a:avLst/>
                </a:prstGeom>
              </p:spPr>
            </p:pic>
          </p:control>
        </mc:Fallback>
      </mc:AlternateContent>
      <mc:AlternateContent xmlns:mc="http://schemas.openxmlformats.org/markup-compatibility/2006">
        <mc:Choice xmlns:v="urn:schemas-microsoft-com:vml" Requires="v">
          <p:control name="TextBox4" r:id="rId4" imgW="1562040" imgH="487800"/>
        </mc:Choice>
        <mc:Fallback>
          <p:control name="TextBox4" r:id="rId4" imgW="1562040" imgH="487800">
            <p:pic>
              <p:nvPicPr>
                <p:cNvPr id="11" name="TextBox4" descr="23&#10;">
                  <a:extLst>
                    <a:ext uri="{FF2B5EF4-FFF2-40B4-BE49-F238E27FC236}">
                      <a16:creationId xmlns:a16="http://schemas.microsoft.com/office/drawing/2014/main" id="{B08EE632-4A28-8FB3-1B2E-82362A9E2EB2}"/>
                    </a:ext>
                  </a:extLst>
                </p:cNvPr>
                <p:cNvPicPr>
                  <a:picLocks/>
                </p:cNvPicPr>
                <p:nvPr/>
              </p:nvPicPr>
              <p:blipFill>
                <a:blip r:embed="rId9"/>
                <a:stretch>
                  <a:fillRect/>
                </a:stretch>
              </p:blipFill>
              <p:spPr>
                <a:xfrm>
                  <a:off x="9846579" y="4545041"/>
                  <a:ext cx="1561582" cy="490537"/>
                </a:xfrm>
                <a:prstGeom prst="rect">
                  <a:avLst/>
                </a:prstGeom>
              </p:spPr>
            </p:pic>
          </p:control>
        </mc:Fallback>
      </mc:AlternateContent>
      <mc:AlternateContent xmlns:mc="http://schemas.openxmlformats.org/markup-compatibility/2006">
        <mc:Choice xmlns:v="urn:schemas-microsoft-com:vml" Requires="v">
          <p:control name="TextBox5" r:id="rId5" imgW="1562040" imgH="487800"/>
        </mc:Choice>
        <mc:Fallback>
          <p:control name="TextBox5" r:id="rId5" imgW="1562040" imgH="487800">
            <p:pic>
              <p:nvPicPr>
                <p:cNvPr id="13" name="TextBox5" descr="23&#10;">
                  <a:extLst>
                    <a:ext uri="{FF2B5EF4-FFF2-40B4-BE49-F238E27FC236}">
                      <a16:creationId xmlns:a16="http://schemas.microsoft.com/office/drawing/2014/main" id="{F668143E-25A0-CACE-D146-040CC375160E}"/>
                    </a:ext>
                  </a:extLst>
                </p:cNvPr>
                <p:cNvPicPr>
                  <a:picLocks/>
                </p:cNvPicPr>
                <p:nvPr/>
              </p:nvPicPr>
              <p:blipFill>
                <a:blip r:embed="rId9"/>
                <a:stretch>
                  <a:fillRect/>
                </a:stretch>
              </p:blipFill>
              <p:spPr>
                <a:xfrm>
                  <a:off x="9846579" y="5270463"/>
                  <a:ext cx="1561582" cy="490537"/>
                </a:xfrm>
                <a:prstGeom prst="rect">
                  <a:avLst/>
                </a:prstGeom>
              </p:spPr>
            </p:pic>
          </p:control>
        </mc:Fallback>
      </mc:AlternateContent>
    </p:controls>
    <p:extLst>
      <p:ext uri="{BB962C8B-B14F-4D97-AF65-F5344CB8AC3E}">
        <p14:creationId xmlns:p14="http://schemas.microsoft.com/office/powerpoint/2010/main" val="1968326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302"/>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Hình ảnh 2">
            <a:extLst>
              <a:ext uri="{FF2B5EF4-FFF2-40B4-BE49-F238E27FC236}">
                <a16:creationId xmlns:a16="http://schemas.microsoft.com/office/drawing/2014/main" id="{F5958F55-5807-2569-9084-D564AC447A93}"/>
              </a:ext>
            </a:extLst>
          </p:cNvPr>
          <p:cNvPicPr>
            <a:picLocks noChangeAspect="1"/>
          </p:cNvPicPr>
          <p:nvPr/>
        </p:nvPicPr>
        <p:blipFill>
          <a:blip r:embed="rId3"/>
          <a:stretch>
            <a:fillRect/>
          </a:stretch>
        </p:blipFill>
        <p:spPr>
          <a:xfrm>
            <a:off x="0" y="-69302"/>
            <a:ext cx="12231722" cy="6716990"/>
          </a:xfrm>
          <a:prstGeom prst="rect">
            <a:avLst/>
          </a:prstGeom>
        </p:spPr>
      </p:pic>
      <p:sp>
        <p:nvSpPr>
          <p:cNvPr id="5" name="Hình chữ nhật 4">
            <a:extLst>
              <a:ext uri="{FF2B5EF4-FFF2-40B4-BE49-F238E27FC236}">
                <a16:creationId xmlns:a16="http://schemas.microsoft.com/office/drawing/2014/main" id="{B03474A9-A38B-18FF-B2C4-DE3F6DF82362}"/>
              </a:ext>
            </a:extLst>
          </p:cNvPr>
          <p:cNvSpPr/>
          <p:nvPr/>
        </p:nvSpPr>
        <p:spPr>
          <a:xfrm>
            <a:off x="5376672" y="3493008"/>
            <a:ext cx="2825496" cy="7132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srgbClr val="FF0000"/>
                </a:solidFill>
              </a:rPr>
              <a:t>680 000</a:t>
            </a:r>
            <a:endParaRPr lang="vi-VN" sz="3600" dirty="0">
              <a:solidFill>
                <a:srgbClr val="FF0000"/>
              </a:solidFill>
            </a:endParaRPr>
          </a:p>
        </p:txBody>
      </p:sp>
      <p:sp>
        <p:nvSpPr>
          <p:cNvPr id="6" name="Hình chữ nhật 5">
            <a:extLst>
              <a:ext uri="{FF2B5EF4-FFF2-40B4-BE49-F238E27FC236}">
                <a16:creationId xmlns:a16="http://schemas.microsoft.com/office/drawing/2014/main" id="{17E6E0F9-5256-DFC4-B2BF-B93D971FEE93}"/>
              </a:ext>
            </a:extLst>
          </p:cNvPr>
          <p:cNvSpPr/>
          <p:nvPr/>
        </p:nvSpPr>
        <p:spPr>
          <a:xfrm>
            <a:off x="8686800" y="3493008"/>
            <a:ext cx="2907792" cy="7132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srgbClr val="FF0000"/>
                </a:solidFill>
              </a:rPr>
              <a:t>700 000</a:t>
            </a:r>
            <a:endParaRPr lang="vi-VN" sz="3600" dirty="0">
              <a:solidFill>
                <a:srgbClr val="FF0000"/>
              </a:solidFill>
            </a:endParaRPr>
          </a:p>
        </p:txBody>
      </p:sp>
      <p:sp>
        <p:nvSpPr>
          <p:cNvPr id="7" name="Hình chữ nhật 6">
            <a:extLst>
              <a:ext uri="{FF2B5EF4-FFF2-40B4-BE49-F238E27FC236}">
                <a16:creationId xmlns:a16="http://schemas.microsoft.com/office/drawing/2014/main" id="{A88C8CA6-E79C-4348-00F7-087A04A2C98E}"/>
              </a:ext>
            </a:extLst>
          </p:cNvPr>
          <p:cNvSpPr/>
          <p:nvPr/>
        </p:nvSpPr>
        <p:spPr>
          <a:xfrm>
            <a:off x="5376672" y="4460748"/>
            <a:ext cx="2825496" cy="7132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srgbClr val="FF0000"/>
                </a:solidFill>
              </a:rPr>
              <a:t>23 410 000</a:t>
            </a:r>
            <a:endParaRPr lang="vi-VN" sz="3600" dirty="0">
              <a:solidFill>
                <a:srgbClr val="FF0000"/>
              </a:solidFill>
            </a:endParaRPr>
          </a:p>
        </p:txBody>
      </p:sp>
      <p:sp>
        <p:nvSpPr>
          <p:cNvPr id="8" name="Hình chữ nhật 7">
            <a:extLst>
              <a:ext uri="{FF2B5EF4-FFF2-40B4-BE49-F238E27FC236}">
                <a16:creationId xmlns:a16="http://schemas.microsoft.com/office/drawing/2014/main" id="{EC41C8F7-77CC-2C8D-CFBC-129E07F35303}"/>
              </a:ext>
            </a:extLst>
          </p:cNvPr>
          <p:cNvSpPr/>
          <p:nvPr/>
        </p:nvSpPr>
        <p:spPr>
          <a:xfrm>
            <a:off x="8686800" y="4461470"/>
            <a:ext cx="2907792" cy="7132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srgbClr val="FF0000"/>
                </a:solidFill>
              </a:rPr>
              <a:t>23 400 000</a:t>
            </a:r>
            <a:endParaRPr lang="vi-VN" sz="3600" dirty="0">
              <a:solidFill>
                <a:srgbClr val="FF0000"/>
              </a:solidFill>
            </a:endParaRPr>
          </a:p>
        </p:txBody>
      </p:sp>
      <p:sp>
        <p:nvSpPr>
          <p:cNvPr id="9" name="Hình chữ nhật 8">
            <a:extLst>
              <a:ext uri="{FF2B5EF4-FFF2-40B4-BE49-F238E27FC236}">
                <a16:creationId xmlns:a16="http://schemas.microsoft.com/office/drawing/2014/main" id="{53A88F01-F438-F26A-840F-6B7FA7564288}"/>
              </a:ext>
            </a:extLst>
          </p:cNvPr>
          <p:cNvSpPr/>
          <p:nvPr/>
        </p:nvSpPr>
        <p:spPr>
          <a:xfrm>
            <a:off x="5376672" y="5428488"/>
            <a:ext cx="2825496" cy="7132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srgbClr val="FF0000"/>
                </a:solidFill>
              </a:rPr>
              <a:t>407 160 000</a:t>
            </a:r>
            <a:endParaRPr lang="vi-VN" sz="3600" dirty="0">
              <a:solidFill>
                <a:srgbClr val="FF0000"/>
              </a:solidFill>
            </a:endParaRPr>
          </a:p>
        </p:txBody>
      </p:sp>
      <p:sp>
        <p:nvSpPr>
          <p:cNvPr id="10" name="Hình chữ nhật 9">
            <a:extLst>
              <a:ext uri="{FF2B5EF4-FFF2-40B4-BE49-F238E27FC236}">
                <a16:creationId xmlns:a16="http://schemas.microsoft.com/office/drawing/2014/main" id="{DDE232D2-DD6D-1FF6-967C-E809B0B1C107}"/>
              </a:ext>
            </a:extLst>
          </p:cNvPr>
          <p:cNvSpPr/>
          <p:nvPr/>
        </p:nvSpPr>
        <p:spPr>
          <a:xfrm>
            <a:off x="8686800" y="5428488"/>
            <a:ext cx="2907792" cy="713232"/>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a:solidFill>
                  <a:srgbClr val="FF0000"/>
                </a:solidFill>
              </a:rPr>
              <a:t>407 200 000</a:t>
            </a:r>
            <a:endParaRPr lang="vi-VN" sz="3600" dirty="0">
              <a:solidFill>
                <a:srgbClr val="FF0000"/>
              </a:solidFill>
            </a:endParaRPr>
          </a:p>
        </p:txBody>
      </p:sp>
    </p:spTree>
    <p:extLst>
      <p:ext uri="{BB962C8B-B14F-4D97-AF65-F5344CB8AC3E}">
        <p14:creationId xmlns:p14="http://schemas.microsoft.com/office/powerpoint/2010/main" val="288743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ết quả hình ảnh cho boneca palito escola | Школьные проекты ...">
            <a:extLst>
              <a:ext uri="{FF2B5EF4-FFF2-40B4-BE49-F238E27FC236}">
                <a16:creationId xmlns:a16="http://schemas.microsoft.com/office/drawing/2014/main" id="{636D8545-0D6C-8912-EA2D-BAEAD28D9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148" y="1041641"/>
            <a:ext cx="8481704" cy="44447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7C0BFF-C836-C02A-8ACA-9B884616B9FB}"/>
              </a:ext>
            </a:extLst>
          </p:cNvPr>
          <p:cNvSpPr txBox="1"/>
          <p:nvPr/>
        </p:nvSpPr>
        <p:spPr>
          <a:xfrm>
            <a:off x="3710608" y="3869636"/>
            <a:ext cx="535109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UTM Avo" panose="02040603050506020204" pitchFamily="18" charset="0"/>
                <a:ea typeface="+mn-ea"/>
                <a:cs typeface="+mn-cs"/>
              </a:rPr>
              <a:t>Vận</a:t>
            </a:r>
            <a:r>
              <a:rPr kumimoji="0" lang="en-US" sz="4000" b="1"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UTM Avo" panose="02040603050506020204" pitchFamily="18" charset="0"/>
                <a:ea typeface="+mn-ea"/>
                <a:cs typeface="+mn-cs"/>
              </a:rPr>
              <a:t> </a:t>
            </a:r>
            <a:r>
              <a:rPr kumimoji="0" lang="en-US" sz="4000" b="1" i="0" u="none" strike="noStrike" kern="1200" cap="none" spc="0" normalizeH="0" noProof="0" dirty="0" err="1">
                <a:ln>
                  <a:noFill/>
                </a:ln>
                <a:solidFill>
                  <a:srgbClr val="FF0000"/>
                </a:solidFill>
                <a:effectLst>
                  <a:outerShdw blurRad="38100" dist="38100" dir="2700000" algn="tl">
                    <a:srgbClr val="000000">
                      <a:alpha val="43137"/>
                    </a:srgbClr>
                  </a:outerShdw>
                </a:effectLst>
                <a:uLnTx/>
                <a:uFillTx/>
                <a:latin typeface="UTM Avo" panose="02040603050506020204" pitchFamily="18" charset="0"/>
                <a:ea typeface="+mn-ea"/>
                <a:cs typeface="+mn-cs"/>
              </a:rPr>
              <a:t>dụng</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UTM Avo" panose="02040603050506020204" pitchFamily="18" charset="0"/>
              <a:ea typeface="+mn-ea"/>
              <a:cs typeface="+mn-cs"/>
            </a:endParaRPr>
          </a:p>
        </p:txBody>
      </p:sp>
    </p:spTree>
    <p:extLst>
      <p:ext uri="{BB962C8B-B14F-4D97-AF65-F5344CB8AC3E}">
        <p14:creationId xmlns:p14="http://schemas.microsoft.com/office/powerpoint/2010/main" val="328443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ết quả hình ảnh cho boneca palito escola | Школьные проекты ...">
            <a:extLst>
              <a:ext uri="{FF2B5EF4-FFF2-40B4-BE49-F238E27FC236}">
                <a16:creationId xmlns:a16="http://schemas.microsoft.com/office/drawing/2014/main" id="{636D8545-0D6C-8912-EA2D-BAEAD28D9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148" y="1041641"/>
            <a:ext cx="8481704" cy="44447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7C0BFF-C836-C02A-8ACA-9B884616B9FB}"/>
              </a:ext>
            </a:extLst>
          </p:cNvPr>
          <p:cNvSpPr txBox="1"/>
          <p:nvPr/>
        </p:nvSpPr>
        <p:spPr>
          <a:xfrm>
            <a:off x="3473216" y="3658621"/>
            <a:ext cx="6356584" cy="1200329"/>
          </a:xfrm>
          <a:prstGeom prst="rect">
            <a:avLst/>
          </a:prstGeom>
          <a:noFill/>
        </p:spPr>
        <p:txBody>
          <a:bodyPr wrap="square" rtlCol="0">
            <a:spAutoFit/>
          </a:bodyPr>
          <a:lstStyle/>
          <a:p>
            <a:pPr algn="ctr"/>
            <a:r>
              <a:rPr lang="en-US" sz="7200" b="1" dirty="0">
                <a:solidFill>
                  <a:srgbClr val="FF0000"/>
                </a:solidFill>
                <a:effectLst>
                  <a:outerShdw blurRad="38100" dist="38100" dir="2700000" algn="tl">
                    <a:srgbClr val="000000">
                      <a:alpha val="43137"/>
                    </a:srgbClr>
                  </a:outerShdw>
                </a:effectLst>
                <a:latin typeface="UTM Avo" panose="02040603050506020204" pitchFamily="18" charset="0"/>
              </a:rPr>
              <a:t>KHỞI ĐỘNG</a:t>
            </a:r>
          </a:p>
        </p:txBody>
      </p:sp>
    </p:spTree>
    <p:extLst>
      <p:ext uri="{BB962C8B-B14F-4D97-AF65-F5344CB8AC3E}">
        <p14:creationId xmlns:p14="http://schemas.microsoft.com/office/powerpoint/2010/main" val="275132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F6FD4F-7E1E-C4DA-CD52-CC032CF200AC}"/>
              </a:ext>
            </a:extLst>
          </p:cNvPr>
          <p:cNvPicPr>
            <a:picLocks noChangeAspect="1"/>
          </p:cNvPicPr>
          <p:nvPr/>
        </p:nvPicPr>
        <p:blipFill>
          <a:blip r:embed="rId2"/>
          <a:stretch>
            <a:fillRect/>
          </a:stretch>
        </p:blipFill>
        <p:spPr>
          <a:xfrm>
            <a:off x="-730759" y="-1236496"/>
            <a:ext cx="12173548" cy="9330992"/>
          </a:xfrm>
          <a:prstGeom prst="rect">
            <a:avLst/>
          </a:prstGeom>
        </p:spPr>
      </p:pic>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foregroundMark x1="24000" y1="11917" x2="7200" y2="24093"/>
                        <a14:foregroundMark x1="10600" y1="41192" x2="11000" y2="75648"/>
                        <a14:foregroundMark x1="10800" y1="79016" x2="14800" y2="84456"/>
                        <a14:foregroundMark x1="19200" y1="86010" x2="74800" y2="85233"/>
                        <a14:foregroundMark x1="69000" y1="80052" x2="71600" y2="76684"/>
                        <a14:foregroundMark x1="88600" y1="27720" x2="88600" y2="86269"/>
                        <a14:foregroundMark x1="69000" y1="76684" x2="84400" y2="82383"/>
                        <a14:foregroundMark x1="82000" y1="87565" x2="47000" y2="86788"/>
                        <a14:foregroundMark x1="16800" y1="13472" x2="10600" y2="18394"/>
                        <a14:foregroundMark x1="35800" y1="14249" x2="84800" y2="13731"/>
                        <a14:foregroundMark x1="34800" y1="12694" x2="83400" y2="12435"/>
                        <a14:foregroundMark x1="27400" y1="14249" x2="34200" y2="13212"/>
                        <a14:foregroundMark x1="87600" y1="18912" x2="89400" y2="24870"/>
                        <a14:foregroundMark x1="89800" y1="40933" x2="89800" y2="56477"/>
                        <a14:foregroundMark x1="92000" y1="54145" x2="94400" y2="56218"/>
                        <a14:foregroundMark x1="92200" y1="68912" x2="93200" y2="75907"/>
                        <a14:foregroundMark x1="94200" y1="69430" x2="94800" y2="73057"/>
                        <a14:foregroundMark x1="86000" y1="88083" x2="86000" y2="85492"/>
                        <a14:backgroundMark x1="5800" y1="51036" x2="5800" y2="51036"/>
                        <a14:backgroundMark x1="5000" y1="39119" x2="3800" y2="83679"/>
                        <a14:backgroundMark x1="6000" y1="84456" x2="22600" y2="97409"/>
                        <a14:backgroundMark x1="22400" y1="94041" x2="94000" y2="95337"/>
                        <a14:backgroundMark x1="99000" y1="67876" x2="96200" y2="98446"/>
                        <a14:backgroundMark x1="94400" y1="11140" x2="98200" y2="68135"/>
                        <a14:backgroundMark x1="3800" y1="10881" x2="17000" y2="1554"/>
                        <a14:backgroundMark x1="18800" y1="2850" x2="99800" y2="6218"/>
                      </a14:backgroundRemoval>
                    </a14:imgEffect>
                  </a14:imgLayer>
                </a14:imgProps>
              </a:ext>
              <a:ext uri="{28A0092B-C50C-407E-A947-70E740481C1C}">
                <a14:useLocalDpi xmlns:a14="http://schemas.microsoft.com/office/drawing/2010/main" val="0"/>
              </a:ext>
            </a:extLst>
          </a:blip>
          <a:srcRect/>
          <a:stretch>
            <a:fillRect/>
          </a:stretch>
        </p:blipFill>
        <p:spPr bwMode="auto">
          <a:xfrm>
            <a:off x="808150" y="-417773"/>
            <a:ext cx="9425506" cy="7276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descr="C:\Users\ADMIN\Desktop\present-1417611_6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30634" y="3686019"/>
            <a:ext cx="1162050" cy="1221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christmas-presen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4283" y="3682765"/>
            <a:ext cx="1447800" cy="14478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a:hlinkClick r:id="rId7" action="ppaction://hlinksldjump"/>
          </p:cNvPr>
          <p:cNvSpPr/>
          <p:nvPr/>
        </p:nvSpPr>
        <p:spPr>
          <a:xfrm>
            <a:off x="4051465" y="4487410"/>
            <a:ext cx="1943029" cy="769936"/>
          </a:xfrm>
          <a:prstGeom prst="roundRect">
            <a:avLst>
              <a:gd name="adj" fmla="val 50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8346">
              <a:defRPr/>
            </a:pPr>
            <a:r>
              <a:rPr lang="en-US" sz="4000" b="1" dirty="0">
                <a:solidFill>
                  <a:srgbClr val="FF0000"/>
                </a:solidFill>
                <a:latin typeface="Times New Roman" panose="02020603050405020304" pitchFamily="18" charset="0"/>
                <a:cs typeface="Times New Roman" panose="02020603050405020304" pitchFamily="18" charset="0"/>
              </a:rPr>
              <a:t>CHƠI</a:t>
            </a:r>
          </a:p>
        </p:txBody>
      </p:sp>
      <p:sp>
        <p:nvSpPr>
          <p:cNvPr id="8" name="Right Triangle 7"/>
          <p:cNvSpPr/>
          <p:nvPr/>
        </p:nvSpPr>
        <p:spPr>
          <a:xfrm rot="13296882">
            <a:off x="5425428" y="4658860"/>
            <a:ext cx="415499" cy="467519"/>
          </a:xfrm>
          <a:prstGeom prst="rtTriangle">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46">
              <a:defRPr/>
            </a:pPr>
            <a:endParaRPr lang="en-US" sz="3600">
              <a:solidFill>
                <a:srgbClr val="FFFFFF"/>
              </a:solidFill>
              <a:latin typeface="Arial"/>
            </a:endParaRPr>
          </a:p>
        </p:txBody>
      </p:sp>
      <p:sp>
        <p:nvSpPr>
          <p:cNvPr id="9" name="TextBox 8">
            <a:extLst>
              <a:ext uri="{FF2B5EF4-FFF2-40B4-BE49-F238E27FC236}">
                <a16:creationId xmlns:a16="http://schemas.microsoft.com/office/drawing/2014/main" id="{DA73D2F8-20F4-3B5A-750E-F723EB5FF67A}"/>
              </a:ext>
            </a:extLst>
          </p:cNvPr>
          <p:cNvSpPr txBox="1"/>
          <p:nvPr/>
        </p:nvSpPr>
        <p:spPr>
          <a:xfrm>
            <a:off x="3136015" y="1658057"/>
            <a:ext cx="4060241" cy="1896225"/>
          </a:xfrm>
          <a:prstGeom prst="rect">
            <a:avLst/>
          </a:prstGeom>
          <a:noFill/>
        </p:spPr>
        <p:txBody>
          <a:bodyPr wrap="square" rtlCol="0">
            <a:spAutoFit/>
          </a:bodyPr>
          <a:lstStyle/>
          <a:p>
            <a:pPr algn="ctr" defTabSz="1218346">
              <a:defRPr/>
            </a:pPr>
            <a:r>
              <a:rPr lang="en-US" sz="6394" b="1" dirty="0">
                <a:solidFill>
                  <a:srgbClr val="FF0000"/>
                </a:solidFill>
                <a:latin typeface="Times New Roman" panose="02020603050405020304" pitchFamily="18" charset="0"/>
                <a:cs typeface="Times New Roman" panose="02020603050405020304" pitchFamily="18" charset="0"/>
              </a:rPr>
              <a:t>  </a:t>
            </a:r>
            <a:r>
              <a:rPr lang="en-US" sz="5328" b="1" dirty="0">
                <a:solidFill>
                  <a:srgbClr val="008000"/>
                </a:solidFill>
                <a:latin typeface="Times New Roman" panose="02020603050405020304" pitchFamily="18" charset="0"/>
                <a:cs typeface="Times New Roman" panose="02020603050405020304" pitchFamily="18" charset="0"/>
              </a:rPr>
              <a:t>MÓN QUÀ</a:t>
            </a:r>
          </a:p>
          <a:p>
            <a:pPr algn="ctr" defTabSz="1218346">
              <a:defRPr/>
            </a:pPr>
            <a:r>
              <a:rPr lang="en-US" sz="5328" b="1" dirty="0">
                <a:solidFill>
                  <a:srgbClr val="008000"/>
                </a:solidFill>
                <a:latin typeface="Times New Roman" panose="02020603050405020304" pitchFamily="18" charset="0"/>
                <a:cs typeface="Times New Roman" panose="02020603050405020304" pitchFamily="18" charset="0"/>
              </a:rPr>
              <a:t>  BẤT NGỜ</a:t>
            </a:r>
            <a:endParaRPr lang="en-US" sz="5328"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582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circle(in)">
                                      <p:cBhvr>
                                        <p:cTn id="7" dur="1000"/>
                                        <p:tgtEl>
                                          <p:spTgt spid="9">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circle(in)">
                                      <p:cBhvr>
                                        <p:cTn id="10" dur="1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A6AD50-147D-5040-38B7-802839F47AF5}"/>
              </a:ext>
            </a:extLst>
          </p:cNvPr>
          <p:cNvSpPr txBox="1"/>
          <p:nvPr/>
        </p:nvSpPr>
        <p:spPr>
          <a:xfrm>
            <a:off x="148447" y="87133"/>
            <a:ext cx="11936407" cy="584327"/>
          </a:xfrm>
          <a:prstGeom prst="rect">
            <a:avLst/>
          </a:prstGeom>
          <a:noFill/>
        </p:spPr>
        <p:txBody>
          <a:bodyPr wrap="square">
            <a:spAutoFit/>
          </a:bodyPr>
          <a:lstStyle/>
          <a:p>
            <a:pPr defTabSz="913486">
              <a:defRPr/>
            </a:pPr>
            <a:r>
              <a:rPr lang="en-US" sz="3197" b="1" dirty="0" err="1">
                <a:solidFill>
                  <a:srgbClr val="5F1B1F"/>
                </a:solidFill>
                <a:latin typeface="Times New Roman" panose="02020603050405020304" pitchFamily="18" charset="0"/>
                <a:cs typeface="Times New Roman" panose="02020603050405020304" pitchFamily="18" charset="0"/>
              </a:rPr>
              <a:t>Bài</a:t>
            </a:r>
            <a:r>
              <a:rPr lang="en-US" sz="3197" b="1" dirty="0">
                <a:solidFill>
                  <a:srgbClr val="5F1B1F"/>
                </a:solidFill>
                <a:latin typeface="Times New Roman" panose="02020603050405020304" pitchFamily="18" charset="0"/>
                <a:cs typeface="Times New Roman" panose="02020603050405020304" pitchFamily="18" charset="0"/>
              </a:rPr>
              <a:t> 3. </a:t>
            </a:r>
            <a:r>
              <a:rPr lang="en-US" sz="3197" b="1" dirty="0" err="1">
                <a:solidFill>
                  <a:srgbClr val="5F1B1F"/>
                </a:solidFill>
                <a:latin typeface="Times New Roman" panose="02020603050405020304" pitchFamily="18" charset="0"/>
                <a:cs typeface="Times New Roman" panose="02020603050405020304" pitchFamily="18" charset="0"/>
              </a:rPr>
              <a:t>Làm</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tròn</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giá</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bán</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các</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mặt</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hàng</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sau</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đến</a:t>
            </a:r>
            <a:r>
              <a:rPr lang="en-US" sz="3197" b="1" dirty="0">
                <a:solidFill>
                  <a:srgbClr val="5F1B1F"/>
                </a:solidFill>
                <a:latin typeface="Times New Roman" panose="02020603050405020304" pitchFamily="18" charset="0"/>
                <a:cs typeface="Times New Roman" panose="02020603050405020304" pitchFamily="18" charset="0"/>
              </a:rPr>
              <a:t> hang </a:t>
            </a:r>
            <a:r>
              <a:rPr lang="en-US" sz="3197" b="1" dirty="0" err="1">
                <a:solidFill>
                  <a:srgbClr val="5F1B1F"/>
                </a:solidFill>
                <a:latin typeface="Times New Roman" panose="02020603050405020304" pitchFamily="18" charset="0"/>
                <a:cs typeface="Times New Roman" panose="02020603050405020304" pitchFamily="18" charset="0"/>
              </a:rPr>
              <a:t>trăm</a:t>
            </a:r>
            <a:r>
              <a:rPr lang="en-US" sz="3197" b="1" dirty="0">
                <a:solidFill>
                  <a:srgbClr val="5F1B1F"/>
                </a:solidFill>
                <a:latin typeface="Times New Roman" panose="02020603050405020304" pitchFamily="18" charset="0"/>
                <a:cs typeface="Times New Roman" panose="02020603050405020304" pitchFamily="18" charset="0"/>
              </a:rPr>
              <a:t> </a:t>
            </a:r>
            <a:r>
              <a:rPr lang="en-US" sz="3197" b="1" dirty="0" err="1">
                <a:solidFill>
                  <a:srgbClr val="5F1B1F"/>
                </a:solidFill>
                <a:latin typeface="Times New Roman" panose="02020603050405020304" pitchFamily="18" charset="0"/>
                <a:cs typeface="Times New Roman" panose="02020603050405020304" pitchFamily="18" charset="0"/>
              </a:rPr>
              <a:t>nghìn</a:t>
            </a:r>
            <a:r>
              <a:rPr lang="en-US" sz="3197" b="1" dirty="0">
                <a:solidFill>
                  <a:srgbClr val="5F1B1F"/>
                </a:solidFill>
                <a:latin typeface="Times New Roman" panose="02020603050405020304" pitchFamily="18" charset="0"/>
                <a:cs typeface="Times New Roman" panose="02020603050405020304" pitchFamily="18" charset="0"/>
              </a:rPr>
              <a:t>: </a:t>
            </a:r>
            <a:endParaRPr lang="vi-VN" sz="3197" b="1" dirty="0">
              <a:solidFill>
                <a:srgbClr val="5F1B1F"/>
              </a:solidFill>
              <a:latin typeface="Times New Roman" panose="02020603050405020304" pitchFamily="18" charset="0"/>
              <a:cs typeface="Times New Roman" panose="02020603050405020304" pitchFamily="18" charset="0"/>
            </a:endParaRPr>
          </a:p>
        </p:txBody>
      </p:sp>
      <p:pic>
        <p:nvPicPr>
          <p:cNvPr id="8" name="Hình ảnh 7">
            <a:extLst>
              <a:ext uri="{FF2B5EF4-FFF2-40B4-BE49-F238E27FC236}">
                <a16:creationId xmlns:a16="http://schemas.microsoft.com/office/drawing/2014/main" id="{C340ABB4-4A1B-A031-803B-33D8B53BC642}"/>
              </a:ext>
            </a:extLst>
          </p:cNvPr>
          <p:cNvPicPr>
            <a:picLocks noChangeAspect="1"/>
          </p:cNvPicPr>
          <p:nvPr/>
        </p:nvPicPr>
        <p:blipFill>
          <a:blip r:embed="rId3"/>
          <a:stretch>
            <a:fillRect/>
          </a:stretch>
        </p:blipFill>
        <p:spPr>
          <a:xfrm>
            <a:off x="1290989" y="533950"/>
            <a:ext cx="2301584" cy="1662797"/>
          </a:xfrm>
          <a:prstGeom prst="rect">
            <a:avLst/>
          </a:prstGeom>
        </p:spPr>
      </p:pic>
      <p:pic>
        <p:nvPicPr>
          <p:cNvPr id="5" name="Picture 5" descr="C:\Users\ADMIN\Desktop\present-1417611_640.png">
            <a:extLst>
              <a:ext uri="{FF2B5EF4-FFF2-40B4-BE49-F238E27FC236}">
                <a16:creationId xmlns:a16="http://schemas.microsoft.com/office/drawing/2014/main" id="{F0CE77EF-0C7A-4004-501B-62AB763A7A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0309" y="609674"/>
            <a:ext cx="2948227" cy="18617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1">
            <a:extLst>
              <a:ext uri="{FF2B5EF4-FFF2-40B4-BE49-F238E27FC236}">
                <a16:creationId xmlns:a16="http://schemas.microsoft.com/office/drawing/2014/main" id="{BE08BCF6-9C68-9B03-0BE4-88ADED998DE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55" b="91855" l="4693" r="93502">
                        <a14:foregroundMark x1="8303" y1="18100" x2="6137" y2="66063"/>
                        <a14:foregroundMark x1="6137" y1="66063" x2="6137" y2="66063"/>
                        <a14:foregroundMark x1="5415" y1="15837" x2="5415" y2="15837"/>
                        <a14:foregroundMark x1="31769" y1="83710" x2="71480" y2="78733"/>
                        <a14:foregroundMark x1="71480" y1="78733" x2="43321" y2="68778"/>
                        <a14:foregroundMark x1="43321" y1="68778" x2="43321" y2="68778"/>
                        <a14:foregroundMark x1="63177" y1="71041" x2="85199" y2="75113"/>
                        <a14:foregroundMark x1="85199" y1="75113" x2="45848" y2="88688"/>
                        <a14:foregroundMark x1="34657" y1="85973" x2="68953" y2="92308"/>
                        <a14:foregroundMark x1="68953" y1="92308" x2="90614" y2="78733"/>
                        <a14:foregroundMark x1="90614" y1="78733" x2="78339" y2="66516"/>
                        <a14:foregroundMark x1="93502" y1="75566" x2="93141" y2="91855"/>
                        <a14:foregroundMark x1="14079" y1="29864" x2="65704" y2="31674"/>
                      </a14:backgroundRemoval>
                    </a14:imgEffect>
                  </a14:imgLayer>
                </a14:imgProps>
              </a:ext>
            </a:extLst>
          </a:blip>
          <a:srcRect t="10778" r="2737"/>
          <a:stretch/>
        </p:blipFill>
        <p:spPr>
          <a:xfrm>
            <a:off x="1214045" y="2612195"/>
            <a:ext cx="2332088" cy="1706793"/>
          </a:xfrm>
          <a:prstGeom prst="rect">
            <a:avLst/>
          </a:prstGeom>
        </p:spPr>
      </p:pic>
      <p:pic>
        <p:nvPicPr>
          <p:cNvPr id="6" name="Picture 4" descr="C:\Users\ADMIN\Desktop\PNGPIX-COM-Birthday-Gift-Vector-PNG-Transparent-Image.png">
            <a:extLst>
              <a:ext uri="{FF2B5EF4-FFF2-40B4-BE49-F238E27FC236}">
                <a16:creationId xmlns:a16="http://schemas.microsoft.com/office/drawing/2014/main" id="{D6324205-8C0F-8A3C-2689-AB94AE98116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3474" y="2099634"/>
            <a:ext cx="3905372" cy="265873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a:extLst>
              <a:ext uri="{FF2B5EF4-FFF2-40B4-BE49-F238E27FC236}">
                <a16:creationId xmlns:a16="http://schemas.microsoft.com/office/drawing/2014/main" id="{D472D762-A2B2-03C1-8251-F2F58B88A79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630" b="97778" l="7509" r="89420">
                        <a14:foregroundMark x1="49147" y1="9630" x2="68259" y2="31852"/>
                        <a14:foregroundMark x1="30717" y1="78519" x2="79863" y2="84815"/>
                        <a14:foregroundMark x1="79863" y1="84815" x2="51195" y2="83333"/>
                        <a14:foregroundMark x1="51195" y1="83333" x2="69966" y2="91481"/>
                        <a14:foregroundMark x1="24915" y1="79259" x2="64505" y2="75926"/>
                        <a14:foregroundMark x1="64505" y1="75926" x2="70990" y2="76667"/>
                        <a14:foregroundMark x1="79181" y1="83333" x2="79181" y2="83333"/>
                        <a14:foregroundMark x1="82253" y1="80000" x2="82253" y2="80000"/>
                        <a14:foregroundMark x1="83618" y1="78148" x2="46416" y2="72222"/>
                        <a14:foregroundMark x1="46416" y1="72222" x2="27986" y2="78148"/>
                        <a14:foregroundMark x1="27986" y1="78148" x2="27986" y2="78148"/>
                        <a14:foregroundMark x1="84300" y1="78519" x2="49147" y2="89259"/>
                        <a14:foregroundMark x1="49147" y1="89259" x2="31058" y2="81111"/>
                        <a14:foregroundMark x1="31058" y1="81111" x2="31058" y2="80370"/>
                        <a14:foregroundMark x1="60068" y1="95185" x2="78840" y2="97778"/>
                        <a14:foregroundMark x1="78840" y1="97778" x2="84300" y2="77407"/>
                        <a14:foregroundMark x1="84300" y1="77407" x2="84300" y2="75926"/>
                        <a14:foregroundMark x1="7509" y1="63333" x2="7509" y2="63333"/>
                      </a14:backgroundRemoval>
                    </a14:imgEffect>
                  </a14:imgLayer>
                </a14:imgProps>
              </a:ext>
            </a:extLst>
          </a:blip>
          <a:stretch>
            <a:fillRect/>
          </a:stretch>
        </p:blipFill>
        <p:spPr>
          <a:xfrm>
            <a:off x="657801" y="4418984"/>
            <a:ext cx="2646784" cy="2439016"/>
          </a:xfrm>
          <a:prstGeom prst="rect">
            <a:avLst/>
          </a:prstGeom>
        </p:spPr>
      </p:pic>
      <p:pic>
        <p:nvPicPr>
          <p:cNvPr id="7" name="Picture 6" descr="C:\Users\ADMIN\Desktop\Birthday-Present-Free-Download-PNG.png">
            <a:hlinkClick r:id="" action="ppaction://noaction"/>
            <a:extLst>
              <a:ext uri="{FF2B5EF4-FFF2-40B4-BE49-F238E27FC236}">
                <a16:creationId xmlns:a16="http://schemas.microsoft.com/office/drawing/2014/main" id="{8D280A18-6DB2-38AC-FE29-1107F12094A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7768" y="4114464"/>
            <a:ext cx="4081078" cy="2907204"/>
          </a:xfrm>
          <a:prstGeom prst="rect">
            <a:avLst/>
          </a:prstGeom>
          <a:noFill/>
          <a:extLst>
            <a:ext uri="{909E8E84-426E-40DD-AFC4-6F175D3DCCD1}">
              <a14:hiddenFill xmlns:a14="http://schemas.microsoft.com/office/drawing/2010/main">
                <a:solidFill>
                  <a:srgbClr val="FFFFFF"/>
                </a:solidFill>
              </a14:hiddenFill>
            </a:ext>
          </a:extLst>
        </p:spPr>
      </p:pic>
      <p:sp>
        <p:nvSpPr>
          <p:cNvPr id="13" name="Hộp Văn bản 12">
            <a:extLst>
              <a:ext uri="{FF2B5EF4-FFF2-40B4-BE49-F238E27FC236}">
                <a16:creationId xmlns:a16="http://schemas.microsoft.com/office/drawing/2014/main" id="{78CCD9D5-1A9D-73F4-6A31-CA459B31DF9A}"/>
              </a:ext>
            </a:extLst>
          </p:cNvPr>
          <p:cNvSpPr txBox="1"/>
          <p:nvPr/>
        </p:nvSpPr>
        <p:spPr>
          <a:xfrm>
            <a:off x="5358384" y="1197864"/>
            <a:ext cx="2633472" cy="707886"/>
          </a:xfrm>
          <a:prstGeom prst="rect">
            <a:avLst/>
          </a:prstGeom>
          <a:noFill/>
        </p:spPr>
        <p:txBody>
          <a:bodyPr wrap="square" rtlCol="0">
            <a:spAutoFit/>
          </a:bodyPr>
          <a:lstStyle/>
          <a:p>
            <a:r>
              <a:rPr lang="en-US" sz="4000" b="1" dirty="0">
                <a:solidFill>
                  <a:srgbClr val="FF0000"/>
                </a:solidFill>
              </a:rPr>
              <a:t>300 000</a:t>
            </a:r>
            <a:endParaRPr lang="vi-VN" sz="4000" b="1" dirty="0">
              <a:solidFill>
                <a:srgbClr val="FF0000"/>
              </a:solidFill>
            </a:endParaRPr>
          </a:p>
        </p:txBody>
      </p:sp>
      <p:sp>
        <p:nvSpPr>
          <p:cNvPr id="18" name="Hộp Văn bản 17">
            <a:extLst>
              <a:ext uri="{FF2B5EF4-FFF2-40B4-BE49-F238E27FC236}">
                <a16:creationId xmlns:a16="http://schemas.microsoft.com/office/drawing/2014/main" id="{43851C5A-9897-B04F-D920-B6FF4789DB66}"/>
              </a:ext>
            </a:extLst>
          </p:cNvPr>
          <p:cNvSpPr txBox="1"/>
          <p:nvPr/>
        </p:nvSpPr>
        <p:spPr>
          <a:xfrm>
            <a:off x="5358384" y="2902662"/>
            <a:ext cx="2633472" cy="707886"/>
          </a:xfrm>
          <a:prstGeom prst="rect">
            <a:avLst/>
          </a:prstGeom>
          <a:noFill/>
        </p:spPr>
        <p:txBody>
          <a:bodyPr wrap="square" rtlCol="0">
            <a:spAutoFit/>
          </a:bodyPr>
          <a:lstStyle/>
          <a:p>
            <a:r>
              <a:rPr lang="en-US" sz="4000" b="1" dirty="0">
                <a:solidFill>
                  <a:srgbClr val="FF0000"/>
                </a:solidFill>
              </a:rPr>
              <a:t> 3 600 000</a:t>
            </a:r>
            <a:endParaRPr lang="vi-VN" sz="4000" b="1" dirty="0">
              <a:solidFill>
                <a:srgbClr val="FF0000"/>
              </a:solidFill>
            </a:endParaRPr>
          </a:p>
        </p:txBody>
      </p:sp>
      <p:sp>
        <p:nvSpPr>
          <p:cNvPr id="20" name="Hộp Văn bản 19">
            <a:extLst>
              <a:ext uri="{FF2B5EF4-FFF2-40B4-BE49-F238E27FC236}">
                <a16:creationId xmlns:a16="http://schemas.microsoft.com/office/drawing/2014/main" id="{437080B8-2CF8-9C74-774B-128DD76D6554}"/>
              </a:ext>
            </a:extLst>
          </p:cNvPr>
          <p:cNvSpPr txBox="1"/>
          <p:nvPr/>
        </p:nvSpPr>
        <p:spPr>
          <a:xfrm>
            <a:off x="5358384" y="4930606"/>
            <a:ext cx="2633472" cy="707886"/>
          </a:xfrm>
          <a:prstGeom prst="rect">
            <a:avLst/>
          </a:prstGeom>
          <a:noFill/>
        </p:spPr>
        <p:txBody>
          <a:bodyPr wrap="square" rtlCol="0">
            <a:spAutoFit/>
          </a:bodyPr>
          <a:lstStyle/>
          <a:p>
            <a:r>
              <a:rPr lang="en-US" sz="4000" b="1" dirty="0">
                <a:solidFill>
                  <a:srgbClr val="FF0000"/>
                </a:solidFill>
              </a:rPr>
              <a:t> 4 200 000</a:t>
            </a:r>
            <a:endParaRPr lang="vi-VN" sz="4000" b="1" dirty="0">
              <a:solidFill>
                <a:srgbClr val="FF0000"/>
              </a:solidFill>
            </a:endParaRPr>
          </a:p>
        </p:txBody>
      </p:sp>
    </p:spTree>
    <p:extLst>
      <p:ext uri="{BB962C8B-B14F-4D97-AF65-F5344CB8AC3E}">
        <p14:creationId xmlns:p14="http://schemas.microsoft.com/office/powerpoint/2010/main" val="314209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50" fill="hold"/>
                                        <p:tgtEl>
                                          <p:spTgt spid="10"/>
                                        </p:tgtEl>
                                        <p:attrNameLst>
                                          <p:attrName>ppt_x</p:attrName>
                                        </p:attrNameLst>
                                      </p:cBhvr>
                                      <p:tavLst>
                                        <p:tav tm="0">
                                          <p:val>
                                            <p:strVal val="#ppt_x"/>
                                          </p:val>
                                        </p:tav>
                                        <p:tav tm="100000">
                                          <p:val>
                                            <p:strVal val="#ppt_x"/>
                                          </p:val>
                                        </p:tav>
                                      </p:tavLst>
                                    </p:anim>
                                    <p:anim calcmode="lin" valueType="num">
                                      <p:cBhvr additive="base">
                                        <p:cTn id="8" dur="250" fill="hold"/>
                                        <p:tgtEl>
                                          <p:spTgt spid="10"/>
                                        </p:tgtEl>
                                        <p:attrNameLst>
                                          <p:attrName>ppt_y</p:attrName>
                                        </p:attrNameLst>
                                      </p:cBhvr>
                                      <p:tavLst>
                                        <p:tav tm="0">
                                          <p:val>
                                            <p:strVal val="0-#ppt_h/2"/>
                                          </p:val>
                                        </p:tav>
                                        <p:tav tm="100000">
                                          <p:val>
                                            <p:strVal val="#ppt_y"/>
                                          </p:val>
                                        </p:tav>
                                      </p:tavLst>
                                    </p:anim>
                                  </p:childTnLst>
                                </p:cTn>
                              </p:par>
                            </p:childTnLst>
                          </p:cTn>
                        </p:par>
                        <p:par>
                          <p:cTn id="9" fill="hold">
                            <p:stCondLst>
                              <p:cond delay="250"/>
                            </p:stCondLst>
                            <p:childTnLst>
                              <p:par>
                                <p:cTn id="10" presetID="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750" fill="hold"/>
                                        <p:tgtEl>
                                          <p:spTgt spid="11"/>
                                        </p:tgtEl>
                                        <p:attrNameLst>
                                          <p:attrName>ppt_x</p:attrName>
                                        </p:attrNameLst>
                                      </p:cBhvr>
                                      <p:tavLst>
                                        <p:tav tm="0">
                                          <p:val>
                                            <p:strVal val="#ppt_x"/>
                                          </p:val>
                                        </p:tav>
                                        <p:tav tm="100000">
                                          <p:val>
                                            <p:strVal val="#ppt_x"/>
                                          </p:val>
                                        </p:tav>
                                      </p:tavLst>
                                    </p:anim>
                                    <p:anim calcmode="lin" valueType="num">
                                      <p:cBhvr additive="base">
                                        <p:cTn id="13" dur="75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path" presetSubtype="0" accel="50000" decel="50000" fill="hold" nodeType="clickEffect">
                                  <p:stCondLst>
                                    <p:cond delay="0"/>
                                  </p:stCondLst>
                                  <p:childTnLst>
                                    <p:animMotion origin="layout" path="M 2.08333E-7 2.96296E-6 L 0.1776 0.04004 C 0.21445 0.04907 0.27005 0.05393 0.32826 0.05393 C 0.39453 0.05393 0.44766 0.04907 0.48451 0.04004 L 0.66224 2.96296E-6 " pathEditMode="relative" rAng="0" ptsTypes="AAAAA">
                                      <p:cBhvr>
                                        <p:cTn id="17" dur="2000" fill="hold"/>
                                        <p:tgtEl>
                                          <p:spTgt spid="5"/>
                                        </p:tgtEl>
                                        <p:attrNameLst>
                                          <p:attrName>ppt_x</p:attrName>
                                          <p:attrName>ppt_y</p:attrName>
                                        </p:attrNameLst>
                                      </p:cBhvr>
                                      <p:rCtr x="33112" y="2685"/>
                                    </p:animMotion>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path" presetSubtype="0" accel="50000" decel="50000" fill="hold" nodeType="clickEffect">
                                  <p:stCondLst>
                                    <p:cond delay="0"/>
                                  </p:stCondLst>
                                  <p:childTnLst>
                                    <p:animMotion origin="layout" path="M 4.79167E-6 0 L 0.1707 0.04005 C 0.20612 0.04907 0.2595 0.05394 0.31549 0.05394 C 0.37916 0.05394 0.4302 0.04907 0.46562 0.04005 L 0.63645 0 " pathEditMode="relative" rAng="0" ptsTypes="AAAAA">
                                      <p:cBhvr>
                                        <p:cTn id="28" dur="2000" fill="hold"/>
                                        <p:tgtEl>
                                          <p:spTgt spid="6"/>
                                        </p:tgtEl>
                                        <p:attrNameLst>
                                          <p:attrName>ppt_x</p:attrName>
                                          <p:attrName>ppt_y</p:attrName>
                                        </p:attrNameLst>
                                      </p:cBhvr>
                                      <p:rCtr x="31823" y="2685"/>
                                    </p:animMotion>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37" presetClass="path" presetSubtype="0" accel="50000" decel="50000" fill="hold" nodeType="clickEffect">
                                  <p:stCondLst>
                                    <p:cond delay="0"/>
                                  </p:stCondLst>
                                  <p:childTnLst>
                                    <p:animMotion origin="layout" path="M -3.75E-6 4.44444E-6 L 0.18125 0.04004 C 0.21888 0.04907 0.27552 0.05393 0.33503 0.05393 C 0.40261 0.05393 0.4569 0.04907 0.49454 0.04004 L 0.67592 4.44444E-6 " pathEditMode="relative" rAng="0" ptsTypes="AAAAA">
                                      <p:cBhvr>
                                        <p:cTn id="39" dur="2000" fill="hold"/>
                                        <p:tgtEl>
                                          <p:spTgt spid="7"/>
                                        </p:tgtEl>
                                        <p:attrNameLst>
                                          <p:attrName>ppt_x</p:attrName>
                                          <p:attrName>ppt_y</p:attrName>
                                        </p:attrNameLst>
                                      </p:cBhvr>
                                      <p:rCtr x="33789" y="2685"/>
                                    </p:animMotion>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p:cTn id="44" dur="500" fill="hold"/>
                                        <p:tgtEl>
                                          <p:spTgt spid="20"/>
                                        </p:tgtEl>
                                        <p:attrNameLst>
                                          <p:attrName>ppt_w</p:attrName>
                                        </p:attrNameLst>
                                      </p:cBhvr>
                                      <p:tavLst>
                                        <p:tav tm="0">
                                          <p:val>
                                            <p:fltVal val="0"/>
                                          </p:val>
                                        </p:tav>
                                        <p:tav tm="100000">
                                          <p:val>
                                            <p:strVal val="#ppt_w"/>
                                          </p:val>
                                        </p:tav>
                                      </p:tavLst>
                                    </p:anim>
                                    <p:anim calcmode="lin" valueType="num">
                                      <p:cBhvr>
                                        <p:cTn id="45" dur="500" fill="hold"/>
                                        <p:tgtEl>
                                          <p:spTgt spid="20"/>
                                        </p:tgtEl>
                                        <p:attrNameLst>
                                          <p:attrName>ppt_h</p:attrName>
                                        </p:attrNameLst>
                                      </p:cBhvr>
                                      <p:tavLst>
                                        <p:tav tm="0">
                                          <p:val>
                                            <p:fltVal val="0"/>
                                          </p:val>
                                        </p:tav>
                                        <p:tav tm="100000">
                                          <p:val>
                                            <p:strVal val="#ppt_h"/>
                                          </p:val>
                                        </p:tav>
                                      </p:tavLst>
                                    </p:anim>
                                    <p:animEffect transition="in" filter="fade">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19007CB7-1726-63B3-4E47-89037625B803}"/>
              </a:ext>
            </a:extLst>
          </p:cNvPr>
          <p:cNvPicPr>
            <a:picLocks noChangeAspect="1"/>
          </p:cNvPicPr>
          <p:nvPr/>
        </p:nvPicPr>
        <p:blipFill>
          <a:blip r:embed="rId3"/>
          <a:stretch>
            <a:fillRect/>
          </a:stretch>
        </p:blipFill>
        <p:spPr>
          <a:xfrm>
            <a:off x="0" y="0"/>
            <a:ext cx="12192000" cy="6774639"/>
          </a:xfrm>
          <a:prstGeom prst="rect">
            <a:avLst/>
          </a:prstGeom>
        </p:spPr>
      </p:pic>
      <p:sp>
        <p:nvSpPr>
          <p:cNvPr id="3" name="TextBox 2">
            <a:extLst>
              <a:ext uri="{FF2B5EF4-FFF2-40B4-BE49-F238E27FC236}">
                <a16:creationId xmlns:a16="http://schemas.microsoft.com/office/drawing/2014/main" id="{6A45511E-7F7E-0148-0DF7-9298AA058478}"/>
              </a:ext>
            </a:extLst>
          </p:cNvPr>
          <p:cNvSpPr txBox="1"/>
          <p:nvPr/>
        </p:nvSpPr>
        <p:spPr>
          <a:xfrm>
            <a:off x="2409481" y="3025693"/>
            <a:ext cx="7569406" cy="1323439"/>
          </a:xfrm>
          <a:prstGeom prst="rect">
            <a:avLst/>
          </a:prstGeom>
          <a:noFill/>
        </p:spPr>
        <p:txBody>
          <a:bodyPr wrap="square" rtlCol="0">
            <a:spAutoFit/>
          </a:bodyPr>
          <a:lstStyle/>
          <a:p>
            <a:pPr algn="ctr">
              <a:spcAft>
                <a:spcPts val="1800"/>
              </a:spcAft>
            </a:pPr>
            <a:r>
              <a:rPr lang="en-US" sz="4000" dirty="0" err="1">
                <a:solidFill>
                  <a:srgbClr val="FFFF00"/>
                </a:solidFill>
                <a:latin typeface="UTM Avo" panose="02040603050506020204" pitchFamily="18" charset="0"/>
              </a:rPr>
              <a:t>Em</a:t>
            </a:r>
            <a:r>
              <a:rPr lang="en-US" sz="4000" dirty="0">
                <a:solidFill>
                  <a:srgbClr val="FFFF00"/>
                </a:solidFill>
                <a:latin typeface="UTM Avo" panose="02040603050506020204" pitchFamily="18" charset="0"/>
              </a:rPr>
              <a:t> </a:t>
            </a:r>
            <a:r>
              <a:rPr lang="en-US" sz="4000" dirty="0" err="1">
                <a:solidFill>
                  <a:srgbClr val="FFFF00"/>
                </a:solidFill>
                <a:latin typeface="UTM Avo" panose="02040603050506020204" pitchFamily="18" charset="0"/>
              </a:rPr>
              <a:t>hãy</a:t>
            </a:r>
            <a:r>
              <a:rPr lang="en-US" sz="4000" dirty="0">
                <a:solidFill>
                  <a:srgbClr val="FFFF00"/>
                </a:solidFill>
                <a:latin typeface="UTM Avo" panose="02040603050506020204" pitchFamily="18" charset="0"/>
              </a:rPr>
              <a:t> chia </a:t>
            </a:r>
            <a:r>
              <a:rPr lang="en-US" sz="4000" dirty="0" err="1">
                <a:solidFill>
                  <a:srgbClr val="FFFF00"/>
                </a:solidFill>
                <a:latin typeface="UTM Avo" panose="02040603050506020204" pitchFamily="18" charset="0"/>
              </a:rPr>
              <a:t>sẻ</a:t>
            </a:r>
            <a:r>
              <a:rPr lang="en-US" sz="4000" dirty="0">
                <a:solidFill>
                  <a:srgbClr val="FFFF00"/>
                </a:solidFill>
                <a:latin typeface="UTM Avo" panose="02040603050506020204" pitchFamily="18" charset="0"/>
              </a:rPr>
              <a:t> </a:t>
            </a:r>
            <a:r>
              <a:rPr lang="en-US" sz="4000" dirty="0" err="1">
                <a:solidFill>
                  <a:srgbClr val="FFFF00"/>
                </a:solidFill>
                <a:latin typeface="UTM Avo" panose="02040603050506020204" pitchFamily="18" charset="0"/>
              </a:rPr>
              <a:t>những</a:t>
            </a:r>
            <a:r>
              <a:rPr lang="en-US" sz="4000" dirty="0">
                <a:solidFill>
                  <a:srgbClr val="FFFF00"/>
                </a:solidFill>
                <a:latin typeface="UTM Avo" panose="02040603050506020204" pitchFamily="18" charset="0"/>
              </a:rPr>
              <a:t> </a:t>
            </a:r>
            <a:r>
              <a:rPr lang="en-US" sz="4000" dirty="0" err="1">
                <a:solidFill>
                  <a:srgbClr val="FFFF00"/>
                </a:solidFill>
                <a:latin typeface="UTM Avo" panose="02040603050506020204" pitchFamily="18" charset="0"/>
              </a:rPr>
              <a:t>điều</a:t>
            </a:r>
            <a:r>
              <a:rPr lang="en-US" sz="4000" dirty="0">
                <a:solidFill>
                  <a:srgbClr val="FFFF00"/>
                </a:solidFill>
                <a:latin typeface="UTM Avo" panose="02040603050506020204" pitchFamily="18" charset="0"/>
              </a:rPr>
              <a:t> </a:t>
            </a:r>
            <a:r>
              <a:rPr lang="en-US" sz="4000" dirty="0" err="1">
                <a:solidFill>
                  <a:srgbClr val="FFFF00"/>
                </a:solidFill>
                <a:latin typeface="UTM Avo" panose="02040603050506020204" pitchFamily="18" charset="0"/>
              </a:rPr>
              <a:t>học</a:t>
            </a:r>
            <a:r>
              <a:rPr lang="en-US" sz="4000" dirty="0">
                <a:solidFill>
                  <a:srgbClr val="FFFF00"/>
                </a:solidFill>
                <a:latin typeface="UTM Avo" panose="02040603050506020204" pitchFamily="18" charset="0"/>
              </a:rPr>
              <a:t> </a:t>
            </a:r>
            <a:r>
              <a:rPr lang="en-US" sz="4000" dirty="0" err="1">
                <a:solidFill>
                  <a:srgbClr val="FFFF00"/>
                </a:solidFill>
                <a:latin typeface="UTM Avo" panose="02040603050506020204" pitchFamily="18" charset="0"/>
              </a:rPr>
              <a:t>được</a:t>
            </a:r>
            <a:r>
              <a:rPr lang="en-US" sz="4000" dirty="0">
                <a:solidFill>
                  <a:srgbClr val="FFFF00"/>
                </a:solidFill>
                <a:latin typeface="UTM Avo" panose="02040603050506020204" pitchFamily="18" charset="0"/>
              </a:rPr>
              <a:t> qua </a:t>
            </a:r>
            <a:r>
              <a:rPr lang="en-US" sz="4000" dirty="0" err="1">
                <a:solidFill>
                  <a:srgbClr val="FFFF00"/>
                </a:solidFill>
                <a:latin typeface="UTM Avo" panose="02040603050506020204" pitchFamily="18" charset="0"/>
              </a:rPr>
              <a:t>bài</a:t>
            </a:r>
            <a:r>
              <a:rPr lang="en-US" sz="4000" dirty="0">
                <a:solidFill>
                  <a:srgbClr val="FFFF00"/>
                </a:solidFill>
                <a:latin typeface="UTM Avo" panose="02040603050506020204" pitchFamily="18" charset="0"/>
              </a:rPr>
              <a:t> </a:t>
            </a:r>
            <a:r>
              <a:rPr lang="en-US" sz="4000" dirty="0" err="1">
                <a:solidFill>
                  <a:srgbClr val="FFFF00"/>
                </a:solidFill>
                <a:latin typeface="UTM Avo" panose="02040603050506020204" pitchFamily="18" charset="0"/>
              </a:rPr>
              <a:t>này</a:t>
            </a:r>
            <a:r>
              <a:rPr lang="en-US" sz="4000" dirty="0">
                <a:solidFill>
                  <a:srgbClr val="FFFF00"/>
                </a:solidFill>
                <a:latin typeface="UTM Avo" panose="02040603050506020204" pitchFamily="18" charset="0"/>
              </a:rPr>
              <a:t>.</a:t>
            </a:r>
          </a:p>
        </p:txBody>
      </p:sp>
    </p:spTree>
    <p:extLst>
      <p:ext uri="{BB962C8B-B14F-4D97-AF65-F5344CB8AC3E}">
        <p14:creationId xmlns:p14="http://schemas.microsoft.com/office/powerpoint/2010/main" val="226140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7365C8-9704-7269-0F24-DCE988577E76}"/>
              </a:ext>
            </a:extLst>
          </p:cNvPr>
          <p:cNvSpPr txBox="1"/>
          <p:nvPr/>
        </p:nvSpPr>
        <p:spPr>
          <a:xfrm>
            <a:off x="1093304" y="2637182"/>
            <a:ext cx="10065026" cy="1107996"/>
          </a:xfrm>
          <a:prstGeom prst="rect">
            <a:avLst/>
          </a:prstGeom>
          <a:noFill/>
        </p:spPr>
        <p:txBody>
          <a:bodyPr wrap="square" rtlCol="0">
            <a:spAutoFit/>
          </a:bodyPr>
          <a:lstStyle/>
          <a:p>
            <a:r>
              <a:rPr lang="en-US" sz="6600" b="1">
                <a:solidFill>
                  <a:srgbClr val="0070C0"/>
                </a:solidFill>
                <a:latin typeface="UTM Avo" panose="02040603050506020204" pitchFamily="18" charset="0"/>
              </a:rPr>
              <a:t>Chúc các em học tốt!</a:t>
            </a:r>
          </a:p>
        </p:txBody>
      </p:sp>
    </p:spTree>
    <p:extLst>
      <p:ext uri="{BB962C8B-B14F-4D97-AF65-F5344CB8AC3E}">
        <p14:creationId xmlns:p14="http://schemas.microsoft.com/office/powerpoint/2010/main" val="103785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24" name="Picture 4" descr="Sticker of B.Duck on Behance | à¸ªà¸à¸´à¸à¹à¸à¸­à¸£à¹"/>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27988" y="5166865"/>
            <a:ext cx="1802395" cy="18023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Happy Cartoon Sticker by B.Duck for iOS &amp; Android | GIPH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54812" y="4762642"/>
            <a:ext cx="2095357" cy="209535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port Ball Sticker by B.Duck for iOS &amp; Android | GIPH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037200" y="4367963"/>
            <a:ext cx="2095357" cy="209535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Emoji Eat Sticker by B.Duck à¹à¸à¸à¸µ 2020 | à¸ªà¸à¸´à¸à¹à¸à¸­à¸£à¹"/>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481629" y="3842903"/>
            <a:ext cx="1787037" cy="178703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Emoji Love Sticker by B.Duck for iOS &amp; Android | GIPHY"/>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423886" y="4245996"/>
            <a:ext cx="2248352" cy="224835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8">
            <a:clrChange>
              <a:clrFrom>
                <a:srgbClr val="FFFFFF"/>
              </a:clrFrom>
              <a:clrTo>
                <a:srgbClr val="FFFFFF">
                  <a:alpha val="0"/>
                </a:srgbClr>
              </a:clrTo>
            </a:clrChange>
          </a:blip>
          <a:stretch>
            <a:fillRect/>
          </a:stretch>
        </p:blipFill>
        <p:spPr>
          <a:xfrm>
            <a:off x="-211353" y="3070112"/>
            <a:ext cx="3902543" cy="3424237"/>
          </a:xfrm>
          <a:prstGeom prst="rect">
            <a:avLst/>
          </a:prstGeom>
        </p:spPr>
      </p:pic>
      <p:sp>
        <p:nvSpPr>
          <p:cNvPr id="39" name="Rectangle 38"/>
          <p:cNvSpPr/>
          <p:nvPr/>
        </p:nvSpPr>
        <p:spPr>
          <a:xfrm>
            <a:off x="671674" y="258710"/>
            <a:ext cx="10848652" cy="175260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TextBox 39"/>
          <p:cNvSpPr txBox="1"/>
          <p:nvPr/>
        </p:nvSpPr>
        <p:spPr>
          <a:xfrm>
            <a:off x="1177292" y="581012"/>
            <a:ext cx="983741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a:noFill/>
                </a:ln>
                <a:solidFill>
                  <a:srgbClr val="FF0000"/>
                </a:solidFill>
                <a:effectLst/>
                <a:uLnTx/>
                <a:uFillTx/>
                <a:latin typeface="Bungee Inline" pitchFamily="2" charset="0"/>
                <a:ea typeface="+mn-ea"/>
                <a:cs typeface="+mn-cs"/>
              </a:rPr>
              <a:t>Tìm</a:t>
            </a:r>
            <a:r>
              <a:rPr kumimoji="0" lang="en-US" sz="8000" b="1" i="0" u="none" strike="noStrike" kern="1200" cap="none" spc="0" normalizeH="0" baseline="0" noProof="0" dirty="0">
                <a:ln>
                  <a:noFill/>
                </a:ln>
                <a:solidFill>
                  <a:srgbClr val="FF0000"/>
                </a:solidFill>
                <a:effectLst/>
                <a:uLnTx/>
                <a:uFillTx/>
                <a:latin typeface="Bungee Inline" pitchFamily="2" charset="0"/>
                <a:ea typeface="+mn-ea"/>
                <a:cs typeface="+mn-cs"/>
              </a:rPr>
              <a:t> </a:t>
            </a:r>
            <a:r>
              <a:rPr kumimoji="0" lang="en-US" sz="8000" b="1" i="0" u="none" strike="noStrike" kern="1200" cap="none" spc="0" normalizeH="0" baseline="0" noProof="0" dirty="0" err="1">
                <a:ln>
                  <a:noFill/>
                </a:ln>
                <a:solidFill>
                  <a:srgbClr val="FF0000"/>
                </a:solidFill>
                <a:effectLst/>
                <a:uLnTx/>
                <a:uFillTx/>
                <a:latin typeface="Bungee Inline" pitchFamily="2" charset="0"/>
                <a:ea typeface="+mn-ea"/>
                <a:cs typeface="+mn-cs"/>
              </a:rPr>
              <a:t>Đàn</a:t>
            </a:r>
            <a:r>
              <a:rPr kumimoji="0" lang="en-US" sz="8000" b="1" i="0" u="none" strike="noStrike" kern="1200" cap="none" spc="0" normalizeH="0" baseline="0" noProof="0" dirty="0">
                <a:ln>
                  <a:noFill/>
                </a:ln>
                <a:solidFill>
                  <a:srgbClr val="FF0000"/>
                </a:solidFill>
                <a:effectLst/>
                <a:uLnTx/>
                <a:uFillTx/>
                <a:latin typeface="Bungee Inline" pitchFamily="2" charset="0"/>
                <a:ea typeface="+mn-ea"/>
                <a:cs typeface="+mn-cs"/>
              </a:rPr>
              <a:t> VỊT CON</a:t>
            </a:r>
          </a:p>
        </p:txBody>
      </p:sp>
      <p:sp>
        <p:nvSpPr>
          <p:cNvPr id="41" name="Rectangle 40"/>
          <p:cNvSpPr/>
          <p:nvPr/>
        </p:nvSpPr>
        <p:spPr>
          <a:xfrm>
            <a:off x="2968450" y="3957840"/>
            <a:ext cx="5999154" cy="96916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327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500" fill="hold"/>
                                        <p:tgtEl>
                                          <p:spTgt spid="40"/>
                                        </p:tgtEl>
                                        <p:attrNameLst>
                                          <p:attrName>ppt_w</p:attrName>
                                        </p:attrNameLst>
                                      </p:cBhvr>
                                      <p:tavLst>
                                        <p:tav tm="0">
                                          <p:val>
                                            <p:fltVal val="0"/>
                                          </p:val>
                                        </p:tav>
                                        <p:tav tm="100000">
                                          <p:val>
                                            <p:strVal val="#ppt_w"/>
                                          </p:val>
                                        </p:tav>
                                      </p:tavLst>
                                    </p:anim>
                                    <p:anim calcmode="lin" valueType="num">
                                      <p:cBhvr>
                                        <p:cTn id="14" dur="500" fill="hold"/>
                                        <p:tgtEl>
                                          <p:spTgt spid="40"/>
                                        </p:tgtEl>
                                        <p:attrNameLst>
                                          <p:attrName>ppt_h</p:attrName>
                                        </p:attrNameLst>
                                      </p:cBhvr>
                                      <p:tavLst>
                                        <p:tav tm="0">
                                          <p:val>
                                            <p:fltVal val="0"/>
                                          </p:val>
                                        </p:tav>
                                        <p:tav tm="100000">
                                          <p:val>
                                            <p:strVal val="#ppt_h"/>
                                          </p:val>
                                        </p:tav>
                                      </p:tavLst>
                                    </p:anim>
                                    <p:animEffect transition="in" filter="fade">
                                      <p:cBhvr>
                                        <p:cTn id="15" dur="500"/>
                                        <p:tgtEl>
                                          <p:spTgt spid="40"/>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28" name="Picture 12" descr="Emoji Love Sticker by B.Duck for iOS &amp; Android | GIPH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23886" y="4245996"/>
            <a:ext cx="2248352" cy="22483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6">
            <a:clrChange>
              <a:clrFrom>
                <a:srgbClr val="FFFFFF"/>
              </a:clrFrom>
              <a:clrTo>
                <a:srgbClr val="FFFFFF">
                  <a:alpha val="0"/>
                </a:srgbClr>
              </a:clrTo>
            </a:clrChange>
          </a:blip>
          <a:stretch>
            <a:fillRect/>
          </a:stretch>
        </p:blipFill>
        <p:spPr>
          <a:xfrm rot="20508595">
            <a:off x="7737024" y="5199540"/>
            <a:ext cx="2269494" cy="1737046"/>
          </a:xfrm>
          <a:prstGeom prst="rect">
            <a:avLst/>
          </a:prstGeom>
        </p:spPr>
      </p:pic>
      <p:pic>
        <p:nvPicPr>
          <p:cNvPr id="30" name="Picture 29"/>
          <p:cNvPicPr>
            <a:picLocks noChangeAspect="1"/>
          </p:cNvPicPr>
          <p:nvPr/>
        </p:nvPicPr>
        <p:blipFill>
          <a:blip r:embed="rId6">
            <a:clrChange>
              <a:clrFrom>
                <a:srgbClr val="FFFFFF"/>
              </a:clrFrom>
              <a:clrTo>
                <a:srgbClr val="FFFFFF">
                  <a:alpha val="0"/>
                </a:srgbClr>
              </a:clrTo>
            </a:clrChange>
          </a:blip>
          <a:stretch>
            <a:fillRect/>
          </a:stretch>
        </p:blipFill>
        <p:spPr>
          <a:xfrm rot="20508595">
            <a:off x="9807944" y="4678794"/>
            <a:ext cx="2269494" cy="1737046"/>
          </a:xfrm>
          <a:prstGeom prst="rect">
            <a:avLst/>
          </a:prstGeom>
        </p:spPr>
      </p:pic>
      <p:pic>
        <p:nvPicPr>
          <p:cNvPr id="31" name="Picture 30"/>
          <p:cNvPicPr>
            <a:picLocks noChangeAspect="1"/>
          </p:cNvPicPr>
          <p:nvPr/>
        </p:nvPicPr>
        <p:blipFill>
          <a:blip r:embed="rId6">
            <a:clrChange>
              <a:clrFrom>
                <a:srgbClr val="FFFFFF"/>
              </a:clrFrom>
              <a:clrTo>
                <a:srgbClr val="FFFFFF">
                  <a:alpha val="0"/>
                </a:srgbClr>
              </a:clrTo>
            </a:clrChange>
          </a:blip>
          <a:stretch>
            <a:fillRect/>
          </a:stretch>
        </p:blipFill>
        <p:spPr>
          <a:xfrm rot="20508595">
            <a:off x="5898169" y="4045095"/>
            <a:ext cx="2269494" cy="1737046"/>
          </a:xfrm>
          <a:prstGeom prst="rect">
            <a:avLst/>
          </a:prstGeom>
        </p:spPr>
      </p:pic>
      <p:pic>
        <p:nvPicPr>
          <p:cNvPr id="33" name="Picture 32"/>
          <p:cNvPicPr>
            <a:picLocks noChangeAspect="1"/>
          </p:cNvPicPr>
          <p:nvPr/>
        </p:nvPicPr>
        <p:blipFill>
          <a:blip r:embed="rId6">
            <a:clrChange>
              <a:clrFrom>
                <a:srgbClr val="FFFFFF"/>
              </a:clrFrom>
              <a:clrTo>
                <a:srgbClr val="FFFFFF">
                  <a:alpha val="0"/>
                </a:srgbClr>
              </a:clrTo>
            </a:clrChange>
          </a:blip>
          <a:stretch>
            <a:fillRect/>
          </a:stretch>
        </p:blipFill>
        <p:spPr>
          <a:xfrm rot="20508595">
            <a:off x="2422376" y="4865754"/>
            <a:ext cx="2269494" cy="1737046"/>
          </a:xfrm>
          <a:prstGeom prst="rect">
            <a:avLst/>
          </a:prstGeom>
        </p:spPr>
      </p:pic>
      <p:pic>
        <p:nvPicPr>
          <p:cNvPr id="34" name="Picture 33"/>
          <p:cNvPicPr>
            <a:picLocks noChangeAspect="1"/>
          </p:cNvPicPr>
          <p:nvPr/>
        </p:nvPicPr>
        <p:blipFill>
          <a:blip r:embed="rId6">
            <a:clrChange>
              <a:clrFrom>
                <a:srgbClr val="FFFFFF"/>
              </a:clrFrom>
              <a:clrTo>
                <a:srgbClr val="FFFFFF">
                  <a:alpha val="0"/>
                </a:srgbClr>
              </a:clrTo>
            </a:clrChange>
          </a:blip>
          <a:stretch>
            <a:fillRect/>
          </a:stretch>
        </p:blipFill>
        <p:spPr>
          <a:xfrm rot="20508595">
            <a:off x="4639751" y="5333089"/>
            <a:ext cx="2269494" cy="1737046"/>
          </a:xfrm>
          <a:prstGeom prst="rect">
            <a:avLst/>
          </a:prstGeom>
        </p:spPr>
      </p:pic>
      <p:pic>
        <p:nvPicPr>
          <p:cNvPr id="36" name="Picture 35"/>
          <p:cNvPicPr>
            <a:picLocks noChangeAspect="1"/>
          </p:cNvPicPr>
          <p:nvPr/>
        </p:nvPicPr>
        <p:blipFill>
          <a:blip r:embed="rId7">
            <a:clrChange>
              <a:clrFrom>
                <a:srgbClr val="FFFFFF"/>
              </a:clrFrom>
              <a:clrTo>
                <a:srgbClr val="FFFFFF">
                  <a:alpha val="0"/>
                </a:srgbClr>
              </a:clrTo>
            </a:clrChange>
          </a:blip>
          <a:stretch>
            <a:fillRect/>
          </a:stretch>
        </p:blipFill>
        <p:spPr>
          <a:xfrm>
            <a:off x="-211353" y="3070112"/>
            <a:ext cx="3902543" cy="3424237"/>
          </a:xfrm>
          <a:prstGeom prst="rect">
            <a:avLst/>
          </a:prstGeom>
        </p:spPr>
      </p:pic>
      <p:sp>
        <p:nvSpPr>
          <p:cNvPr id="14" name="Rectangle 13"/>
          <p:cNvSpPr/>
          <p:nvPr/>
        </p:nvSpPr>
        <p:spPr>
          <a:xfrm>
            <a:off x="797402" y="232849"/>
            <a:ext cx="10500851"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1371600">
              <a:defRPr/>
            </a:pPr>
            <a:endParaRPr lang="vi-VN" b="1" dirty="0">
              <a:solidFill>
                <a:prstClr val="black"/>
              </a:solidFill>
            </a:endParaRPr>
          </a:p>
        </p:txBody>
      </p:sp>
      <p:sp>
        <p:nvSpPr>
          <p:cNvPr id="15" name="Rectangle 14"/>
          <p:cNvSpPr/>
          <p:nvPr/>
        </p:nvSpPr>
        <p:spPr>
          <a:xfrm>
            <a:off x="6614450" y="4104970"/>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Montserrat Alternates Black" panose="00000A00000000000000" pitchFamily="50" charset="0"/>
              </a:rPr>
              <a:t>190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p:cNvSpPr/>
          <p:nvPr/>
        </p:nvSpPr>
        <p:spPr>
          <a:xfrm>
            <a:off x="819623" y="518788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Montserrat Alternates Black" panose="00000A00000000000000" pitchFamily="50" charset="0"/>
              </a:rPr>
              <a:t>19 000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6614450" y="5187883"/>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190 000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p:cNvSpPr/>
          <p:nvPr/>
        </p:nvSpPr>
        <p:spPr>
          <a:xfrm>
            <a:off x="797402" y="415305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1 900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87158" y="385247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09751" y="495293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874673" y="484665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641044" y="3796097"/>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133833" y="1385294"/>
            <a:ext cx="4431406" cy="443140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064732" y="537911"/>
            <a:ext cx="11099436" cy="954107"/>
          </a:xfrm>
          <a:prstGeom prst="rect">
            <a:avLst/>
          </a:prstGeom>
          <a:noFill/>
        </p:spPr>
        <p:txBody>
          <a:bodyPr wrap="square" rtlCol="0">
            <a:spAutoFit/>
          </a:bodyPr>
          <a:lstStyle/>
          <a:p>
            <a:r>
              <a:rPr lang="vi-VN" sz="3200" b="1" dirty="0">
                <a:solidFill>
                  <a:schemeClr val="bg1"/>
                </a:solidFill>
              </a:rPr>
              <a:t>Số nào trong các số sau không phải là số tròn trăm?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latin typeface="Montserrat Alternates Black" panose="00000A00000000000000" pitchFamily="50" charset="0"/>
                <a:ea typeface="+mn-ea"/>
                <a:cs typeface="+mn-cs"/>
              </a:rPr>
              <a:t> </a:t>
            </a:r>
          </a:p>
        </p:txBody>
      </p:sp>
    </p:spTree>
    <p:extLst>
      <p:ext uri="{BB962C8B-B14F-4D97-AF65-F5344CB8AC3E}">
        <p14:creationId xmlns:p14="http://schemas.microsoft.com/office/powerpoint/2010/main" val="76563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1"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1"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1"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1"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par>
                                <p:cTn id="28" presetID="14" presetClass="entr" presetSubtype="10" fill="hold" grpId="1"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6"/>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sai-www_nhacchuongvui_com.wav"/>
                                        </p:tgtEl>
                                      </p:cMediaNode>
                                    </p:audio>
                                  </p:subTnLst>
                                </p:cTn>
                              </p:par>
                            </p:childTnLst>
                          </p:cTn>
                        </p:par>
                        <p:par>
                          <p:cTn id="36" fill="hold">
                            <p:stCondLst>
                              <p:cond delay="0"/>
                            </p:stCondLst>
                            <p:childTnLst>
                              <p:par>
                                <p:cTn id="37" presetID="1" presetClass="entr" presetSubtype="0" fill="hold" nodeType="afterEffect">
                                  <p:stCondLst>
                                    <p:cond delay="1500"/>
                                  </p:stCondLst>
                                  <p:childTnLst>
                                    <p:set>
                                      <p:cBhvr>
                                        <p:cTn id="38" dur="1" fill="hold">
                                          <p:stCondLst>
                                            <p:cond delay="0"/>
                                          </p:stCondLst>
                                        </p:cTn>
                                        <p:tgtEl>
                                          <p:spTgt spid="23"/>
                                        </p:tgtEl>
                                        <p:attrNameLst>
                                          <p:attrName>style.visibility</p:attrName>
                                        </p:attrNameLst>
                                      </p:cBhvr>
                                      <p:to>
                                        <p:strVal val="visible"/>
                                      </p:to>
                                    </p:set>
                                  </p:childTnLst>
                                </p:cTn>
                              </p:par>
                            </p:childTnLst>
                          </p:cTn>
                        </p:par>
                        <p:par>
                          <p:cTn id="39" fill="hold">
                            <p:stCondLst>
                              <p:cond delay="1500"/>
                            </p:stCondLst>
                            <p:childTnLst>
                              <p:par>
                                <p:cTn id="40" presetID="10" presetClass="exit" presetSubtype="0" fill="hold" nodeType="afterEffect">
                                  <p:stCondLst>
                                    <p:cond delay="900"/>
                                  </p:stCondLst>
                                  <p:childTnLst>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Am-thanh-tra-loi-sai-www_nhacchuongvui_com.wav"/>
                                        </p:tgtEl>
                                      </p:cMediaNode>
                                    </p:audio>
                                  </p:subTnLst>
                                </p:cTn>
                              </p:par>
                            </p:childTnLst>
                          </p:cTn>
                        </p:par>
                        <p:par>
                          <p:cTn id="48" fill="hold">
                            <p:stCondLst>
                              <p:cond delay="0"/>
                            </p:stCondLst>
                            <p:childTnLst>
                              <p:par>
                                <p:cTn id="49" presetID="1" presetClass="entr" presetSubtype="0" fill="hold" nodeType="afterEffect">
                                  <p:stCondLst>
                                    <p:cond delay="1500"/>
                                  </p:stCondLst>
                                  <p:childTnLst>
                                    <p:set>
                                      <p:cBhvr>
                                        <p:cTn id="50" dur="1" fill="hold">
                                          <p:stCondLst>
                                            <p:cond delay="0"/>
                                          </p:stCondLst>
                                        </p:cTn>
                                        <p:tgtEl>
                                          <p:spTgt spid="23"/>
                                        </p:tgtEl>
                                        <p:attrNameLst>
                                          <p:attrName>style.visibility</p:attrName>
                                        </p:attrNameLst>
                                      </p:cBhvr>
                                      <p:to>
                                        <p:strVal val="visible"/>
                                      </p:to>
                                    </p:set>
                                  </p:childTnLst>
                                </p:cTn>
                              </p:par>
                            </p:childTnLst>
                          </p:cTn>
                        </p:par>
                        <p:par>
                          <p:cTn id="51" fill="hold">
                            <p:stCondLst>
                              <p:cond delay="1500"/>
                            </p:stCondLst>
                            <p:childTnLst>
                              <p:par>
                                <p:cTn id="52" presetID="10" presetClass="exit" presetSubtype="0" fill="hold" nodeType="afterEffect">
                                  <p:stCondLst>
                                    <p:cond delay="1100"/>
                                  </p:stCondLst>
                                  <p:childTnLst>
                                    <p:animEffect transition="out" filter="fade">
                                      <p:cBhvr>
                                        <p:cTn id="53" dur="500"/>
                                        <p:tgtEl>
                                          <p:spTgt spid="23"/>
                                        </p:tgtEl>
                                      </p:cBhvr>
                                    </p:animEffect>
                                    <p:set>
                                      <p:cBhvr>
                                        <p:cTn id="54"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5" restart="whenNotActive" fill="hold" evtFilter="cancelBubble" nodeType="interactiveSeq">
                <p:stCondLst>
                  <p:cond evt="onClick" delay="0">
                    <p:tgtEl>
                      <p:spTgt spid="17"/>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Am-thanh-tra-loi-sai-www_nhacchuongvui_com.wav"/>
                                        </p:tgtEl>
                                      </p:cMediaNode>
                                    </p:audio>
                                  </p:subTnLst>
                                </p:cTn>
                              </p:par>
                            </p:childTnLst>
                          </p:cTn>
                        </p:par>
                        <p:par>
                          <p:cTn id="60" fill="hold">
                            <p:stCondLst>
                              <p:cond delay="0"/>
                            </p:stCondLst>
                            <p:childTnLst>
                              <p:par>
                                <p:cTn id="61" presetID="1" presetClass="entr" presetSubtype="0" fill="hold" nodeType="afterEffect">
                                  <p:stCondLst>
                                    <p:cond delay="1500"/>
                                  </p:stCondLst>
                                  <p:childTnLst>
                                    <p:set>
                                      <p:cBhvr>
                                        <p:cTn id="62" dur="1" fill="hold">
                                          <p:stCondLst>
                                            <p:cond delay="0"/>
                                          </p:stCondLst>
                                        </p:cTn>
                                        <p:tgtEl>
                                          <p:spTgt spid="23"/>
                                        </p:tgtEl>
                                        <p:attrNameLst>
                                          <p:attrName>style.visibility</p:attrName>
                                        </p:attrNameLst>
                                      </p:cBhvr>
                                      <p:to>
                                        <p:strVal val="visible"/>
                                      </p:to>
                                    </p:set>
                                  </p:childTnLst>
                                </p:cTn>
                              </p:par>
                            </p:childTnLst>
                          </p:cTn>
                        </p:par>
                        <p:par>
                          <p:cTn id="63" fill="hold">
                            <p:stCondLst>
                              <p:cond delay="1500"/>
                            </p:stCondLst>
                            <p:childTnLst>
                              <p:par>
                                <p:cTn id="64" presetID="10" presetClass="exit" presetSubtype="0" fill="hold" nodeType="afterEffect">
                                  <p:stCondLst>
                                    <p:cond delay="1100"/>
                                  </p:stCondLst>
                                  <p:childTnLst>
                                    <p:animEffect transition="out" filter="fade">
                                      <p:cBhvr>
                                        <p:cTn id="65" dur="500"/>
                                        <p:tgtEl>
                                          <p:spTgt spid="23"/>
                                        </p:tgtEl>
                                      </p:cBhvr>
                                    </p:animEffect>
                                    <p:set>
                                      <p:cBhvr>
                                        <p:cTn id="6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5"/>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Am-thanh-tra-loi-dung-www_nhacchuongvui_com.wav"/>
                                        </p:tgtEl>
                                      </p:cMediaNode>
                                    </p:audio>
                                  </p:subTnLst>
                                </p:cTn>
                              </p:par>
                              <p:par>
                                <p:cTn id="72" presetID="10" presetClass="exit" presetSubtype="0" fill="hold" nodeType="withEffect">
                                  <p:stCondLst>
                                    <p:cond delay="0"/>
                                  </p:stCondLst>
                                  <p:childTnLst>
                                    <p:animEffect transition="out" filter="fade">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2"/>
                                        </p:tgtEl>
                                      </p:cBhvr>
                                    </p:animEffect>
                                    <p:set>
                                      <p:cBhvr>
                                        <p:cTn id="86" dur="1" fill="hold">
                                          <p:stCondLst>
                                            <p:cond delay="499"/>
                                          </p:stCondLst>
                                        </p:cTn>
                                        <p:tgtEl>
                                          <p:spTgt spid="22"/>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15"/>
                                        </p:tgtEl>
                                      </p:cBhvr>
                                    </p:animEffect>
                                    <p:set>
                                      <p:cBhvr>
                                        <p:cTn id="92" dur="1" fill="hold">
                                          <p:stCondLst>
                                            <p:cond delay="499"/>
                                          </p:stCondLst>
                                        </p:cTn>
                                        <p:tgtEl>
                                          <p:spTgt spid="15"/>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16"/>
                                        </p:tgtEl>
                                      </p:cBhvr>
                                    </p:animEffect>
                                    <p:set>
                                      <p:cBhvr>
                                        <p:cTn id="95" dur="1" fill="hold">
                                          <p:stCondLst>
                                            <p:cond delay="499"/>
                                          </p:stCondLst>
                                        </p:cTn>
                                        <p:tgtEl>
                                          <p:spTgt spid="16"/>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17"/>
                                        </p:tgtEl>
                                      </p:cBhvr>
                                    </p:animEffect>
                                    <p:set>
                                      <p:cBhvr>
                                        <p:cTn id="98" dur="1" fill="hold">
                                          <p:stCondLst>
                                            <p:cond delay="499"/>
                                          </p:stCondLst>
                                        </p:cTn>
                                        <p:tgtEl>
                                          <p:spTgt spid="17"/>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18"/>
                                        </p:tgtEl>
                                      </p:cBhvr>
                                    </p:animEffect>
                                    <p:set>
                                      <p:cBhvr>
                                        <p:cTn id="101" dur="1" fill="hold">
                                          <p:stCondLst>
                                            <p:cond delay="499"/>
                                          </p:stCondLst>
                                        </p:cTn>
                                        <p:tgtEl>
                                          <p:spTgt spid="18"/>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500"/>
                                        <p:tgtEl>
                                          <p:spTgt spid="32"/>
                                        </p:tgtEl>
                                      </p:cBhvr>
                                    </p:animEffect>
                                    <p:set>
                                      <p:cBhvr>
                                        <p:cTn id="104" dur="1" fill="hold">
                                          <p:stCondLst>
                                            <p:cond delay="499"/>
                                          </p:stCondLst>
                                        </p:cTn>
                                        <p:tgtEl>
                                          <p:spTgt spid="32"/>
                                        </p:tgtEl>
                                        <p:attrNameLst>
                                          <p:attrName>style.visibility</p:attrName>
                                        </p:attrNameLst>
                                      </p:cBhvr>
                                      <p:to>
                                        <p:strVal val="hidden"/>
                                      </p:to>
                                    </p:set>
                                  </p:childTnLst>
                                </p:cTn>
                              </p:par>
                            </p:childTnLst>
                          </p:cTn>
                        </p:par>
                        <p:par>
                          <p:cTn id="105" fill="hold">
                            <p:stCondLst>
                              <p:cond delay="500"/>
                            </p:stCondLst>
                            <p:childTnLst>
                              <p:par>
                                <p:cTn id="106" presetID="0" presetClass="path" presetSubtype="0" accel="50000" decel="50000" fill="hold" nodeType="afterEffect">
                                  <p:stCondLst>
                                    <p:cond delay="0"/>
                                  </p:stCondLst>
                                  <p:childTnLst>
                                    <p:animMotion origin="layout" path="M 0.00091 0.00093 L 0.00091 0.00093 L 0.01549 0.01574 C 0.01653 0.01667 0.01758 0.01806 0.01862 0.01945 C 0.01992 0.02107 0.02122 0.02338 0.02278 0.025 C 0.02539 0.02778 0.02812 0.03056 0.03112 0.03241 C 0.04049 0.03796 0.02552 0.0294 0.03945 0.03611 C 0.05234 0.04236 0.03893 0.03773 0.05195 0.04167 C 0.05403 0.04352 0.05599 0.0456 0.0582 0.04722 C 0.06015 0.04861 0.06237 0.04908 0.06445 0.05093 C 0.06666 0.05278 0.06836 0.05625 0.0707 0.05833 C 0.07396 0.06111 0.07773 0.06273 0.08112 0.06574 C 0.08398 0.06829 0.08646 0.07245 0.08945 0.075 C 0.10026 0.0838 0.10338 0.08403 0.11237 0.08982 C 0.1151 0.09144 0.11784 0.09375 0.1207 0.09537 C 0.1233 0.09676 0.1263 0.09722 0.12903 0.09908 C 0.13112 0.10046 0.13294 0.10347 0.13528 0.10463 C 0.13789 0.10579 0.14075 0.10602 0.14362 0.10648 C 0.14869 0.10718 0.15403 0.10764 0.15924 0.10833 C 0.16159 0.10949 0.16393 0.11111 0.16653 0.11204 C 0.16927 0.11296 0.172 0.1132 0.17487 0.11389 C 0.17955 0.11482 0.18854 0.11597 0.19362 0.11759 C 0.197 0.11852 0.20052 0.12014 0.20403 0.1213 C 0.20703 0.12199 0.21028 0.12245 0.21341 0.12315 C 0.21575 0.12361 0.21823 0.12431 0.2207 0.125 L 0.22903 0.12685 C 0.23945 0.13287 0.23099 0.12847 0.24153 0.13241 C 0.24284 0.13287 0.24427 0.1338 0.2457 0.13426 C 0.25013 0.13565 0.25468 0.13634 0.25924 0.13796 C 0.26198 0.13866 0.26393 0.14005 0.26653 0.14167 C 0.26784 0.14352 0.26927 0.14537 0.2707 0.14722 C 0.27161 0.14838 0.27278 0.14931 0.27383 0.15093 C 0.28177 0.16273 0.27226 0.15093 0.28008 0.16019 C 0.28554 0.175 0.27825 0.15695 0.28528 0.16945 C 0.28646 0.17153 0.28698 0.17477 0.28841 0.17685 C 0.29153 0.18102 0.2957 0.18333 0.29883 0.18796 C 0.30091 0.19097 0.30312 0.19375 0.30508 0.19722 C 0.31198 0.20949 0.30403 0.20023 0.31237 0.21019 C 0.31601 0.21458 0.32057 0.21736 0.32383 0.22315 C 0.3414 0.2544 0.32291 0.22384 0.34049 0.24722 C 0.34205 0.24931 0.3431 0.25208 0.34466 0.25463 C 0.34661 0.25764 0.34869 0.26088 0.35091 0.26389 C 0.35586 0.2706 0.36002 0.27454 0.36445 0.28241 C 0.36562 0.28449 0.36614 0.28773 0.36758 0.28982 C 0.36875 0.29144 0.37031 0.29213 0.37174 0.29352 C 0.37278 0.29445 0.37383 0.2956 0.37487 0.29722 C 0.3763 0.29931 0.37747 0.30232 0.37903 0.30463 C 0.39205 0.32384 0.38255 0.30995 0.39153 0.31945 C 0.39362 0.32153 0.39557 0.32454 0.39778 0.32685 C 0.39909 0.32824 0.40052 0.32917 0.40195 0.33056 C 0.40364 0.33218 0.40547 0.3338 0.40716 0.33611 C 0.40833 0.3375 0.40898 0.34028 0.41028 0.34167 C 0.41185 0.34329 0.4138 0.34375 0.41549 0.34537 C 0.41653 0.3463 0.41744 0.34792 0.41862 0.34908 C 0.41992 0.35023 0.42135 0.35116 0.42278 0.35278 C 0.42487 0.35486 0.42656 0.35857 0.42903 0.36019 L 0.43216 0.36204 " pathEditMode="relative" ptsTypes="AAAAAAAAAAAAAAAAAAAAAAAAAAAAAAAAAAAAAAAAAAAAAAAAAAAAAAAAA">
                                      <p:cBhvr>
                                        <p:cTn id="107" dur="2000" fill="hold"/>
                                        <p:tgtEl>
                                          <p:spTgt spid="33"/>
                                        </p:tgtEl>
                                        <p:attrNameLst>
                                          <p:attrName>ppt_x</p:attrName>
                                          <p:attrName>ppt_y</p:attrName>
                                        </p:attrNameLst>
                                      </p:cBhvr>
                                    </p:animMotion>
                                  </p:childTnLst>
                                </p:cTn>
                              </p:par>
                              <p:par>
                                <p:cTn id="108" presetID="10" presetClass="entr" presetSubtype="0" fill="hold" nodeType="with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500"/>
                                        <p:tgtEl>
                                          <p:spTgt spid="28"/>
                                        </p:tgtEl>
                                      </p:cBhvr>
                                    </p:animEffect>
                                  </p:childTnLst>
                                </p:cTn>
                              </p:par>
                            </p:childTnLst>
                          </p:cTn>
                        </p:par>
                      </p:childTnLst>
                    </p:cTn>
                  </p:par>
                </p:childTnLst>
              </p:cTn>
              <p:nextCondLst>
                <p:cond evt="onClick" delay="0">
                  <p:tgtEl>
                    <p:spTgt spid="15"/>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32" grpId="0"/>
      <p:bldP spid="32"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28" name="Picture 12" descr="Emoji Love Sticker by B.Duck for iOS &amp; Android | GIPH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23886" y="4245996"/>
            <a:ext cx="2248352" cy="22483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6">
            <a:clrChange>
              <a:clrFrom>
                <a:srgbClr val="FFFFFF"/>
              </a:clrFrom>
              <a:clrTo>
                <a:srgbClr val="FFFFFF">
                  <a:alpha val="0"/>
                </a:srgbClr>
              </a:clrTo>
            </a:clrChange>
          </a:blip>
          <a:stretch>
            <a:fillRect/>
          </a:stretch>
        </p:blipFill>
        <p:spPr>
          <a:xfrm rot="20508595">
            <a:off x="7737024" y="5199540"/>
            <a:ext cx="2269494" cy="1737046"/>
          </a:xfrm>
          <a:prstGeom prst="rect">
            <a:avLst/>
          </a:prstGeom>
        </p:spPr>
      </p:pic>
      <p:pic>
        <p:nvPicPr>
          <p:cNvPr id="30" name="Picture 29"/>
          <p:cNvPicPr>
            <a:picLocks noChangeAspect="1"/>
          </p:cNvPicPr>
          <p:nvPr/>
        </p:nvPicPr>
        <p:blipFill>
          <a:blip r:embed="rId6">
            <a:clrChange>
              <a:clrFrom>
                <a:srgbClr val="FFFFFF"/>
              </a:clrFrom>
              <a:clrTo>
                <a:srgbClr val="FFFFFF">
                  <a:alpha val="0"/>
                </a:srgbClr>
              </a:clrTo>
            </a:clrChange>
          </a:blip>
          <a:stretch>
            <a:fillRect/>
          </a:stretch>
        </p:blipFill>
        <p:spPr>
          <a:xfrm rot="20508595">
            <a:off x="9807944" y="4678794"/>
            <a:ext cx="2269494" cy="1737046"/>
          </a:xfrm>
          <a:prstGeom prst="rect">
            <a:avLst/>
          </a:prstGeom>
        </p:spPr>
      </p:pic>
      <p:pic>
        <p:nvPicPr>
          <p:cNvPr id="31" name="Picture 30"/>
          <p:cNvPicPr>
            <a:picLocks noChangeAspect="1"/>
          </p:cNvPicPr>
          <p:nvPr/>
        </p:nvPicPr>
        <p:blipFill>
          <a:blip r:embed="rId6">
            <a:clrChange>
              <a:clrFrom>
                <a:srgbClr val="FFFFFF"/>
              </a:clrFrom>
              <a:clrTo>
                <a:srgbClr val="FFFFFF">
                  <a:alpha val="0"/>
                </a:srgbClr>
              </a:clrTo>
            </a:clrChange>
          </a:blip>
          <a:stretch>
            <a:fillRect/>
          </a:stretch>
        </p:blipFill>
        <p:spPr>
          <a:xfrm rot="20508595">
            <a:off x="5898169" y="4045095"/>
            <a:ext cx="2269494" cy="1737046"/>
          </a:xfrm>
          <a:prstGeom prst="rect">
            <a:avLst/>
          </a:prstGeom>
        </p:spPr>
      </p:pic>
      <p:pic>
        <p:nvPicPr>
          <p:cNvPr id="36" name="Picture 35"/>
          <p:cNvPicPr>
            <a:picLocks noChangeAspect="1"/>
          </p:cNvPicPr>
          <p:nvPr/>
        </p:nvPicPr>
        <p:blipFill>
          <a:blip r:embed="rId7">
            <a:clrChange>
              <a:clrFrom>
                <a:srgbClr val="FFFFFF"/>
              </a:clrFrom>
              <a:clrTo>
                <a:srgbClr val="FFFFFF">
                  <a:alpha val="0"/>
                </a:srgbClr>
              </a:clrTo>
            </a:clrChange>
          </a:blip>
          <a:stretch>
            <a:fillRect/>
          </a:stretch>
        </p:blipFill>
        <p:spPr>
          <a:xfrm>
            <a:off x="-211353" y="3070112"/>
            <a:ext cx="3902543" cy="3424237"/>
          </a:xfrm>
          <a:prstGeom prst="rect">
            <a:avLst/>
          </a:prstGeom>
        </p:spPr>
      </p:pic>
      <p:pic>
        <p:nvPicPr>
          <p:cNvPr id="24" name="Picture 4" descr="Sticker of B.Duck on Behance | à¸ªà¸à¸´à¸à¹à¸à¸­à¸£à¹"/>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814081" y="5191775"/>
            <a:ext cx="1802395" cy="180239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6">
            <a:clrChange>
              <a:clrFrom>
                <a:srgbClr val="FFFFFF"/>
              </a:clrFrom>
              <a:clrTo>
                <a:srgbClr val="FFFFFF">
                  <a:alpha val="0"/>
                </a:srgbClr>
              </a:clrTo>
            </a:clrChange>
          </a:blip>
          <a:stretch>
            <a:fillRect/>
          </a:stretch>
        </p:blipFill>
        <p:spPr>
          <a:xfrm rot="20508595">
            <a:off x="4407159" y="5323499"/>
            <a:ext cx="2269494" cy="1737046"/>
          </a:xfrm>
          <a:prstGeom prst="rect">
            <a:avLst/>
          </a:prstGeom>
        </p:spPr>
      </p:pic>
      <p:sp>
        <p:nvSpPr>
          <p:cNvPr id="14" name="Rectangle 13"/>
          <p:cNvSpPr/>
          <p:nvPr/>
        </p:nvSpPr>
        <p:spPr>
          <a:xfrm>
            <a:off x="0" y="552709"/>
            <a:ext cx="12191999"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6536121" y="4424830"/>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99 000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p:cNvSpPr/>
          <p:nvPr/>
        </p:nvSpPr>
        <p:spPr>
          <a:xfrm>
            <a:off x="741294" y="550774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99 990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6536121" y="5507743"/>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999 900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p:cNvSpPr/>
          <p:nvPr/>
        </p:nvSpPr>
        <p:spPr>
          <a:xfrm>
            <a:off x="719073" y="447291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9 900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08829" y="417233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531422" y="527279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Káº¿t quáº£ hÃ¬nh áº£nh cho right wrong tick icon"/>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796344" y="516651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562715" y="4115957"/>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850466" y="1424967"/>
            <a:ext cx="4431406" cy="443140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 y="632930"/>
            <a:ext cx="12546622" cy="1200329"/>
          </a:xfrm>
          <a:prstGeom prst="rect">
            <a:avLst/>
          </a:prstGeom>
          <a:noFill/>
        </p:spPr>
        <p:txBody>
          <a:bodyPr wrap="square" rtlCol="0">
            <a:spAutoFit/>
          </a:bodyPr>
          <a:lstStyle/>
          <a:p>
            <a:r>
              <a:rPr lang="vi-VN" sz="4800" b="1" dirty="0">
                <a:solidFill>
                  <a:schemeClr val="bg1"/>
                </a:solidFill>
              </a:rPr>
              <a:t>Số nào trong các số sau là số tròn nghìn?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  </a:t>
            </a:r>
          </a:p>
        </p:txBody>
      </p:sp>
    </p:spTree>
    <p:extLst>
      <p:ext uri="{BB962C8B-B14F-4D97-AF65-F5344CB8AC3E}">
        <p14:creationId xmlns:p14="http://schemas.microsoft.com/office/powerpoint/2010/main" val="104125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1"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1"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1"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1"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par>
                                <p:cTn id="28" presetID="14" presetClass="entr" presetSubtype="10" fill="hold" grpId="1"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6"/>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sai-www_nhacchuongvui_com.wav"/>
                                        </p:tgtEl>
                                      </p:cMediaNode>
                                    </p:audio>
                                  </p:subTnLst>
                                </p:cTn>
                              </p:par>
                            </p:childTnLst>
                          </p:cTn>
                        </p:par>
                        <p:par>
                          <p:cTn id="36" fill="hold">
                            <p:stCondLst>
                              <p:cond delay="0"/>
                            </p:stCondLst>
                            <p:childTnLst>
                              <p:par>
                                <p:cTn id="37" presetID="1" presetClass="entr" presetSubtype="0" fill="hold" nodeType="afterEffect">
                                  <p:stCondLst>
                                    <p:cond delay="1500"/>
                                  </p:stCondLst>
                                  <p:childTnLst>
                                    <p:set>
                                      <p:cBhvr>
                                        <p:cTn id="38" dur="1" fill="hold">
                                          <p:stCondLst>
                                            <p:cond delay="0"/>
                                          </p:stCondLst>
                                        </p:cTn>
                                        <p:tgtEl>
                                          <p:spTgt spid="23"/>
                                        </p:tgtEl>
                                        <p:attrNameLst>
                                          <p:attrName>style.visibility</p:attrName>
                                        </p:attrNameLst>
                                      </p:cBhvr>
                                      <p:to>
                                        <p:strVal val="visible"/>
                                      </p:to>
                                    </p:set>
                                  </p:childTnLst>
                                </p:cTn>
                              </p:par>
                            </p:childTnLst>
                          </p:cTn>
                        </p:par>
                        <p:par>
                          <p:cTn id="39" fill="hold">
                            <p:stCondLst>
                              <p:cond delay="1500"/>
                            </p:stCondLst>
                            <p:childTnLst>
                              <p:par>
                                <p:cTn id="40" presetID="10" presetClass="exit" presetSubtype="0" fill="hold" nodeType="afterEffect">
                                  <p:stCondLst>
                                    <p:cond delay="900"/>
                                  </p:stCondLst>
                                  <p:childTnLst>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Am-thanh-tra-loi-sai-www_nhacchuongvui_com.wav"/>
                                        </p:tgtEl>
                                      </p:cMediaNode>
                                    </p:audio>
                                  </p:subTnLst>
                                </p:cTn>
                              </p:par>
                            </p:childTnLst>
                          </p:cTn>
                        </p:par>
                        <p:par>
                          <p:cTn id="48" fill="hold">
                            <p:stCondLst>
                              <p:cond delay="0"/>
                            </p:stCondLst>
                            <p:childTnLst>
                              <p:par>
                                <p:cTn id="49" presetID="1" presetClass="entr" presetSubtype="0" fill="hold" nodeType="afterEffect">
                                  <p:stCondLst>
                                    <p:cond delay="1500"/>
                                  </p:stCondLst>
                                  <p:childTnLst>
                                    <p:set>
                                      <p:cBhvr>
                                        <p:cTn id="50" dur="1" fill="hold">
                                          <p:stCondLst>
                                            <p:cond delay="0"/>
                                          </p:stCondLst>
                                        </p:cTn>
                                        <p:tgtEl>
                                          <p:spTgt spid="23"/>
                                        </p:tgtEl>
                                        <p:attrNameLst>
                                          <p:attrName>style.visibility</p:attrName>
                                        </p:attrNameLst>
                                      </p:cBhvr>
                                      <p:to>
                                        <p:strVal val="visible"/>
                                      </p:to>
                                    </p:set>
                                  </p:childTnLst>
                                </p:cTn>
                              </p:par>
                            </p:childTnLst>
                          </p:cTn>
                        </p:par>
                        <p:par>
                          <p:cTn id="51" fill="hold">
                            <p:stCondLst>
                              <p:cond delay="1500"/>
                            </p:stCondLst>
                            <p:childTnLst>
                              <p:par>
                                <p:cTn id="52" presetID="10" presetClass="exit" presetSubtype="0" fill="hold" nodeType="afterEffect">
                                  <p:stCondLst>
                                    <p:cond delay="1100"/>
                                  </p:stCondLst>
                                  <p:childTnLst>
                                    <p:animEffect transition="out" filter="fade">
                                      <p:cBhvr>
                                        <p:cTn id="53" dur="500"/>
                                        <p:tgtEl>
                                          <p:spTgt spid="23"/>
                                        </p:tgtEl>
                                      </p:cBhvr>
                                    </p:animEffect>
                                    <p:set>
                                      <p:cBhvr>
                                        <p:cTn id="54"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5" restart="whenNotActive" fill="hold" evtFilter="cancelBubble" nodeType="interactiveSeq">
                <p:stCondLst>
                  <p:cond evt="onClick" delay="0">
                    <p:tgtEl>
                      <p:spTgt spid="17"/>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Am-thanh-tra-loi-sai-www_nhacchuongvui_com.wav"/>
                                        </p:tgtEl>
                                      </p:cMediaNode>
                                    </p:audio>
                                  </p:subTnLst>
                                </p:cTn>
                              </p:par>
                            </p:childTnLst>
                          </p:cTn>
                        </p:par>
                        <p:par>
                          <p:cTn id="60" fill="hold">
                            <p:stCondLst>
                              <p:cond delay="0"/>
                            </p:stCondLst>
                            <p:childTnLst>
                              <p:par>
                                <p:cTn id="61" presetID="1" presetClass="entr" presetSubtype="0" fill="hold" nodeType="afterEffect">
                                  <p:stCondLst>
                                    <p:cond delay="1500"/>
                                  </p:stCondLst>
                                  <p:childTnLst>
                                    <p:set>
                                      <p:cBhvr>
                                        <p:cTn id="62" dur="1" fill="hold">
                                          <p:stCondLst>
                                            <p:cond delay="0"/>
                                          </p:stCondLst>
                                        </p:cTn>
                                        <p:tgtEl>
                                          <p:spTgt spid="23"/>
                                        </p:tgtEl>
                                        <p:attrNameLst>
                                          <p:attrName>style.visibility</p:attrName>
                                        </p:attrNameLst>
                                      </p:cBhvr>
                                      <p:to>
                                        <p:strVal val="visible"/>
                                      </p:to>
                                    </p:set>
                                  </p:childTnLst>
                                </p:cTn>
                              </p:par>
                            </p:childTnLst>
                          </p:cTn>
                        </p:par>
                        <p:par>
                          <p:cTn id="63" fill="hold">
                            <p:stCondLst>
                              <p:cond delay="1500"/>
                            </p:stCondLst>
                            <p:childTnLst>
                              <p:par>
                                <p:cTn id="64" presetID="10" presetClass="exit" presetSubtype="0" fill="hold" nodeType="afterEffect">
                                  <p:stCondLst>
                                    <p:cond delay="1100"/>
                                  </p:stCondLst>
                                  <p:childTnLst>
                                    <p:animEffect transition="out" filter="fade">
                                      <p:cBhvr>
                                        <p:cTn id="65" dur="500"/>
                                        <p:tgtEl>
                                          <p:spTgt spid="23"/>
                                        </p:tgtEl>
                                      </p:cBhvr>
                                    </p:animEffect>
                                    <p:set>
                                      <p:cBhvr>
                                        <p:cTn id="6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5"/>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Am-thanh-tra-loi-dung-www_nhacchuongvui_com.wav"/>
                                        </p:tgtEl>
                                      </p:cMediaNode>
                                    </p:audio>
                                  </p:subTnLst>
                                </p:cTn>
                              </p:par>
                              <p:par>
                                <p:cTn id="72" presetID="10" presetClass="exit" presetSubtype="0" fill="hold" nodeType="withEffect">
                                  <p:stCondLst>
                                    <p:cond delay="0"/>
                                  </p:stCondLst>
                                  <p:childTnLst>
                                    <p:animEffect transition="out" filter="fade">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2"/>
                                        </p:tgtEl>
                                      </p:cBhvr>
                                    </p:animEffect>
                                    <p:set>
                                      <p:cBhvr>
                                        <p:cTn id="86" dur="1" fill="hold">
                                          <p:stCondLst>
                                            <p:cond delay="499"/>
                                          </p:stCondLst>
                                        </p:cTn>
                                        <p:tgtEl>
                                          <p:spTgt spid="22"/>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15"/>
                                        </p:tgtEl>
                                      </p:cBhvr>
                                    </p:animEffect>
                                    <p:set>
                                      <p:cBhvr>
                                        <p:cTn id="92" dur="1" fill="hold">
                                          <p:stCondLst>
                                            <p:cond delay="499"/>
                                          </p:stCondLst>
                                        </p:cTn>
                                        <p:tgtEl>
                                          <p:spTgt spid="15"/>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16"/>
                                        </p:tgtEl>
                                      </p:cBhvr>
                                    </p:animEffect>
                                    <p:set>
                                      <p:cBhvr>
                                        <p:cTn id="95" dur="1" fill="hold">
                                          <p:stCondLst>
                                            <p:cond delay="499"/>
                                          </p:stCondLst>
                                        </p:cTn>
                                        <p:tgtEl>
                                          <p:spTgt spid="16"/>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17"/>
                                        </p:tgtEl>
                                      </p:cBhvr>
                                    </p:animEffect>
                                    <p:set>
                                      <p:cBhvr>
                                        <p:cTn id="98" dur="1" fill="hold">
                                          <p:stCondLst>
                                            <p:cond delay="499"/>
                                          </p:stCondLst>
                                        </p:cTn>
                                        <p:tgtEl>
                                          <p:spTgt spid="17"/>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18"/>
                                        </p:tgtEl>
                                      </p:cBhvr>
                                    </p:animEffect>
                                    <p:set>
                                      <p:cBhvr>
                                        <p:cTn id="101" dur="1" fill="hold">
                                          <p:stCondLst>
                                            <p:cond delay="499"/>
                                          </p:stCondLst>
                                        </p:cTn>
                                        <p:tgtEl>
                                          <p:spTgt spid="18"/>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500"/>
                                        <p:tgtEl>
                                          <p:spTgt spid="32"/>
                                        </p:tgtEl>
                                      </p:cBhvr>
                                    </p:animEffect>
                                    <p:set>
                                      <p:cBhvr>
                                        <p:cTn id="104" dur="1" fill="hold">
                                          <p:stCondLst>
                                            <p:cond delay="499"/>
                                          </p:stCondLst>
                                        </p:cTn>
                                        <p:tgtEl>
                                          <p:spTgt spid="32"/>
                                        </p:tgtEl>
                                        <p:attrNameLst>
                                          <p:attrName>style.visibility</p:attrName>
                                        </p:attrNameLst>
                                      </p:cBhvr>
                                      <p:to>
                                        <p:strVal val="hidden"/>
                                      </p:to>
                                    </p:set>
                                  </p:childTnLst>
                                </p:cTn>
                              </p:par>
                            </p:childTnLst>
                          </p:cTn>
                        </p:par>
                        <p:par>
                          <p:cTn id="105" fill="hold">
                            <p:stCondLst>
                              <p:cond delay="500"/>
                            </p:stCondLst>
                            <p:childTnLst>
                              <p:par>
                                <p:cTn id="106" presetID="0" presetClass="path" presetSubtype="0" accel="50000" decel="50000" fill="hold" nodeType="afterEffect">
                                  <p:stCondLst>
                                    <p:cond delay="0"/>
                                  </p:stCondLst>
                                  <p:childTnLst>
                                    <p:animMotion origin="layout" path="M -6.04167E-6 -1.48148E-6 L -6.04167E-6 -1.48148E-6 C 0.00169 0.00926 0.00077 0.02176 0.0052 0.02778 C 0.0065 0.02963 0.00807 0.03102 0.00937 0.03333 C 0.01197 0.03796 0.01236 0.0412 0.01458 0.0463 C 0.01757 0.05301 0.02395 0.06667 0.02395 0.06667 C 0.02421 0.06852 0.02473 0.07014 0.02499 0.07222 C 0.02617 0.0875 0.02395 0.10486 0.02812 0.11852 C 0.0315 0.12986 0.04062 0.13148 0.04583 0.14074 C 0.04986 0.14815 0.05143 0.15139 0.05624 0.15741 C 0.05781 0.15949 0.05963 0.16088 0.06145 0.16296 C 0.06354 0.16528 0.06562 0.16782 0.0677 0.17037 L 0.07083 0.17407 C 0.07213 0.17893 0.07395 0.18356 0.07499 0.18889 C 0.07525 0.19074 0.07551 0.19259 0.07604 0.19444 C 0.07656 0.19699 0.07747 0.1993 0.07812 0.20185 C 0.07877 0.20486 0.07916 0.20833 0.0802 0.21111 C 0.08085 0.21319 0.08242 0.21458 0.08333 0.21667 C 0.08411 0.21898 0.08437 0.22199 0.08541 0.22407 C 0.08645 0.22639 0.08827 0.22731 0.08958 0.22963 C 0.09036 0.23125 0.09088 0.23333 0.09166 0.23518 C 0.09348 0.24005 0.09856 0.25185 0.10104 0.2537 C 0.10273 0.25486 0.10455 0.25579 0.10624 0.25741 C 0.11367 0.26412 0.10429 0.25833 0.11354 0.26481 C 0.11549 0.2662 0.1177 0.2669 0.11979 0.26852 C 0.12161 0.26991 0.12304 0.27245 0.12499 0.27407 C 0.12994 0.27824 0.1345 0.28009 0.13958 0.28333 C 0.14127 0.28449 0.14296 0.28588 0.14479 0.28704 C 0.1457 0.28773 0.14687 0.28819 0.14791 0.28889 C 0.14921 0.29005 0.15051 0.29167 0.15208 0.29259 C 0.1608 0.29838 0.16093 0.29606 0.17187 0.29815 C 0.17343 0.29838 0.18124 0.30093 0.18333 0.30185 C 0.18775 0.30393 0.18554 0.30393 0.19062 0.30741 C 0.19257 0.3088 0.19479 0.30995 0.19687 0.31111 C 0.19791 0.3118 0.19895 0.31204 0.19999 0.31296 C 0.2013 0.31412 0.2026 0.31597 0.20416 0.31667 C 0.20715 0.31782 0.21041 0.31782 0.21354 0.31852 C 0.22434 0.32407 0.21705 0.32083 0.22708 0.32407 C 0.22877 0.32454 0.23046 0.32546 0.23229 0.32593 C 0.23359 0.32616 0.23502 0.32593 0.23645 0.32593 " pathEditMode="relative" ptsTypes="AAAAAAAAAAAAAAAAAAAAAAAAAAAAAAAAAAAAAAAA">
                                      <p:cBhvr>
                                        <p:cTn id="107" dur="2000" fill="hold"/>
                                        <p:tgtEl>
                                          <p:spTgt spid="33"/>
                                        </p:tgtEl>
                                        <p:attrNameLst>
                                          <p:attrName>ppt_x</p:attrName>
                                          <p:attrName>ppt_y</p:attrName>
                                        </p:attrNameLst>
                                      </p:cBhvr>
                                    </p:animMotion>
                                  </p:childTnLst>
                                </p:cTn>
                              </p:par>
                              <p:par>
                                <p:cTn id="108" presetID="10" presetClass="entr" presetSubtype="0" fill="hold" nodeType="with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500"/>
                                        <p:tgtEl>
                                          <p:spTgt spid="24"/>
                                        </p:tgtEl>
                                      </p:cBhvr>
                                    </p:animEffect>
                                  </p:childTnLst>
                                </p:cTn>
                              </p:par>
                            </p:childTnLst>
                          </p:cTn>
                        </p:par>
                      </p:childTnLst>
                    </p:cTn>
                  </p:par>
                </p:childTnLst>
              </p:cTn>
              <p:nextCondLst>
                <p:cond evt="onClick" delay="0">
                  <p:tgtEl>
                    <p:spTgt spid="15"/>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32" grpId="0"/>
      <p:bldP spid="3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27" name="Picture 10" descr="Emoji Eat Sticker by B.Duck à¹à¸à¸à¸µ 2020 | à¸ªà¸à¸´à¸à¹à¸à¸­à¸£à¹"/>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202605" y="3885936"/>
            <a:ext cx="1787037" cy="178703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Emoji Love Sticker by B.Duck for iOS &amp; Android | GIPH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23886" y="4245996"/>
            <a:ext cx="2248352" cy="224835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p:cNvPicPr>
            <a:picLocks noChangeAspect="1"/>
          </p:cNvPicPr>
          <p:nvPr/>
        </p:nvPicPr>
        <p:blipFill>
          <a:blip r:embed="rId7">
            <a:clrChange>
              <a:clrFrom>
                <a:srgbClr val="FFFFFF"/>
              </a:clrFrom>
              <a:clrTo>
                <a:srgbClr val="FFFFFF">
                  <a:alpha val="0"/>
                </a:srgbClr>
              </a:clrTo>
            </a:clrChange>
          </a:blip>
          <a:stretch>
            <a:fillRect/>
          </a:stretch>
        </p:blipFill>
        <p:spPr>
          <a:xfrm rot="20508595">
            <a:off x="7737024" y="5199540"/>
            <a:ext cx="2269494" cy="1737046"/>
          </a:xfrm>
          <a:prstGeom prst="rect">
            <a:avLst/>
          </a:prstGeom>
        </p:spPr>
      </p:pic>
      <p:pic>
        <p:nvPicPr>
          <p:cNvPr id="30" name="Picture 29"/>
          <p:cNvPicPr>
            <a:picLocks noChangeAspect="1"/>
          </p:cNvPicPr>
          <p:nvPr/>
        </p:nvPicPr>
        <p:blipFill>
          <a:blip r:embed="rId7">
            <a:clrChange>
              <a:clrFrom>
                <a:srgbClr val="FFFFFF"/>
              </a:clrFrom>
              <a:clrTo>
                <a:srgbClr val="FFFFFF">
                  <a:alpha val="0"/>
                </a:srgbClr>
              </a:clrTo>
            </a:clrChange>
          </a:blip>
          <a:stretch>
            <a:fillRect/>
          </a:stretch>
        </p:blipFill>
        <p:spPr>
          <a:xfrm rot="20508595">
            <a:off x="9807944" y="4678794"/>
            <a:ext cx="2269494" cy="1737046"/>
          </a:xfrm>
          <a:prstGeom prst="rect">
            <a:avLst/>
          </a:prstGeom>
        </p:spPr>
      </p:pic>
      <p:pic>
        <p:nvPicPr>
          <p:cNvPr id="33" name="Picture 32"/>
          <p:cNvPicPr>
            <a:picLocks noChangeAspect="1"/>
          </p:cNvPicPr>
          <p:nvPr/>
        </p:nvPicPr>
        <p:blipFill>
          <a:blip r:embed="rId7">
            <a:clrChange>
              <a:clrFrom>
                <a:srgbClr val="FFFFFF"/>
              </a:clrFrom>
              <a:clrTo>
                <a:srgbClr val="FFFFFF">
                  <a:alpha val="0"/>
                </a:srgbClr>
              </a:clrTo>
            </a:clrChange>
          </a:blip>
          <a:stretch>
            <a:fillRect/>
          </a:stretch>
        </p:blipFill>
        <p:spPr>
          <a:xfrm rot="20508595">
            <a:off x="5731438" y="4160210"/>
            <a:ext cx="2269494" cy="1737046"/>
          </a:xfrm>
          <a:prstGeom prst="rect">
            <a:avLst/>
          </a:prstGeom>
        </p:spPr>
      </p:pic>
      <p:pic>
        <p:nvPicPr>
          <p:cNvPr id="36" name="Picture 35"/>
          <p:cNvPicPr>
            <a:picLocks noChangeAspect="1"/>
          </p:cNvPicPr>
          <p:nvPr/>
        </p:nvPicPr>
        <p:blipFill>
          <a:blip r:embed="rId8">
            <a:clrChange>
              <a:clrFrom>
                <a:srgbClr val="FFFFFF"/>
              </a:clrFrom>
              <a:clrTo>
                <a:srgbClr val="FFFFFF">
                  <a:alpha val="0"/>
                </a:srgbClr>
              </a:clrTo>
            </a:clrChange>
          </a:blip>
          <a:stretch>
            <a:fillRect/>
          </a:stretch>
        </p:blipFill>
        <p:spPr>
          <a:xfrm>
            <a:off x="-211353" y="3070112"/>
            <a:ext cx="3902543" cy="3424237"/>
          </a:xfrm>
          <a:prstGeom prst="rect">
            <a:avLst/>
          </a:prstGeom>
        </p:spPr>
      </p:pic>
      <p:pic>
        <p:nvPicPr>
          <p:cNvPr id="24" name="Picture 4" descr="Sticker of B.Duck on Behance | à¸ªà¸à¸´à¸à¹à¸à¸­à¸£à¹"/>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814081" y="5191775"/>
            <a:ext cx="1802395" cy="180239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6581" y="515199"/>
            <a:ext cx="12135419"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6769227" y="4387320"/>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510 000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p:cNvSpPr/>
          <p:nvPr/>
        </p:nvSpPr>
        <p:spPr>
          <a:xfrm>
            <a:off x="974400" y="547023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520 000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6769227" y="5470233"/>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620 000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p:cNvSpPr/>
          <p:nvPr/>
        </p:nvSpPr>
        <p:spPr>
          <a:xfrm>
            <a:off x="952179" y="4435402"/>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512 000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141935" y="413482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764528" y="523528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Káº¿t quáº£ hÃ¬nh áº£nh cho right wrong tick icon"/>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29450" y="5129005"/>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Káº¿t quáº£ hÃ¬nh áº£nh cho right wrong tick icon"/>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795821" y="4078447"/>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4083572" y="1387457"/>
            <a:ext cx="4431406" cy="443140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 y="595420"/>
            <a:ext cx="12135418" cy="1938992"/>
          </a:xfrm>
          <a:prstGeom prst="rect">
            <a:avLst/>
          </a:prstGeom>
          <a:noFill/>
        </p:spPr>
        <p:txBody>
          <a:bodyPr wrap="square" rtlCol="0">
            <a:spAutoFit/>
          </a:bodyPr>
          <a:lstStyle/>
          <a:p>
            <a:pPr lvl="0"/>
            <a:r>
              <a:rPr lang="vi-VN" sz="6000" b="1" dirty="0">
                <a:solidFill>
                  <a:schemeClr val="bg1"/>
                </a:solidFill>
              </a:rPr>
              <a:t>Làm tròn số 512 </a:t>
            </a:r>
            <a:r>
              <a:rPr lang="en-US" sz="6000" b="1" dirty="0">
                <a:solidFill>
                  <a:schemeClr val="bg1"/>
                </a:solidFill>
                <a:latin typeface="Times New Roman" panose="02020603050405020304" pitchFamily="18" charset="0"/>
                <a:cs typeface="Times New Roman" panose="02020603050405020304" pitchFamily="18" charset="0"/>
              </a:rPr>
              <a:t>2</a:t>
            </a:r>
            <a:r>
              <a:rPr lang="vi-VN" sz="6000" b="1" dirty="0">
                <a:solidFill>
                  <a:schemeClr val="bg1"/>
                </a:solidFill>
              </a:rPr>
              <a:t>00 đến hàng chục nghìn được số</a:t>
            </a:r>
            <a:endParaRPr kumimoji="0" lang="en-US" sz="6000" b="0" i="0" u="none" strike="noStrike" kern="1200" cap="none" spc="0" normalizeH="0" baseline="0" noProof="0" dirty="0">
              <a:ln>
                <a:noFill/>
              </a:ln>
              <a:solidFill>
                <a:schemeClr val="bg1"/>
              </a:solidFill>
              <a:effectLst/>
              <a:uLnTx/>
              <a:uFillTx/>
              <a:latin typeface="Montserrat Alternates Black" panose="00000A00000000000000" pitchFamily="50" charset="0"/>
            </a:endParaRPr>
          </a:p>
        </p:txBody>
      </p:sp>
    </p:spTree>
    <p:extLst>
      <p:ext uri="{BB962C8B-B14F-4D97-AF65-F5344CB8AC3E}">
        <p14:creationId xmlns:p14="http://schemas.microsoft.com/office/powerpoint/2010/main" val="25147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1"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1"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1"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1"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par>
                                <p:cTn id="28" presetID="14" presetClass="entr" presetSubtype="10" fill="hold" grpId="1"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6"/>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sai-www_nhacchuongvui_com.wav"/>
                                        </p:tgtEl>
                                      </p:cMediaNode>
                                    </p:audio>
                                  </p:subTnLst>
                                </p:cTn>
                              </p:par>
                            </p:childTnLst>
                          </p:cTn>
                        </p:par>
                        <p:par>
                          <p:cTn id="36" fill="hold">
                            <p:stCondLst>
                              <p:cond delay="0"/>
                            </p:stCondLst>
                            <p:childTnLst>
                              <p:par>
                                <p:cTn id="37" presetID="1" presetClass="entr" presetSubtype="0" fill="hold" nodeType="afterEffect">
                                  <p:stCondLst>
                                    <p:cond delay="1500"/>
                                  </p:stCondLst>
                                  <p:childTnLst>
                                    <p:set>
                                      <p:cBhvr>
                                        <p:cTn id="38" dur="1" fill="hold">
                                          <p:stCondLst>
                                            <p:cond delay="0"/>
                                          </p:stCondLst>
                                        </p:cTn>
                                        <p:tgtEl>
                                          <p:spTgt spid="23"/>
                                        </p:tgtEl>
                                        <p:attrNameLst>
                                          <p:attrName>style.visibility</p:attrName>
                                        </p:attrNameLst>
                                      </p:cBhvr>
                                      <p:to>
                                        <p:strVal val="visible"/>
                                      </p:to>
                                    </p:set>
                                  </p:childTnLst>
                                </p:cTn>
                              </p:par>
                            </p:childTnLst>
                          </p:cTn>
                        </p:par>
                        <p:par>
                          <p:cTn id="39" fill="hold">
                            <p:stCondLst>
                              <p:cond delay="1500"/>
                            </p:stCondLst>
                            <p:childTnLst>
                              <p:par>
                                <p:cTn id="40" presetID="10" presetClass="exit" presetSubtype="0" fill="hold" nodeType="afterEffect">
                                  <p:stCondLst>
                                    <p:cond delay="900"/>
                                  </p:stCondLst>
                                  <p:childTnLst>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Am-thanh-tra-loi-sai-www_nhacchuongvui_com.wav"/>
                                        </p:tgtEl>
                                      </p:cMediaNode>
                                    </p:audio>
                                  </p:subTnLst>
                                </p:cTn>
                              </p:par>
                            </p:childTnLst>
                          </p:cTn>
                        </p:par>
                        <p:par>
                          <p:cTn id="48" fill="hold">
                            <p:stCondLst>
                              <p:cond delay="0"/>
                            </p:stCondLst>
                            <p:childTnLst>
                              <p:par>
                                <p:cTn id="49" presetID="1" presetClass="entr" presetSubtype="0" fill="hold" nodeType="afterEffect">
                                  <p:stCondLst>
                                    <p:cond delay="1500"/>
                                  </p:stCondLst>
                                  <p:childTnLst>
                                    <p:set>
                                      <p:cBhvr>
                                        <p:cTn id="50" dur="1" fill="hold">
                                          <p:stCondLst>
                                            <p:cond delay="0"/>
                                          </p:stCondLst>
                                        </p:cTn>
                                        <p:tgtEl>
                                          <p:spTgt spid="23"/>
                                        </p:tgtEl>
                                        <p:attrNameLst>
                                          <p:attrName>style.visibility</p:attrName>
                                        </p:attrNameLst>
                                      </p:cBhvr>
                                      <p:to>
                                        <p:strVal val="visible"/>
                                      </p:to>
                                    </p:set>
                                  </p:childTnLst>
                                </p:cTn>
                              </p:par>
                            </p:childTnLst>
                          </p:cTn>
                        </p:par>
                        <p:par>
                          <p:cTn id="51" fill="hold">
                            <p:stCondLst>
                              <p:cond delay="1500"/>
                            </p:stCondLst>
                            <p:childTnLst>
                              <p:par>
                                <p:cTn id="52" presetID="10" presetClass="exit" presetSubtype="0" fill="hold" nodeType="afterEffect">
                                  <p:stCondLst>
                                    <p:cond delay="1100"/>
                                  </p:stCondLst>
                                  <p:childTnLst>
                                    <p:animEffect transition="out" filter="fade">
                                      <p:cBhvr>
                                        <p:cTn id="53" dur="500"/>
                                        <p:tgtEl>
                                          <p:spTgt spid="23"/>
                                        </p:tgtEl>
                                      </p:cBhvr>
                                    </p:animEffect>
                                    <p:set>
                                      <p:cBhvr>
                                        <p:cTn id="54"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5" restart="whenNotActive" fill="hold" evtFilter="cancelBubble" nodeType="interactiveSeq">
                <p:stCondLst>
                  <p:cond evt="onClick" delay="0">
                    <p:tgtEl>
                      <p:spTgt spid="17"/>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Am-thanh-tra-loi-sai-www_nhacchuongvui_com.wav"/>
                                        </p:tgtEl>
                                      </p:cMediaNode>
                                    </p:audio>
                                  </p:subTnLst>
                                </p:cTn>
                              </p:par>
                            </p:childTnLst>
                          </p:cTn>
                        </p:par>
                        <p:par>
                          <p:cTn id="60" fill="hold">
                            <p:stCondLst>
                              <p:cond delay="0"/>
                            </p:stCondLst>
                            <p:childTnLst>
                              <p:par>
                                <p:cTn id="61" presetID="1" presetClass="entr" presetSubtype="0" fill="hold" nodeType="afterEffect">
                                  <p:stCondLst>
                                    <p:cond delay="1500"/>
                                  </p:stCondLst>
                                  <p:childTnLst>
                                    <p:set>
                                      <p:cBhvr>
                                        <p:cTn id="62" dur="1" fill="hold">
                                          <p:stCondLst>
                                            <p:cond delay="0"/>
                                          </p:stCondLst>
                                        </p:cTn>
                                        <p:tgtEl>
                                          <p:spTgt spid="23"/>
                                        </p:tgtEl>
                                        <p:attrNameLst>
                                          <p:attrName>style.visibility</p:attrName>
                                        </p:attrNameLst>
                                      </p:cBhvr>
                                      <p:to>
                                        <p:strVal val="visible"/>
                                      </p:to>
                                    </p:set>
                                  </p:childTnLst>
                                </p:cTn>
                              </p:par>
                            </p:childTnLst>
                          </p:cTn>
                        </p:par>
                        <p:par>
                          <p:cTn id="63" fill="hold">
                            <p:stCondLst>
                              <p:cond delay="1500"/>
                            </p:stCondLst>
                            <p:childTnLst>
                              <p:par>
                                <p:cTn id="64" presetID="10" presetClass="exit" presetSubtype="0" fill="hold" nodeType="afterEffect">
                                  <p:stCondLst>
                                    <p:cond delay="1100"/>
                                  </p:stCondLst>
                                  <p:childTnLst>
                                    <p:animEffect transition="out" filter="fade">
                                      <p:cBhvr>
                                        <p:cTn id="65" dur="500"/>
                                        <p:tgtEl>
                                          <p:spTgt spid="23"/>
                                        </p:tgtEl>
                                      </p:cBhvr>
                                    </p:animEffect>
                                    <p:set>
                                      <p:cBhvr>
                                        <p:cTn id="6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5"/>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Am-thanh-tra-loi-dung-www_nhacchuongvui_com.wav"/>
                                        </p:tgtEl>
                                      </p:cMediaNode>
                                    </p:audio>
                                  </p:subTnLst>
                                </p:cTn>
                              </p:par>
                              <p:par>
                                <p:cTn id="72" presetID="10" presetClass="exit" presetSubtype="0" fill="hold" nodeType="withEffect">
                                  <p:stCondLst>
                                    <p:cond delay="0"/>
                                  </p:stCondLst>
                                  <p:childTnLst>
                                    <p:animEffect transition="out" filter="fade">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2"/>
                                        </p:tgtEl>
                                      </p:cBhvr>
                                    </p:animEffect>
                                    <p:set>
                                      <p:cBhvr>
                                        <p:cTn id="86" dur="1" fill="hold">
                                          <p:stCondLst>
                                            <p:cond delay="499"/>
                                          </p:stCondLst>
                                        </p:cTn>
                                        <p:tgtEl>
                                          <p:spTgt spid="22"/>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15"/>
                                        </p:tgtEl>
                                      </p:cBhvr>
                                    </p:animEffect>
                                    <p:set>
                                      <p:cBhvr>
                                        <p:cTn id="92" dur="1" fill="hold">
                                          <p:stCondLst>
                                            <p:cond delay="499"/>
                                          </p:stCondLst>
                                        </p:cTn>
                                        <p:tgtEl>
                                          <p:spTgt spid="15"/>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16"/>
                                        </p:tgtEl>
                                      </p:cBhvr>
                                    </p:animEffect>
                                    <p:set>
                                      <p:cBhvr>
                                        <p:cTn id="95" dur="1" fill="hold">
                                          <p:stCondLst>
                                            <p:cond delay="499"/>
                                          </p:stCondLst>
                                        </p:cTn>
                                        <p:tgtEl>
                                          <p:spTgt spid="16"/>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17"/>
                                        </p:tgtEl>
                                      </p:cBhvr>
                                    </p:animEffect>
                                    <p:set>
                                      <p:cBhvr>
                                        <p:cTn id="98" dur="1" fill="hold">
                                          <p:stCondLst>
                                            <p:cond delay="499"/>
                                          </p:stCondLst>
                                        </p:cTn>
                                        <p:tgtEl>
                                          <p:spTgt spid="17"/>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18"/>
                                        </p:tgtEl>
                                      </p:cBhvr>
                                    </p:animEffect>
                                    <p:set>
                                      <p:cBhvr>
                                        <p:cTn id="101" dur="1" fill="hold">
                                          <p:stCondLst>
                                            <p:cond delay="499"/>
                                          </p:stCondLst>
                                        </p:cTn>
                                        <p:tgtEl>
                                          <p:spTgt spid="18"/>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500"/>
                                        <p:tgtEl>
                                          <p:spTgt spid="32"/>
                                        </p:tgtEl>
                                      </p:cBhvr>
                                    </p:animEffect>
                                    <p:set>
                                      <p:cBhvr>
                                        <p:cTn id="104" dur="1" fill="hold">
                                          <p:stCondLst>
                                            <p:cond delay="499"/>
                                          </p:stCondLst>
                                        </p:cTn>
                                        <p:tgtEl>
                                          <p:spTgt spid="32"/>
                                        </p:tgtEl>
                                        <p:attrNameLst>
                                          <p:attrName>style.visibility</p:attrName>
                                        </p:attrNameLst>
                                      </p:cBhvr>
                                      <p:to>
                                        <p:strVal val="hidden"/>
                                      </p:to>
                                    </p:set>
                                  </p:childTnLst>
                                </p:cTn>
                              </p:par>
                            </p:childTnLst>
                          </p:cTn>
                        </p:par>
                        <p:par>
                          <p:cTn id="105" fill="hold">
                            <p:stCondLst>
                              <p:cond delay="500"/>
                            </p:stCondLst>
                            <p:childTnLst>
                              <p:par>
                                <p:cTn id="106" presetID="0" presetClass="path" presetSubtype="0" accel="50000" decel="50000" fill="hold" nodeType="afterEffect">
                                  <p:stCondLst>
                                    <p:cond delay="0"/>
                                  </p:stCondLst>
                                  <p:childTnLst>
                                    <p:animMotion origin="layout" path="M -2.29167E-6 5.92593E-6 L -2.29167E-6 5.92593E-6 C 0.00235 0.00487 0.00534 0.00904 0.00716 0.01482 C 0.00886 0.01968 0.00899 0.02592 0.01029 0.03149 C 0.0125 0.04029 0.01459 0.04931 0.01758 0.05741 C 0.02357 0.07269 0.02787 0.08195 0.03216 0.09816 C 0.03451 0.10649 0.03555 0.11621 0.03841 0.12408 C 0.04115 0.13126 0.0448 0.14029 0.04675 0.14816 C 0.04779 0.15163 0.04792 0.15556 0.04883 0.15927 C 0.05 0.16366 0.0517 0.16783 0.053 0.17223 C 0.05456 0.17709 0.0556 0.18218 0.05716 0.18704 C 0.05912 0.19214 0.06159 0.19654 0.06341 0.20186 C 0.06537 0.20718 0.06667 0.2132 0.06862 0.21853 C 0.07253 0.22871 0.07709 0.2382 0.08112 0.24816 C 0.08295 0.25232 0.08464 0.25672 0.08633 0.26112 C 0.08881 0.26714 0.09102 0.27362 0.09362 0.27964 C 0.09545 0.28334 0.0974 0.28658 0.09883 0.29075 C 0.10091 0.29584 0.10209 0.30209 0.10404 0.30741 C 0.10625 0.31274 0.10925 0.31667 0.11133 0.32223 C 0.12552 0.35765 0.10834 0.32177 0.12175 0.35186 C 0.14271 0.39839 0.11823 0.33959 0.13321 0.37964 C 0.13451 0.38288 0.1362 0.38542 0.13737 0.3889 C 0.13907 0.39353 0.13998 0.39885 0.14154 0.40371 C 0.15482 0.44283 0.13646 0.39005 0.14779 0.41853 C 0.15521 0.43681 0.14323 0.4139 0.15404 0.43334 C 0.1569 0.44839 0.15196 0.42501 0.16133 0.45001 C 0.16628 0.46297 0.16016 0.44677 0.16654 0.46297 C 0.16732 0.46459 0.16784 0.46667 0.16862 0.46853 C 0.17058 0.47223 0.17318 0.47524 0.17487 0.47964 L 0.18425 0.50186 C 0.18529 0.50417 0.1862 0.50695 0.18737 0.50927 C 0.18946 0.51297 0.19206 0.51598 0.19362 0.52038 C 0.1944 0.52223 0.19519 0.52385 0.19571 0.52593 C 0.19649 0.52825 0.19688 0.53103 0.19779 0.53334 C 0.19961 0.53774 0.20157 0.53959 0.20404 0.5426 C 0.20482 0.54445 0.20521 0.54654 0.20612 0.54816 C 0.20938 0.55279 0.21016 0.5507 0.21341 0.55371 C 0.21459 0.55464 0.2155 0.55603 0.21654 0.55741 C 0.23112 0.55672 0.24571 0.55649 0.26029 0.55556 C 0.28868 0.55325 0.24675 0.55371 0.2655 0.55371 " pathEditMode="relative" ptsTypes="AAAAAAAAAAAAAAAAAAAAAAAAAAAAAAAAAAAAAAAA">
                                      <p:cBhvr>
                                        <p:cTn id="107" dur="2000" fill="hold"/>
                                        <p:tgtEl>
                                          <p:spTgt spid="33"/>
                                        </p:tgtEl>
                                        <p:attrNameLst>
                                          <p:attrName>ppt_x</p:attrName>
                                          <p:attrName>ppt_y</p:attrName>
                                        </p:attrNameLst>
                                      </p:cBhvr>
                                    </p:animMotion>
                                  </p:childTnLst>
                                </p:cTn>
                              </p:par>
                              <p:par>
                                <p:cTn id="108" presetID="10" presetClass="entr" presetSubtype="0" fill="hold" nodeType="with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childTnLst>
                          </p:cTn>
                        </p:par>
                      </p:childTnLst>
                    </p:cTn>
                  </p:par>
                </p:childTnLst>
              </p:cTn>
              <p:nextCondLst>
                <p:cond evt="onClick" delay="0">
                  <p:tgtEl>
                    <p:spTgt spid="15"/>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32" grpId="0"/>
      <p:bldP spid="3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28" name="Picture 12" descr="Emoji Love Sticker by B.Duck for iOS &amp; Android | GIPH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423886" y="4245996"/>
            <a:ext cx="2248352" cy="224835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p:cNvPicPr>
            <a:picLocks noChangeAspect="1"/>
          </p:cNvPicPr>
          <p:nvPr/>
        </p:nvPicPr>
        <p:blipFill>
          <a:blip r:embed="rId7">
            <a:clrChange>
              <a:clrFrom>
                <a:srgbClr val="FFFFFF"/>
              </a:clrFrom>
              <a:clrTo>
                <a:srgbClr val="FFFFFF">
                  <a:alpha val="0"/>
                </a:srgbClr>
              </a:clrTo>
            </a:clrChange>
          </a:blip>
          <a:stretch>
            <a:fillRect/>
          </a:stretch>
        </p:blipFill>
        <p:spPr>
          <a:xfrm>
            <a:off x="-211353" y="3070112"/>
            <a:ext cx="3902543" cy="3424237"/>
          </a:xfrm>
          <a:prstGeom prst="rect">
            <a:avLst/>
          </a:prstGeom>
        </p:spPr>
      </p:pic>
      <p:pic>
        <p:nvPicPr>
          <p:cNvPr id="24" name="Picture 4" descr="Sticker of B.Duck on Behance | à¸ªà¸à¸´à¸à¹à¸à¸­à¸£à¹"/>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631944" y="5237431"/>
            <a:ext cx="1802395" cy="180239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descr="Sport Ball Sticker by B.Duck for iOS &amp; Android | GIPHY"/>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7727374" y="4786034"/>
            <a:ext cx="2095357" cy="209535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0" descr="Emoji Eat Sticker by B.Duck à¹à¸à¸à¸µ 2020 | à¸ªà¸à¸´à¸à¹à¸à¸­à¸£à¹"/>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6310776" y="4005636"/>
            <a:ext cx="1787037" cy="178703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11">
            <a:clrChange>
              <a:clrFrom>
                <a:srgbClr val="FFFFFF"/>
              </a:clrFrom>
              <a:clrTo>
                <a:srgbClr val="FFFFFF">
                  <a:alpha val="0"/>
                </a:srgbClr>
              </a:clrTo>
            </a:clrChange>
          </a:blip>
          <a:stretch>
            <a:fillRect/>
          </a:stretch>
        </p:blipFill>
        <p:spPr>
          <a:xfrm rot="20508595">
            <a:off x="7589513" y="5245293"/>
            <a:ext cx="2269494" cy="1737046"/>
          </a:xfrm>
          <a:prstGeom prst="rect">
            <a:avLst/>
          </a:prstGeom>
        </p:spPr>
      </p:pic>
      <p:sp>
        <p:nvSpPr>
          <p:cNvPr id="14" name="Rectangle 13"/>
          <p:cNvSpPr/>
          <p:nvPr/>
        </p:nvSpPr>
        <p:spPr>
          <a:xfrm>
            <a:off x="0" y="219112"/>
            <a:ext cx="12192000" cy="37165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endParaRPr lang="en-US" dirty="0">
              <a:solidFill>
                <a:schemeClr val="bg1"/>
              </a:solidFill>
              <a:latin typeface="Montserrat Alternates Black" panose="00000A00000000000000" pitchFamily="50" charset="0"/>
            </a:endParaRPr>
          </a:p>
        </p:txBody>
      </p:sp>
      <p:sp>
        <p:nvSpPr>
          <p:cNvPr id="15" name="Rectangle 14"/>
          <p:cNvSpPr/>
          <p:nvPr/>
        </p:nvSpPr>
        <p:spPr>
          <a:xfrm>
            <a:off x="6635308" y="4091233"/>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prstClr val="white"/>
                </a:solidFill>
                <a:latin typeface="Montserrat Alternates Black" panose="00000A00000000000000" pitchFamily="50" charset="0"/>
              </a:rPr>
              <a:t>33</a:t>
            </a:r>
            <a:r>
              <a:rPr kumimoji="0" lang="en-US" sz="2800" b="0" i="0" u="none" strike="noStrike" kern="1200" cap="none" spc="0" normalizeH="0" noProof="0" dirty="0">
                <a:ln>
                  <a:noFill/>
                </a:ln>
                <a:solidFill>
                  <a:prstClr val="white"/>
                </a:solidFill>
                <a:effectLst/>
                <a:uLnTx/>
                <a:uFillTx/>
                <a:latin typeface="Montserrat Alternates Black" panose="00000A00000000000000" pitchFamily="50" charset="0"/>
                <a:ea typeface="+mn-ea"/>
                <a:cs typeface="+mn-cs"/>
              </a:rPr>
              <a:t> 000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p:cNvSpPr/>
          <p:nvPr/>
        </p:nvSpPr>
        <p:spPr>
          <a:xfrm>
            <a:off x="840481" y="5174145"/>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32 100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6635308" y="5174146"/>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321</a:t>
            </a:r>
            <a:r>
              <a:rPr kumimoji="0" lang="en-US" sz="2800" b="0" i="0" u="none" strike="noStrike" kern="1200" cap="none" spc="0" normalizeH="0" noProof="0" dirty="0">
                <a:ln>
                  <a:noFill/>
                </a:ln>
                <a:solidFill>
                  <a:prstClr val="white"/>
                </a:solidFill>
                <a:effectLst/>
                <a:uLnTx/>
                <a:uFillTx/>
                <a:latin typeface="Montserrat Alternates Black" panose="00000A00000000000000" pitchFamily="50" charset="0"/>
                <a:ea typeface="+mn-ea"/>
                <a:cs typeface="+mn-cs"/>
              </a:rPr>
              <a:t> 000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Rectangle 17"/>
          <p:cNvSpPr/>
          <p:nvPr/>
        </p:nvSpPr>
        <p:spPr>
          <a:xfrm>
            <a:off x="818260" y="4139315"/>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32 000</a:t>
            </a:r>
            <a:endParaRPr kumimoji="0" lang="en-U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Picture 6" descr="Káº¿t quáº£ hÃ¬nh áº£nh cho right wrong tick icon"/>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08016" y="3838738"/>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Káº¿t quáº£ hÃ¬nh áº£nh cho right wrong tick icon"/>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09943" y="4685814"/>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descr="Káº¿t quáº£ hÃ¬nh áº£nh cho right wrong tick icon"/>
          <p:cNvPicPr>
            <a:picLocks noChangeAspect="1" noChangeArrowheads="1"/>
          </p:cNvPicPr>
          <p:nvPr/>
        </p:nvPicPr>
        <p:blipFill rotWithShape="1">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895531" y="4832918"/>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Káº¿t quáº£ hÃ¬nh áº£nh cho right wrong tick icon"/>
          <p:cNvPicPr>
            <a:picLocks noChangeAspect="1" noChangeArrowheads="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452136" y="3626781"/>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3995661" y="1100445"/>
            <a:ext cx="4431406" cy="443140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081322" y="340717"/>
            <a:ext cx="10237789" cy="1815882"/>
          </a:xfrm>
          <a:prstGeom prst="rect">
            <a:avLst/>
          </a:prstGeom>
          <a:noFill/>
        </p:spPr>
        <p:txBody>
          <a:bodyPr wrap="square" rtlCol="0">
            <a:spAutoFit/>
          </a:bodyPr>
          <a:lstStyle/>
          <a:p>
            <a:r>
              <a:rPr lang="vi-VN" sz="4400" b="1" dirty="0">
                <a:solidFill>
                  <a:schemeClr val="bg1"/>
                </a:solidFill>
              </a:rPr>
              <a:t>Làm tròn số 32 900 đến hàng chục nghìn được số</a:t>
            </a:r>
            <a:endParaRPr lang="en-US" sz="4400" b="1"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ontserrat Alternates Black" panose="00000A00000000000000" pitchFamily="50" charset="0"/>
                <a:ea typeface="+mn-ea"/>
                <a:cs typeface="+mn-cs"/>
              </a:rPr>
              <a:t> </a:t>
            </a:r>
          </a:p>
        </p:txBody>
      </p:sp>
      <p:pic>
        <p:nvPicPr>
          <p:cNvPr id="35" name="Picture 12" descr="Káº¿t quáº£ hÃ¬nh áº£nh cho win text gif"/>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3320247" y="721250"/>
            <a:ext cx="4920613" cy="5392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62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6"/>
                                        </p:tgtEl>
                                        <p:attrNameLst>
                                          <p:attrName>r</p:attrName>
                                        </p:attrNameLst>
                                      </p:cBhvr>
                                    </p:animRot>
                                    <p:animRot by="-240000">
                                      <p:cBhvr>
                                        <p:cTn id="7" dur="200" fill="hold">
                                          <p:stCondLst>
                                            <p:cond delay="200"/>
                                          </p:stCondLst>
                                        </p:cTn>
                                        <p:tgtEl>
                                          <p:spTgt spid="36"/>
                                        </p:tgtEl>
                                        <p:attrNameLst>
                                          <p:attrName>r</p:attrName>
                                        </p:attrNameLst>
                                      </p:cBhvr>
                                    </p:animRot>
                                    <p:animRot by="240000">
                                      <p:cBhvr>
                                        <p:cTn id="8" dur="200" fill="hold">
                                          <p:stCondLst>
                                            <p:cond delay="400"/>
                                          </p:stCondLst>
                                        </p:cTn>
                                        <p:tgtEl>
                                          <p:spTgt spid="36"/>
                                        </p:tgtEl>
                                        <p:attrNameLst>
                                          <p:attrName>r</p:attrName>
                                        </p:attrNameLst>
                                      </p:cBhvr>
                                    </p:animRot>
                                    <p:animRot by="-240000">
                                      <p:cBhvr>
                                        <p:cTn id="9" dur="200" fill="hold">
                                          <p:stCondLst>
                                            <p:cond delay="600"/>
                                          </p:stCondLst>
                                        </p:cTn>
                                        <p:tgtEl>
                                          <p:spTgt spid="36"/>
                                        </p:tgtEl>
                                        <p:attrNameLst>
                                          <p:attrName>r</p:attrName>
                                        </p:attrNameLst>
                                      </p:cBhvr>
                                    </p:animRot>
                                    <p:animRot by="120000">
                                      <p:cBhvr>
                                        <p:cTn id="10" dur="200" fill="hold">
                                          <p:stCondLst>
                                            <p:cond delay="800"/>
                                          </p:stCondLst>
                                        </p:cTn>
                                        <p:tgtEl>
                                          <p:spTgt spid="3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1"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1"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par>
                                <p:cTn id="19" presetID="14" presetClass="entr" presetSubtype="10" fill="hold" grpId="1"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horizontal)">
                                      <p:cBhvr>
                                        <p:cTn id="21" dur="500"/>
                                        <p:tgtEl>
                                          <p:spTgt spid="16"/>
                                        </p:tgtEl>
                                      </p:cBhvr>
                                    </p:animEffect>
                                  </p:childTnLst>
                                </p:cTn>
                              </p:par>
                              <p:par>
                                <p:cTn id="22" presetID="14" presetClass="entr" presetSubtype="10" fill="hold" grpId="1"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1"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par>
                                <p:cTn id="28" presetID="14" presetClass="entr" presetSubtype="10" fill="hold" grpId="1"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6"/>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2" name="Am-thanh-tra-loi-sai-www_nhacchuongvui_com.wav"/>
                                        </p:tgtEl>
                                      </p:cMediaNode>
                                    </p:audio>
                                  </p:subTnLst>
                                </p:cTn>
                              </p:par>
                            </p:childTnLst>
                          </p:cTn>
                        </p:par>
                        <p:par>
                          <p:cTn id="36" fill="hold">
                            <p:stCondLst>
                              <p:cond delay="0"/>
                            </p:stCondLst>
                            <p:childTnLst>
                              <p:par>
                                <p:cTn id="37" presetID="1" presetClass="entr" presetSubtype="0" fill="hold" nodeType="afterEffect">
                                  <p:stCondLst>
                                    <p:cond delay="1500"/>
                                  </p:stCondLst>
                                  <p:childTnLst>
                                    <p:set>
                                      <p:cBhvr>
                                        <p:cTn id="38" dur="1" fill="hold">
                                          <p:stCondLst>
                                            <p:cond delay="0"/>
                                          </p:stCondLst>
                                        </p:cTn>
                                        <p:tgtEl>
                                          <p:spTgt spid="23"/>
                                        </p:tgtEl>
                                        <p:attrNameLst>
                                          <p:attrName>style.visibility</p:attrName>
                                        </p:attrNameLst>
                                      </p:cBhvr>
                                      <p:to>
                                        <p:strVal val="visible"/>
                                      </p:to>
                                    </p:set>
                                  </p:childTnLst>
                                </p:cTn>
                              </p:par>
                            </p:childTnLst>
                          </p:cTn>
                        </p:par>
                        <p:par>
                          <p:cTn id="39" fill="hold">
                            <p:stCondLst>
                              <p:cond delay="1500"/>
                            </p:stCondLst>
                            <p:childTnLst>
                              <p:par>
                                <p:cTn id="40" presetID="10" presetClass="exit" presetSubtype="0" fill="hold" nodeType="afterEffect">
                                  <p:stCondLst>
                                    <p:cond delay="900"/>
                                  </p:stCondLst>
                                  <p:childTnLst>
                                    <p:animEffect transition="out" filter="fade">
                                      <p:cBhvr>
                                        <p:cTn id="41" dur="500"/>
                                        <p:tgtEl>
                                          <p:spTgt spid="23"/>
                                        </p:tgtEl>
                                      </p:cBhvr>
                                    </p:animEffect>
                                    <p:set>
                                      <p:cBhvr>
                                        <p:cTn id="42"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2" name="Am-thanh-tra-loi-sai-www_nhacchuongvui_com.wav"/>
                                        </p:tgtEl>
                                      </p:cMediaNode>
                                    </p:audio>
                                  </p:subTnLst>
                                </p:cTn>
                              </p:par>
                            </p:childTnLst>
                          </p:cTn>
                        </p:par>
                        <p:par>
                          <p:cTn id="48" fill="hold">
                            <p:stCondLst>
                              <p:cond delay="0"/>
                            </p:stCondLst>
                            <p:childTnLst>
                              <p:par>
                                <p:cTn id="49" presetID="1" presetClass="entr" presetSubtype="0" fill="hold" nodeType="afterEffect">
                                  <p:stCondLst>
                                    <p:cond delay="1500"/>
                                  </p:stCondLst>
                                  <p:childTnLst>
                                    <p:set>
                                      <p:cBhvr>
                                        <p:cTn id="50" dur="1" fill="hold">
                                          <p:stCondLst>
                                            <p:cond delay="0"/>
                                          </p:stCondLst>
                                        </p:cTn>
                                        <p:tgtEl>
                                          <p:spTgt spid="23"/>
                                        </p:tgtEl>
                                        <p:attrNameLst>
                                          <p:attrName>style.visibility</p:attrName>
                                        </p:attrNameLst>
                                      </p:cBhvr>
                                      <p:to>
                                        <p:strVal val="visible"/>
                                      </p:to>
                                    </p:set>
                                  </p:childTnLst>
                                </p:cTn>
                              </p:par>
                            </p:childTnLst>
                          </p:cTn>
                        </p:par>
                        <p:par>
                          <p:cTn id="51" fill="hold">
                            <p:stCondLst>
                              <p:cond delay="1500"/>
                            </p:stCondLst>
                            <p:childTnLst>
                              <p:par>
                                <p:cTn id="52" presetID="10" presetClass="exit" presetSubtype="0" fill="hold" nodeType="afterEffect">
                                  <p:stCondLst>
                                    <p:cond delay="1100"/>
                                  </p:stCondLst>
                                  <p:childTnLst>
                                    <p:animEffect transition="out" filter="fade">
                                      <p:cBhvr>
                                        <p:cTn id="53" dur="500"/>
                                        <p:tgtEl>
                                          <p:spTgt spid="23"/>
                                        </p:tgtEl>
                                      </p:cBhvr>
                                    </p:animEffect>
                                    <p:set>
                                      <p:cBhvr>
                                        <p:cTn id="54"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55" restart="whenNotActive" fill="hold" evtFilter="cancelBubble" nodeType="interactiveSeq">
                <p:stCondLst>
                  <p:cond evt="onClick" delay="0">
                    <p:tgtEl>
                      <p:spTgt spid="17"/>
                    </p:tgtEl>
                  </p:cond>
                </p:stCondLst>
                <p:endSync evt="end" delay="0">
                  <p:rtn val="all"/>
                </p:endSync>
                <p:childTnLst>
                  <p:par>
                    <p:cTn id="56" fill="hold">
                      <p:stCondLst>
                        <p:cond delay="0"/>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2" name="Am-thanh-tra-loi-sai-www_nhacchuongvui_com.wav"/>
                                        </p:tgtEl>
                                      </p:cMediaNode>
                                    </p:audio>
                                  </p:subTnLst>
                                </p:cTn>
                              </p:par>
                            </p:childTnLst>
                          </p:cTn>
                        </p:par>
                        <p:par>
                          <p:cTn id="60" fill="hold">
                            <p:stCondLst>
                              <p:cond delay="0"/>
                            </p:stCondLst>
                            <p:childTnLst>
                              <p:par>
                                <p:cTn id="61" presetID="1" presetClass="entr" presetSubtype="0" fill="hold" nodeType="afterEffect">
                                  <p:stCondLst>
                                    <p:cond delay="1500"/>
                                  </p:stCondLst>
                                  <p:childTnLst>
                                    <p:set>
                                      <p:cBhvr>
                                        <p:cTn id="62" dur="1" fill="hold">
                                          <p:stCondLst>
                                            <p:cond delay="0"/>
                                          </p:stCondLst>
                                        </p:cTn>
                                        <p:tgtEl>
                                          <p:spTgt spid="23"/>
                                        </p:tgtEl>
                                        <p:attrNameLst>
                                          <p:attrName>style.visibility</p:attrName>
                                        </p:attrNameLst>
                                      </p:cBhvr>
                                      <p:to>
                                        <p:strVal val="visible"/>
                                      </p:to>
                                    </p:set>
                                  </p:childTnLst>
                                </p:cTn>
                              </p:par>
                            </p:childTnLst>
                          </p:cTn>
                        </p:par>
                        <p:par>
                          <p:cTn id="63" fill="hold">
                            <p:stCondLst>
                              <p:cond delay="1500"/>
                            </p:stCondLst>
                            <p:childTnLst>
                              <p:par>
                                <p:cTn id="64" presetID="10" presetClass="exit" presetSubtype="0" fill="hold" nodeType="afterEffect">
                                  <p:stCondLst>
                                    <p:cond delay="1100"/>
                                  </p:stCondLst>
                                  <p:childTnLst>
                                    <p:animEffect transition="out" filter="fade">
                                      <p:cBhvr>
                                        <p:cTn id="65" dur="500"/>
                                        <p:tgtEl>
                                          <p:spTgt spid="23"/>
                                        </p:tgtEl>
                                      </p:cBhvr>
                                    </p:animEffect>
                                    <p:set>
                                      <p:cBhvr>
                                        <p:cTn id="66"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5"/>
                    </p:tgtEl>
                  </p:cond>
                </p:stCondLst>
                <p:endSync evt="end" delay="0">
                  <p:rtn val="all"/>
                </p:endSync>
                <p:childTnLst>
                  <p:par>
                    <p:cTn id="68" fill="hold">
                      <p:stCondLst>
                        <p:cond delay="0"/>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Am-thanh-tra-loi-dung-www_nhacchuongvui_com.wav"/>
                                        </p:tgtEl>
                                      </p:cMediaNode>
                                    </p:audio>
                                  </p:subTnLst>
                                </p:cTn>
                              </p:par>
                              <p:par>
                                <p:cTn id="72" presetID="10" presetClass="exit" presetSubtype="0" fill="hold" nodeType="withEffect">
                                  <p:stCondLst>
                                    <p:cond delay="0"/>
                                  </p:stCondLst>
                                  <p:childTnLst>
                                    <p:animEffect transition="out" filter="fade">
                                      <p:cBhvr>
                                        <p:cTn id="73" dur="500"/>
                                        <p:tgtEl>
                                          <p:spTgt spid="21"/>
                                        </p:tgtEl>
                                      </p:cBhvr>
                                    </p:animEffect>
                                    <p:set>
                                      <p:cBhvr>
                                        <p:cTn id="74" dur="1" fill="hold">
                                          <p:stCondLst>
                                            <p:cond delay="499"/>
                                          </p:stCondLst>
                                        </p:cTn>
                                        <p:tgtEl>
                                          <p:spTgt spid="21"/>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23"/>
                                        </p:tgtEl>
                                      </p:cBhvr>
                                    </p:animEffect>
                                    <p:set>
                                      <p:cBhvr>
                                        <p:cTn id="77" dur="1" fill="hold">
                                          <p:stCondLst>
                                            <p:cond delay="499"/>
                                          </p:stCondLst>
                                        </p:cTn>
                                        <p:tgtEl>
                                          <p:spTgt spid="23"/>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20"/>
                                        </p:tgtEl>
                                      </p:cBhvr>
                                    </p:animEffect>
                                    <p:set>
                                      <p:cBhvr>
                                        <p:cTn id="83" dur="1" fill="hold">
                                          <p:stCondLst>
                                            <p:cond delay="499"/>
                                          </p:stCondLst>
                                        </p:cTn>
                                        <p:tgtEl>
                                          <p:spTgt spid="20"/>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22"/>
                                        </p:tgtEl>
                                      </p:cBhvr>
                                    </p:animEffect>
                                    <p:set>
                                      <p:cBhvr>
                                        <p:cTn id="86" dur="1" fill="hold">
                                          <p:stCondLst>
                                            <p:cond delay="499"/>
                                          </p:stCondLst>
                                        </p:cTn>
                                        <p:tgtEl>
                                          <p:spTgt spid="22"/>
                                        </p:tgtEl>
                                        <p:attrNameLst>
                                          <p:attrName>style.visibility</p:attrName>
                                        </p:attrNameLst>
                                      </p:cBhvr>
                                      <p:to>
                                        <p:strVal val="hidden"/>
                                      </p:to>
                                    </p:set>
                                  </p:childTnLst>
                                </p:cTn>
                              </p:par>
                              <p:par>
                                <p:cTn id="87" presetID="10" presetClass="exit" presetSubtype="0" fill="hold" grpId="0" nodeType="withEffect">
                                  <p:stCondLst>
                                    <p:cond delay="0"/>
                                  </p:stCondLst>
                                  <p:childTnLst>
                                    <p:animEffect transition="out" filter="fade">
                                      <p:cBhvr>
                                        <p:cTn id="88" dur="500"/>
                                        <p:tgtEl>
                                          <p:spTgt spid="14"/>
                                        </p:tgtEl>
                                      </p:cBhvr>
                                    </p:animEffect>
                                    <p:set>
                                      <p:cBhvr>
                                        <p:cTn id="89" dur="1" fill="hold">
                                          <p:stCondLst>
                                            <p:cond delay="499"/>
                                          </p:stCondLst>
                                        </p:cTn>
                                        <p:tgtEl>
                                          <p:spTgt spid="14"/>
                                        </p:tgtEl>
                                        <p:attrNameLst>
                                          <p:attrName>style.visibility</p:attrName>
                                        </p:attrNameLst>
                                      </p:cBhvr>
                                      <p:to>
                                        <p:strVal val="hidden"/>
                                      </p:to>
                                    </p:set>
                                  </p:childTnLst>
                                </p:cTn>
                              </p:par>
                              <p:par>
                                <p:cTn id="90" presetID="10" presetClass="exit" presetSubtype="0" fill="hold" grpId="0" nodeType="withEffect">
                                  <p:stCondLst>
                                    <p:cond delay="0"/>
                                  </p:stCondLst>
                                  <p:childTnLst>
                                    <p:animEffect transition="out" filter="fade">
                                      <p:cBhvr>
                                        <p:cTn id="91" dur="500"/>
                                        <p:tgtEl>
                                          <p:spTgt spid="15"/>
                                        </p:tgtEl>
                                      </p:cBhvr>
                                    </p:animEffect>
                                    <p:set>
                                      <p:cBhvr>
                                        <p:cTn id="92" dur="1" fill="hold">
                                          <p:stCondLst>
                                            <p:cond delay="499"/>
                                          </p:stCondLst>
                                        </p:cTn>
                                        <p:tgtEl>
                                          <p:spTgt spid="15"/>
                                        </p:tgtEl>
                                        <p:attrNameLst>
                                          <p:attrName>style.visibility</p:attrName>
                                        </p:attrNameLst>
                                      </p:cBhvr>
                                      <p:to>
                                        <p:strVal val="hidden"/>
                                      </p:to>
                                    </p:set>
                                  </p:childTnLst>
                                </p:cTn>
                              </p:par>
                              <p:par>
                                <p:cTn id="93" presetID="10" presetClass="exit" presetSubtype="0" fill="hold" grpId="0" nodeType="withEffect">
                                  <p:stCondLst>
                                    <p:cond delay="0"/>
                                  </p:stCondLst>
                                  <p:childTnLst>
                                    <p:animEffect transition="out" filter="fade">
                                      <p:cBhvr>
                                        <p:cTn id="94" dur="500"/>
                                        <p:tgtEl>
                                          <p:spTgt spid="16"/>
                                        </p:tgtEl>
                                      </p:cBhvr>
                                    </p:animEffect>
                                    <p:set>
                                      <p:cBhvr>
                                        <p:cTn id="95" dur="1" fill="hold">
                                          <p:stCondLst>
                                            <p:cond delay="499"/>
                                          </p:stCondLst>
                                        </p:cTn>
                                        <p:tgtEl>
                                          <p:spTgt spid="16"/>
                                        </p:tgtEl>
                                        <p:attrNameLst>
                                          <p:attrName>style.visibility</p:attrName>
                                        </p:attrNameLst>
                                      </p:cBhvr>
                                      <p:to>
                                        <p:strVal val="hidden"/>
                                      </p:to>
                                    </p:set>
                                  </p:childTnLst>
                                </p:cTn>
                              </p:par>
                              <p:par>
                                <p:cTn id="96" presetID="10" presetClass="exit" presetSubtype="0" fill="hold" grpId="0" nodeType="withEffect">
                                  <p:stCondLst>
                                    <p:cond delay="0"/>
                                  </p:stCondLst>
                                  <p:childTnLst>
                                    <p:animEffect transition="out" filter="fade">
                                      <p:cBhvr>
                                        <p:cTn id="97" dur="500"/>
                                        <p:tgtEl>
                                          <p:spTgt spid="17"/>
                                        </p:tgtEl>
                                      </p:cBhvr>
                                    </p:animEffect>
                                    <p:set>
                                      <p:cBhvr>
                                        <p:cTn id="98" dur="1" fill="hold">
                                          <p:stCondLst>
                                            <p:cond delay="499"/>
                                          </p:stCondLst>
                                        </p:cTn>
                                        <p:tgtEl>
                                          <p:spTgt spid="17"/>
                                        </p:tgtEl>
                                        <p:attrNameLst>
                                          <p:attrName>style.visibility</p:attrName>
                                        </p:attrNameLst>
                                      </p:cBhvr>
                                      <p:to>
                                        <p:strVal val="hidden"/>
                                      </p:to>
                                    </p:set>
                                  </p:childTnLst>
                                </p:cTn>
                              </p:par>
                              <p:par>
                                <p:cTn id="99" presetID="10" presetClass="exit" presetSubtype="0" fill="hold" grpId="0" nodeType="withEffect">
                                  <p:stCondLst>
                                    <p:cond delay="0"/>
                                  </p:stCondLst>
                                  <p:childTnLst>
                                    <p:animEffect transition="out" filter="fade">
                                      <p:cBhvr>
                                        <p:cTn id="100" dur="500"/>
                                        <p:tgtEl>
                                          <p:spTgt spid="18"/>
                                        </p:tgtEl>
                                      </p:cBhvr>
                                    </p:animEffect>
                                    <p:set>
                                      <p:cBhvr>
                                        <p:cTn id="101" dur="1" fill="hold">
                                          <p:stCondLst>
                                            <p:cond delay="499"/>
                                          </p:stCondLst>
                                        </p:cTn>
                                        <p:tgtEl>
                                          <p:spTgt spid="18"/>
                                        </p:tgtEl>
                                        <p:attrNameLst>
                                          <p:attrName>style.visibility</p:attrName>
                                        </p:attrNameLst>
                                      </p:cBhvr>
                                      <p:to>
                                        <p:strVal val="hidden"/>
                                      </p:to>
                                    </p:set>
                                  </p:childTnLst>
                                </p:cTn>
                              </p:par>
                              <p:par>
                                <p:cTn id="102" presetID="10" presetClass="exit" presetSubtype="0" fill="hold" grpId="0" nodeType="withEffect">
                                  <p:stCondLst>
                                    <p:cond delay="0"/>
                                  </p:stCondLst>
                                  <p:childTnLst>
                                    <p:animEffect transition="out" filter="fade">
                                      <p:cBhvr>
                                        <p:cTn id="103" dur="500"/>
                                        <p:tgtEl>
                                          <p:spTgt spid="32"/>
                                        </p:tgtEl>
                                      </p:cBhvr>
                                    </p:animEffect>
                                    <p:set>
                                      <p:cBhvr>
                                        <p:cTn id="104" dur="1" fill="hold">
                                          <p:stCondLst>
                                            <p:cond delay="499"/>
                                          </p:stCondLst>
                                        </p:cTn>
                                        <p:tgtEl>
                                          <p:spTgt spid="32"/>
                                        </p:tgtEl>
                                        <p:attrNameLst>
                                          <p:attrName>style.visibility</p:attrName>
                                        </p:attrNameLst>
                                      </p:cBhvr>
                                      <p:to>
                                        <p:strVal val="hidden"/>
                                      </p:to>
                                    </p:set>
                                  </p:childTnLst>
                                </p:cTn>
                              </p:par>
                            </p:childTnLst>
                          </p:cTn>
                        </p:par>
                        <p:par>
                          <p:cTn id="105" fill="hold">
                            <p:stCondLst>
                              <p:cond delay="500"/>
                            </p:stCondLst>
                            <p:childTnLst>
                              <p:par>
                                <p:cTn id="106" presetID="0" presetClass="path" presetSubtype="0" accel="50000" decel="50000" fill="hold" nodeType="afterEffect">
                                  <p:stCondLst>
                                    <p:cond delay="0"/>
                                  </p:stCondLst>
                                  <p:childTnLst>
                                    <p:animMotion origin="layout" path="M -1.875E-6 3.7037E-7 L -1.875E-6 3.7037E-7 C 0.00339 -0.00046 0.0069 -0.00162 0.01042 -0.00162 C 0.01146 -0.00162 0.01237 -0.00023 0.01354 3.7037E-7 C 0.0181 0.00185 0.02708 0.00301 0.03125 0.0037 C 0.03333 0.00555 0.03516 0.00833 0.0375 0.00926 C 0.04154 0.01134 0.04583 0.01157 0.05 0.01296 C 0.05234 0.01389 0.05482 0.01551 0.05729 0.01666 C 0.06042 0.01852 0.06354 0.02037 0.06667 0.02222 C 0.06914 0.02407 0.07135 0.02639 0.07396 0.02778 C 0.07591 0.02893 0.07813 0.02893 0.08021 0.02963 C 0.08438 0.03148 0.08854 0.03287 0.09271 0.03518 C 0.09479 0.03657 0.09674 0.03796 0.09896 0.03889 C 0.10091 0.03981 0.10313 0.04028 0.10521 0.04074 C 0.12943 0.05694 0.09909 0.03727 0.12083 0.05 C 0.12357 0.05185 0.1263 0.05416 0.12917 0.05555 C 0.13112 0.05671 0.13333 0.05648 0.13542 0.05741 C 0.14661 0.0625 0.13711 0.05926 0.14583 0.06481 C 0.14844 0.06666 0.15052 0.06643 0.15313 0.06852 C 0.15859 0.07361 0.15391 0.07106 0.15938 0.07778 C 0.16302 0.08264 0.16758 0.08518 0.17083 0.09074 C 0.17188 0.09259 0.17266 0.09491 0.17396 0.09629 C 0.17552 0.09815 0.17747 0.09861 0.17917 0.1 C 0.18073 0.10162 0.18529 0.10787 0.18646 0.10926 C 0.18841 0.11204 0.19193 0.11551 0.19375 0.11852 C 0.1944 0.11991 0.19818 0.12916 0.19896 0.13148 C 0.2 0.13518 0.20078 0.13912 0.20208 0.14259 C 0.20326 0.14653 0.20482 0.15 0.20625 0.1537 C 0.20755 0.15741 0.20938 0.16065 0.21042 0.16481 C 0.21107 0.16805 0.21146 0.17129 0.2125 0.17407 C 0.21315 0.17639 0.21458 0.17778 0.21563 0.17963 C 0.21849 0.18565 0.22188 0.1912 0.22396 0.19815 C 0.22461 0.20069 0.225 0.20347 0.22604 0.20555 C 0.22904 0.21296 0.2306 0.21296 0.23438 0.21852 C 0.23997 0.22708 0.23828 0.23079 0.24896 0.23704 C 0.25 0.23773 0.25104 0.23796 0.25208 0.23889 C 0.25768 0.24421 0.26263 0.25185 0.26875 0.25555 C 0.27565 0.25995 0.28294 0.26273 0.28958 0.26852 C 0.29375 0.27222 0.29779 0.27616 0.30208 0.27963 C 0.30508 0.28217 0.30833 0.28449 0.31146 0.28704 C 0.31484 0.29004 0.3181 0.29444 0.32188 0.29629 C 0.32995 0.30069 0.33854 0.30231 0.34688 0.30555 C 0.35833 0.30995 0.34154 0.30416 0.35729 0.31111 C 0.36302 0.31366 0.36471 0.31296 0.37083 0.31296 " pathEditMode="relative" ptsTypes="AAAAAAAAAAAAAAAAAAAAAAAAAAAAAAAAAAAAAAAAAAAA">
                                      <p:cBhvr>
                                        <p:cTn id="107" dur="2000" fill="hold"/>
                                        <p:tgtEl>
                                          <p:spTgt spid="33"/>
                                        </p:tgtEl>
                                        <p:attrNameLst>
                                          <p:attrName>ppt_x</p:attrName>
                                          <p:attrName>ppt_y</p:attrName>
                                        </p:attrNameLst>
                                      </p:cBhvr>
                                    </p:animMotion>
                                  </p:childTnLst>
                                </p:cTn>
                              </p:par>
                              <p:par>
                                <p:cTn id="108" presetID="10" presetClass="entr" presetSubtype="0" fill="hold" nodeType="with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fade">
                                      <p:cBhvr>
                                        <p:cTn id="110" dur="500"/>
                                        <p:tgtEl>
                                          <p:spTgt spid="26"/>
                                        </p:tgtEl>
                                      </p:cBhvr>
                                    </p:animEffect>
                                  </p:childTnLst>
                                </p:cTn>
                              </p:par>
                            </p:childTnLst>
                          </p:cTn>
                        </p:par>
                        <p:par>
                          <p:cTn id="111" fill="hold">
                            <p:stCondLst>
                              <p:cond delay="2500"/>
                            </p:stCondLst>
                            <p:childTnLst>
                              <p:par>
                                <p:cTn id="112" presetID="10" presetClass="entr" presetSubtype="0" fill="hold"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fade">
                                      <p:cBhvr>
                                        <p:cTn id="114" dur="500"/>
                                        <p:tgtEl>
                                          <p:spTgt spid="35"/>
                                        </p:tgtEl>
                                      </p:cBhvr>
                                    </p:animEffect>
                                  </p:childTnLst>
                                  <p:subTnLst>
                                    <p:audio>
                                      <p:cMediaNode>
                                        <p:cTn display="0" masterRel="sameClick">
                                          <p:stCondLst>
                                            <p:cond evt="begin" delay="0">
                                              <p:tn val="112"/>
                                            </p:cond>
                                          </p:stCondLst>
                                          <p:endCondLst>
                                            <p:cond evt="onStopAudio" delay="0">
                                              <p:tgtEl>
                                                <p:sldTgt/>
                                              </p:tgtEl>
                                            </p:cond>
                                          </p:endCondLst>
                                        </p:cTn>
                                        <p:tgtEl>
                                          <p:sndTgt r:embed="rId4" name="Tieng-yeah-tre-con-www_nhacchuongvui_com.wav"/>
                                        </p:tgtEl>
                                      </p:cMediaNode>
                                    </p:audio>
                                  </p:subTnLst>
                                </p:cTn>
                              </p:par>
                            </p:childTnLst>
                          </p:cTn>
                        </p:par>
                      </p:childTnLst>
                    </p:cTn>
                  </p:par>
                </p:childTnLst>
              </p:cTn>
              <p:nextCondLst>
                <p:cond evt="onClick" delay="0">
                  <p:tgtEl>
                    <p:spTgt spid="15"/>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32" grpId="0"/>
      <p:bldP spid="32"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760717D-8D85-0DB7-3F03-409BB5A2BA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ết quả hình ảnh cho boneca palito escola | Школьные проекты ...">
            <a:extLst>
              <a:ext uri="{FF2B5EF4-FFF2-40B4-BE49-F238E27FC236}">
                <a16:creationId xmlns:a16="http://schemas.microsoft.com/office/drawing/2014/main" id="{636D8545-0D6C-8912-EA2D-BAEAD28D93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5148" y="795528"/>
            <a:ext cx="8481704" cy="503834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97C0BFF-C836-C02A-8ACA-9B884616B9FB}"/>
              </a:ext>
            </a:extLst>
          </p:cNvPr>
          <p:cNvSpPr txBox="1"/>
          <p:nvPr/>
        </p:nvSpPr>
        <p:spPr>
          <a:xfrm>
            <a:off x="3400064" y="3264020"/>
            <a:ext cx="6356584" cy="1200329"/>
          </a:xfrm>
          <a:prstGeom prst="rect">
            <a:avLst/>
          </a:prstGeom>
          <a:noFill/>
        </p:spPr>
        <p:txBody>
          <a:bodyPr wrap="square" rtlCol="0">
            <a:spAutoFit/>
          </a:bodyPr>
          <a:lstStyle/>
          <a:p>
            <a:pPr algn="ctr"/>
            <a:r>
              <a:rPr lang="en-US" sz="7200" b="1" dirty="0">
                <a:solidFill>
                  <a:srgbClr val="FF0000"/>
                </a:solidFill>
                <a:effectLst>
                  <a:outerShdw blurRad="38100" dist="38100" dir="2700000" algn="tl">
                    <a:srgbClr val="000000">
                      <a:alpha val="43137"/>
                    </a:srgbClr>
                  </a:outerShdw>
                </a:effectLst>
                <a:latin typeface="UTM Avo" panose="02040603050506020204" pitchFamily="18" charset="0"/>
              </a:rPr>
              <a:t>KHÁM PHÁ</a:t>
            </a:r>
          </a:p>
        </p:txBody>
      </p:sp>
    </p:spTree>
    <p:extLst>
      <p:ext uri="{BB962C8B-B14F-4D97-AF65-F5344CB8AC3E}">
        <p14:creationId xmlns:p14="http://schemas.microsoft.com/office/powerpoint/2010/main" val="298155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058" y="-17493"/>
            <a:ext cx="7160870" cy="6858000"/>
          </a:xfrm>
        </p:spPr>
      </p:pic>
      <p:sp>
        <p:nvSpPr>
          <p:cNvPr id="3" name="Rounded Rectangle 2"/>
          <p:cNvSpPr/>
          <p:nvPr/>
        </p:nvSpPr>
        <p:spPr>
          <a:xfrm>
            <a:off x="4126522" y="1222148"/>
            <a:ext cx="1969478" cy="47493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46"/>
            <a:r>
              <a:rPr lang="en-US" sz="2400" b="1" dirty="0">
                <a:solidFill>
                  <a:srgbClr val="F37042"/>
                </a:solidFill>
                <a:latin typeface="Calibri"/>
              </a:rPr>
              <a:t>300 000 </a:t>
            </a:r>
            <a:r>
              <a:rPr lang="en-US" sz="2400" b="1" dirty="0" err="1">
                <a:solidFill>
                  <a:srgbClr val="F37042"/>
                </a:solidFill>
                <a:latin typeface="Calibri"/>
              </a:rPr>
              <a:t>đồng</a:t>
            </a:r>
            <a:endParaRPr lang="en-US" sz="2400" b="1" dirty="0">
              <a:solidFill>
                <a:srgbClr val="F37042"/>
              </a:solidFill>
              <a:latin typeface="Calibri"/>
            </a:endParaRPr>
          </a:p>
        </p:txBody>
      </p:sp>
      <p:sp>
        <p:nvSpPr>
          <p:cNvPr id="12" name="Rounded Rectangle 11"/>
          <p:cNvSpPr/>
          <p:nvPr/>
        </p:nvSpPr>
        <p:spPr>
          <a:xfrm>
            <a:off x="272561" y="1084644"/>
            <a:ext cx="1969478" cy="37497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346"/>
            <a:r>
              <a:rPr lang="en-US" sz="2400" b="1" dirty="0">
                <a:solidFill>
                  <a:srgbClr val="F37042"/>
                </a:solidFill>
                <a:latin typeface="Calibri"/>
              </a:rPr>
              <a:t>299 460 </a:t>
            </a:r>
            <a:r>
              <a:rPr lang="en-US" sz="2400" b="1" dirty="0" err="1">
                <a:solidFill>
                  <a:srgbClr val="F37042"/>
                </a:solidFill>
                <a:latin typeface="Calibri"/>
              </a:rPr>
              <a:t>đồng</a:t>
            </a:r>
            <a:endParaRPr lang="en-US" sz="2400" b="1" dirty="0">
              <a:solidFill>
                <a:srgbClr val="F37042"/>
              </a:solidFill>
              <a:latin typeface="Calibri"/>
            </a:endParaRPr>
          </a:p>
        </p:txBody>
      </p:sp>
      <p:pic>
        <p:nvPicPr>
          <p:cNvPr id="5" name="Picture 8">
            <a:extLst>
              <a:ext uri="{FF2B5EF4-FFF2-40B4-BE49-F238E27FC236}">
                <a16:creationId xmlns:a16="http://schemas.microsoft.com/office/drawing/2014/main" id="{431AE8F1-ABD3-B27B-8CC2-52E83177391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375" b="94502" l="6338" r="90845">
                        <a14:foregroundMark x1="25704" y1="5670" x2="15141" y2="14948"/>
                        <a14:foregroundMark x1="15141" y1="14948" x2="15141" y2="14948"/>
                        <a14:foregroundMark x1="23944" y1="2234" x2="40845" y2="1890"/>
                        <a14:foregroundMark x1="90493" y1="46735" x2="90493" y2="46735"/>
                        <a14:foregroundMark x1="90845" y1="41237" x2="90845" y2="41237"/>
                        <a14:foregroundMark x1="41317" y1="87540" x2="50704" y2="92612"/>
                        <a14:foregroundMark x1="25837" y1="88823" x2="19366" y2="93643"/>
                        <a14:foregroundMark x1="22535" y1="93643" x2="23747" y2="93643"/>
                        <a14:foregroundMark x1="31338" y1="91612" x2="56338" y2="92955"/>
                        <a14:foregroundMark x1="17958" y1="90893" x2="25574" y2="91302"/>
                        <a14:foregroundMark x1="56338" y1="92955" x2="54225" y2="91409"/>
                        <a14:foregroundMark x1="15540" y1="93744" x2="23361" y2="94137"/>
                        <a14:foregroundMark x1="23592" y1="88832" x2="23592" y2="88832"/>
                        <a14:foregroundMark x1="21831" y1="88144" x2="21831" y2="88144"/>
                        <a14:foregroundMark x1="30282" y1="90206" x2="30282" y2="90206"/>
                        <a14:foregroundMark x1="19718" y1="88660" x2="19718" y2="88660"/>
                        <a14:foregroundMark x1="90845" y1="49313" x2="90845" y2="49313"/>
                        <a14:backgroundMark x1="19366" y1="35223" x2="19366" y2="39347"/>
                        <a14:backgroundMark x1="55282" y1="63918" x2="83451" y2="62199"/>
                        <a14:backgroundMark x1="34859" y1="83677" x2="33099" y2="89863"/>
                        <a14:backgroundMark x1="33099" y1="91924" x2="30282" y2="95533"/>
                        <a14:backgroundMark x1="7394" y1="92784" x2="9507" y2="95017"/>
                        <a14:backgroundMark x1="32394" y1="92268" x2="32394" y2="92268"/>
                      </a14:backgroundRemoval>
                    </a14:imgEffect>
                  </a14:imgLayer>
                </a14:imgProps>
              </a:ext>
            </a:extLst>
          </a:blip>
          <a:stretch>
            <a:fillRect/>
          </a:stretch>
        </p:blipFill>
        <p:spPr>
          <a:xfrm flipH="1">
            <a:off x="7185589" y="2227388"/>
            <a:ext cx="2957803" cy="4762588"/>
          </a:xfrm>
          <a:prstGeom prst="rect">
            <a:avLst/>
          </a:prstGeom>
        </p:spPr>
      </p:pic>
      <p:sp>
        <p:nvSpPr>
          <p:cNvPr id="6" name="Speech Bubble: Oval 9">
            <a:extLst>
              <a:ext uri="{FF2B5EF4-FFF2-40B4-BE49-F238E27FC236}">
                <a16:creationId xmlns:a16="http://schemas.microsoft.com/office/drawing/2014/main" id="{DAAEAE5A-8C39-3A2B-41BE-40B70D9723C4}"/>
              </a:ext>
            </a:extLst>
          </p:cNvPr>
          <p:cNvSpPr/>
          <p:nvPr/>
        </p:nvSpPr>
        <p:spPr>
          <a:xfrm>
            <a:off x="7385538" y="137945"/>
            <a:ext cx="4806462" cy="1616322"/>
          </a:xfrm>
          <a:prstGeom prst="wedgeEllipseCallout">
            <a:avLst/>
          </a:prstGeom>
          <a:solidFill>
            <a:schemeClr val="accent2">
              <a:lumMod val="60000"/>
              <a:lumOff val="40000"/>
            </a:schemeClr>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sz="2400" dirty="0">
              <a:solidFill>
                <a:schemeClr val="tx1"/>
              </a:solidFill>
            </a:endParaRPr>
          </a:p>
          <a:p>
            <a:pPr algn="ctr"/>
            <a:r>
              <a:rPr lang="en-US" sz="2400" dirty="0">
                <a:solidFill>
                  <a:schemeClr val="tx1"/>
                </a:solidFill>
              </a:rPr>
              <a:t>Khi </a:t>
            </a:r>
            <a:r>
              <a:rPr lang="en-US" sz="2400" dirty="0" err="1">
                <a:solidFill>
                  <a:schemeClr val="tx1"/>
                </a:solidFill>
              </a:rPr>
              <a:t>làm</a:t>
            </a:r>
            <a:r>
              <a:rPr lang="en-US" sz="2400" dirty="0">
                <a:solidFill>
                  <a:schemeClr val="tx1"/>
                </a:solidFill>
              </a:rPr>
              <a:t> </a:t>
            </a:r>
            <a:r>
              <a:rPr lang="en-US" sz="2400" dirty="0" err="1">
                <a:solidFill>
                  <a:schemeClr val="tx1"/>
                </a:solidFill>
              </a:rPr>
              <a:t>tròn</a:t>
            </a:r>
            <a:r>
              <a:rPr lang="en-US" sz="2400" dirty="0">
                <a:solidFill>
                  <a:schemeClr val="tx1"/>
                </a:solidFill>
              </a:rPr>
              <a:t> </a:t>
            </a:r>
            <a:r>
              <a:rPr lang="en-US" sz="2400" dirty="0" err="1">
                <a:solidFill>
                  <a:schemeClr val="tx1"/>
                </a:solidFill>
              </a:rPr>
              <a:t>số</a:t>
            </a:r>
            <a:r>
              <a:rPr lang="en-US" sz="2400" dirty="0">
                <a:solidFill>
                  <a:schemeClr val="tx1"/>
                </a:solidFill>
              </a:rPr>
              <a:t> </a:t>
            </a:r>
            <a:r>
              <a:rPr lang="en-US" sz="2400" dirty="0" err="1">
                <a:solidFill>
                  <a:schemeClr val="tx1"/>
                </a:solidFill>
              </a:rPr>
              <a:t>tiền</a:t>
            </a:r>
            <a:r>
              <a:rPr lang="en-US" sz="2400" dirty="0">
                <a:solidFill>
                  <a:schemeClr val="tx1"/>
                </a:solidFill>
              </a:rPr>
              <a:t> </a:t>
            </a:r>
            <a:r>
              <a:rPr lang="en-US" sz="2400" dirty="0" err="1">
                <a:solidFill>
                  <a:schemeClr val="tx1"/>
                </a:solidFill>
              </a:rPr>
              <a:t>phải</a:t>
            </a:r>
            <a:r>
              <a:rPr lang="en-US" sz="2400" dirty="0">
                <a:solidFill>
                  <a:schemeClr val="tx1"/>
                </a:solidFill>
              </a:rPr>
              <a:t> </a:t>
            </a:r>
            <a:r>
              <a:rPr lang="en-US" sz="2400" dirty="0" err="1">
                <a:solidFill>
                  <a:schemeClr val="tx1"/>
                </a:solidFill>
              </a:rPr>
              <a:t>trả</a:t>
            </a:r>
            <a:r>
              <a:rPr lang="en-US" sz="2400" dirty="0">
                <a:solidFill>
                  <a:schemeClr val="tx1"/>
                </a:solidFill>
              </a:rPr>
              <a:t> </a:t>
            </a:r>
            <a:r>
              <a:rPr lang="en-US" sz="2400" dirty="0" err="1">
                <a:solidFill>
                  <a:schemeClr val="tx1"/>
                </a:solidFill>
              </a:rPr>
              <a:t>đến</a:t>
            </a:r>
            <a:r>
              <a:rPr lang="en-US" sz="2400" dirty="0">
                <a:solidFill>
                  <a:schemeClr val="tx1"/>
                </a:solidFill>
              </a:rPr>
              <a:t> </a:t>
            </a:r>
            <a:r>
              <a:rPr lang="en-US" sz="2400" dirty="0" err="1">
                <a:solidFill>
                  <a:schemeClr val="tx1"/>
                </a:solidFill>
              </a:rPr>
              <a:t>hàng</a:t>
            </a:r>
            <a:r>
              <a:rPr lang="en-US" sz="2400" dirty="0">
                <a:solidFill>
                  <a:schemeClr val="tx1"/>
                </a:solidFill>
              </a:rPr>
              <a:t> </a:t>
            </a:r>
            <a:r>
              <a:rPr lang="en-US" sz="2400" dirty="0" err="1">
                <a:solidFill>
                  <a:schemeClr val="tx1"/>
                </a:solidFill>
              </a:rPr>
              <a:t>trăm</a:t>
            </a:r>
            <a:r>
              <a:rPr lang="en-US" sz="2400" dirty="0">
                <a:solidFill>
                  <a:schemeClr val="tx1"/>
                </a:solidFill>
              </a:rPr>
              <a:t> </a:t>
            </a:r>
            <a:r>
              <a:rPr lang="en-US" sz="2400" dirty="0" err="1">
                <a:solidFill>
                  <a:schemeClr val="tx1"/>
                </a:solidFill>
              </a:rPr>
              <a:t>nghìn</a:t>
            </a:r>
            <a:r>
              <a:rPr lang="en-US" sz="2400" dirty="0">
                <a:solidFill>
                  <a:schemeClr val="tx1"/>
                </a:solidFill>
              </a:rPr>
              <a:t> </a:t>
            </a:r>
            <a:r>
              <a:rPr lang="en-US" sz="2400" dirty="0" err="1">
                <a:solidFill>
                  <a:schemeClr val="tx1"/>
                </a:solidFill>
              </a:rPr>
              <a:t>thì</a:t>
            </a:r>
            <a:r>
              <a:rPr lang="en-US" sz="2400" dirty="0">
                <a:solidFill>
                  <a:schemeClr val="tx1"/>
                </a:solidFill>
              </a:rPr>
              <a:t> </a:t>
            </a:r>
            <a:r>
              <a:rPr lang="en-US" sz="2400" dirty="0" err="1">
                <a:solidFill>
                  <a:schemeClr val="tx1"/>
                </a:solidFill>
              </a:rPr>
              <a:t>được</a:t>
            </a:r>
            <a:r>
              <a:rPr lang="en-US" sz="2400" dirty="0">
                <a:solidFill>
                  <a:schemeClr val="tx1"/>
                </a:solidFill>
              </a:rPr>
              <a:t> bao </a:t>
            </a:r>
            <a:r>
              <a:rPr lang="en-US" sz="2400" dirty="0" err="1">
                <a:solidFill>
                  <a:schemeClr val="tx1"/>
                </a:solidFill>
              </a:rPr>
              <a:t>nhiêu</a:t>
            </a:r>
            <a:r>
              <a:rPr lang="en-US" sz="2400" dirty="0">
                <a:solidFill>
                  <a:schemeClr val="tx1"/>
                </a:solidFill>
              </a:rPr>
              <a:t>?</a:t>
            </a:r>
            <a:endParaRPr lang="vi-VN" sz="2400" dirty="0">
              <a:solidFill>
                <a:schemeClr val="tx1"/>
              </a:solidFill>
            </a:endParaRPr>
          </a:p>
        </p:txBody>
      </p:sp>
    </p:spTree>
    <p:extLst>
      <p:ext uri="{BB962C8B-B14F-4D97-AF65-F5344CB8AC3E}">
        <p14:creationId xmlns:p14="http://schemas.microsoft.com/office/powerpoint/2010/main" val="6590925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536</TotalTime>
  <Words>815</Words>
  <Application>Microsoft Office PowerPoint</Application>
  <PresentationFormat>Màn hình rộng</PresentationFormat>
  <Paragraphs>109</Paragraphs>
  <Slides>23</Slides>
  <Notes>2</Notes>
  <HiddenSlides>0</HiddenSlides>
  <MMClips>0</MMClips>
  <ScaleCrop>false</ScaleCrop>
  <HeadingPairs>
    <vt:vector size="6" baseType="variant">
      <vt:variant>
        <vt:lpstr>Phông được Dùng</vt:lpstr>
      </vt:variant>
      <vt:variant>
        <vt:i4>7</vt:i4>
      </vt:variant>
      <vt:variant>
        <vt:lpstr>Chủ đề</vt:lpstr>
      </vt:variant>
      <vt:variant>
        <vt:i4>3</vt:i4>
      </vt:variant>
      <vt:variant>
        <vt:lpstr>Tiêu đề Bản chiếu</vt:lpstr>
      </vt:variant>
      <vt:variant>
        <vt:i4>23</vt:i4>
      </vt:variant>
    </vt:vector>
  </HeadingPairs>
  <TitlesOfParts>
    <vt:vector size="33" baseType="lpstr">
      <vt:lpstr>Arial</vt:lpstr>
      <vt:lpstr>Bungee Inline</vt:lpstr>
      <vt:lpstr>Calibri</vt:lpstr>
      <vt:lpstr>Calibri Light</vt:lpstr>
      <vt:lpstr>Montserrat Alternates Black</vt:lpstr>
      <vt:lpstr>Times New Roman</vt:lpstr>
      <vt:lpstr>UTM Avo</vt:lpstr>
      <vt:lpstr>Office Theme</vt:lpstr>
      <vt:lpstr>1_Office Theme</vt:lpstr>
      <vt:lpstr>2_Office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Trọng Đông</dc:creator>
  <cp:lastModifiedBy>kieu</cp:lastModifiedBy>
  <cp:revision>23</cp:revision>
  <dcterms:created xsi:type="dcterms:W3CDTF">2023-08-27T06:50:35Z</dcterms:created>
  <dcterms:modified xsi:type="dcterms:W3CDTF">2023-09-03T19:42:26Z</dcterms:modified>
</cp:coreProperties>
</file>