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0" r:id="rId2"/>
  </p:sldMasterIdLst>
  <p:notesMasterIdLst>
    <p:notesMasterId r:id="rId28"/>
  </p:notesMasterIdLst>
  <p:sldIdLst>
    <p:sldId id="11705" r:id="rId3"/>
    <p:sldId id="259" r:id="rId4"/>
    <p:sldId id="310" r:id="rId5"/>
    <p:sldId id="321" r:id="rId6"/>
    <p:sldId id="376" r:id="rId7"/>
    <p:sldId id="348" r:id="rId8"/>
    <p:sldId id="351" r:id="rId9"/>
    <p:sldId id="257" r:id="rId10"/>
    <p:sldId id="274" r:id="rId11"/>
    <p:sldId id="275" r:id="rId12"/>
    <p:sldId id="277" r:id="rId13"/>
    <p:sldId id="377" r:id="rId14"/>
    <p:sldId id="276" r:id="rId15"/>
    <p:sldId id="11693" r:id="rId16"/>
    <p:sldId id="11694" r:id="rId17"/>
    <p:sldId id="11695" r:id="rId18"/>
    <p:sldId id="378" r:id="rId19"/>
    <p:sldId id="11696" r:id="rId20"/>
    <p:sldId id="11697" r:id="rId21"/>
    <p:sldId id="11698" r:id="rId22"/>
    <p:sldId id="11699" r:id="rId23"/>
    <p:sldId id="11700" r:id="rId24"/>
    <p:sldId id="11701" r:id="rId25"/>
    <p:sldId id="380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119" autoAdjust="0"/>
  </p:normalViewPr>
  <p:slideViewPr>
    <p:cSldViewPr snapToGrid="0">
      <p:cViewPr varScale="1">
        <p:scale>
          <a:sx n="62" d="100"/>
          <a:sy n="62" d="100"/>
        </p:scale>
        <p:origin x="10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EE2CA-A65E-4088-B512-56D24DC35082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BD5AD-F62E-45E9-8FBC-3B9D9F3E69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/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>
            <a:fillRect/>
          </a:stretch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/>
          <p:cNvSpPr/>
          <p:nvPr userDrawn="1"/>
        </p:nvSpPr>
        <p:spPr>
          <a:xfrm>
            <a:off x="350874" y="393405"/>
            <a:ext cx="11504428" cy="6113721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1" name="Title 1"/>
          <p:cNvSpPr txBox="1"/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5" y="5705480"/>
            <a:ext cx="1521772" cy="122504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>
            <a:fillRect/>
          </a:stretch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>
            <a:fillRect/>
          </a:stretch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947" y="154004"/>
            <a:ext cx="1633952" cy="1199778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893" y="5579917"/>
            <a:ext cx="1656154" cy="12780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/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>
            <a:fillRect/>
          </a:stretch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73" y="193255"/>
            <a:ext cx="1633952" cy="1199778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372" y="4987430"/>
            <a:ext cx="1054855" cy="1818716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156" y="49090"/>
            <a:ext cx="1017113" cy="1017113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3" y="5783001"/>
            <a:ext cx="1010422" cy="8966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91" y="5505762"/>
            <a:ext cx="1521772" cy="122504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5"/>
          <a:stretch>
            <a:fillRect/>
          </a:stretch>
        </p:blipFill>
        <p:spPr>
          <a:xfrm>
            <a:off x="10306255" y="0"/>
            <a:ext cx="1885745" cy="1161612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893" y="5559539"/>
            <a:ext cx="1130869" cy="11174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/>
          <p:cNvSpPr/>
          <p:nvPr userDrawn="1"/>
        </p:nvSpPr>
        <p:spPr>
          <a:xfrm>
            <a:off x="233915" y="329609"/>
            <a:ext cx="11674549" cy="6092455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/>
          <p:cNvSpPr>
            <a:spLocks noGrp="1"/>
          </p:cNvSpPr>
          <p:nvPr>
            <p:ph type="pic" sz="quarter" idx="1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>
            <a:fillRect/>
          </a:stretch>
        </p:blipFill>
        <p:spPr>
          <a:xfrm>
            <a:off x="0" y="5019437"/>
            <a:ext cx="1016748" cy="18385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/>
          <p:cNvSpPr>
            <a:spLocks noGrp="1"/>
          </p:cNvSpPr>
          <p:nvPr>
            <p:ph type="pic" sz="quarter" idx="1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91" y="5502316"/>
            <a:ext cx="1885745" cy="1393408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>
            <a:fillRect/>
          </a:stretch>
        </p:blipFill>
        <p:spPr>
          <a:xfrm>
            <a:off x="10859819" y="4449047"/>
            <a:ext cx="1332181" cy="24089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/>
          <p:cNvSpPr>
            <a:spLocks noGrp="1"/>
          </p:cNvSpPr>
          <p:nvPr>
            <p:ph type="pic" sz="quarter" idx="12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>
            <a:fillRect/>
          </a:stretch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/>
          <p:cNvSpPr>
            <a:spLocks noGrp="1"/>
          </p:cNvSpPr>
          <p:nvPr>
            <p:ph type="pic" sz="quarter" idx="12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>
            <a:fillRect/>
          </a:stretch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/>
          <p:cNvSpPr>
            <a:spLocks noGrp="1"/>
          </p:cNvSpPr>
          <p:nvPr>
            <p:ph type="pic" sz="quarter" idx="12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>
            <a:fillRect/>
          </a:stretch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직사각형 18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3" b="1"/>
          <a:stretch>
            <a:fillRect/>
          </a:stretch>
        </p:blipFill>
        <p:spPr>
          <a:xfrm rot="16200000">
            <a:off x="4357564" y="-77413"/>
            <a:ext cx="1054855" cy="1870578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38" y="5550808"/>
            <a:ext cx="1885745" cy="1393408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840" y="82032"/>
            <a:ext cx="1444160" cy="1844197"/>
          </a:xfrm>
          <a:prstGeom prst="rect">
            <a:avLst/>
          </a:prstGeom>
        </p:spPr>
      </p:pic>
      <p:sp>
        <p:nvSpPr>
          <p:cNvPr id="12" name="그림 개체 틀 4"/>
          <p:cNvSpPr>
            <a:spLocks noGrp="1"/>
          </p:cNvSpPr>
          <p:nvPr>
            <p:ph type="pic" sz="quarter" idx="13"/>
          </p:nvPr>
        </p:nvSpPr>
        <p:spPr>
          <a:xfrm>
            <a:off x="5185196" y="1601107"/>
            <a:ext cx="5867556" cy="365578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직사각형 10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7" name="그림 개체 틀 4"/>
          <p:cNvSpPr>
            <a:spLocks noGrp="1"/>
          </p:cNvSpPr>
          <p:nvPr>
            <p:ph type="pic" sz="quarter" idx="11"/>
          </p:nvPr>
        </p:nvSpPr>
        <p:spPr>
          <a:xfrm>
            <a:off x="1346200" y="1549400"/>
            <a:ext cx="3759200" cy="37592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99" y="303459"/>
            <a:ext cx="1521772" cy="122504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60" y="202880"/>
            <a:ext cx="1633952" cy="1199778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82" y="5429292"/>
            <a:ext cx="1885745" cy="1393408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2" y="5039392"/>
            <a:ext cx="1656154" cy="12780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0" name="그림 개체 틀 4"/>
          <p:cNvSpPr>
            <a:spLocks noGrp="1"/>
          </p:cNvSpPr>
          <p:nvPr>
            <p:ph type="pic" sz="quarter" idx="11"/>
          </p:nvPr>
        </p:nvSpPr>
        <p:spPr>
          <a:xfrm>
            <a:off x="5032829" y="861827"/>
            <a:ext cx="3037114" cy="303711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/>
          <p:cNvSpPr>
            <a:spLocks noGrp="1"/>
          </p:cNvSpPr>
          <p:nvPr>
            <p:ph type="pic" sz="quarter" idx="13"/>
          </p:nvPr>
        </p:nvSpPr>
        <p:spPr>
          <a:xfrm>
            <a:off x="5032829" y="4103896"/>
            <a:ext cx="3037114" cy="1892277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4"/>
          <p:cNvSpPr>
            <a:spLocks noGrp="1"/>
          </p:cNvSpPr>
          <p:nvPr>
            <p:ph type="pic" sz="quarter" idx="14"/>
          </p:nvPr>
        </p:nvSpPr>
        <p:spPr>
          <a:xfrm>
            <a:off x="8275143" y="861827"/>
            <a:ext cx="3037114" cy="513434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2" y="4829173"/>
            <a:ext cx="1054855" cy="1818716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9"/>
          <a:stretch>
            <a:fillRect/>
          </a:stretch>
        </p:blipFill>
        <p:spPr>
          <a:xfrm>
            <a:off x="10162717" y="0"/>
            <a:ext cx="1885745" cy="1187484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26" y="261881"/>
            <a:ext cx="896666" cy="481790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06" y="5080578"/>
            <a:ext cx="1017113" cy="10171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/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>
            <a:fillRect/>
          </a:stretch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/>
          <p:cNvSpPr>
            <a:spLocks noGrp="1"/>
          </p:cNvSpPr>
          <p:nvPr>
            <p:ph type="pic" sz="quarter" idx="11"/>
          </p:nvPr>
        </p:nvSpPr>
        <p:spPr>
          <a:xfrm>
            <a:off x="698502" y="698501"/>
            <a:ext cx="10794996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612" y="5546979"/>
            <a:ext cx="1521772" cy="122504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396" y="5458274"/>
            <a:ext cx="1633952" cy="1199778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9" y="5630574"/>
            <a:ext cx="1067299" cy="970273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76" y="5341055"/>
            <a:ext cx="1130869" cy="11174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직사각형 11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005" y="3805877"/>
            <a:ext cx="1770231" cy="3052123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764" y="137739"/>
            <a:ext cx="3080438" cy="2276186"/>
          </a:xfrm>
          <a:prstGeom prst="rect">
            <a:avLst/>
          </a:prstGeom>
        </p:spPr>
      </p:pic>
      <p:sp>
        <p:nvSpPr>
          <p:cNvPr id="8" name="그림 개체 틀 11"/>
          <p:cNvSpPr>
            <a:spLocks noGrp="1"/>
          </p:cNvSpPr>
          <p:nvPr>
            <p:ph type="pic" sz="quarter" idx="10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직사각형 12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33" y="-107662"/>
            <a:ext cx="2420933" cy="194887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43899" y="5169341"/>
            <a:ext cx="1979175" cy="1453268"/>
          </a:xfrm>
          <a:prstGeom prst="rect">
            <a:avLst/>
          </a:prstGeom>
        </p:spPr>
      </p:pic>
      <p:sp>
        <p:nvSpPr>
          <p:cNvPr id="9" name="그림 개체 틀 5"/>
          <p:cNvSpPr>
            <a:spLocks noGrp="1"/>
          </p:cNvSpPr>
          <p:nvPr>
            <p:ph type="pic" sz="quarter" idx="10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34" y="5026739"/>
            <a:ext cx="1645220" cy="15638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>
            <a:fillRect/>
          </a:stretch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/>
          <p:cNvSpPr>
            <a:spLocks noGrp="1"/>
          </p:cNvSpPr>
          <p:nvPr>
            <p:ph type="pic" sz="quarter" idx="10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>
            <a:fillRect/>
          </a:stretch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/>
          <p:cNvSpPr>
            <a:spLocks noGrp="1"/>
          </p:cNvSpPr>
          <p:nvPr>
            <p:ph type="pic" sz="quarter" idx="10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/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>
            <a:fillRect/>
          </a:stretch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/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>
            <a:fillRect/>
          </a:stretch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/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>
            <a:fillRect/>
          </a:stretch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ACDFC9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67" y="3679247"/>
            <a:ext cx="1770231" cy="3052123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" b="12569"/>
          <a:stretch>
            <a:fillRect/>
          </a:stretch>
        </p:blipFill>
        <p:spPr>
          <a:xfrm>
            <a:off x="9159776" y="4867913"/>
            <a:ext cx="3032224" cy="1990087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488" y="5317592"/>
            <a:ext cx="1363453" cy="1239503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726" y="466747"/>
            <a:ext cx="2115703" cy="1632724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3" y="4015356"/>
            <a:ext cx="2325378" cy="2251132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26" y="554410"/>
            <a:ext cx="1979175" cy="14532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>
            <a:fillRect/>
          </a:stretch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직사각형 19"/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>
            <a:fillRect/>
          </a:stretch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8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" name="Content Placeholder 10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79375"/>
            <a:ext cx="12192000" cy="6952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407956" y="3451046"/>
            <a:ext cx="1125764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vi-VN" sz="4800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NHIỀU CHỮ SỐ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676335" y="6042851"/>
            <a:ext cx="6842122" cy="581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190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62EF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GVCN: ĐỖ THỊ THỦY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818640" y="2317750"/>
            <a:ext cx="8638540" cy="10128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5985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505710" y="700405"/>
            <a:ext cx="7841615" cy="1071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190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62EF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BÀI DẠY</a:t>
            </a:r>
          </a:p>
          <a:p>
            <a:pPr algn="ctr"/>
            <a:r>
              <a:rPr lang="en-US" sz="3190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62EF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4A5</a:t>
            </a:r>
          </a:p>
        </p:txBody>
      </p:sp>
      <p:pic>
        <p:nvPicPr>
          <p:cNvPr id="13313" name="Picture 3076" descr="cornerFlower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9713595" y="4452620"/>
            <a:ext cx="2247900" cy="2562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3076" descr="cornerFl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226060" y="4455795"/>
            <a:ext cx="2247900" cy="25571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81025"/>
            <a:ext cx="3676770" cy="2547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cartoon of a child with a red ti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33" y="514350"/>
            <a:ext cx="4528458" cy="3276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3695266"/>
            <a:ext cx="3290887" cy="2567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A cartoon of a child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54" y="3266014"/>
            <a:ext cx="4492696" cy="3179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175" y="1228725"/>
            <a:ext cx="10925175" cy="407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1 000 000 000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288" y="1838927"/>
            <a:ext cx="5316173" cy="3694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6759" y="6917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679376"/>
            <a:ext cx="105632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6759" y="6155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0150" y="669851"/>
            <a:ext cx="1134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838200" y="1943101"/>
            <a:ext cx="10648950" cy="24098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1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3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4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5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6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7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8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9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10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6759" y="6155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0150" y="669851"/>
            <a:ext cx="10677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857250" y="2219325"/>
            <a:ext cx="10648950" cy="28765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just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3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4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5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6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7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8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9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6759" y="6155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0150" y="669851"/>
            <a:ext cx="10677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857250" y="2219325"/>
            <a:ext cx="10648950" cy="28765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just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c)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3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4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5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6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7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8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9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tỉ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86809" y="606056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4884" y="563526"/>
            <a:ext cx="9739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Đọc các số sau: 2 000 000, 5 000 000, 40 000 000, 600 000 000.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2266950" y="2085975"/>
            <a:ext cx="2867025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2 000 000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43524" y="216217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2276475" y="3286125"/>
            <a:ext cx="2867025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5 000 000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3049" y="3362325"/>
            <a:ext cx="4762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2295525" y="4381500"/>
            <a:ext cx="2867025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40 000 000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72099" y="4457700"/>
            <a:ext cx="5019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1876426" y="5372100"/>
            <a:ext cx="3219450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600 000 000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05424" y="5448300"/>
            <a:ext cx="6448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86809" y="606056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4884" y="563526"/>
            <a:ext cx="9739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Viết các số sau rồi cho biết mỗi số có bao nhiêu chữ số, mỗi số có bao nhiêu chữ số 0.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691618"/>
            <a:ext cx="10420350" cy="179981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557212"/>
            <a:ext cx="4267200" cy="1019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67299" y="71437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799" y="1704975"/>
            <a:ext cx="5495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80 000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0.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019800" y="1323975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3381375"/>
            <a:ext cx="4191000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124449" y="3638550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60 000 000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14775" y="4705350"/>
            <a:ext cx="5829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60 000 000 có 8 chữ số và có 7 chữ số 0.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534150" y="43243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5408687" y="4006976"/>
            <a:ext cx="1027384" cy="1170074"/>
            <a:chOff x="6830083" y="5571172"/>
            <a:chExt cx="342900" cy="390525"/>
          </a:xfrm>
          <a:solidFill>
            <a:srgbClr val="660066"/>
          </a:solidFill>
        </p:grpSpPr>
        <p:sp>
          <p:nvSpPr>
            <p:cNvPr id="5" name="자유형: 도형 4"/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solidFill>
                <a:srgbClr val="66006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cs typeface="+mn-cs"/>
              </a:endParaRPr>
            </a:p>
          </p:txBody>
        </p:sp>
        <p:sp>
          <p:nvSpPr>
            <p:cNvPr id="6" name="자유형: 도형 5"/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solidFill>
                <a:srgbClr val="66006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cs typeface="+mn-c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49" y="2094902"/>
            <a:ext cx="6834208" cy="214597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81649" y="65722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32 000 000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4898" y="1733550"/>
            <a:ext cx="5905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32 000 000 có 8 chữ số và có 6 chữ số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200900" y="13525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438150"/>
            <a:ext cx="4905375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38525"/>
            <a:ext cx="4191000" cy="1047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124449" y="3638550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4 000 000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1449" y="4705350"/>
            <a:ext cx="5762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4 000 000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534150" y="43243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81649" y="65722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500 000 000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4898" y="1733550"/>
            <a:ext cx="5905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500 000 000 có 9 chữ số và có 8 chữ số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200900" y="13525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47687"/>
            <a:ext cx="4171950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3557587"/>
            <a:ext cx="4800600" cy="1076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476874" y="3676650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240 000 000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33874" y="4743450"/>
            <a:ext cx="5762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240 000 000 có 9 chữ số và có 7 chữ số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86575" y="43624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471487"/>
            <a:ext cx="2247900" cy="1133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2082874"/>
            <a:ext cx="10744200" cy="1152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49" y="3932090"/>
            <a:ext cx="11020425" cy="1368111"/>
          </a:xfrm>
          <a:prstGeom prst="rect">
            <a:avLst/>
          </a:prstGeom>
        </p:spPr>
      </p:pic>
      <p:sp>
        <p:nvSpPr>
          <p:cNvPr id="18" name="Left Brace 17"/>
          <p:cNvSpPr/>
          <p:nvPr/>
        </p:nvSpPr>
        <p:spPr>
          <a:xfrm rot="16200000">
            <a:off x="2447929" y="2433637"/>
            <a:ext cx="385760" cy="1347790"/>
          </a:xfrm>
          <a:prstGeom prst="leftBrace">
            <a:avLst>
              <a:gd name="adj1" fmla="val 35494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34415" y="3333750"/>
            <a:ext cx="2756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+ 1 000 000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4524375" y="2476500"/>
            <a:ext cx="135255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3 000 000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7800975" y="2476500"/>
            <a:ext cx="135255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5 000 000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9486900" y="2476500"/>
            <a:ext cx="135255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6 000 000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2752725" y="4476750"/>
            <a:ext cx="15240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20 000 000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6191250" y="4524375"/>
            <a:ext cx="15240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40 000 000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7829550" y="4505325"/>
            <a:ext cx="15240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50 000 000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77234" y="587006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620676"/>
            <a:ext cx="1011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Nói cho bạn nghe giá bán của một số đồ vật sau: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4" y="1481687"/>
            <a:ext cx="7248525" cy="460002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9239" y="1793285"/>
            <a:ext cx="2479711" cy="1130889"/>
            <a:chOff x="6856" y="7538"/>
            <a:chExt cx="24894" cy="7945"/>
          </a:xfrm>
          <a:solidFill>
            <a:srgbClr val="FFE6E8"/>
          </a:solidFill>
        </p:grpSpPr>
        <p:sp>
          <p:nvSpPr>
            <p:cNvPr id="8" name="Rounded Rectangular Callout 2"/>
            <p:cNvSpPr/>
            <p:nvPr/>
          </p:nvSpPr>
          <p:spPr>
            <a:xfrm>
              <a:off x="6856" y="7538"/>
              <a:ext cx="24894" cy="748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 Box 27"/>
            <p:cNvSpPr txBox="1"/>
            <p:nvPr/>
          </p:nvSpPr>
          <p:spPr>
            <a:xfrm>
              <a:off x="7286" y="7815"/>
              <a:ext cx="23695" cy="7668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mốt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97889" y="1517061"/>
            <a:ext cx="2784511" cy="692740"/>
            <a:chOff x="6856" y="7538"/>
            <a:chExt cx="24894" cy="7481"/>
          </a:xfrm>
          <a:solidFill>
            <a:srgbClr val="FFE6E8"/>
          </a:solidFill>
        </p:grpSpPr>
        <p:sp>
          <p:nvSpPr>
            <p:cNvPr id="11" name="Rounded Rectangular Callout 2"/>
            <p:cNvSpPr/>
            <p:nvPr/>
          </p:nvSpPr>
          <p:spPr>
            <a:xfrm>
              <a:off x="6856" y="7538"/>
              <a:ext cx="24894" cy="748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 Box 27"/>
            <p:cNvSpPr txBox="1"/>
            <p:nvPr/>
          </p:nvSpPr>
          <p:spPr>
            <a:xfrm>
              <a:off x="7286" y="7815"/>
              <a:ext cx="23695" cy="670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Chín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7789" y="3812585"/>
            <a:ext cx="2479711" cy="1064843"/>
            <a:chOff x="6856" y="7538"/>
            <a:chExt cx="24894" cy="7481"/>
          </a:xfrm>
          <a:solidFill>
            <a:srgbClr val="FFE6E8"/>
          </a:solidFill>
        </p:grpSpPr>
        <p:sp>
          <p:nvSpPr>
            <p:cNvPr id="14" name="Rounded Rectangular Callout 2"/>
            <p:cNvSpPr/>
            <p:nvPr/>
          </p:nvSpPr>
          <p:spPr>
            <a:xfrm>
              <a:off x="6856" y="7538"/>
              <a:ext cx="24894" cy="748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 Box 27"/>
            <p:cNvSpPr txBox="1"/>
            <p:nvPr/>
          </p:nvSpPr>
          <p:spPr>
            <a:xfrm>
              <a:off x="7286" y="7815"/>
              <a:ext cx="23695" cy="670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Mười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hai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264614" y="3926885"/>
            <a:ext cx="2765461" cy="835676"/>
            <a:chOff x="6856" y="7538"/>
            <a:chExt cx="24894" cy="5871"/>
          </a:xfrm>
          <a:solidFill>
            <a:srgbClr val="FFE6E8"/>
          </a:solidFill>
        </p:grpSpPr>
        <p:sp>
          <p:nvSpPr>
            <p:cNvPr id="17" name="Rounded Rectangular Callout 2"/>
            <p:cNvSpPr/>
            <p:nvPr/>
          </p:nvSpPr>
          <p:spPr>
            <a:xfrm>
              <a:off x="6856" y="7538"/>
              <a:ext cx="24894" cy="587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 Box 27"/>
            <p:cNvSpPr txBox="1"/>
            <p:nvPr/>
          </p:nvSpPr>
          <p:spPr>
            <a:xfrm>
              <a:off x="7286" y="7815"/>
              <a:ext cx="23695" cy="497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áu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năm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  <a:endPara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81" y="1096327"/>
            <a:ext cx="10898122" cy="4613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103" y="1980857"/>
            <a:ext cx="7065876" cy="30238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/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/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-1" fmla="*/ 493295 w 7928810"/>
                <a:gd name="connsiteY0-2" fmla="*/ 1526019 h 4030579"/>
                <a:gd name="connsiteX1-3" fmla="*/ 671777 w 7928810"/>
                <a:gd name="connsiteY1-4" fmla="*/ 0 h 4030579"/>
                <a:gd name="connsiteX2-5" fmla="*/ 7257033 w 7928810"/>
                <a:gd name="connsiteY2-6" fmla="*/ 0 h 4030579"/>
                <a:gd name="connsiteX3-7" fmla="*/ 7928810 w 7928810"/>
                <a:gd name="connsiteY3-8" fmla="*/ 671777 h 4030579"/>
                <a:gd name="connsiteX4-9" fmla="*/ 7928810 w 7928810"/>
                <a:gd name="connsiteY4-10" fmla="*/ 3358802 h 4030579"/>
                <a:gd name="connsiteX5-11" fmla="*/ 7257033 w 7928810"/>
                <a:gd name="connsiteY5-12" fmla="*/ 4030579 h 4030579"/>
                <a:gd name="connsiteX6-13" fmla="*/ 671777 w 7928810"/>
                <a:gd name="connsiteY6-14" fmla="*/ 4030579 h 4030579"/>
                <a:gd name="connsiteX7-15" fmla="*/ 0 w 7928810"/>
                <a:gd name="connsiteY7-16" fmla="*/ 3358802 h 4030579"/>
                <a:gd name="connsiteX8-17" fmla="*/ 493295 w 7928810"/>
                <a:gd name="connsiteY8-18" fmla="*/ 1526019 h 4030579"/>
                <a:gd name="connsiteX0-19" fmla="*/ 493295 w 7928810"/>
                <a:gd name="connsiteY0-20" fmla="*/ 1838840 h 4343400"/>
                <a:gd name="connsiteX1-21" fmla="*/ 647714 w 7928810"/>
                <a:gd name="connsiteY1-22" fmla="*/ 0 h 4343400"/>
                <a:gd name="connsiteX2-23" fmla="*/ 7257033 w 7928810"/>
                <a:gd name="connsiteY2-24" fmla="*/ 312821 h 4343400"/>
                <a:gd name="connsiteX3-25" fmla="*/ 7928810 w 7928810"/>
                <a:gd name="connsiteY3-26" fmla="*/ 984598 h 4343400"/>
                <a:gd name="connsiteX4-27" fmla="*/ 7928810 w 7928810"/>
                <a:gd name="connsiteY4-28" fmla="*/ 3671623 h 4343400"/>
                <a:gd name="connsiteX5-29" fmla="*/ 7257033 w 7928810"/>
                <a:gd name="connsiteY5-30" fmla="*/ 4343400 h 4343400"/>
                <a:gd name="connsiteX6-31" fmla="*/ 671777 w 7928810"/>
                <a:gd name="connsiteY6-32" fmla="*/ 4343400 h 4343400"/>
                <a:gd name="connsiteX7-33" fmla="*/ 0 w 7928810"/>
                <a:gd name="connsiteY7-34" fmla="*/ 3671623 h 4343400"/>
                <a:gd name="connsiteX8-35" fmla="*/ 493295 w 7928810"/>
                <a:gd name="connsiteY8-36" fmla="*/ 1838840 h 4343400"/>
                <a:gd name="connsiteX0-37" fmla="*/ 493295 w 7928810"/>
                <a:gd name="connsiteY0-38" fmla="*/ 1838840 h 4343400"/>
                <a:gd name="connsiteX1-39" fmla="*/ 647714 w 7928810"/>
                <a:gd name="connsiteY1-40" fmla="*/ 0 h 4343400"/>
                <a:gd name="connsiteX2-41" fmla="*/ 7160781 w 7928810"/>
                <a:gd name="connsiteY2-42" fmla="*/ 0 h 4343400"/>
                <a:gd name="connsiteX3-43" fmla="*/ 7928810 w 7928810"/>
                <a:gd name="connsiteY3-44" fmla="*/ 984598 h 4343400"/>
                <a:gd name="connsiteX4-45" fmla="*/ 7928810 w 7928810"/>
                <a:gd name="connsiteY4-46" fmla="*/ 3671623 h 4343400"/>
                <a:gd name="connsiteX5-47" fmla="*/ 7257033 w 7928810"/>
                <a:gd name="connsiteY5-48" fmla="*/ 4343400 h 4343400"/>
                <a:gd name="connsiteX6-49" fmla="*/ 671777 w 7928810"/>
                <a:gd name="connsiteY6-50" fmla="*/ 4343400 h 4343400"/>
                <a:gd name="connsiteX7-51" fmla="*/ 0 w 7928810"/>
                <a:gd name="connsiteY7-52" fmla="*/ 3671623 h 4343400"/>
                <a:gd name="connsiteX8-53" fmla="*/ 493295 w 7928810"/>
                <a:gd name="connsiteY8-54" fmla="*/ 1838840 h 434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5" name="Hình chữ nhật: Góc Tròn 1"/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03" y="1340760"/>
            <a:ext cx="4584589" cy="3389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165" y="449795"/>
            <a:ext cx="5736833" cy="56819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/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/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-1" fmla="*/ 493295 w 7928810"/>
                <a:gd name="connsiteY0-2" fmla="*/ 1526019 h 4030579"/>
                <a:gd name="connsiteX1-3" fmla="*/ 671777 w 7928810"/>
                <a:gd name="connsiteY1-4" fmla="*/ 0 h 4030579"/>
                <a:gd name="connsiteX2-5" fmla="*/ 7257033 w 7928810"/>
                <a:gd name="connsiteY2-6" fmla="*/ 0 h 4030579"/>
                <a:gd name="connsiteX3-7" fmla="*/ 7928810 w 7928810"/>
                <a:gd name="connsiteY3-8" fmla="*/ 671777 h 4030579"/>
                <a:gd name="connsiteX4-9" fmla="*/ 7928810 w 7928810"/>
                <a:gd name="connsiteY4-10" fmla="*/ 3358802 h 4030579"/>
                <a:gd name="connsiteX5-11" fmla="*/ 7257033 w 7928810"/>
                <a:gd name="connsiteY5-12" fmla="*/ 4030579 h 4030579"/>
                <a:gd name="connsiteX6-13" fmla="*/ 671777 w 7928810"/>
                <a:gd name="connsiteY6-14" fmla="*/ 4030579 h 4030579"/>
                <a:gd name="connsiteX7-15" fmla="*/ 0 w 7928810"/>
                <a:gd name="connsiteY7-16" fmla="*/ 3358802 h 4030579"/>
                <a:gd name="connsiteX8-17" fmla="*/ 493295 w 7928810"/>
                <a:gd name="connsiteY8-18" fmla="*/ 1526019 h 4030579"/>
                <a:gd name="connsiteX0-19" fmla="*/ 493295 w 7928810"/>
                <a:gd name="connsiteY0-20" fmla="*/ 1838840 h 4343400"/>
                <a:gd name="connsiteX1-21" fmla="*/ 647714 w 7928810"/>
                <a:gd name="connsiteY1-22" fmla="*/ 0 h 4343400"/>
                <a:gd name="connsiteX2-23" fmla="*/ 7257033 w 7928810"/>
                <a:gd name="connsiteY2-24" fmla="*/ 312821 h 4343400"/>
                <a:gd name="connsiteX3-25" fmla="*/ 7928810 w 7928810"/>
                <a:gd name="connsiteY3-26" fmla="*/ 984598 h 4343400"/>
                <a:gd name="connsiteX4-27" fmla="*/ 7928810 w 7928810"/>
                <a:gd name="connsiteY4-28" fmla="*/ 3671623 h 4343400"/>
                <a:gd name="connsiteX5-29" fmla="*/ 7257033 w 7928810"/>
                <a:gd name="connsiteY5-30" fmla="*/ 4343400 h 4343400"/>
                <a:gd name="connsiteX6-31" fmla="*/ 671777 w 7928810"/>
                <a:gd name="connsiteY6-32" fmla="*/ 4343400 h 4343400"/>
                <a:gd name="connsiteX7-33" fmla="*/ 0 w 7928810"/>
                <a:gd name="connsiteY7-34" fmla="*/ 3671623 h 4343400"/>
                <a:gd name="connsiteX8-35" fmla="*/ 493295 w 7928810"/>
                <a:gd name="connsiteY8-36" fmla="*/ 1838840 h 4343400"/>
                <a:gd name="connsiteX0-37" fmla="*/ 493295 w 7928810"/>
                <a:gd name="connsiteY0-38" fmla="*/ 1838840 h 4343400"/>
                <a:gd name="connsiteX1-39" fmla="*/ 647714 w 7928810"/>
                <a:gd name="connsiteY1-40" fmla="*/ 0 h 4343400"/>
                <a:gd name="connsiteX2-41" fmla="*/ 7160781 w 7928810"/>
                <a:gd name="connsiteY2-42" fmla="*/ 0 h 4343400"/>
                <a:gd name="connsiteX3-43" fmla="*/ 7928810 w 7928810"/>
                <a:gd name="connsiteY3-44" fmla="*/ 984598 h 4343400"/>
                <a:gd name="connsiteX4-45" fmla="*/ 7928810 w 7928810"/>
                <a:gd name="connsiteY4-46" fmla="*/ 3671623 h 4343400"/>
                <a:gd name="connsiteX5-47" fmla="*/ 7257033 w 7928810"/>
                <a:gd name="connsiteY5-48" fmla="*/ 4343400 h 4343400"/>
                <a:gd name="connsiteX6-49" fmla="*/ 671777 w 7928810"/>
                <a:gd name="connsiteY6-50" fmla="*/ 4343400 h 4343400"/>
                <a:gd name="connsiteX7-51" fmla="*/ 0 w 7928810"/>
                <a:gd name="connsiteY7-52" fmla="*/ 3671623 h 4343400"/>
                <a:gd name="connsiteX8-53" fmla="*/ 493295 w 7928810"/>
                <a:gd name="connsiteY8-54" fmla="*/ 1838840 h 434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1" name="Hình chữ nhật: Góc Tròn 1"/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sp>
        <p:nvSpPr>
          <p:cNvPr id="13" name="Hộp Văn bản 12"/>
          <p:cNvSpPr txBox="1"/>
          <p:nvPr/>
        </p:nvSpPr>
        <p:spPr>
          <a:xfrm>
            <a:off x="2890901" y="619331"/>
            <a:ext cx="616017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5335" b="1" i="0" u="none" strike="noStrike" kern="0" cap="none" spc="0" normalizeH="0" baseline="0" noProof="0" dirty="0" err="1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 panose="020B0604020202020204"/>
                <a:sym typeface="Arial" panose="020B0604020202020204"/>
              </a:rPr>
              <a:t>Luật</a:t>
            </a:r>
            <a:r>
              <a:rPr kumimoji="0" lang="en-US" sz="5335" b="1" i="0" u="none" strike="noStrike" kern="0" cap="none" spc="0" normalizeH="0" baseline="0" noProof="0" dirty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5335" b="1" i="0" u="none" strike="noStrike" kern="0" cap="none" spc="0" normalizeH="0" baseline="0" noProof="0" dirty="0" err="1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 panose="020B0604020202020204"/>
                <a:sym typeface="Arial" panose="020B0604020202020204"/>
              </a:rPr>
              <a:t>chơi</a:t>
            </a:r>
            <a:endParaRPr kumimoji="0" lang="en-US" sz="5335" b="1" i="0" u="none" strike="noStrike" kern="0" cap="none" spc="0" normalizeH="0" baseline="0" noProof="0" dirty="0">
              <a:ln w="22225">
                <a:solidFill>
                  <a:srgbClr val="964618"/>
                </a:solidFill>
                <a:prstDash val="solid"/>
              </a:ln>
              <a:solidFill>
                <a:srgbClr val="964618">
                  <a:lumMod val="40000"/>
                  <a:lumOff val="60000"/>
                </a:srgbClr>
              </a:solidFill>
              <a:effectLst/>
              <a:uLnTx/>
              <a:uFillTx/>
              <a:latin typeface="SVN-Poky's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Hộp Văn bản 1"/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Viết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câu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trả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lời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vào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bảng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con</a:t>
            </a:r>
          </a:p>
        </p:txBody>
      </p:sp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2"/>
          <a:srcRect t="54376" r="48989"/>
          <a:stretch>
            <a:fillRect/>
          </a:stretch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/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/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>
              <a:fillRect/>
            </a:stretch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/>
            <p:cNvCxnSpPr/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/>
            <p:cNvCxnSpPr/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/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Trả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lời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đúng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được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thưởng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quà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.</a:t>
            </a:r>
          </a:p>
        </p:txBody>
      </p:sp>
      <p:sp>
        <p:nvSpPr>
          <p:cNvPr id="19" name="Hộp Văn bản 18"/>
          <p:cNvSpPr txBox="1"/>
          <p:nvPr/>
        </p:nvSpPr>
        <p:spPr>
          <a:xfrm>
            <a:off x="3178403" y="4578394"/>
            <a:ext cx="848972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Trả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lời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DF3129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sai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không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được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thưởng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quà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/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/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-1" fmla="*/ 493295 w 7928810"/>
                <a:gd name="connsiteY0-2" fmla="*/ 1526019 h 4030579"/>
                <a:gd name="connsiteX1-3" fmla="*/ 671777 w 7928810"/>
                <a:gd name="connsiteY1-4" fmla="*/ 0 h 4030579"/>
                <a:gd name="connsiteX2-5" fmla="*/ 7257033 w 7928810"/>
                <a:gd name="connsiteY2-6" fmla="*/ 0 h 4030579"/>
                <a:gd name="connsiteX3-7" fmla="*/ 7928810 w 7928810"/>
                <a:gd name="connsiteY3-8" fmla="*/ 671777 h 4030579"/>
                <a:gd name="connsiteX4-9" fmla="*/ 7928810 w 7928810"/>
                <a:gd name="connsiteY4-10" fmla="*/ 3358802 h 4030579"/>
                <a:gd name="connsiteX5-11" fmla="*/ 7257033 w 7928810"/>
                <a:gd name="connsiteY5-12" fmla="*/ 4030579 h 4030579"/>
                <a:gd name="connsiteX6-13" fmla="*/ 671777 w 7928810"/>
                <a:gd name="connsiteY6-14" fmla="*/ 4030579 h 4030579"/>
                <a:gd name="connsiteX7-15" fmla="*/ 0 w 7928810"/>
                <a:gd name="connsiteY7-16" fmla="*/ 3358802 h 4030579"/>
                <a:gd name="connsiteX8-17" fmla="*/ 493295 w 7928810"/>
                <a:gd name="connsiteY8-18" fmla="*/ 1526019 h 4030579"/>
                <a:gd name="connsiteX0-19" fmla="*/ 493295 w 7928810"/>
                <a:gd name="connsiteY0-20" fmla="*/ 1838840 h 4343400"/>
                <a:gd name="connsiteX1-21" fmla="*/ 647714 w 7928810"/>
                <a:gd name="connsiteY1-22" fmla="*/ 0 h 4343400"/>
                <a:gd name="connsiteX2-23" fmla="*/ 7257033 w 7928810"/>
                <a:gd name="connsiteY2-24" fmla="*/ 312821 h 4343400"/>
                <a:gd name="connsiteX3-25" fmla="*/ 7928810 w 7928810"/>
                <a:gd name="connsiteY3-26" fmla="*/ 984598 h 4343400"/>
                <a:gd name="connsiteX4-27" fmla="*/ 7928810 w 7928810"/>
                <a:gd name="connsiteY4-28" fmla="*/ 3671623 h 4343400"/>
                <a:gd name="connsiteX5-29" fmla="*/ 7257033 w 7928810"/>
                <a:gd name="connsiteY5-30" fmla="*/ 4343400 h 4343400"/>
                <a:gd name="connsiteX6-31" fmla="*/ 671777 w 7928810"/>
                <a:gd name="connsiteY6-32" fmla="*/ 4343400 h 4343400"/>
                <a:gd name="connsiteX7-33" fmla="*/ 0 w 7928810"/>
                <a:gd name="connsiteY7-34" fmla="*/ 3671623 h 4343400"/>
                <a:gd name="connsiteX8-35" fmla="*/ 493295 w 7928810"/>
                <a:gd name="connsiteY8-36" fmla="*/ 1838840 h 4343400"/>
                <a:gd name="connsiteX0-37" fmla="*/ 493295 w 7928810"/>
                <a:gd name="connsiteY0-38" fmla="*/ 1838840 h 4343400"/>
                <a:gd name="connsiteX1-39" fmla="*/ 647714 w 7928810"/>
                <a:gd name="connsiteY1-40" fmla="*/ 0 h 4343400"/>
                <a:gd name="connsiteX2-41" fmla="*/ 7160781 w 7928810"/>
                <a:gd name="connsiteY2-42" fmla="*/ 0 h 4343400"/>
                <a:gd name="connsiteX3-43" fmla="*/ 7928810 w 7928810"/>
                <a:gd name="connsiteY3-44" fmla="*/ 984598 h 4343400"/>
                <a:gd name="connsiteX4-45" fmla="*/ 7928810 w 7928810"/>
                <a:gd name="connsiteY4-46" fmla="*/ 3671623 h 4343400"/>
                <a:gd name="connsiteX5-47" fmla="*/ 7257033 w 7928810"/>
                <a:gd name="connsiteY5-48" fmla="*/ 4343400 h 4343400"/>
                <a:gd name="connsiteX6-49" fmla="*/ 671777 w 7928810"/>
                <a:gd name="connsiteY6-50" fmla="*/ 4343400 h 4343400"/>
                <a:gd name="connsiteX7-51" fmla="*/ 0 w 7928810"/>
                <a:gd name="connsiteY7-52" fmla="*/ 3671623 h 4343400"/>
                <a:gd name="connsiteX8-53" fmla="*/ 493295 w 7928810"/>
                <a:gd name="connsiteY8-54" fmla="*/ 1838840 h 434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1" name="Hình chữ nhật: Góc Tròn 1"/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6" name="Group 2"/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66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.?.</a:t>
              </a:r>
            </a:p>
          </p:txBody>
        </p:sp>
      </p:grpSp>
      <p:sp>
        <p:nvSpPr>
          <p:cNvPr id="2" name="Hộp Văn bản 1"/>
          <p:cNvSpPr txBox="1"/>
          <p:nvPr/>
        </p:nvSpPr>
        <p:spPr>
          <a:xfrm>
            <a:off x="2583712" y="754957"/>
            <a:ext cx="6539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Viết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: </a:t>
            </a: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Hai mươi lăm nghìn năm trăm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/>
          <p:cNvGrpSpPr/>
          <p:nvPr/>
        </p:nvGrpSpPr>
        <p:grpSpPr>
          <a:xfrm>
            <a:off x="2721935" y="2349126"/>
            <a:ext cx="568290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/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66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25 500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/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/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-1" fmla="*/ 493295 w 7928810"/>
                <a:gd name="connsiteY0-2" fmla="*/ 1526019 h 4030579"/>
                <a:gd name="connsiteX1-3" fmla="*/ 671777 w 7928810"/>
                <a:gd name="connsiteY1-4" fmla="*/ 0 h 4030579"/>
                <a:gd name="connsiteX2-5" fmla="*/ 7257033 w 7928810"/>
                <a:gd name="connsiteY2-6" fmla="*/ 0 h 4030579"/>
                <a:gd name="connsiteX3-7" fmla="*/ 7928810 w 7928810"/>
                <a:gd name="connsiteY3-8" fmla="*/ 671777 h 4030579"/>
                <a:gd name="connsiteX4-9" fmla="*/ 7928810 w 7928810"/>
                <a:gd name="connsiteY4-10" fmla="*/ 3358802 h 4030579"/>
                <a:gd name="connsiteX5-11" fmla="*/ 7257033 w 7928810"/>
                <a:gd name="connsiteY5-12" fmla="*/ 4030579 h 4030579"/>
                <a:gd name="connsiteX6-13" fmla="*/ 671777 w 7928810"/>
                <a:gd name="connsiteY6-14" fmla="*/ 4030579 h 4030579"/>
                <a:gd name="connsiteX7-15" fmla="*/ 0 w 7928810"/>
                <a:gd name="connsiteY7-16" fmla="*/ 3358802 h 4030579"/>
                <a:gd name="connsiteX8-17" fmla="*/ 493295 w 7928810"/>
                <a:gd name="connsiteY8-18" fmla="*/ 1526019 h 4030579"/>
                <a:gd name="connsiteX0-19" fmla="*/ 493295 w 7928810"/>
                <a:gd name="connsiteY0-20" fmla="*/ 1838840 h 4343400"/>
                <a:gd name="connsiteX1-21" fmla="*/ 647714 w 7928810"/>
                <a:gd name="connsiteY1-22" fmla="*/ 0 h 4343400"/>
                <a:gd name="connsiteX2-23" fmla="*/ 7257033 w 7928810"/>
                <a:gd name="connsiteY2-24" fmla="*/ 312821 h 4343400"/>
                <a:gd name="connsiteX3-25" fmla="*/ 7928810 w 7928810"/>
                <a:gd name="connsiteY3-26" fmla="*/ 984598 h 4343400"/>
                <a:gd name="connsiteX4-27" fmla="*/ 7928810 w 7928810"/>
                <a:gd name="connsiteY4-28" fmla="*/ 3671623 h 4343400"/>
                <a:gd name="connsiteX5-29" fmla="*/ 7257033 w 7928810"/>
                <a:gd name="connsiteY5-30" fmla="*/ 4343400 h 4343400"/>
                <a:gd name="connsiteX6-31" fmla="*/ 671777 w 7928810"/>
                <a:gd name="connsiteY6-32" fmla="*/ 4343400 h 4343400"/>
                <a:gd name="connsiteX7-33" fmla="*/ 0 w 7928810"/>
                <a:gd name="connsiteY7-34" fmla="*/ 3671623 h 4343400"/>
                <a:gd name="connsiteX8-35" fmla="*/ 493295 w 7928810"/>
                <a:gd name="connsiteY8-36" fmla="*/ 1838840 h 4343400"/>
                <a:gd name="connsiteX0-37" fmla="*/ 493295 w 7928810"/>
                <a:gd name="connsiteY0-38" fmla="*/ 1838840 h 4343400"/>
                <a:gd name="connsiteX1-39" fmla="*/ 647714 w 7928810"/>
                <a:gd name="connsiteY1-40" fmla="*/ 0 h 4343400"/>
                <a:gd name="connsiteX2-41" fmla="*/ 7160781 w 7928810"/>
                <a:gd name="connsiteY2-42" fmla="*/ 0 h 4343400"/>
                <a:gd name="connsiteX3-43" fmla="*/ 7928810 w 7928810"/>
                <a:gd name="connsiteY3-44" fmla="*/ 984598 h 4343400"/>
                <a:gd name="connsiteX4-45" fmla="*/ 7928810 w 7928810"/>
                <a:gd name="connsiteY4-46" fmla="*/ 3671623 h 4343400"/>
                <a:gd name="connsiteX5-47" fmla="*/ 7257033 w 7928810"/>
                <a:gd name="connsiteY5-48" fmla="*/ 4343400 h 4343400"/>
                <a:gd name="connsiteX6-49" fmla="*/ 671777 w 7928810"/>
                <a:gd name="connsiteY6-50" fmla="*/ 4343400 h 4343400"/>
                <a:gd name="connsiteX7-51" fmla="*/ 0 w 7928810"/>
                <a:gd name="connsiteY7-52" fmla="*/ 3671623 h 4343400"/>
                <a:gd name="connsiteX8-53" fmla="*/ 493295 w 7928810"/>
                <a:gd name="connsiteY8-54" fmla="*/ 1838840 h 434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1" name="Hình chữ nhật: Góc Tròn 1"/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6" name="Group 2"/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66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.?.</a:t>
              </a:r>
            </a:p>
          </p:txBody>
        </p:sp>
      </p:grpSp>
      <p:sp>
        <p:nvSpPr>
          <p:cNvPr id="2" name="Hộp Văn bản 1"/>
          <p:cNvSpPr txBox="1"/>
          <p:nvPr/>
        </p:nvSpPr>
        <p:spPr>
          <a:xfrm>
            <a:off x="1775637" y="818752"/>
            <a:ext cx="8676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en-US" sz="5400" b="1" kern="0" dirty="0" err="1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Viết</a:t>
            </a:r>
            <a:r>
              <a:rPr lang="en-US" sz="5400" b="1" kern="0" dirty="0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số</a:t>
            </a:r>
            <a:r>
              <a:rPr lang="en-US" sz="5400" b="1" kern="0" dirty="0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sau</a:t>
            </a:r>
            <a:r>
              <a:rPr lang="en-US" sz="5400" b="1" kern="0" dirty="0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thành</a:t>
            </a:r>
            <a:r>
              <a:rPr lang="en-US" sz="5400" b="1" kern="0" dirty="0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tổng</a:t>
            </a:r>
            <a:r>
              <a:rPr lang="en-US" sz="5400" b="1" kern="0" dirty="0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:</a:t>
            </a: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135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780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964618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081" y="3413200"/>
            <a:ext cx="4281733" cy="3789859"/>
          </a:xfrm>
          <a:prstGeom prst="rect">
            <a:avLst/>
          </a:prstGeom>
        </p:spPr>
      </p:pic>
      <p:grpSp>
        <p:nvGrpSpPr>
          <p:cNvPr id="14" name="Group 2"/>
          <p:cNvGrpSpPr/>
          <p:nvPr/>
        </p:nvGrpSpPr>
        <p:grpSpPr>
          <a:xfrm>
            <a:off x="1114425" y="2234826"/>
            <a:ext cx="9163050" cy="3680199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/>
            <p:cNvSpPr txBox="1"/>
            <p:nvPr/>
          </p:nvSpPr>
          <p:spPr>
            <a:xfrm>
              <a:off x="8677015" y="4549034"/>
              <a:ext cx="1878684" cy="789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= 100 000 + 30 000 + 5 000 + 700 + 80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/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/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-1" fmla="*/ 493295 w 7928810"/>
                <a:gd name="connsiteY0-2" fmla="*/ 1526019 h 4030579"/>
                <a:gd name="connsiteX1-3" fmla="*/ 671777 w 7928810"/>
                <a:gd name="connsiteY1-4" fmla="*/ 0 h 4030579"/>
                <a:gd name="connsiteX2-5" fmla="*/ 7257033 w 7928810"/>
                <a:gd name="connsiteY2-6" fmla="*/ 0 h 4030579"/>
                <a:gd name="connsiteX3-7" fmla="*/ 7928810 w 7928810"/>
                <a:gd name="connsiteY3-8" fmla="*/ 671777 h 4030579"/>
                <a:gd name="connsiteX4-9" fmla="*/ 7928810 w 7928810"/>
                <a:gd name="connsiteY4-10" fmla="*/ 3358802 h 4030579"/>
                <a:gd name="connsiteX5-11" fmla="*/ 7257033 w 7928810"/>
                <a:gd name="connsiteY5-12" fmla="*/ 4030579 h 4030579"/>
                <a:gd name="connsiteX6-13" fmla="*/ 671777 w 7928810"/>
                <a:gd name="connsiteY6-14" fmla="*/ 4030579 h 4030579"/>
                <a:gd name="connsiteX7-15" fmla="*/ 0 w 7928810"/>
                <a:gd name="connsiteY7-16" fmla="*/ 3358802 h 4030579"/>
                <a:gd name="connsiteX8-17" fmla="*/ 493295 w 7928810"/>
                <a:gd name="connsiteY8-18" fmla="*/ 1526019 h 4030579"/>
                <a:gd name="connsiteX0-19" fmla="*/ 493295 w 7928810"/>
                <a:gd name="connsiteY0-20" fmla="*/ 1838840 h 4343400"/>
                <a:gd name="connsiteX1-21" fmla="*/ 647714 w 7928810"/>
                <a:gd name="connsiteY1-22" fmla="*/ 0 h 4343400"/>
                <a:gd name="connsiteX2-23" fmla="*/ 7257033 w 7928810"/>
                <a:gd name="connsiteY2-24" fmla="*/ 312821 h 4343400"/>
                <a:gd name="connsiteX3-25" fmla="*/ 7928810 w 7928810"/>
                <a:gd name="connsiteY3-26" fmla="*/ 984598 h 4343400"/>
                <a:gd name="connsiteX4-27" fmla="*/ 7928810 w 7928810"/>
                <a:gd name="connsiteY4-28" fmla="*/ 3671623 h 4343400"/>
                <a:gd name="connsiteX5-29" fmla="*/ 7257033 w 7928810"/>
                <a:gd name="connsiteY5-30" fmla="*/ 4343400 h 4343400"/>
                <a:gd name="connsiteX6-31" fmla="*/ 671777 w 7928810"/>
                <a:gd name="connsiteY6-32" fmla="*/ 4343400 h 4343400"/>
                <a:gd name="connsiteX7-33" fmla="*/ 0 w 7928810"/>
                <a:gd name="connsiteY7-34" fmla="*/ 3671623 h 4343400"/>
                <a:gd name="connsiteX8-35" fmla="*/ 493295 w 7928810"/>
                <a:gd name="connsiteY8-36" fmla="*/ 1838840 h 4343400"/>
                <a:gd name="connsiteX0-37" fmla="*/ 493295 w 7928810"/>
                <a:gd name="connsiteY0-38" fmla="*/ 1838840 h 4343400"/>
                <a:gd name="connsiteX1-39" fmla="*/ 647714 w 7928810"/>
                <a:gd name="connsiteY1-40" fmla="*/ 0 h 4343400"/>
                <a:gd name="connsiteX2-41" fmla="*/ 7160781 w 7928810"/>
                <a:gd name="connsiteY2-42" fmla="*/ 0 h 4343400"/>
                <a:gd name="connsiteX3-43" fmla="*/ 7928810 w 7928810"/>
                <a:gd name="connsiteY3-44" fmla="*/ 984598 h 4343400"/>
                <a:gd name="connsiteX4-45" fmla="*/ 7928810 w 7928810"/>
                <a:gd name="connsiteY4-46" fmla="*/ 3671623 h 4343400"/>
                <a:gd name="connsiteX5-47" fmla="*/ 7257033 w 7928810"/>
                <a:gd name="connsiteY5-48" fmla="*/ 4343400 h 4343400"/>
                <a:gd name="connsiteX6-49" fmla="*/ 671777 w 7928810"/>
                <a:gd name="connsiteY6-50" fmla="*/ 4343400 h 4343400"/>
                <a:gd name="connsiteX7-51" fmla="*/ 0 w 7928810"/>
                <a:gd name="connsiteY7-52" fmla="*/ 3671623 h 4343400"/>
                <a:gd name="connsiteX8-53" fmla="*/ 493295 w 7928810"/>
                <a:gd name="connsiteY8-54" fmla="*/ 1838840 h 434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1" name="Hình chữ nhật: Góc Tròn 1"/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6" name="Group 2"/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66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.?.</a:t>
              </a:r>
            </a:p>
          </p:txBody>
        </p:sp>
      </p:grpSp>
      <p:sp>
        <p:nvSpPr>
          <p:cNvPr id="2" name="Hộp Văn bản 1"/>
          <p:cNvSpPr txBox="1"/>
          <p:nvPr/>
        </p:nvSpPr>
        <p:spPr>
          <a:xfrm>
            <a:off x="1630104" y="762488"/>
            <a:ext cx="8782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200">
              <a:buClr>
                <a:srgbClr val="000000"/>
              </a:buClr>
            </a:pPr>
            <a:r>
              <a:rPr lang="vi-VN" sz="5400" b="1" kern="0" dirty="0">
                <a:solidFill>
                  <a:srgbClr val="964618"/>
                </a:solidFill>
                <a:cs typeface="Arial" panose="020B0604020202020204"/>
                <a:sym typeface="Arial" panose="020B0604020202020204"/>
              </a:rPr>
              <a:t>Viết số sau thành tổng:</a:t>
            </a:r>
          </a:p>
          <a:p>
            <a:pPr lvl="0" algn="ctr" defTabSz="1219200">
              <a:buClr>
                <a:srgbClr val="000000"/>
              </a:buClr>
            </a:pPr>
            <a:r>
              <a:rPr lang="en-US" sz="5400" b="1" kern="0" dirty="0">
                <a:solidFill>
                  <a:srgbClr val="964618"/>
                </a:solidFill>
                <a:cs typeface="Arial" panose="020B0604020202020204"/>
                <a:sym typeface="Arial" panose="020B0604020202020204"/>
              </a:rPr>
              <a:t>53 877 </a:t>
            </a:r>
            <a:endParaRPr lang="vi-VN" sz="5400" b="1" kern="0" dirty="0">
              <a:solidFill>
                <a:srgbClr val="964618"/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/>
          <p:cNvGrpSpPr/>
          <p:nvPr/>
        </p:nvGrpSpPr>
        <p:grpSpPr>
          <a:xfrm>
            <a:off x="866774" y="2200275"/>
            <a:ext cx="8105775" cy="3429000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/>
            <p:cNvSpPr txBox="1"/>
            <p:nvPr/>
          </p:nvSpPr>
          <p:spPr>
            <a:xfrm>
              <a:off x="8141798" y="4386187"/>
              <a:ext cx="2767657" cy="1245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= 50 000 + 3 000 + 800 + 70 + 7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09460" y="1273119"/>
            <a:ext cx="2354690" cy="3578314"/>
            <a:chOff x="111884" y="1341945"/>
            <a:chExt cx="2354690" cy="3578314"/>
          </a:xfrm>
        </p:grpSpPr>
        <p:pic>
          <p:nvPicPr>
            <p:cNvPr id="7" name="그림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297760" y="1751589"/>
              <a:ext cx="3173977" cy="235469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44975" y="4137066"/>
              <a:ext cx="2113737" cy="78319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4000" b="1" i="0" u="none" strike="noStrike" kern="1200" cap="none" spc="0" normalizeH="0" baseline="0" noProof="0" dirty="0">
                  <a:ln w="3175">
                    <a:solidFill>
                      <a:prstClr val="black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BÀI 6</a:t>
              </a:r>
              <a:endParaRPr kumimoji="0" lang="ko-KR" altLang="en-US" sz="40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050" name="Picture 2" descr="Multiplication Sign Png Background Image - Multiplication Clipart Black And  White, Transparent Png - 666x567 PNG - DLF.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99160" y="1090975"/>
            <a:ext cx="1545342" cy="11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vision Symbol clipart - Number, Sign, Yellow, transparent clip ar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>
            <a:fillRect/>
          </a:stretch>
        </p:blipFill>
        <p:spPr bwMode="auto">
          <a:xfrm rot="561589">
            <a:off x="10960285" y="4516040"/>
            <a:ext cx="1475947" cy="144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그림 6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1"/>
          <a:stretch>
            <a:fillRect/>
          </a:stretch>
        </p:blipFill>
        <p:spPr>
          <a:xfrm flipH="1">
            <a:off x="3316227" y="5179389"/>
            <a:ext cx="3080438" cy="1678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3098" y="2029466"/>
            <a:ext cx="7431868" cy="27800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598" y="2475654"/>
            <a:ext cx="6559865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2665B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</TotalTime>
  <Words>603</Words>
  <Application>Microsoft Office PowerPoint</Application>
  <PresentationFormat>Widescreen</PresentationFormat>
  <Paragraphs>75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#9Slide07 HoneyCream</vt:lpstr>
      <vt:lpstr>Arial</vt:lpstr>
      <vt:lpstr>Bebas Neue</vt:lpstr>
      <vt:lpstr>Calibri</vt:lpstr>
      <vt:lpstr>Cambria</vt:lpstr>
      <vt:lpstr>Inter</vt:lpstr>
      <vt:lpstr>Orelega One</vt:lpstr>
      <vt:lpstr>Poppins Light</vt:lpstr>
      <vt:lpstr>Rammetto One</vt:lpstr>
      <vt:lpstr>SVN-Poky's</vt:lpstr>
      <vt:lpstr>Times New Roman</vt:lpstr>
      <vt:lpstr>PPTMON theme</vt:lpstr>
      <vt:lpstr>Organic Poultry Farm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Administrator</cp:lastModifiedBy>
  <cp:revision>32</cp:revision>
  <dcterms:created xsi:type="dcterms:W3CDTF">2023-08-19T02:15:00Z</dcterms:created>
  <dcterms:modified xsi:type="dcterms:W3CDTF">2023-09-12T01:54:52Z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7E787781AD244BFE9D966F1A0C3FD62B</vt:lpwstr>
  </property>
  <property fmtid="{D5CDD505-2E9C-101B-9397-08002B2CF9AE}" pid="3" name="KSOProductBuildVer">
    <vt:lpwstr>1033-11.2.0.11440</vt:lpwstr>
  </property>
</Properties>
</file>