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258" r:id="rId3"/>
    <p:sldId id="257" r:id="rId4"/>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936"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8/28/2023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8/28/2023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8/28/2023</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8/28/2023</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8/28/2023</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8/28/2023</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8/28/2023</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8/28/2023</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8/28/2023</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8/28/2023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8/28/2023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8/28/2023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8/28/2023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8/28/2023</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8/28/2023</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8/28/2023</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8/28/2023</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8/28/2023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8/28/2023</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860826-1E0C-4C42-AC2E-2832CE9DE4E4}"/>
              </a:ext>
            </a:extLst>
          </p:cNvPr>
          <p:cNvSpPr txBox="1"/>
          <p:nvPr/>
        </p:nvSpPr>
        <p:spPr>
          <a:xfrm>
            <a:off x="5614988" y="742950"/>
            <a:ext cx="5456943" cy="523220"/>
          </a:xfrm>
          <a:prstGeom prst="rect">
            <a:avLst/>
          </a:prstGeom>
          <a:noFill/>
        </p:spPr>
        <p:txBody>
          <a:bodyPr wrap="none" rtlCol="0">
            <a:spAutoFit/>
          </a:bodyPr>
          <a:lstStyle/>
          <a:p>
            <a:pPr algn="l"/>
            <a:r>
              <a:rPr lang="en-US" sz="2800" b="1" i="1" dirty="0" err="1">
                <a:solidFill>
                  <a:srgbClr val="FF0000"/>
                </a:solidFill>
                <a:latin typeface="Times New Roman" panose="02020603050405020304" pitchFamily="18" charset="0"/>
                <a:cs typeface="Times New Roman" panose="02020603050405020304" pitchFamily="18" charset="0"/>
              </a:rPr>
              <a:t>Thứ</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ngày</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tháng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năm</a:t>
            </a:r>
            <a:r>
              <a:rPr lang="en-US" sz="2800" b="1" i="1" dirty="0">
                <a:solidFill>
                  <a:srgbClr val="FF0000"/>
                </a:solidFill>
                <a:latin typeface="Times New Roman" panose="02020603050405020304" pitchFamily="18" charset="0"/>
                <a:cs typeface="Times New Roman" panose="02020603050405020304" pitchFamily="18" charset="0"/>
              </a:rPr>
              <a:t> 2023</a:t>
            </a:r>
          </a:p>
        </p:txBody>
      </p:sp>
      <p:sp>
        <p:nvSpPr>
          <p:cNvPr id="4" name="TextBox 3">
            <a:extLst>
              <a:ext uri="{FF2B5EF4-FFF2-40B4-BE49-F238E27FC236}">
                <a16:creationId xmlns:a16="http://schemas.microsoft.com/office/drawing/2014/main" id="{E67E3415-7BBD-4666-B8E6-A179B3A96423}"/>
              </a:ext>
            </a:extLst>
          </p:cNvPr>
          <p:cNvSpPr txBox="1"/>
          <p:nvPr/>
        </p:nvSpPr>
        <p:spPr>
          <a:xfrm>
            <a:off x="1928814" y="1579711"/>
            <a:ext cx="9329736" cy="3040641"/>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32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ĐỌC 4</a:t>
            </a:r>
            <a:r>
              <a:rPr lang="vi-VN" sz="32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80340" marR="0" algn="ctr">
              <a:lnSpc>
                <a:spcPct val="150000"/>
              </a:lnSpc>
              <a:spcBef>
                <a:spcPts val="0"/>
              </a:spcBef>
              <a:spcAft>
                <a:spcPts val="0"/>
              </a:spcAft>
              <a:tabLst>
                <a:tab pos="270510" algn="l"/>
              </a:tabLst>
            </a:pP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VĂN TẢ CẢNH </a:t>
            </a:r>
          </a:p>
          <a:p>
            <a:pPr marL="180340" marR="0" algn="ctr">
              <a:lnSpc>
                <a:spcPct val="150000"/>
              </a:lnSpc>
              <a:spcBef>
                <a:spcPts val="0"/>
              </a:spcBef>
              <a:spcAft>
                <a:spcPts val="0"/>
              </a:spcAft>
              <a:tabLst>
                <a:tab pos="270510" algn="l"/>
              </a:tabLst>
            </a:pPr>
            <a:r>
              <a:rPr lang="en-US"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4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013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8032991-9A7E-4786-870F-9FB569F0FB41}"/>
              </a:ext>
            </a:extLst>
          </p:cNvPr>
          <p:cNvSpPr/>
          <p:nvPr/>
        </p:nvSpPr>
        <p:spPr>
          <a:xfrm>
            <a:off x="457200" y="1771650"/>
            <a:ext cx="2038350" cy="3200400"/>
          </a:xfrm>
          <a:prstGeom prst="ellipse">
            <a:avLst/>
          </a:prstGeom>
          <a:solidFill>
            <a:schemeClr val="accent3">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 </a:t>
            </a:r>
            <a:r>
              <a:rPr lang="en-US" sz="4000" b="1" dirty="0" err="1"/>
              <a:t>đoạn</a:t>
            </a:r>
            <a:endParaRPr lang="en-US" sz="4000" b="1" dirty="0"/>
          </a:p>
        </p:txBody>
      </p:sp>
      <p:grpSp>
        <p:nvGrpSpPr>
          <p:cNvPr id="7" name="Group 6">
            <a:extLst>
              <a:ext uri="{FF2B5EF4-FFF2-40B4-BE49-F238E27FC236}">
                <a16:creationId xmlns:a16="http://schemas.microsoft.com/office/drawing/2014/main" id="{26266FB0-3493-4EEF-8E51-F7877BB69A7D}"/>
              </a:ext>
            </a:extLst>
          </p:cNvPr>
          <p:cNvGrpSpPr/>
          <p:nvPr/>
        </p:nvGrpSpPr>
        <p:grpSpPr>
          <a:xfrm>
            <a:off x="2676525" y="933450"/>
            <a:ext cx="7458075" cy="1752600"/>
            <a:chOff x="2676525" y="933450"/>
            <a:chExt cx="7458075" cy="1752600"/>
          </a:xfrm>
        </p:grpSpPr>
        <p:sp>
          <p:nvSpPr>
            <p:cNvPr id="3" name="Rectangle: Rounded Corners 2">
              <a:extLst>
                <a:ext uri="{FF2B5EF4-FFF2-40B4-BE49-F238E27FC236}">
                  <a16:creationId xmlns:a16="http://schemas.microsoft.com/office/drawing/2014/main" id="{8D890FED-DDD6-41E3-B056-963AF826A20E}"/>
                </a:ext>
              </a:extLst>
            </p:cNvPr>
            <p:cNvSpPr/>
            <p:nvPr/>
          </p:nvSpPr>
          <p:spPr>
            <a:xfrm>
              <a:off x="4819650" y="933450"/>
              <a:ext cx="5314950" cy="838200"/>
            </a:xfrm>
            <a:prstGeom prst="roundRect">
              <a:avLst/>
            </a:prstGeom>
            <a:solidFill>
              <a:schemeClr val="tx1">
                <a:lumMod val="20000"/>
                <a:lumOff val="8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2">
                      <a:lumMod val="10000"/>
                    </a:schemeClr>
                  </a:solidFill>
                  <a:latin typeface="Times New Roman" panose="02020603050405020304" pitchFamily="18" charset="0"/>
                  <a:cs typeface="Times New Roman" panose="02020603050405020304" pitchFamily="18" charset="0"/>
                </a:rPr>
                <a:t>Từ</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đầu</a:t>
              </a:r>
              <a:r>
                <a:rPr lang="en-US" sz="2800" b="1" dirty="0">
                  <a:solidFill>
                    <a:schemeClr val="bg2">
                      <a:lumMod val="10000"/>
                    </a:schemeClr>
                  </a:solidFill>
                  <a:latin typeface="Times New Roman" panose="02020603050405020304" pitchFamily="18" charset="0"/>
                  <a:cs typeface="Times New Roman" panose="02020603050405020304" pitchFamily="18" charset="0"/>
                </a:rPr>
                <a:t> ….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Cháu</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chữa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cháu</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p>
          </p:txBody>
        </p:sp>
        <p:cxnSp>
          <p:nvCxnSpPr>
            <p:cNvPr id="5" name="Straight Arrow Connector 4">
              <a:extLst>
                <a:ext uri="{FF2B5EF4-FFF2-40B4-BE49-F238E27FC236}">
                  <a16:creationId xmlns:a16="http://schemas.microsoft.com/office/drawing/2014/main" id="{B091D70F-6D9A-47A5-A9F5-55B5A4AEF3C1}"/>
                </a:ext>
              </a:extLst>
            </p:cNvPr>
            <p:cNvCxnSpPr/>
            <p:nvPr/>
          </p:nvCxnSpPr>
          <p:spPr>
            <a:xfrm flipV="1">
              <a:off x="2676525" y="1504950"/>
              <a:ext cx="1962150" cy="118110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C63E4512-BB02-4894-A013-8D37D4652663}"/>
                </a:ext>
              </a:extLst>
            </p:cNvPr>
            <p:cNvSpPr txBox="1"/>
            <p:nvPr/>
          </p:nvSpPr>
          <p:spPr>
            <a:xfrm rot="19715062">
              <a:off x="2719574" y="1510040"/>
              <a:ext cx="1273105" cy="523220"/>
            </a:xfrm>
            <a:prstGeom prst="rect">
              <a:avLst/>
            </a:prstGeom>
            <a:noFill/>
            <a:ln>
              <a:solidFill>
                <a:schemeClr val="bg2">
                  <a:lumMod val="25000"/>
                </a:schemeClr>
              </a:solidFill>
            </a:ln>
          </p:spPr>
          <p:txBody>
            <a:bodyPr wrap="none" rtlCol="0">
              <a:spAutoFit/>
            </a:bodyPr>
            <a:lstStyle/>
            <a:p>
              <a:pPr algn="l"/>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1</a:t>
              </a:r>
            </a:p>
          </p:txBody>
        </p:sp>
      </p:grpSp>
      <p:grpSp>
        <p:nvGrpSpPr>
          <p:cNvPr id="20" name="Group 19">
            <a:extLst>
              <a:ext uri="{FF2B5EF4-FFF2-40B4-BE49-F238E27FC236}">
                <a16:creationId xmlns:a16="http://schemas.microsoft.com/office/drawing/2014/main" id="{BD237AD8-A6ED-4107-8BC8-F0648B2479D5}"/>
              </a:ext>
            </a:extLst>
          </p:cNvPr>
          <p:cNvGrpSpPr/>
          <p:nvPr/>
        </p:nvGrpSpPr>
        <p:grpSpPr>
          <a:xfrm>
            <a:off x="2616276" y="2686050"/>
            <a:ext cx="7518324" cy="838200"/>
            <a:chOff x="2616276" y="2686050"/>
            <a:chExt cx="7518324" cy="838200"/>
          </a:xfrm>
        </p:grpSpPr>
        <p:sp>
          <p:nvSpPr>
            <p:cNvPr id="9" name="Rectangle: Rounded Corners 8">
              <a:extLst>
                <a:ext uri="{FF2B5EF4-FFF2-40B4-BE49-F238E27FC236}">
                  <a16:creationId xmlns:a16="http://schemas.microsoft.com/office/drawing/2014/main" id="{7A2D47B0-54AF-42AD-811A-595F5CB18EC7}"/>
                </a:ext>
              </a:extLst>
            </p:cNvPr>
            <p:cNvSpPr/>
            <p:nvPr/>
          </p:nvSpPr>
          <p:spPr>
            <a:xfrm>
              <a:off x="4819650" y="2686050"/>
              <a:ext cx="5314950" cy="838200"/>
            </a:xfrm>
            <a:prstGeom prst="roundRect">
              <a:avLst/>
            </a:prstGeom>
            <a:solidFill>
              <a:schemeClr val="tx1">
                <a:lumMod val="20000"/>
                <a:lumOff val="8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2">
                      <a:lumMod val="10000"/>
                    </a:schemeClr>
                  </a:solidFill>
                  <a:latin typeface="Times New Roman" panose="02020603050405020304" pitchFamily="18" charset="0"/>
                  <a:cs typeface="Times New Roman" panose="02020603050405020304" pitchFamily="18" charset="0"/>
                </a:rPr>
                <a:t>Thấy</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bé</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cứ</a:t>
              </a:r>
              <a:r>
                <a:rPr lang="en-US" sz="2800" b="1" dirty="0">
                  <a:solidFill>
                    <a:schemeClr val="bg2">
                      <a:lumMod val="10000"/>
                    </a:schemeClr>
                  </a:solidFill>
                  <a:latin typeface="Times New Roman" panose="02020603050405020304" pitchFamily="18" charset="0"/>
                  <a:cs typeface="Times New Roman" panose="02020603050405020304" pitchFamily="18" charset="0"/>
                </a:rPr>
                <a:t> ….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lao</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động</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bắt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đầu</a:t>
              </a:r>
              <a:endParaRPr lang="en-US" sz="2800" b="1" dirty="0">
                <a:solidFill>
                  <a:schemeClr val="bg2">
                    <a:lumMod val="10000"/>
                  </a:schemeClr>
                </a:solidFill>
                <a:latin typeface="Times New Roman" panose="02020603050405020304" pitchFamily="18"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0969EB46-16CD-4C93-8683-965302EAB9CF}"/>
                </a:ext>
              </a:extLst>
            </p:cNvPr>
            <p:cNvCxnSpPr>
              <a:cxnSpLocks/>
            </p:cNvCxnSpPr>
            <p:nvPr/>
          </p:nvCxnSpPr>
          <p:spPr>
            <a:xfrm flipV="1">
              <a:off x="2616276" y="3314700"/>
              <a:ext cx="2057400" cy="11430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B8435016-8AF5-45FF-A47F-5D7706284D27}"/>
                </a:ext>
              </a:extLst>
            </p:cNvPr>
            <p:cNvSpPr txBox="1"/>
            <p:nvPr/>
          </p:nvSpPr>
          <p:spPr>
            <a:xfrm rot="21441763">
              <a:off x="3052733" y="2693750"/>
              <a:ext cx="1273105" cy="523220"/>
            </a:xfrm>
            <a:prstGeom prst="rect">
              <a:avLst/>
            </a:prstGeom>
            <a:noFill/>
            <a:ln>
              <a:solidFill>
                <a:schemeClr val="bg2">
                  <a:lumMod val="25000"/>
                </a:schemeClr>
              </a:solidFill>
            </a:ln>
          </p:spPr>
          <p:txBody>
            <a:bodyPr wrap="none" rtlCol="0">
              <a:spAutoFit/>
            </a:bodyPr>
            <a:lstStyle/>
            <a:p>
              <a:pPr algn="l"/>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2</a:t>
              </a:r>
            </a:p>
          </p:txBody>
        </p:sp>
      </p:grpSp>
      <p:grpSp>
        <p:nvGrpSpPr>
          <p:cNvPr id="19" name="Group 18">
            <a:extLst>
              <a:ext uri="{FF2B5EF4-FFF2-40B4-BE49-F238E27FC236}">
                <a16:creationId xmlns:a16="http://schemas.microsoft.com/office/drawing/2014/main" id="{55CCE10B-5504-42A0-872E-28DC2AD4F60E}"/>
              </a:ext>
            </a:extLst>
          </p:cNvPr>
          <p:cNvGrpSpPr/>
          <p:nvPr/>
        </p:nvGrpSpPr>
        <p:grpSpPr>
          <a:xfrm>
            <a:off x="2508185" y="3895699"/>
            <a:ext cx="7626415" cy="1381151"/>
            <a:chOff x="2508185" y="3895699"/>
            <a:chExt cx="7626415" cy="1381151"/>
          </a:xfrm>
        </p:grpSpPr>
        <p:sp>
          <p:nvSpPr>
            <p:cNvPr id="13" name="Rectangle: Rounded Corners 12">
              <a:extLst>
                <a:ext uri="{FF2B5EF4-FFF2-40B4-BE49-F238E27FC236}">
                  <a16:creationId xmlns:a16="http://schemas.microsoft.com/office/drawing/2014/main" id="{5041F25E-5F73-4157-B913-716F34E9A1F7}"/>
                </a:ext>
              </a:extLst>
            </p:cNvPr>
            <p:cNvSpPr/>
            <p:nvPr/>
          </p:nvSpPr>
          <p:spPr>
            <a:xfrm>
              <a:off x="4819650" y="4438650"/>
              <a:ext cx="5314950" cy="838200"/>
            </a:xfrm>
            <a:prstGeom prst="roundRect">
              <a:avLst/>
            </a:prstGeom>
            <a:solidFill>
              <a:schemeClr val="tx1">
                <a:lumMod val="20000"/>
                <a:lumOff val="8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2">
                      <a:lumMod val="10000"/>
                    </a:schemeClr>
                  </a:solidFill>
                  <a:latin typeface="Times New Roman" panose="02020603050405020304" pitchFamily="18" charset="0"/>
                  <a:cs typeface="Times New Roman" panose="02020603050405020304" pitchFamily="18" charset="0"/>
                </a:rPr>
                <a:t>Còn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lại</a:t>
              </a:r>
              <a:endParaRPr lang="en-US" sz="2800" b="1" dirty="0">
                <a:solidFill>
                  <a:schemeClr val="bg2">
                    <a:lumMod val="10000"/>
                  </a:schemeClr>
                </a:solidFill>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FEB50414-CA68-478E-BBEA-64CBD7F71DCC}"/>
                </a:ext>
              </a:extLst>
            </p:cNvPr>
            <p:cNvCxnSpPr>
              <a:cxnSpLocks/>
            </p:cNvCxnSpPr>
            <p:nvPr/>
          </p:nvCxnSpPr>
          <p:spPr>
            <a:xfrm>
              <a:off x="2508185" y="4114800"/>
              <a:ext cx="2130490" cy="74295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DF81ABAB-D859-48CB-9886-F4A6B281D7EF}"/>
                </a:ext>
              </a:extLst>
            </p:cNvPr>
            <p:cNvSpPr txBox="1"/>
            <p:nvPr/>
          </p:nvSpPr>
          <p:spPr>
            <a:xfrm rot="1335746">
              <a:off x="3093030" y="3895699"/>
              <a:ext cx="1273105" cy="523220"/>
            </a:xfrm>
            <a:prstGeom prst="rect">
              <a:avLst/>
            </a:prstGeom>
            <a:noFill/>
            <a:ln>
              <a:solidFill>
                <a:schemeClr val="bg2">
                  <a:lumMod val="25000"/>
                </a:schemeClr>
              </a:solidFill>
            </a:ln>
          </p:spPr>
          <p:txBody>
            <a:bodyPr wrap="none" rtlCol="0">
              <a:spAutoFit/>
            </a:bodyPr>
            <a:lstStyle/>
            <a:p>
              <a:pPr algn="l"/>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3</a:t>
              </a:r>
            </a:p>
          </p:txBody>
        </p:sp>
      </p:grpSp>
    </p:spTree>
    <p:extLst>
      <p:ext uri="{BB962C8B-B14F-4D97-AF65-F5344CB8AC3E}">
        <p14:creationId xmlns:p14="http://schemas.microsoft.com/office/powerpoint/2010/main" val="210267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3ECDC2-F5EE-4E98-9615-4BA9CAEA9527}"/>
              </a:ext>
            </a:extLst>
          </p:cNvPr>
          <p:cNvPicPr>
            <a:picLocks noChangeAspect="1"/>
          </p:cNvPicPr>
          <p:nvPr/>
        </p:nvPicPr>
        <p:blipFill rotWithShape="1">
          <a:blip r:embed="rId2"/>
          <a:srcRect l="10048" t="13781" r="9497" b="21741"/>
          <a:stretch/>
        </p:blipFill>
        <p:spPr>
          <a:xfrm>
            <a:off x="1914525" y="609600"/>
            <a:ext cx="8362950" cy="990600"/>
          </a:xfrm>
          <a:prstGeom prst="rect">
            <a:avLst/>
          </a:prstGeom>
          <a:solidFill>
            <a:schemeClr val="accent2"/>
          </a:solidFill>
        </p:spPr>
      </p:pic>
      <p:sp>
        <p:nvSpPr>
          <p:cNvPr id="4" name="TextBox 3">
            <a:extLst>
              <a:ext uri="{FF2B5EF4-FFF2-40B4-BE49-F238E27FC236}">
                <a16:creationId xmlns:a16="http://schemas.microsoft.com/office/drawing/2014/main" id="{2CA131E3-4DE0-470C-957B-CA473DCDE466}"/>
              </a:ext>
            </a:extLst>
          </p:cNvPr>
          <p:cNvSpPr txBox="1"/>
          <p:nvPr/>
        </p:nvSpPr>
        <p:spPr>
          <a:xfrm>
            <a:off x="1200150" y="3105835"/>
            <a:ext cx="9448800" cy="1307537"/>
          </a:xfrm>
          <a:prstGeom prst="rect">
            <a:avLst/>
          </a:prstGeom>
          <a:noFill/>
        </p:spPr>
        <p:txBody>
          <a:bodyPr wrap="square">
            <a:spAutoFit/>
          </a:bodyPr>
          <a:lstStyle/>
          <a:p>
            <a:pPr algn="just">
              <a:lnSpc>
                <a:spcPct val="150000"/>
              </a:lnSpc>
            </a:pPr>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Muốn đến tháng Ba có hoa bí nở vàng rực rỡ</a:t>
            </a:r>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và quả bí non để nấu canh </a:t>
            </a:r>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thì bây giờ phải chăm vun xới rồi.</a:t>
            </a:r>
            <a:endParaRPr lang="vi-VN" sz="2800" b="1" i="0" dirty="0">
              <a:solidFill>
                <a:srgbClr val="000000"/>
              </a:solidFill>
              <a:effectLst/>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A7DA33D7-5048-4D4C-972E-8933BD84E552}"/>
              </a:ext>
            </a:extLst>
          </p:cNvPr>
          <p:cNvCxnSpPr/>
          <p:nvPr/>
        </p:nvCxnSpPr>
        <p:spPr>
          <a:xfrm flipH="1">
            <a:off x="9067800" y="3202692"/>
            <a:ext cx="133350" cy="5120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529C0-6D14-4D9A-9069-7F4B2ADC38EA}"/>
              </a:ext>
            </a:extLst>
          </p:cNvPr>
          <p:cNvCxnSpPr/>
          <p:nvPr/>
        </p:nvCxnSpPr>
        <p:spPr>
          <a:xfrm flipH="1">
            <a:off x="3810000" y="3901314"/>
            <a:ext cx="133350" cy="5120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4FCE19-47D8-424A-87E3-0E3385940CEE}"/>
              </a:ext>
            </a:extLst>
          </p:cNvPr>
          <p:cNvCxnSpPr/>
          <p:nvPr/>
        </p:nvCxnSpPr>
        <p:spPr>
          <a:xfrm flipH="1">
            <a:off x="9024938" y="3890784"/>
            <a:ext cx="133350" cy="5120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71DE69C-15EA-4A02-A7C0-345C67F1718C}"/>
              </a:ext>
            </a:extLst>
          </p:cNvPr>
          <p:cNvCxnSpPr/>
          <p:nvPr/>
        </p:nvCxnSpPr>
        <p:spPr>
          <a:xfrm flipH="1">
            <a:off x="8886825" y="3890784"/>
            <a:ext cx="133350" cy="5120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8A4492-B8CC-4052-AAEE-C9A9103D8A07}"/>
              </a:ext>
            </a:extLst>
          </p:cNvPr>
          <p:cNvCxnSpPr/>
          <p:nvPr/>
        </p:nvCxnSpPr>
        <p:spPr>
          <a:xfrm flipH="1">
            <a:off x="5176838" y="3247545"/>
            <a:ext cx="133350" cy="5120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47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_Văn_Bản 7">
            <a:extLst>
              <a:ext uri="{FF2B5EF4-FFF2-40B4-BE49-F238E27FC236}">
                <a16:creationId xmlns:a16="http://schemas.microsoft.com/office/drawing/2014/main" id="{C5BF7BD3-D917-47D5-9FA0-56C10E47897E}"/>
              </a:ext>
            </a:extLst>
          </p:cNvPr>
          <p:cNvSpPr txBox="1">
            <a:spLocks noChangeArrowheads="1"/>
          </p:cNvSpPr>
          <p:nvPr/>
        </p:nvSpPr>
        <p:spPr bwMode="auto">
          <a:xfrm>
            <a:off x="1455761" y="628651"/>
            <a:ext cx="8983639" cy="156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80" tIns="45089" rIns="90180" bIns="45089">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en-US" altLang="en-US" sz="4800" b="1" dirty="0" err="1">
                <a:solidFill>
                  <a:srgbClr val="FF0000"/>
                </a:solidFill>
                <a:latin typeface="Times New Roman" panose="02020603050405020304" pitchFamily="18" charset="0"/>
                <a:cs typeface="Times New Roman" panose="02020603050405020304" pitchFamily="18" charset="0"/>
              </a:rPr>
              <a:t>Luyện</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đọc</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lời</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thoại</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trực</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tiếp</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của</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nhân</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vật</a:t>
            </a:r>
            <a:endParaRPr lang="en-US" altLang="en-US" sz="4800" b="1" dirty="0">
              <a:solidFill>
                <a:srgbClr val="FF0000"/>
              </a:solidFill>
              <a:latin typeface="Times New Roman" panose="02020603050405020304" pitchFamily="18" charset="0"/>
              <a:cs typeface="Times New Roman" panose="02020603050405020304" pitchFamily="18" charset="0"/>
            </a:endParaRPr>
          </a:p>
        </p:txBody>
      </p:sp>
      <p:sp>
        <p:nvSpPr>
          <p:cNvPr id="3" name="Text Box 91">
            <a:extLst>
              <a:ext uri="{FF2B5EF4-FFF2-40B4-BE49-F238E27FC236}">
                <a16:creationId xmlns:a16="http://schemas.microsoft.com/office/drawing/2014/main" id="{A11C26B1-79F5-4664-BF98-A922D238B1B8}"/>
              </a:ext>
            </a:extLst>
          </p:cNvPr>
          <p:cNvSpPr txBox="1">
            <a:spLocks noChangeArrowheads="1"/>
          </p:cNvSpPr>
          <p:nvPr/>
        </p:nvSpPr>
        <p:spPr bwMode="auto">
          <a:xfrm>
            <a:off x="1912961" y="2484751"/>
            <a:ext cx="9440839" cy="1569660"/>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a:r>
              <a:rPr lang="en-US" sz="3200" b="1" dirty="0"/>
              <a:t>	</a:t>
            </a:r>
            <a:r>
              <a:rPr lang="en-US" sz="3200" b="1" dirty="0" err="1"/>
              <a:t>Thể</a:t>
            </a:r>
            <a:r>
              <a:rPr lang="en-US" sz="3200" b="1" dirty="0"/>
              <a:t> </a:t>
            </a:r>
            <a:r>
              <a:rPr lang="en-US" sz="3200" b="1" dirty="0" err="1"/>
              <a:t>hiện</a:t>
            </a:r>
            <a:r>
              <a:rPr lang="en-US" sz="3200" b="1" dirty="0"/>
              <a:t> </a:t>
            </a:r>
            <a:r>
              <a:rPr lang="en-US" sz="3200" b="1" dirty="0" err="1"/>
              <a:t>sự</a:t>
            </a:r>
            <a:r>
              <a:rPr lang="en-US" sz="3200" b="1" dirty="0"/>
              <a:t> </a:t>
            </a:r>
            <a:r>
              <a:rPr lang="en-US" sz="3200" b="1" dirty="0" err="1"/>
              <a:t>hỏi</a:t>
            </a:r>
            <a:r>
              <a:rPr lang="en-US" sz="3200" b="1" dirty="0"/>
              <a:t> – </a:t>
            </a:r>
            <a:r>
              <a:rPr lang="en-US" sz="3200" b="1" dirty="0" err="1"/>
              <a:t>đáp</a:t>
            </a:r>
            <a:r>
              <a:rPr lang="en-US" sz="3200" b="1" dirty="0"/>
              <a:t> </a:t>
            </a:r>
            <a:r>
              <a:rPr lang="en-US" sz="3200" b="1" dirty="0" err="1"/>
              <a:t>giữa</a:t>
            </a:r>
            <a:r>
              <a:rPr lang="en-US" sz="3200" b="1" dirty="0"/>
              <a:t> </a:t>
            </a:r>
            <a:r>
              <a:rPr lang="en-US" sz="3200" b="1" dirty="0" err="1"/>
              <a:t>các</a:t>
            </a:r>
            <a:r>
              <a:rPr lang="en-US" sz="3200" b="1" dirty="0"/>
              <a:t> </a:t>
            </a:r>
            <a:r>
              <a:rPr lang="en-US" sz="3200" b="1" dirty="0" err="1"/>
              <a:t>nhân</a:t>
            </a:r>
            <a:r>
              <a:rPr lang="en-US" sz="3200" b="1" dirty="0"/>
              <a:t> </a:t>
            </a:r>
            <a:r>
              <a:rPr lang="en-US" sz="3200" b="1" dirty="0" err="1"/>
              <a:t>vật</a:t>
            </a:r>
            <a:r>
              <a:rPr lang="en-US" sz="3200" b="1" dirty="0"/>
              <a:t>; </a:t>
            </a:r>
            <a:r>
              <a:rPr lang="en-US" sz="3200" b="1" dirty="0" err="1"/>
              <a:t>lên</a:t>
            </a:r>
            <a:r>
              <a:rPr lang="en-US" sz="3200" b="1" dirty="0"/>
              <a:t> </a:t>
            </a:r>
            <a:r>
              <a:rPr lang="en-US" sz="3200" b="1" dirty="0" err="1"/>
              <a:t>giọng</a:t>
            </a:r>
            <a:r>
              <a:rPr lang="en-US" sz="3200" b="1" dirty="0"/>
              <a:t> </a:t>
            </a:r>
            <a:r>
              <a:rPr lang="en-US" sz="3200" b="1" dirty="0" err="1"/>
              <a:t>cuối</a:t>
            </a:r>
            <a:r>
              <a:rPr lang="en-US" sz="3200" b="1" dirty="0"/>
              <a:t> </a:t>
            </a:r>
            <a:r>
              <a:rPr lang="en-US" sz="3200" b="1" dirty="0" err="1"/>
              <a:t>câu</a:t>
            </a:r>
            <a:r>
              <a:rPr lang="en-US" sz="3200" b="1" dirty="0"/>
              <a:t> </a:t>
            </a:r>
            <a:r>
              <a:rPr lang="en-US" sz="3200" b="1" dirty="0" err="1"/>
              <a:t>hỏi</a:t>
            </a:r>
            <a:r>
              <a:rPr lang="en-US" sz="3200" b="1" dirty="0"/>
              <a:t>, </a:t>
            </a:r>
            <a:r>
              <a:rPr lang="en-US" sz="3200" b="1" dirty="0" err="1"/>
              <a:t>câu</a:t>
            </a:r>
            <a:r>
              <a:rPr lang="en-US" sz="3200" b="1" dirty="0"/>
              <a:t> </a:t>
            </a:r>
            <a:r>
              <a:rPr lang="en-US" sz="3200" b="1" dirty="0" err="1"/>
              <a:t>khiến</a:t>
            </a:r>
            <a:r>
              <a:rPr lang="en-US" sz="3200" b="1" dirty="0"/>
              <a:t> </a:t>
            </a:r>
            <a:r>
              <a:rPr lang="en-US" sz="3200" b="1" dirty="0" err="1"/>
              <a:t>và</a:t>
            </a:r>
            <a:r>
              <a:rPr lang="en-US" sz="3200" b="1" dirty="0"/>
              <a:t> </a:t>
            </a:r>
            <a:r>
              <a:rPr lang="en-US" sz="3200" b="1" dirty="0" err="1"/>
              <a:t>câu</a:t>
            </a:r>
            <a:r>
              <a:rPr lang="en-US" sz="3200" b="1" dirty="0"/>
              <a:t> </a:t>
            </a:r>
            <a:r>
              <a:rPr lang="en-US" sz="3200" b="1" dirty="0" err="1"/>
              <a:t>cảm</a:t>
            </a:r>
            <a:r>
              <a:rPr lang="en-US" sz="3200" b="1" dirty="0"/>
              <a:t>, </a:t>
            </a:r>
            <a:r>
              <a:rPr lang="en-US" sz="3200" b="1" dirty="0" err="1"/>
              <a:t>xuống</a:t>
            </a:r>
            <a:r>
              <a:rPr lang="en-US" sz="3200" b="1" dirty="0"/>
              <a:t> </a:t>
            </a:r>
            <a:r>
              <a:rPr lang="en-US" sz="3200" b="1" dirty="0" err="1"/>
              <a:t>giọng</a:t>
            </a:r>
            <a:r>
              <a:rPr lang="en-US" sz="3200" b="1" dirty="0"/>
              <a:t> </a:t>
            </a:r>
            <a:r>
              <a:rPr lang="en-US" sz="3200" b="1" dirty="0" err="1"/>
              <a:t>cuối</a:t>
            </a:r>
            <a:r>
              <a:rPr lang="en-US" sz="3200" b="1" dirty="0"/>
              <a:t> </a:t>
            </a:r>
            <a:r>
              <a:rPr lang="en-US" sz="3200" b="1" dirty="0" err="1"/>
              <a:t>câu</a:t>
            </a:r>
            <a:r>
              <a:rPr lang="en-US" sz="3200" b="1" dirty="0"/>
              <a:t> </a:t>
            </a:r>
            <a:r>
              <a:rPr lang="en-US" sz="3200" b="1" dirty="0" err="1"/>
              <a:t>kể</a:t>
            </a:r>
            <a:r>
              <a:rPr lang="en-US" sz="3200" b="1" dirty="0"/>
              <a:t>.</a:t>
            </a:r>
          </a:p>
        </p:txBody>
      </p:sp>
      <p:sp>
        <p:nvSpPr>
          <p:cNvPr id="4" name="TextBox 3">
            <a:extLst>
              <a:ext uri="{FF2B5EF4-FFF2-40B4-BE49-F238E27FC236}">
                <a16:creationId xmlns:a16="http://schemas.microsoft.com/office/drawing/2014/main" id="{013D246D-83E6-41C9-928B-E5400C608F33}"/>
              </a:ext>
            </a:extLst>
          </p:cNvPr>
          <p:cNvSpPr txBox="1"/>
          <p:nvPr/>
        </p:nvSpPr>
        <p:spPr>
          <a:xfrm>
            <a:off x="1912961" y="4342125"/>
            <a:ext cx="9440838" cy="954107"/>
          </a:xfrm>
          <a:prstGeom prst="rect">
            <a:avLst/>
          </a:prstGeom>
          <a:noFill/>
        </p:spPr>
        <p:txBody>
          <a:bodyPr wrap="square">
            <a:spAutoFit/>
          </a:bodyPr>
          <a:lstStyle/>
          <a:p>
            <a:pPr algn="just"/>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Nhấn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mạnh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vào</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ủn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ỉn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rối</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rít</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vun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xới</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ồn</a:t>
            </a:r>
            <a:r>
              <a:rPr lang="en-US" sz="2800" b="1" dirty="0">
                <a:solidFill>
                  <a:srgbClr val="FF0000"/>
                </a:solidFill>
                <a:latin typeface="Times New Roman" panose="02020603050405020304" pitchFamily="18" charset="0"/>
                <a:ea typeface="Times New Roman" panose="02020603050405020304" pitchFamily="18" charset="0"/>
              </a:rPr>
              <a:t> ã</a:t>
            </a:r>
            <a:r>
              <a:rPr lang="en-US" sz="2800" b="1" dirty="0">
                <a:solidFill>
                  <a:srgbClr val="000000"/>
                </a:solidFill>
                <a:effectLst/>
                <a:latin typeface="Times New Roman" panose="02020603050405020304" pitchFamily="18" charset="0"/>
                <a:ea typeface="Times New Roman" panose="02020603050405020304" pitchFamily="18" charset="0"/>
              </a:rPr>
              <a:t>,…)</a:t>
            </a:r>
            <a:endParaRPr lang="en-US" sz="2800" b="1" dirty="0"/>
          </a:p>
        </p:txBody>
      </p:sp>
    </p:spTree>
    <p:extLst>
      <p:ext uri="{BB962C8B-B14F-4D97-AF65-F5344CB8AC3E}">
        <p14:creationId xmlns:p14="http://schemas.microsoft.com/office/powerpoint/2010/main" val="370358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AF45F5-A81A-4629-AB02-58A9B02A5450}"/>
              </a:ext>
            </a:extLst>
          </p:cNvPr>
          <p:cNvPicPr>
            <a:picLocks noChangeAspect="1"/>
          </p:cNvPicPr>
          <p:nvPr/>
        </p:nvPicPr>
        <p:blipFill rotWithShape="1">
          <a:blip r:embed="rId2"/>
          <a:srcRect l="8178" t="17105" r="7935" b="26501"/>
          <a:stretch/>
        </p:blipFill>
        <p:spPr>
          <a:xfrm>
            <a:off x="563143" y="266701"/>
            <a:ext cx="9342857" cy="990600"/>
          </a:xfrm>
          <a:prstGeom prst="rect">
            <a:avLst/>
          </a:prstGeom>
          <a:solidFill>
            <a:schemeClr val="accent2"/>
          </a:solidFill>
        </p:spPr>
      </p:pic>
      <p:sp>
        <p:nvSpPr>
          <p:cNvPr id="3" name="TextBox 2">
            <a:extLst>
              <a:ext uri="{FF2B5EF4-FFF2-40B4-BE49-F238E27FC236}">
                <a16:creationId xmlns:a16="http://schemas.microsoft.com/office/drawing/2014/main" id="{A7CC16D6-C321-49EA-8E03-BC53E9C487E3}"/>
              </a:ext>
            </a:extLst>
          </p:cNvPr>
          <p:cNvSpPr txBox="1"/>
          <p:nvPr/>
        </p:nvSpPr>
        <p:spPr>
          <a:xfrm>
            <a:off x="2933700" y="1924050"/>
            <a:ext cx="4156907" cy="523220"/>
          </a:xfrm>
          <a:prstGeom prst="rect">
            <a:avLst/>
          </a:prstGeom>
          <a:noFill/>
        </p:spPr>
        <p:txBody>
          <a:bodyPr wrap="none" rtlCol="0">
            <a:spAutoFit/>
          </a:bodyPr>
          <a:lstStyle/>
          <a:p>
            <a:pPr algn="l"/>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HS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50467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F20C8B-4D47-4796-BF49-6699F08E5B98}"/>
              </a:ext>
            </a:extLst>
          </p:cNvPr>
          <p:cNvGrpSpPr/>
          <p:nvPr/>
        </p:nvGrpSpPr>
        <p:grpSpPr>
          <a:xfrm>
            <a:off x="5163255" y="2287900"/>
            <a:ext cx="6634712" cy="3169925"/>
            <a:chOff x="2975205" y="1255651"/>
            <a:chExt cx="5432196" cy="3036949"/>
          </a:xfrm>
        </p:grpSpPr>
        <p:sp>
          <p:nvSpPr>
            <p:cNvPr id="3" name="Rectangle: Rounded Corners 34">
              <a:extLst>
                <a:ext uri="{FF2B5EF4-FFF2-40B4-BE49-F238E27FC236}">
                  <a16:creationId xmlns:a16="http://schemas.microsoft.com/office/drawing/2014/main" id="{55FB64EE-53C7-4CE7-8C65-F0F09A8A5ACC}"/>
                </a:ext>
              </a:extLst>
            </p:cNvPr>
            <p:cNvSpPr/>
            <p:nvPr/>
          </p:nvSpPr>
          <p:spPr>
            <a:xfrm>
              <a:off x="2975205" y="1724298"/>
              <a:ext cx="5432196" cy="2568302"/>
            </a:xfrm>
            <a:custGeom>
              <a:avLst/>
              <a:gdLst>
                <a:gd name="connsiteX0" fmla="*/ 0 w 5432196"/>
                <a:gd name="connsiteY0" fmla="*/ 518078 h 2568302"/>
                <a:gd name="connsiteX1" fmla="*/ 518078 w 5432196"/>
                <a:gd name="connsiteY1" fmla="*/ 0 h 2568302"/>
                <a:gd name="connsiteX2" fmla="*/ 1146084 w 5432196"/>
                <a:gd name="connsiteY2" fmla="*/ 0 h 2568302"/>
                <a:gd name="connsiteX3" fmla="*/ 1686169 w 5432196"/>
                <a:gd name="connsiteY3" fmla="*/ 0 h 2568302"/>
                <a:gd name="connsiteX4" fmla="*/ 2226254 w 5432196"/>
                <a:gd name="connsiteY4" fmla="*/ 0 h 2568302"/>
                <a:gd name="connsiteX5" fmla="*/ 2898220 w 5432196"/>
                <a:gd name="connsiteY5" fmla="*/ 0 h 2568302"/>
                <a:gd name="connsiteX6" fmla="*/ 3394344 w 5432196"/>
                <a:gd name="connsiteY6" fmla="*/ 0 h 2568302"/>
                <a:gd name="connsiteX7" fmla="*/ 3934429 w 5432196"/>
                <a:gd name="connsiteY7" fmla="*/ 0 h 2568302"/>
                <a:gd name="connsiteX8" fmla="*/ 4914118 w 5432196"/>
                <a:gd name="connsiteY8" fmla="*/ 0 h 2568302"/>
                <a:gd name="connsiteX9" fmla="*/ 5432196 w 5432196"/>
                <a:gd name="connsiteY9" fmla="*/ 518078 h 2568302"/>
                <a:gd name="connsiteX10" fmla="*/ 5432196 w 5432196"/>
                <a:gd name="connsiteY10" fmla="*/ 1044115 h 2568302"/>
                <a:gd name="connsiteX11" fmla="*/ 5432196 w 5432196"/>
                <a:gd name="connsiteY11" fmla="*/ 1554830 h 2568302"/>
                <a:gd name="connsiteX12" fmla="*/ 5432196 w 5432196"/>
                <a:gd name="connsiteY12" fmla="*/ 2050224 h 2568302"/>
                <a:gd name="connsiteX13" fmla="*/ 4914118 w 5432196"/>
                <a:gd name="connsiteY13" fmla="*/ 2568302 h 2568302"/>
                <a:gd name="connsiteX14" fmla="*/ 4286112 w 5432196"/>
                <a:gd name="connsiteY14" fmla="*/ 2568302 h 2568302"/>
                <a:gd name="connsiteX15" fmla="*/ 3658107 w 5432196"/>
                <a:gd name="connsiteY15" fmla="*/ 2568302 h 2568302"/>
                <a:gd name="connsiteX16" fmla="*/ 2986140 w 5432196"/>
                <a:gd name="connsiteY16" fmla="*/ 2568302 h 2568302"/>
                <a:gd name="connsiteX17" fmla="*/ 2358135 w 5432196"/>
                <a:gd name="connsiteY17" fmla="*/ 2568302 h 2568302"/>
                <a:gd name="connsiteX18" fmla="*/ 1774089 w 5432196"/>
                <a:gd name="connsiteY18" fmla="*/ 2568302 h 2568302"/>
                <a:gd name="connsiteX19" fmla="*/ 1190044 w 5432196"/>
                <a:gd name="connsiteY19" fmla="*/ 2568302 h 2568302"/>
                <a:gd name="connsiteX20" fmla="*/ 518078 w 5432196"/>
                <a:gd name="connsiteY20" fmla="*/ 2568302 h 2568302"/>
                <a:gd name="connsiteX21" fmla="*/ 0 w 5432196"/>
                <a:gd name="connsiteY21" fmla="*/ 2050224 h 2568302"/>
                <a:gd name="connsiteX22" fmla="*/ 0 w 5432196"/>
                <a:gd name="connsiteY22" fmla="*/ 1539509 h 2568302"/>
                <a:gd name="connsiteX23" fmla="*/ 0 w 5432196"/>
                <a:gd name="connsiteY23" fmla="*/ 998150 h 2568302"/>
                <a:gd name="connsiteX24" fmla="*/ 0 w 5432196"/>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2568302" fill="none" extrusionOk="0">
                  <a:moveTo>
                    <a:pt x="0" y="518078"/>
                  </a:moveTo>
                  <a:cubicBezTo>
                    <a:pt x="-11387" y="197991"/>
                    <a:pt x="269436" y="54876"/>
                    <a:pt x="518078" y="0"/>
                  </a:cubicBezTo>
                  <a:cubicBezTo>
                    <a:pt x="659701" y="14275"/>
                    <a:pt x="912122" y="-30254"/>
                    <a:pt x="1146084" y="0"/>
                  </a:cubicBezTo>
                  <a:cubicBezTo>
                    <a:pt x="1380046" y="30254"/>
                    <a:pt x="1426534" y="17585"/>
                    <a:pt x="1686169" y="0"/>
                  </a:cubicBezTo>
                  <a:cubicBezTo>
                    <a:pt x="1945805" y="-17585"/>
                    <a:pt x="2042360" y="14011"/>
                    <a:pt x="2226254" y="0"/>
                  </a:cubicBezTo>
                  <a:cubicBezTo>
                    <a:pt x="2410148" y="-14011"/>
                    <a:pt x="2748289" y="16526"/>
                    <a:pt x="2898220" y="0"/>
                  </a:cubicBezTo>
                  <a:cubicBezTo>
                    <a:pt x="3048151" y="-16526"/>
                    <a:pt x="3252340" y="-19015"/>
                    <a:pt x="3394344" y="0"/>
                  </a:cubicBezTo>
                  <a:cubicBezTo>
                    <a:pt x="3536348" y="19015"/>
                    <a:pt x="3708195" y="12403"/>
                    <a:pt x="3934429" y="0"/>
                  </a:cubicBezTo>
                  <a:cubicBezTo>
                    <a:pt x="4160663" y="-12403"/>
                    <a:pt x="4623081" y="25647"/>
                    <a:pt x="4914118" y="0"/>
                  </a:cubicBezTo>
                  <a:cubicBezTo>
                    <a:pt x="5204129" y="-60694"/>
                    <a:pt x="5418482" y="180293"/>
                    <a:pt x="5432196" y="518078"/>
                  </a:cubicBezTo>
                  <a:cubicBezTo>
                    <a:pt x="5451096" y="766346"/>
                    <a:pt x="5447505" y="855452"/>
                    <a:pt x="5432196" y="1044115"/>
                  </a:cubicBezTo>
                  <a:cubicBezTo>
                    <a:pt x="5416887" y="1232778"/>
                    <a:pt x="5439258" y="1346447"/>
                    <a:pt x="5432196" y="1554830"/>
                  </a:cubicBezTo>
                  <a:cubicBezTo>
                    <a:pt x="5425134" y="1763214"/>
                    <a:pt x="5431820" y="1877753"/>
                    <a:pt x="5432196" y="2050224"/>
                  </a:cubicBezTo>
                  <a:cubicBezTo>
                    <a:pt x="5464332" y="2330653"/>
                    <a:pt x="5173894" y="2540642"/>
                    <a:pt x="4914118" y="2568302"/>
                  </a:cubicBezTo>
                  <a:cubicBezTo>
                    <a:pt x="4641375" y="2546006"/>
                    <a:pt x="4518488" y="2594932"/>
                    <a:pt x="4286112" y="2568302"/>
                  </a:cubicBezTo>
                  <a:cubicBezTo>
                    <a:pt x="4053736" y="2541672"/>
                    <a:pt x="3880308" y="2593613"/>
                    <a:pt x="3658107" y="2568302"/>
                  </a:cubicBezTo>
                  <a:cubicBezTo>
                    <a:pt x="3435906" y="2542991"/>
                    <a:pt x="3304211" y="2581026"/>
                    <a:pt x="2986140" y="2568302"/>
                  </a:cubicBezTo>
                  <a:cubicBezTo>
                    <a:pt x="2668069" y="2555578"/>
                    <a:pt x="2510383" y="2553157"/>
                    <a:pt x="2358135" y="2568302"/>
                  </a:cubicBezTo>
                  <a:cubicBezTo>
                    <a:pt x="2205888" y="2583447"/>
                    <a:pt x="1902480" y="2573740"/>
                    <a:pt x="1774089" y="2568302"/>
                  </a:cubicBezTo>
                  <a:cubicBezTo>
                    <a:pt x="1645698" y="2562864"/>
                    <a:pt x="1331445" y="2589614"/>
                    <a:pt x="1190044" y="2568302"/>
                  </a:cubicBezTo>
                  <a:cubicBezTo>
                    <a:pt x="1048644" y="2546990"/>
                    <a:pt x="845553" y="2555609"/>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432196" h="2568302" stroke="0" extrusionOk="0">
                  <a:moveTo>
                    <a:pt x="0" y="518078"/>
                  </a:moveTo>
                  <a:cubicBezTo>
                    <a:pt x="1362" y="273604"/>
                    <a:pt x="246295" y="25631"/>
                    <a:pt x="518078" y="0"/>
                  </a:cubicBezTo>
                  <a:cubicBezTo>
                    <a:pt x="689230" y="3860"/>
                    <a:pt x="1041464" y="-25685"/>
                    <a:pt x="1190044" y="0"/>
                  </a:cubicBezTo>
                  <a:cubicBezTo>
                    <a:pt x="1338624" y="25685"/>
                    <a:pt x="1537326" y="-11304"/>
                    <a:pt x="1730129" y="0"/>
                  </a:cubicBezTo>
                  <a:cubicBezTo>
                    <a:pt x="1922933" y="11304"/>
                    <a:pt x="2127335" y="-7751"/>
                    <a:pt x="2270214" y="0"/>
                  </a:cubicBezTo>
                  <a:cubicBezTo>
                    <a:pt x="2413094" y="7751"/>
                    <a:pt x="2729505" y="27468"/>
                    <a:pt x="2942180" y="0"/>
                  </a:cubicBezTo>
                  <a:cubicBezTo>
                    <a:pt x="3154855" y="-27468"/>
                    <a:pt x="3368738" y="-4307"/>
                    <a:pt x="3526225" y="0"/>
                  </a:cubicBezTo>
                  <a:cubicBezTo>
                    <a:pt x="3683712" y="4307"/>
                    <a:pt x="4061522" y="-2753"/>
                    <a:pt x="4242152" y="0"/>
                  </a:cubicBezTo>
                  <a:cubicBezTo>
                    <a:pt x="4422782" y="2753"/>
                    <a:pt x="4689208" y="-23213"/>
                    <a:pt x="4914118" y="0"/>
                  </a:cubicBezTo>
                  <a:cubicBezTo>
                    <a:pt x="5158405" y="22023"/>
                    <a:pt x="5476422" y="182994"/>
                    <a:pt x="5432196" y="518078"/>
                  </a:cubicBezTo>
                  <a:cubicBezTo>
                    <a:pt x="5444994" y="644890"/>
                    <a:pt x="5409249" y="881699"/>
                    <a:pt x="5432196" y="998150"/>
                  </a:cubicBezTo>
                  <a:cubicBezTo>
                    <a:pt x="5455143" y="1114601"/>
                    <a:pt x="5418007" y="1336090"/>
                    <a:pt x="5432196" y="1539509"/>
                  </a:cubicBezTo>
                  <a:cubicBezTo>
                    <a:pt x="5446385" y="1742928"/>
                    <a:pt x="5433068" y="1827586"/>
                    <a:pt x="5432196" y="2050224"/>
                  </a:cubicBezTo>
                  <a:cubicBezTo>
                    <a:pt x="5436897" y="2275397"/>
                    <a:pt x="5168616" y="2508268"/>
                    <a:pt x="4914118" y="2568302"/>
                  </a:cubicBezTo>
                  <a:cubicBezTo>
                    <a:pt x="4814720" y="2548941"/>
                    <a:pt x="4549574" y="2574685"/>
                    <a:pt x="4417993" y="2568302"/>
                  </a:cubicBezTo>
                  <a:cubicBezTo>
                    <a:pt x="4286412" y="2561919"/>
                    <a:pt x="3970024" y="2572759"/>
                    <a:pt x="3702067" y="2568302"/>
                  </a:cubicBezTo>
                  <a:cubicBezTo>
                    <a:pt x="3434110" y="2563845"/>
                    <a:pt x="3325896" y="2554395"/>
                    <a:pt x="3118022" y="2568302"/>
                  </a:cubicBezTo>
                  <a:cubicBezTo>
                    <a:pt x="2910148" y="2582209"/>
                    <a:pt x="2699970" y="2589983"/>
                    <a:pt x="2533976" y="2568302"/>
                  </a:cubicBezTo>
                  <a:cubicBezTo>
                    <a:pt x="2367982" y="2546621"/>
                    <a:pt x="2169928" y="2568216"/>
                    <a:pt x="1818050" y="2568302"/>
                  </a:cubicBezTo>
                  <a:cubicBezTo>
                    <a:pt x="1466172" y="2568388"/>
                    <a:pt x="1480025" y="2592225"/>
                    <a:pt x="1146084" y="2568302"/>
                  </a:cubicBezTo>
                  <a:cubicBezTo>
                    <a:pt x="812143" y="2544379"/>
                    <a:pt x="649034" y="2597098"/>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olidFill>
              <a:schemeClr val="accent1">
                <a:alpha val="94902"/>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757748" algn="just" defTabSz="1219170">
                <a:lnSpc>
                  <a:spcPct val="120000"/>
                </a:lnSpc>
                <a:buClr>
                  <a:srgbClr val="000000"/>
                </a:buClr>
              </a:pPr>
              <a:r>
                <a:rPr lang="en-US" sz="3600" kern="0" dirty="0" err="1">
                  <a:solidFill>
                    <a:srgbClr val="000000"/>
                  </a:solidFill>
                  <a:latin typeface="Calibri" panose="020F0502020204030204" pitchFamily="34" charset="0"/>
                  <a:cs typeface="Calibri" panose="020F0502020204030204" pitchFamily="34" charset="0"/>
                  <a:sym typeface="Arial"/>
                </a:rPr>
                <a:t>Phân</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công</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đọc</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theo</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đoạn</a:t>
              </a:r>
              <a:r>
                <a:rPr lang="en-US" sz="3600" kern="0" dirty="0">
                  <a:solidFill>
                    <a:srgbClr val="000000"/>
                  </a:solidFill>
                  <a:latin typeface="Calibri" panose="020F0502020204030204" pitchFamily="34" charset="0"/>
                  <a:cs typeface="Calibri" panose="020F0502020204030204" pitchFamily="34" charset="0"/>
                  <a:sym typeface="Arial"/>
                </a:rPr>
                <a:t>.</a:t>
              </a:r>
            </a:p>
            <a:p>
              <a:pPr marL="757748" algn="just" defTabSz="1219170">
                <a:lnSpc>
                  <a:spcPct val="120000"/>
                </a:lnSpc>
                <a:buClr>
                  <a:srgbClr val="000000"/>
                </a:buClr>
              </a:pPr>
              <a:r>
                <a:rPr lang="en-US" sz="3600" kern="0" dirty="0" err="1">
                  <a:solidFill>
                    <a:srgbClr val="000000"/>
                  </a:solidFill>
                  <a:latin typeface="Calibri" panose="020F0502020204030204" pitchFamily="34" charset="0"/>
                  <a:cs typeface="Calibri" panose="020F0502020204030204" pitchFamily="34" charset="0"/>
                  <a:sym typeface="Arial"/>
                </a:rPr>
                <a:t>Tất</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cả</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thành</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viên</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đều</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đọc</a:t>
              </a:r>
              <a:r>
                <a:rPr lang="en-US" sz="3600" kern="0" dirty="0">
                  <a:solidFill>
                    <a:srgbClr val="000000"/>
                  </a:solidFill>
                  <a:latin typeface="Calibri" panose="020F0502020204030204" pitchFamily="34" charset="0"/>
                  <a:cs typeface="Calibri" panose="020F0502020204030204" pitchFamily="34" charset="0"/>
                  <a:sym typeface="Arial"/>
                </a:rPr>
                <a:t>.</a:t>
              </a:r>
            </a:p>
            <a:p>
              <a:pPr marL="757748" algn="just" defTabSz="1219170">
                <a:lnSpc>
                  <a:spcPct val="120000"/>
                </a:lnSpc>
                <a:buClr>
                  <a:srgbClr val="000000"/>
                </a:buClr>
              </a:pPr>
              <a:r>
                <a:rPr lang="en-US" sz="3600" kern="0" dirty="0" err="1">
                  <a:solidFill>
                    <a:srgbClr val="000000"/>
                  </a:solidFill>
                  <a:latin typeface="Calibri" panose="020F0502020204030204" pitchFamily="34" charset="0"/>
                  <a:cs typeface="Calibri" panose="020F0502020204030204" pitchFamily="34" charset="0"/>
                  <a:sym typeface="Arial"/>
                </a:rPr>
                <a:t>Giải</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nghĩa</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từ</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cùng</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nhau</a:t>
              </a:r>
              <a:r>
                <a:rPr lang="en-US" sz="3600" kern="0" dirty="0">
                  <a:solidFill>
                    <a:srgbClr val="000000"/>
                  </a:solidFill>
                  <a:latin typeface="Calibri" panose="020F0502020204030204" pitchFamily="34" charset="0"/>
                  <a:cs typeface="Calibri" panose="020F0502020204030204" pitchFamily="34" charset="0"/>
                  <a:sym typeface="Arial"/>
                </a:rPr>
                <a:t>. </a:t>
              </a:r>
              <a:endParaRPr lang="vi-VN" sz="3600" kern="0" dirty="0">
                <a:solidFill>
                  <a:srgbClr val="000000"/>
                </a:solidFill>
                <a:latin typeface="Calibri" panose="020F0502020204030204" pitchFamily="34" charset="0"/>
                <a:cs typeface="Calibri" panose="020F0502020204030204" pitchFamily="34" charset="0"/>
                <a:sym typeface="Arial"/>
              </a:endParaRPr>
            </a:p>
          </p:txBody>
        </p:sp>
        <p:sp>
          <p:nvSpPr>
            <p:cNvPr id="4" name="Rectangle: Rounded Corners 35">
              <a:extLst>
                <a:ext uri="{FF2B5EF4-FFF2-40B4-BE49-F238E27FC236}">
                  <a16:creationId xmlns:a16="http://schemas.microsoft.com/office/drawing/2014/main" id="{3AC8BF28-A5D5-4542-91B7-5BC1AD0817EB}"/>
                </a:ext>
              </a:extLst>
            </p:cNvPr>
            <p:cNvSpPr/>
            <p:nvPr/>
          </p:nvSpPr>
          <p:spPr>
            <a:xfrm>
              <a:off x="4589851" y="1255651"/>
              <a:ext cx="2453009" cy="796834"/>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000"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Yêu</a:t>
              </a:r>
              <a:r>
                <a:rPr lang="en-US" sz="4000"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 </a:t>
              </a:r>
              <a:r>
                <a:rPr lang="en-US" sz="4000"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Cầu</a:t>
              </a:r>
              <a:endParaRPr lang="en-US" sz="4000"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EB1A62B2-3026-46B4-B313-592C4A17A106}"/>
                </a:ext>
              </a:extLst>
            </p:cNvPr>
            <p:cNvPicPr>
              <a:picLocks noChangeAspect="1"/>
            </p:cNvPicPr>
            <p:nvPr/>
          </p:nvPicPr>
          <p:blipFill>
            <a:blip r:embed="rId2"/>
            <a:stretch>
              <a:fillRect/>
            </a:stretch>
          </p:blipFill>
          <p:spPr>
            <a:xfrm flipH="1">
              <a:off x="3156233" y="2248596"/>
              <a:ext cx="539794" cy="539794"/>
            </a:xfrm>
            <a:prstGeom prst="rect">
              <a:avLst/>
            </a:prstGeom>
          </p:spPr>
        </p:pic>
        <p:pic>
          <p:nvPicPr>
            <p:cNvPr id="6" name="Picture 5">
              <a:extLst>
                <a:ext uri="{FF2B5EF4-FFF2-40B4-BE49-F238E27FC236}">
                  <a16:creationId xmlns:a16="http://schemas.microsoft.com/office/drawing/2014/main" id="{04AA0A23-4C37-4230-8974-DA5128C0353F}"/>
                </a:ext>
              </a:extLst>
            </p:cNvPr>
            <p:cNvPicPr>
              <a:picLocks noChangeAspect="1"/>
            </p:cNvPicPr>
            <p:nvPr/>
          </p:nvPicPr>
          <p:blipFill>
            <a:blip r:embed="rId2"/>
            <a:stretch>
              <a:fillRect/>
            </a:stretch>
          </p:blipFill>
          <p:spPr>
            <a:xfrm flipH="1">
              <a:off x="3125205" y="2853858"/>
              <a:ext cx="539793" cy="539793"/>
            </a:xfrm>
            <a:prstGeom prst="rect">
              <a:avLst/>
            </a:prstGeom>
          </p:spPr>
        </p:pic>
        <p:pic>
          <p:nvPicPr>
            <p:cNvPr id="7" name="Picture 6">
              <a:extLst>
                <a:ext uri="{FF2B5EF4-FFF2-40B4-BE49-F238E27FC236}">
                  <a16:creationId xmlns:a16="http://schemas.microsoft.com/office/drawing/2014/main" id="{E5F7E186-992F-41E1-838E-A107478AF98E}"/>
                </a:ext>
              </a:extLst>
            </p:cNvPr>
            <p:cNvPicPr>
              <a:picLocks noChangeAspect="1"/>
            </p:cNvPicPr>
            <p:nvPr/>
          </p:nvPicPr>
          <p:blipFill>
            <a:blip r:embed="rId2"/>
            <a:stretch>
              <a:fillRect/>
            </a:stretch>
          </p:blipFill>
          <p:spPr>
            <a:xfrm flipH="1">
              <a:off x="3150160" y="3571452"/>
              <a:ext cx="545867" cy="545867"/>
            </a:xfrm>
            <a:prstGeom prst="rect">
              <a:avLst/>
            </a:prstGeom>
          </p:spPr>
        </p:pic>
      </p:grpSp>
      <p:sp>
        <p:nvSpPr>
          <p:cNvPr id="8" name="Google Shape;2351;p42">
            <a:extLst>
              <a:ext uri="{FF2B5EF4-FFF2-40B4-BE49-F238E27FC236}">
                <a16:creationId xmlns:a16="http://schemas.microsoft.com/office/drawing/2014/main" id="{4ECCA609-D8F0-448B-9BA7-F6C428396186}"/>
              </a:ext>
            </a:extLst>
          </p:cNvPr>
          <p:cNvSpPr txBox="1">
            <a:spLocks/>
          </p:cNvSpPr>
          <p:nvPr/>
        </p:nvSpPr>
        <p:spPr>
          <a:xfrm>
            <a:off x="1438276" y="0"/>
            <a:ext cx="8963516" cy="1411600"/>
          </a:xfrm>
          <a:prstGeom prst="rect">
            <a:avLst/>
          </a:prstGeom>
          <a:solidFill>
            <a:schemeClr val="accen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Pacifico"/>
              <a:buNone/>
              <a:defRPr sz="2800" b="0" i="0" u="none" strike="noStrike" cap="none">
                <a:solidFill>
                  <a:schemeClr val="lt2"/>
                </a:solidFill>
                <a:latin typeface="Pacifico"/>
                <a:ea typeface="Pacifico"/>
                <a:cs typeface="Pacifico"/>
                <a:sym typeface="Pacifico"/>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defTabSz="1219170">
              <a:buClr>
                <a:srgbClr val="E6FFFD"/>
              </a:buClr>
            </a:pPr>
            <a:r>
              <a:rPr lang="en-US" sz="6000" b="1" kern="0" dirty="0" err="1">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LUYỆN</a:t>
            </a:r>
            <a:r>
              <a:rPr lang="en-US" sz="6000" b="1" kern="0" dirty="0">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 </a:t>
            </a:r>
            <a:r>
              <a:rPr lang="en-US" sz="6000" b="1" kern="0" dirty="0" err="1">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ĐỌC</a:t>
            </a:r>
            <a:r>
              <a:rPr lang="en-US" sz="6000" b="1" kern="0" dirty="0">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 </a:t>
            </a:r>
            <a:r>
              <a:rPr lang="en-US" sz="6000" b="1" kern="0" dirty="0" err="1">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TRONG</a:t>
            </a:r>
            <a:r>
              <a:rPr lang="en-US" sz="6000" b="1" kern="0" dirty="0">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 </a:t>
            </a:r>
            <a:r>
              <a:rPr lang="en-US" sz="6000" b="1" kern="0" dirty="0" err="1">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NHÓM</a:t>
            </a:r>
            <a:endParaRPr lang="en-US" sz="6000" b="1" kern="0" dirty="0">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endParaRPr>
          </a:p>
        </p:txBody>
      </p:sp>
      <p:pic>
        <p:nvPicPr>
          <p:cNvPr id="2050" name="Picture 2" descr="Tác hại của việc đọc sách quá nhiều bằng tiếng Anh">
            <a:extLst>
              <a:ext uri="{FF2B5EF4-FFF2-40B4-BE49-F238E27FC236}">
                <a16:creationId xmlns:a16="http://schemas.microsoft.com/office/drawing/2014/main" id="{DC290CE8-1146-4271-B6DA-804557D42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65" y="1890648"/>
            <a:ext cx="4103219" cy="2151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1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118A580-82E5-4D0C-A713-42CB53C63FED}"/>
              </a:ext>
            </a:extLst>
          </p:cNvPr>
          <p:cNvGrpSpPr/>
          <p:nvPr/>
        </p:nvGrpSpPr>
        <p:grpSpPr>
          <a:xfrm>
            <a:off x="2730830" y="2581734"/>
            <a:ext cx="9029700" cy="4021672"/>
            <a:chOff x="306300" y="1443489"/>
            <a:chExt cx="6317636" cy="3016254"/>
          </a:xfrm>
        </p:grpSpPr>
        <p:grpSp>
          <p:nvGrpSpPr>
            <p:cNvPr id="4" name="Group 3">
              <a:extLst>
                <a:ext uri="{FF2B5EF4-FFF2-40B4-BE49-F238E27FC236}">
                  <a16:creationId xmlns:a16="http://schemas.microsoft.com/office/drawing/2014/main" id="{185AA966-4F3D-4F56-A335-E58F2F688A17}"/>
                </a:ext>
              </a:extLst>
            </p:cNvPr>
            <p:cNvGrpSpPr/>
            <p:nvPr/>
          </p:nvGrpSpPr>
          <p:grpSpPr>
            <a:xfrm>
              <a:off x="306300" y="1443489"/>
              <a:ext cx="6317636" cy="3016254"/>
              <a:chOff x="2922334" y="1281370"/>
              <a:chExt cx="7100460" cy="2998354"/>
            </a:xfrm>
          </p:grpSpPr>
          <p:sp>
            <p:nvSpPr>
              <p:cNvPr id="17" name="Rectangle: Rounded Corners 49">
                <a:extLst>
                  <a:ext uri="{FF2B5EF4-FFF2-40B4-BE49-F238E27FC236}">
                    <a16:creationId xmlns:a16="http://schemas.microsoft.com/office/drawing/2014/main" id="{D236DF45-22D0-4228-A366-C8B062DB9E67}"/>
                  </a:ext>
                </a:extLst>
              </p:cNvPr>
              <p:cNvSpPr/>
              <p:nvPr/>
            </p:nvSpPr>
            <p:spPr>
              <a:xfrm>
                <a:off x="2922334" y="1905679"/>
                <a:ext cx="7100460" cy="2374045"/>
              </a:xfrm>
              <a:custGeom>
                <a:avLst/>
                <a:gdLst>
                  <a:gd name="connsiteX0" fmla="*/ 0 w 7100460"/>
                  <a:gd name="connsiteY0" fmla="*/ 478892 h 2374045"/>
                  <a:gd name="connsiteX1" fmla="*/ 478892 w 7100460"/>
                  <a:gd name="connsiteY1" fmla="*/ 0 h 2374045"/>
                  <a:gd name="connsiteX2" fmla="*/ 1099985 w 7100460"/>
                  <a:gd name="connsiteY2" fmla="*/ 0 h 2374045"/>
                  <a:gd name="connsiteX3" fmla="*/ 1598224 w 7100460"/>
                  <a:gd name="connsiteY3" fmla="*/ 0 h 2374045"/>
                  <a:gd name="connsiteX4" fmla="*/ 2157890 w 7100460"/>
                  <a:gd name="connsiteY4" fmla="*/ 0 h 2374045"/>
                  <a:gd name="connsiteX5" fmla="*/ 2963263 w 7100460"/>
                  <a:gd name="connsiteY5" fmla="*/ 0 h 2374045"/>
                  <a:gd name="connsiteX6" fmla="*/ 3461502 w 7100460"/>
                  <a:gd name="connsiteY6" fmla="*/ 0 h 2374045"/>
                  <a:gd name="connsiteX7" fmla="*/ 3959742 w 7100460"/>
                  <a:gd name="connsiteY7" fmla="*/ 0 h 2374045"/>
                  <a:gd name="connsiteX8" fmla="*/ 4457981 w 7100460"/>
                  <a:gd name="connsiteY8" fmla="*/ 0 h 2374045"/>
                  <a:gd name="connsiteX9" fmla="*/ 5140501 w 7100460"/>
                  <a:gd name="connsiteY9" fmla="*/ 0 h 2374045"/>
                  <a:gd name="connsiteX10" fmla="*/ 5823020 w 7100460"/>
                  <a:gd name="connsiteY10" fmla="*/ 0 h 2374045"/>
                  <a:gd name="connsiteX11" fmla="*/ 6621568 w 7100460"/>
                  <a:gd name="connsiteY11" fmla="*/ 0 h 2374045"/>
                  <a:gd name="connsiteX12" fmla="*/ 7100460 w 7100460"/>
                  <a:gd name="connsiteY12" fmla="*/ 478892 h 2374045"/>
                  <a:gd name="connsiteX13" fmla="*/ 7100460 w 7100460"/>
                  <a:gd name="connsiteY13" fmla="*/ 922654 h 2374045"/>
                  <a:gd name="connsiteX14" fmla="*/ 7100460 w 7100460"/>
                  <a:gd name="connsiteY14" fmla="*/ 1408903 h 2374045"/>
                  <a:gd name="connsiteX15" fmla="*/ 7100460 w 7100460"/>
                  <a:gd name="connsiteY15" fmla="*/ 1895153 h 2374045"/>
                  <a:gd name="connsiteX16" fmla="*/ 6621568 w 7100460"/>
                  <a:gd name="connsiteY16" fmla="*/ 2374045 h 2374045"/>
                  <a:gd name="connsiteX17" fmla="*/ 5877622 w 7100460"/>
                  <a:gd name="connsiteY17" fmla="*/ 2374045 h 2374045"/>
                  <a:gd name="connsiteX18" fmla="*/ 5256529 w 7100460"/>
                  <a:gd name="connsiteY18" fmla="*/ 2374045 h 2374045"/>
                  <a:gd name="connsiteX19" fmla="*/ 4696863 w 7100460"/>
                  <a:gd name="connsiteY19" fmla="*/ 2374045 h 2374045"/>
                  <a:gd name="connsiteX20" fmla="*/ 4198624 w 7100460"/>
                  <a:gd name="connsiteY20" fmla="*/ 2374045 h 2374045"/>
                  <a:gd name="connsiteX21" fmla="*/ 3393251 w 7100460"/>
                  <a:gd name="connsiteY21" fmla="*/ 2374045 h 2374045"/>
                  <a:gd name="connsiteX22" fmla="*/ 2710731 w 7100460"/>
                  <a:gd name="connsiteY22" fmla="*/ 2374045 h 2374045"/>
                  <a:gd name="connsiteX23" fmla="*/ 2089638 w 7100460"/>
                  <a:gd name="connsiteY23" fmla="*/ 2374045 h 2374045"/>
                  <a:gd name="connsiteX24" fmla="*/ 1345692 w 7100460"/>
                  <a:gd name="connsiteY24" fmla="*/ 2374045 h 2374045"/>
                  <a:gd name="connsiteX25" fmla="*/ 478892 w 7100460"/>
                  <a:gd name="connsiteY25" fmla="*/ 2374045 h 2374045"/>
                  <a:gd name="connsiteX26" fmla="*/ 0 w 7100460"/>
                  <a:gd name="connsiteY26" fmla="*/ 1895153 h 2374045"/>
                  <a:gd name="connsiteX27" fmla="*/ 0 w 7100460"/>
                  <a:gd name="connsiteY27" fmla="*/ 1451391 h 2374045"/>
                  <a:gd name="connsiteX28" fmla="*/ 0 w 7100460"/>
                  <a:gd name="connsiteY28" fmla="*/ 993467 h 2374045"/>
                  <a:gd name="connsiteX29" fmla="*/ 0 w 7100460"/>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00460" h="2374045" fill="none" extrusionOk="0">
                    <a:moveTo>
                      <a:pt x="0" y="478892"/>
                    </a:moveTo>
                    <a:cubicBezTo>
                      <a:pt x="-33932" y="205008"/>
                      <a:pt x="166216" y="53"/>
                      <a:pt x="478892" y="0"/>
                    </a:cubicBezTo>
                    <a:cubicBezTo>
                      <a:pt x="713084" y="13131"/>
                      <a:pt x="947880" y="20085"/>
                      <a:pt x="1099985" y="0"/>
                    </a:cubicBezTo>
                    <a:cubicBezTo>
                      <a:pt x="1252090" y="-20085"/>
                      <a:pt x="1421301" y="19132"/>
                      <a:pt x="1598224" y="0"/>
                    </a:cubicBezTo>
                    <a:cubicBezTo>
                      <a:pt x="1775147" y="-19132"/>
                      <a:pt x="1897942" y="-24695"/>
                      <a:pt x="2157890" y="0"/>
                    </a:cubicBezTo>
                    <a:cubicBezTo>
                      <a:pt x="2417838" y="24695"/>
                      <a:pt x="2689611" y="6244"/>
                      <a:pt x="2963263" y="0"/>
                    </a:cubicBezTo>
                    <a:cubicBezTo>
                      <a:pt x="3236915" y="-6244"/>
                      <a:pt x="3330002" y="1473"/>
                      <a:pt x="3461502" y="0"/>
                    </a:cubicBezTo>
                    <a:cubicBezTo>
                      <a:pt x="3593002" y="-1473"/>
                      <a:pt x="3827582" y="8562"/>
                      <a:pt x="3959742" y="0"/>
                    </a:cubicBezTo>
                    <a:cubicBezTo>
                      <a:pt x="4091902" y="-8562"/>
                      <a:pt x="4346934" y="18145"/>
                      <a:pt x="4457981" y="0"/>
                    </a:cubicBezTo>
                    <a:cubicBezTo>
                      <a:pt x="4569028" y="-18145"/>
                      <a:pt x="4829282" y="-15004"/>
                      <a:pt x="5140501" y="0"/>
                    </a:cubicBezTo>
                    <a:cubicBezTo>
                      <a:pt x="5451720" y="15004"/>
                      <a:pt x="5506961" y="30380"/>
                      <a:pt x="5823020" y="0"/>
                    </a:cubicBezTo>
                    <a:cubicBezTo>
                      <a:pt x="6139079" y="-30380"/>
                      <a:pt x="6223569" y="-16238"/>
                      <a:pt x="6621568" y="0"/>
                    </a:cubicBezTo>
                    <a:cubicBezTo>
                      <a:pt x="6893081" y="-15120"/>
                      <a:pt x="7109321" y="150941"/>
                      <a:pt x="7100460" y="478892"/>
                    </a:cubicBezTo>
                    <a:cubicBezTo>
                      <a:pt x="7088652" y="632193"/>
                      <a:pt x="7109567" y="745727"/>
                      <a:pt x="7100460" y="922654"/>
                    </a:cubicBezTo>
                    <a:cubicBezTo>
                      <a:pt x="7091353" y="1099581"/>
                      <a:pt x="7094420" y="1304638"/>
                      <a:pt x="7100460" y="1408903"/>
                    </a:cubicBezTo>
                    <a:cubicBezTo>
                      <a:pt x="7106500" y="1513168"/>
                      <a:pt x="7104435" y="1738021"/>
                      <a:pt x="7100460" y="1895153"/>
                    </a:cubicBezTo>
                    <a:cubicBezTo>
                      <a:pt x="7054473" y="2167025"/>
                      <a:pt x="6915379" y="2372166"/>
                      <a:pt x="6621568" y="2374045"/>
                    </a:cubicBezTo>
                    <a:cubicBezTo>
                      <a:pt x="6311969" y="2374663"/>
                      <a:pt x="6172234" y="2373445"/>
                      <a:pt x="5877622" y="2374045"/>
                    </a:cubicBezTo>
                    <a:cubicBezTo>
                      <a:pt x="5583010" y="2374645"/>
                      <a:pt x="5397377" y="2366486"/>
                      <a:pt x="5256529" y="2374045"/>
                    </a:cubicBezTo>
                    <a:cubicBezTo>
                      <a:pt x="5115681" y="2381604"/>
                      <a:pt x="4867578" y="2370832"/>
                      <a:pt x="4696863" y="2374045"/>
                    </a:cubicBezTo>
                    <a:cubicBezTo>
                      <a:pt x="4526148" y="2377258"/>
                      <a:pt x="4421957" y="2370987"/>
                      <a:pt x="4198624" y="2374045"/>
                    </a:cubicBezTo>
                    <a:cubicBezTo>
                      <a:pt x="3975291" y="2377103"/>
                      <a:pt x="3586369" y="2350755"/>
                      <a:pt x="3393251" y="2374045"/>
                    </a:cubicBezTo>
                    <a:cubicBezTo>
                      <a:pt x="3200133" y="2397335"/>
                      <a:pt x="2967674" y="2353275"/>
                      <a:pt x="2710731" y="2374045"/>
                    </a:cubicBezTo>
                    <a:cubicBezTo>
                      <a:pt x="2453788" y="2394815"/>
                      <a:pt x="2300258" y="2363409"/>
                      <a:pt x="2089638" y="2374045"/>
                    </a:cubicBezTo>
                    <a:cubicBezTo>
                      <a:pt x="1879018" y="2384681"/>
                      <a:pt x="1503913" y="2339891"/>
                      <a:pt x="1345692" y="2374045"/>
                    </a:cubicBezTo>
                    <a:cubicBezTo>
                      <a:pt x="1187471" y="2408199"/>
                      <a:pt x="863566" y="2357340"/>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100460" h="2374045" stroke="0" extrusionOk="0">
                    <a:moveTo>
                      <a:pt x="0" y="478892"/>
                    </a:moveTo>
                    <a:cubicBezTo>
                      <a:pt x="1648" y="264812"/>
                      <a:pt x="242370" y="49968"/>
                      <a:pt x="478892" y="0"/>
                    </a:cubicBezTo>
                    <a:cubicBezTo>
                      <a:pt x="746463" y="-4441"/>
                      <a:pt x="935267" y="3071"/>
                      <a:pt x="1222838" y="0"/>
                    </a:cubicBezTo>
                    <a:cubicBezTo>
                      <a:pt x="1510409" y="-3071"/>
                      <a:pt x="1579151" y="-14044"/>
                      <a:pt x="1782504" y="0"/>
                    </a:cubicBezTo>
                    <a:cubicBezTo>
                      <a:pt x="1985857" y="14044"/>
                      <a:pt x="2099967" y="11208"/>
                      <a:pt x="2342170" y="0"/>
                    </a:cubicBezTo>
                    <a:cubicBezTo>
                      <a:pt x="2584373" y="-11208"/>
                      <a:pt x="2866089" y="481"/>
                      <a:pt x="3086117" y="0"/>
                    </a:cubicBezTo>
                    <a:cubicBezTo>
                      <a:pt x="3306145" y="-481"/>
                      <a:pt x="3506418" y="629"/>
                      <a:pt x="3707209" y="0"/>
                    </a:cubicBezTo>
                    <a:cubicBezTo>
                      <a:pt x="3908000" y="-629"/>
                      <a:pt x="4252297" y="-24249"/>
                      <a:pt x="4512583" y="0"/>
                    </a:cubicBezTo>
                    <a:cubicBezTo>
                      <a:pt x="4772869" y="24249"/>
                      <a:pt x="4954145" y="-18016"/>
                      <a:pt x="5317956" y="0"/>
                    </a:cubicBezTo>
                    <a:cubicBezTo>
                      <a:pt x="5681767" y="18016"/>
                      <a:pt x="6113172" y="-23804"/>
                      <a:pt x="6621568" y="0"/>
                    </a:cubicBezTo>
                    <a:cubicBezTo>
                      <a:pt x="6878418" y="-3430"/>
                      <a:pt x="7049960" y="213963"/>
                      <a:pt x="7100460" y="478892"/>
                    </a:cubicBezTo>
                    <a:cubicBezTo>
                      <a:pt x="7085714" y="687907"/>
                      <a:pt x="7100007" y="759322"/>
                      <a:pt x="7100460" y="950979"/>
                    </a:cubicBezTo>
                    <a:cubicBezTo>
                      <a:pt x="7100913" y="1142636"/>
                      <a:pt x="7107611" y="1295443"/>
                      <a:pt x="7100460" y="1423066"/>
                    </a:cubicBezTo>
                    <a:cubicBezTo>
                      <a:pt x="7093309" y="1550689"/>
                      <a:pt x="7102128" y="1672103"/>
                      <a:pt x="7100460" y="1895153"/>
                    </a:cubicBezTo>
                    <a:cubicBezTo>
                      <a:pt x="7130025" y="2163292"/>
                      <a:pt x="6888987" y="2388985"/>
                      <a:pt x="6621568" y="2374045"/>
                    </a:cubicBezTo>
                    <a:cubicBezTo>
                      <a:pt x="6423443" y="2340776"/>
                      <a:pt x="6243250" y="2393102"/>
                      <a:pt x="5877622" y="2374045"/>
                    </a:cubicBezTo>
                    <a:cubicBezTo>
                      <a:pt x="5511994" y="2354988"/>
                      <a:pt x="5527702" y="2351809"/>
                      <a:pt x="5256529" y="2374045"/>
                    </a:cubicBezTo>
                    <a:cubicBezTo>
                      <a:pt x="4985356" y="2396281"/>
                      <a:pt x="4801839" y="2381310"/>
                      <a:pt x="4635436" y="2374045"/>
                    </a:cubicBezTo>
                    <a:cubicBezTo>
                      <a:pt x="4469033" y="2366780"/>
                      <a:pt x="4028884" y="2342420"/>
                      <a:pt x="3830063" y="2374045"/>
                    </a:cubicBezTo>
                    <a:cubicBezTo>
                      <a:pt x="3631242" y="2405670"/>
                      <a:pt x="3457284" y="2408077"/>
                      <a:pt x="3086117" y="2374045"/>
                    </a:cubicBezTo>
                    <a:cubicBezTo>
                      <a:pt x="2714950" y="2340013"/>
                      <a:pt x="2634438" y="2362619"/>
                      <a:pt x="2465024" y="2374045"/>
                    </a:cubicBezTo>
                    <a:cubicBezTo>
                      <a:pt x="2295610" y="2385471"/>
                      <a:pt x="2020991" y="2400911"/>
                      <a:pt x="1905358" y="2374045"/>
                    </a:cubicBezTo>
                    <a:cubicBezTo>
                      <a:pt x="1789725" y="2347179"/>
                      <a:pt x="1516623" y="2390509"/>
                      <a:pt x="1345692" y="2374045"/>
                    </a:cubicBezTo>
                    <a:cubicBezTo>
                      <a:pt x="1174761" y="2357581"/>
                      <a:pt x="793678" y="2389187"/>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accent3">
                  <a:lumMod val="60000"/>
                  <a:lumOff val="40000"/>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defTabSz="1219170">
                  <a:lnSpc>
                    <a:spcPct val="110000"/>
                  </a:lnSpc>
                  <a:buClr>
                    <a:srgbClr val="000000"/>
                  </a:buClr>
                </a:pPr>
                <a:r>
                  <a:rPr lang="en-US" sz="4267" kern="0" dirty="0">
                    <a:solidFill>
                      <a:schemeClr val="tx1"/>
                    </a:solidFill>
                    <a:latin typeface="Calibri" panose="020F0502020204030204" pitchFamily="34" charset="0"/>
                    <a:cs typeface="Calibri" panose="020F0502020204030204" pitchFamily="34" charset="0"/>
                    <a:sym typeface="Arial"/>
                  </a:rPr>
                  <a:t>1. </a:t>
                </a:r>
                <a:r>
                  <a:rPr lang="en-US" sz="4267" kern="0" dirty="0" err="1">
                    <a:solidFill>
                      <a:schemeClr val="tx1"/>
                    </a:solidFill>
                    <a:latin typeface="Calibri" panose="020F0502020204030204" pitchFamily="34" charset="0"/>
                    <a:cs typeface="Calibri" panose="020F0502020204030204" pitchFamily="34" charset="0"/>
                    <a:sym typeface="Arial"/>
                  </a:rPr>
                  <a:t>Đọc</a:t>
                </a:r>
                <a:r>
                  <a:rPr lang="en-US" sz="4267" kern="0" dirty="0">
                    <a:solidFill>
                      <a:schemeClr val="tx1"/>
                    </a:solidFill>
                    <a:latin typeface="Calibri" panose="020F0502020204030204" pitchFamily="34" charset="0"/>
                    <a:cs typeface="Calibri" panose="020F0502020204030204" pitchFamily="34" charset="0"/>
                    <a:sym typeface="Arial"/>
                  </a:rPr>
                  <a:t> </a:t>
                </a:r>
                <a:r>
                  <a:rPr lang="en-US" sz="4267" kern="0" dirty="0" err="1">
                    <a:solidFill>
                      <a:schemeClr val="tx1"/>
                    </a:solidFill>
                    <a:latin typeface="Calibri" panose="020F0502020204030204" pitchFamily="34" charset="0"/>
                    <a:cs typeface="Calibri" panose="020F0502020204030204" pitchFamily="34" charset="0"/>
                    <a:sym typeface="Arial"/>
                  </a:rPr>
                  <a:t>đúng</a:t>
                </a:r>
                <a:r>
                  <a:rPr lang="en-US" sz="4267" kern="0" dirty="0">
                    <a:solidFill>
                      <a:schemeClr val="tx1"/>
                    </a:solidFill>
                    <a:latin typeface="Calibri" panose="020F0502020204030204" pitchFamily="34" charset="0"/>
                    <a:cs typeface="Calibri" panose="020F0502020204030204" pitchFamily="34" charset="0"/>
                    <a:sym typeface="Arial"/>
                  </a:rPr>
                  <a:t>.</a:t>
                </a:r>
              </a:p>
              <a:p>
                <a:pPr algn="just" defTabSz="1219170">
                  <a:lnSpc>
                    <a:spcPct val="110000"/>
                  </a:lnSpc>
                  <a:buClr>
                    <a:srgbClr val="000000"/>
                  </a:buClr>
                </a:pPr>
                <a:r>
                  <a:rPr lang="en-US" sz="4267" kern="0" dirty="0">
                    <a:solidFill>
                      <a:schemeClr val="tx1"/>
                    </a:solidFill>
                    <a:latin typeface="Calibri" panose="020F0502020204030204" pitchFamily="34" charset="0"/>
                    <a:cs typeface="Calibri" panose="020F0502020204030204" pitchFamily="34" charset="0"/>
                    <a:sym typeface="Arial"/>
                  </a:rPr>
                  <a:t>2. </a:t>
                </a:r>
                <a:r>
                  <a:rPr lang="en-US" sz="4267" kern="0" dirty="0" err="1">
                    <a:solidFill>
                      <a:schemeClr val="tx1"/>
                    </a:solidFill>
                    <a:latin typeface="Calibri" panose="020F0502020204030204" pitchFamily="34" charset="0"/>
                    <a:cs typeface="Calibri" panose="020F0502020204030204" pitchFamily="34" charset="0"/>
                    <a:sym typeface="Arial"/>
                  </a:rPr>
                  <a:t>Đọc</a:t>
                </a:r>
                <a:r>
                  <a:rPr lang="en-US" sz="4267" kern="0" dirty="0">
                    <a:solidFill>
                      <a:schemeClr val="tx1"/>
                    </a:solidFill>
                    <a:latin typeface="Calibri" panose="020F0502020204030204" pitchFamily="34" charset="0"/>
                    <a:cs typeface="Calibri" panose="020F0502020204030204" pitchFamily="34" charset="0"/>
                    <a:sym typeface="Arial"/>
                  </a:rPr>
                  <a:t> to, </a:t>
                </a:r>
                <a:r>
                  <a:rPr lang="en-US" sz="4267" kern="0" dirty="0" err="1">
                    <a:solidFill>
                      <a:schemeClr val="tx1"/>
                    </a:solidFill>
                    <a:latin typeface="Calibri" panose="020F0502020204030204" pitchFamily="34" charset="0"/>
                    <a:cs typeface="Calibri" panose="020F0502020204030204" pitchFamily="34" charset="0"/>
                    <a:sym typeface="Arial"/>
                  </a:rPr>
                  <a:t>rõ</a:t>
                </a:r>
                <a:r>
                  <a:rPr lang="en-US" sz="4267" kern="0" dirty="0">
                    <a:solidFill>
                      <a:schemeClr val="tx1"/>
                    </a:solidFill>
                    <a:latin typeface="Calibri" panose="020F0502020204030204" pitchFamily="34" charset="0"/>
                    <a:cs typeface="Calibri" panose="020F0502020204030204" pitchFamily="34" charset="0"/>
                    <a:sym typeface="Arial"/>
                  </a:rPr>
                  <a:t>.</a:t>
                </a:r>
              </a:p>
              <a:p>
                <a:pPr algn="just" defTabSz="1219170">
                  <a:lnSpc>
                    <a:spcPct val="110000"/>
                  </a:lnSpc>
                  <a:buClr>
                    <a:srgbClr val="000000"/>
                  </a:buClr>
                </a:pPr>
                <a:r>
                  <a:rPr lang="en-US" sz="4267" kern="0" dirty="0">
                    <a:solidFill>
                      <a:schemeClr val="tx1"/>
                    </a:solidFill>
                    <a:latin typeface="Calibri" panose="020F0502020204030204" pitchFamily="34" charset="0"/>
                    <a:cs typeface="Calibri" panose="020F0502020204030204" pitchFamily="34" charset="0"/>
                    <a:sym typeface="Arial"/>
                  </a:rPr>
                  <a:t>3. </a:t>
                </a:r>
                <a:r>
                  <a:rPr lang="en-US" sz="4267" kern="0" dirty="0" err="1">
                    <a:solidFill>
                      <a:schemeClr val="tx1"/>
                    </a:solidFill>
                    <a:latin typeface="Calibri" panose="020F0502020204030204" pitchFamily="34" charset="0"/>
                    <a:cs typeface="Calibri" panose="020F0502020204030204" pitchFamily="34" charset="0"/>
                    <a:sym typeface="Arial"/>
                  </a:rPr>
                  <a:t>Đọc</a:t>
                </a:r>
                <a:r>
                  <a:rPr lang="en-US" sz="4267" kern="0" dirty="0">
                    <a:solidFill>
                      <a:schemeClr val="tx1"/>
                    </a:solidFill>
                    <a:latin typeface="Calibri" panose="020F0502020204030204" pitchFamily="34" charset="0"/>
                    <a:cs typeface="Calibri" panose="020F0502020204030204" pitchFamily="34" charset="0"/>
                    <a:sym typeface="Arial"/>
                  </a:rPr>
                  <a:t> </a:t>
                </a:r>
                <a:r>
                  <a:rPr lang="en-US" sz="4267" kern="0" dirty="0" err="1">
                    <a:solidFill>
                      <a:schemeClr val="tx1"/>
                    </a:solidFill>
                    <a:latin typeface="Calibri" panose="020F0502020204030204" pitchFamily="34" charset="0"/>
                    <a:cs typeface="Calibri" panose="020F0502020204030204" pitchFamily="34" charset="0"/>
                    <a:sym typeface="Arial"/>
                  </a:rPr>
                  <a:t>ngắt</a:t>
                </a:r>
                <a:r>
                  <a:rPr lang="en-US" sz="4267" kern="0" dirty="0">
                    <a:solidFill>
                      <a:schemeClr val="tx1"/>
                    </a:solidFill>
                    <a:latin typeface="Calibri" panose="020F0502020204030204" pitchFamily="34" charset="0"/>
                    <a:cs typeface="Calibri" panose="020F0502020204030204" pitchFamily="34" charset="0"/>
                    <a:sym typeface="Arial"/>
                  </a:rPr>
                  <a:t>, </a:t>
                </a:r>
                <a:r>
                  <a:rPr lang="en-US" sz="4267" kern="0" dirty="0" err="1">
                    <a:solidFill>
                      <a:schemeClr val="tx1"/>
                    </a:solidFill>
                    <a:latin typeface="Calibri" panose="020F0502020204030204" pitchFamily="34" charset="0"/>
                    <a:cs typeface="Calibri" panose="020F0502020204030204" pitchFamily="34" charset="0"/>
                    <a:sym typeface="Arial"/>
                  </a:rPr>
                  <a:t>nghỉ</a:t>
                </a:r>
                <a:r>
                  <a:rPr lang="en-US" sz="4267" kern="0" dirty="0">
                    <a:solidFill>
                      <a:schemeClr val="tx1"/>
                    </a:solidFill>
                    <a:latin typeface="Calibri" panose="020F0502020204030204" pitchFamily="34" charset="0"/>
                    <a:cs typeface="Calibri" panose="020F0502020204030204" pitchFamily="34" charset="0"/>
                    <a:sym typeface="Arial"/>
                  </a:rPr>
                  <a:t> </a:t>
                </a:r>
                <a:r>
                  <a:rPr lang="en-US" sz="4267" kern="0" dirty="0" err="1">
                    <a:solidFill>
                      <a:schemeClr val="tx1"/>
                    </a:solidFill>
                    <a:latin typeface="Calibri" panose="020F0502020204030204" pitchFamily="34" charset="0"/>
                    <a:cs typeface="Calibri" panose="020F0502020204030204" pitchFamily="34" charset="0"/>
                    <a:sym typeface="Arial"/>
                  </a:rPr>
                  <a:t>đúng</a:t>
                </a:r>
                <a:r>
                  <a:rPr lang="en-US" sz="4267" kern="0" dirty="0">
                    <a:solidFill>
                      <a:schemeClr val="tx1"/>
                    </a:solidFill>
                    <a:latin typeface="Calibri" panose="020F0502020204030204" pitchFamily="34" charset="0"/>
                    <a:cs typeface="Calibri" panose="020F0502020204030204" pitchFamily="34" charset="0"/>
                    <a:sym typeface="Arial"/>
                  </a:rPr>
                  <a:t> </a:t>
                </a:r>
                <a:r>
                  <a:rPr lang="en-US" sz="4267" kern="0" dirty="0" err="1">
                    <a:solidFill>
                      <a:schemeClr val="tx1"/>
                    </a:solidFill>
                    <a:latin typeface="Calibri" panose="020F0502020204030204" pitchFamily="34" charset="0"/>
                    <a:cs typeface="Calibri" panose="020F0502020204030204" pitchFamily="34" charset="0"/>
                    <a:sym typeface="Arial"/>
                  </a:rPr>
                  <a:t>chỗ</a:t>
                </a:r>
                <a:r>
                  <a:rPr lang="en-US" sz="4800" kern="0" dirty="0">
                    <a:solidFill>
                      <a:schemeClr val="tx1"/>
                    </a:solidFill>
                    <a:latin typeface="Calibri" panose="020F0502020204030204" pitchFamily="34" charset="0"/>
                    <a:cs typeface="Calibri" panose="020F0502020204030204" pitchFamily="34" charset="0"/>
                    <a:sym typeface="Arial"/>
                  </a:rPr>
                  <a:t>.</a:t>
                </a:r>
              </a:p>
            </p:txBody>
          </p:sp>
          <p:sp>
            <p:nvSpPr>
              <p:cNvPr id="18" name="Rectangle: Rounded Corners 50">
                <a:extLst>
                  <a:ext uri="{FF2B5EF4-FFF2-40B4-BE49-F238E27FC236}">
                    <a16:creationId xmlns:a16="http://schemas.microsoft.com/office/drawing/2014/main" id="{6273B286-5D66-44F1-B4C9-3C5BC507CFD4}"/>
                  </a:ext>
                </a:extLst>
              </p:cNvPr>
              <p:cNvSpPr/>
              <p:nvPr/>
            </p:nvSpPr>
            <p:spPr>
              <a:xfrm>
                <a:off x="3918934" y="1281370"/>
                <a:ext cx="5284933" cy="749648"/>
              </a:xfrm>
              <a:prstGeom prst="roundRect">
                <a:avLst>
                  <a:gd name="adj" fmla="val 50000"/>
                </a:avLst>
              </a:prstGeom>
              <a:solidFill>
                <a:schemeClr val="tx1">
                  <a:lumMod val="10000"/>
                  <a:lumOff val="90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Tiêu</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chí</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đánh</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giá</a:t>
                </a:r>
                <a:endPar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endParaRPr>
              </a:p>
            </p:txBody>
          </p:sp>
        </p:grpSp>
        <p:grpSp>
          <p:nvGrpSpPr>
            <p:cNvPr id="5" name="Group 4">
              <a:extLst>
                <a:ext uri="{FF2B5EF4-FFF2-40B4-BE49-F238E27FC236}">
                  <a16:creationId xmlns:a16="http://schemas.microsoft.com/office/drawing/2014/main" id="{DF65C325-EDC5-4177-A73B-E06C1A01E452}"/>
                </a:ext>
              </a:extLst>
            </p:cNvPr>
            <p:cNvGrpSpPr/>
            <p:nvPr/>
          </p:nvGrpSpPr>
          <p:grpSpPr>
            <a:xfrm>
              <a:off x="2702638" y="2480959"/>
              <a:ext cx="1558526" cy="498928"/>
              <a:chOff x="2701706" y="2485915"/>
              <a:chExt cx="1558526" cy="498928"/>
            </a:xfrm>
          </p:grpSpPr>
          <p:pic>
            <p:nvPicPr>
              <p:cNvPr id="14" name="Picture 13" descr="Shape, circle&#10;&#10;Description automatically generated">
                <a:extLst>
                  <a:ext uri="{FF2B5EF4-FFF2-40B4-BE49-F238E27FC236}">
                    <a16:creationId xmlns:a16="http://schemas.microsoft.com/office/drawing/2014/main" id="{F2607373-3404-48BF-A9D9-828FF2AA7C6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20566" t="4688" r="66338" b="77583"/>
              <a:stretch/>
            </p:blipFill>
            <p:spPr>
              <a:xfrm>
                <a:off x="2701706" y="2490883"/>
                <a:ext cx="456217" cy="493960"/>
              </a:xfrm>
              <a:prstGeom prst="rect">
                <a:avLst/>
              </a:prstGeom>
            </p:spPr>
          </p:pic>
          <p:pic>
            <p:nvPicPr>
              <p:cNvPr id="15" name="Picture 14" descr="Shape, circle&#10;&#10;Description automatically generated">
                <a:extLst>
                  <a:ext uri="{FF2B5EF4-FFF2-40B4-BE49-F238E27FC236}">
                    <a16:creationId xmlns:a16="http://schemas.microsoft.com/office/drawing/2014/main" id="{9EEA61A2-9C61-457A-9784-E56212333C1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65990" t="23028" r="19821" b="60869"/>
              <a:stretch/>
            </p:blipFill>
            <p:spPr>
              <a:xfrm>
                <a:off x="3733933" y="2485915"/>
                <a:ext cx="526299" cy="477713"/>
              </a:xfrm>
              <a:prstGeom prst="rect">
                <a:avLst/>
              </a:prstGeom>
            </p:spPr>
          </p:pic>
          <p:pic>
            <p:nvPicPr>
              <p:cNvPr id="16" name="Picture 15" descr="Shape, circle&#10;&#10;Description automatically generated">
                <a:extLst>
                  <a:ext uri="{FF2B5EF4-FFF2-40B4-BE49-F238E27FC236}">
                    <a16:creationId xmlns:a16="http://schemas.microsoft.com/office/drawing/2014/main" id="{4DADEBE4-557B-4525-98CF-E1F63D4BD18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34699" t="24091" r="48568" b="60291"/>
              <a:stretch/>
            </p:blipFill>
            <p:spPr>
              <a:xfrm>
                <a:off x="3161764" y="2512099"/>
                <a:ext cx="604846" cy="451529"/>
              </a:xfrm>
              <a:prstGeom prst="rect">
                <a:avLst/>
              </a:prstGeom>
            </p:spPr>
          </p:pic>
        </p:grpSp>
        <p:grpSp>
          <p:nvGrpSpPr>
            <p:cNvPr id="6" name="Group 5">
              <a:extLst>
                <a:ext uri="{FF2B5EF4-FFF2-40B4-BE49-F238E27FC236}">
                  <a16:creationId xmlns:a16="http://schemas.microsoft.com/office/drawing/2014/main" id="{195A0FA6-5D87-4D04-ACC9-2779D43E2D3C}"/>
                </a:ext>
              </a:extLst>
            </p:cNvPr>
            <p:cNvGrpSpPr/>
            <p:nvPr/>
          </p:nvGrpSpPr>
          <p:grpSpPr>
            <a:xfrm>
              <a:off x="2948616" y="3022602"/>
              <a:ext cx="1538406" cy="493960"/>
              <a:chOff x="2701706" y="2490884"/>
              <a:chExt cx="1538406" cy="493960"/>
            </a:xfrm>
          </p:grpSpPr>
          <p:pic>
            <p:nvPicPr>
              <p:cNvPr id="11" name="Picture 10" descr="Shape, circle&#10;&#10;Description automatically generated">
                <a:extLst>
                  <a:ext uri="{FF2B5EF4-FFF2-40B4-BE49-F238E27FC236}">
                    <a16:creationId xmlns:a16="http://schemas.microsoft.com/office/drawing/2014/main" id="{43FFFFF6-650C-40C6-B41B-C71625504A9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20566" t="4688" r="66338" b="77583"/>
              <a:stretch/>
            </p:blipFill>
            <p:spPr>
              <a:xfrm>
                <a:off x="2701706" y="2490884"/>
                <a:ext cx="456217" cy="493960"/>
              </a:xfrm>
              <a:prstGeom prst="rect">
                <a:avLst/>
              </a:prstGeom>
            </p:spPr>
          </p:pic>
          <p:pic>
            <p:nvPicPr>
              <p:cNvPr id="12" name="Picture 11" descr="Shape, circle&#10;&#10;Description automatically generated">
                <a:extLst>
                  <a:ext uri="{FF2B5EF4-FFF2-40B4-BE49-F238E27FC236}">
                    <a16:creationId xmlns:a16="http://schemas.microsoft.com/office/drawing/2014/main" id="{C3FB65AF-236E-4EBC-A78D-3C38B321370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65990" t="23028" r="19821" b="60869"/>
              <a:stretch/>
            </p:blipFill>
            <p:spPr>
              <a:xfrm>
                <a:off x="3713813" y="2495060"/>
                <a:ext cx="526299" cy="477713"/>
              </a:xfrm>
              <a:prstGeom prst="rect">
                <a:avLst/>
              </a:prstGeom>
            </p:spPr>
          </p:pic>
          <p:pic>
            <p:nvPicPr>
              <p:cNvPr id="13" name="Picture 12" descr="Shape, circle&#10;&#10;Description automatically generated">
                <a:extLst>
                  <a:ext uri="{FF2B5EF4-FFF2-40B4-BE49-F238E27FC236}">
                    <a16:creationId xmlns:a16="http://schemas.microsoft.com/office/drawing/2014/main" id="{EAEE437C-D766-40FD-81B3-85045B16377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34699" t="24091" r="48568" b="60291"/>
              <a:stretch/>
            </p:blipFill>
            <p:spPr>
              <a:xfrm>
                <a:off x="3161763" y="2512099"/>
                <a:ext cx="604846" cy="451529"/>
              </a:xfrm>
              <a:prstGeom prst="rect">
                <a:avLst/>
              </a:prstGeom>
            </p:spPr>
          </p:pic>
        </p:grpSp>
        <p:grpSp>
          <p:nvGrpSpPr>
            <p:cNvPr id="7" name="Group 6">
              <a:extLst>
                <a:ext uri="{FF2B5EF4-FFF2-40B4-BE49-F238E27FC236}">
                  <a16:creationId xmlns:a16="http://schemas.microsoft.com/office/drawing/2014/main" id="{6F6C7C87-9060-4644-AEC5-24C46FA4591F}"/>
                </a:ext>
              </a:extLst>
            </p:cNvPr>
            <p:cNvGrpSpPr/>
            <p:nvPr/>
          </p:nvGrpSpPr>
          <p:grpSpPr>
            <a:xfrm>
              <a:off x="4955611" y="3606874"/>
              <a:ext cx="1465985" cy="498928"/>
              <a:chOff x="2647569" y="2485915"/>
              <a:chExt cx="1465985" cy="498928"/>
            </a:xfrm>
          </p:grpSpPr>
          <p:pic>
            <p:nvPicPr>
              <p:cNvPr id="8" name="Picture 7" descr="Shape, circle&#10;&#10;Description automatically generated">
                <a:extLst>
                  <a:ext uri="{FF2B5EF4-FFF2-40B4-BE49-F238E27FC236}">
                    <a16:creationId xmlns:a16="http://schemas.microsoft.com/office/drawing/2014/main" id="{8DE7EF5C-022A-40FB-8DA5-6356F1A0C3F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20566" t="4688" r="66338" b="77583"/>
              <a:stretch/>
            </p:blipFill>
            <p:spPr>
              <a:xfrm>
                <a:off x="2647569" y="2490883"/>
                <a:ext cx="456217" cy="493960"/>
              </a:xfrm>
              <a:prstGeom prst="rect">
                <a:avLst/>
              </a:prstGeom>
            </p:spPr>
          </p:pic>
          <p:pic>
            <p:nvPicPr>
              <p:cNvPr id="9" name="Picture 8" descr="Shape, circle&#10;&#10;Description automatically generated">
                <a:extLst>
                  <a:ext uri="{FF2B5EF4-FFF2-40B4-BE49-F238E27FC236}">
                    <a16:creationId xmlns:a16="http://schemas.microsoft.com/office/drawing/2014/main" id="{0E85D3D8-6E58-408C-980C-69922D36271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65990" t="23028" r="19821" b="60869"/>
              <a:stretch/>
            </p:blipFill>
            <p:spPr>
              <a:xfrm>
                <a:off x="3587255" y="2485915"/>
                <a:ext cx="526299" cy="477713"/>
              </a:xfrm>
              <a:prstGeom prst="rect">
                <a:avLst/>
              </a:prstGeom>
            </p:spPr>
          </p:pic>
          <p:pic>
            <p:nvPicPr>
              <p:cNvPr id="10" name="Picture 9" descr="Shape, circle&#10;&#10;Description automatically generated">
                <a:extLst>
                  <a:ext uri="{FF2B5EF4-FFF2-40B4-BE49-F238E27FC236}">
                    <a16:creationId xmlns:a16="http://schemas.microsoft.com/office/drawing/2014/main" id="{C670A2D7-6D05-47A7-8143-129E3D24F3B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34699" t="24091" r="48568" b="60291"/>
              <a:stretch/>
            </p:blipFill>
            <p:spPr>
              <a:xfrm>
                <a:off x="3087004" y="2512099"/>
                <a:ext cx="604846" cy="451529"/>
              </a:xfrm>
              <a:prstGeom prst="rect">
                <a:avLst/>
              </a:prstGeom>
            </p:spPr>
          </p:pic>
        </p:grpSp>
      </p:grpSp>
      <p:pic>
        <p:nvPicPr>
          <p:cNvPr id="3074" name="Picture 2" descr="KẾ HOẠCH THÁNG 12 NĂM 2019 - CHỒI - THIÊN ÂN PHÚC 3">
            <a:extLst>
              <a:ext uri="{FF2B5EF4-FFF2-40B4-BE49-F238E27FC236}">
                <a16:creationId xmlns:a16="http://schemas.microsoft.com/office/drawing/2014/main" id="{C4B8ADD6-E41F-47A1-96A0-37DAA8BAB1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0" y="1354197"/>
            <a:ext cx="3729756" cy="2610829"/>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351;p42">
            <a:extLst>
              <a:ext uri="{FF2B5EF4-FFF2-40B4-BE49-F238E27FC236}">
                <a16:creationId xmlns:a16="http://schemas.microsoft.com/office/drawing/2014/main" id="{6A074182-502A-40FC-8060-A9D14EC3FAE7}"/>
              </a:ext>
            </a:extLst>
          </p:cNvPr>
          <p:cNvSpPr txBox="1">
            <a:spLocks/>
          </p:cNvSpPr>
          <p:nvPr/>
        </p:nvSpPr>
        <p:spPr>
          <a:xfrm>
            <a:off x="759540" y="65048"/>
            <a:ext cx="8616479" cy="1030513"/>
          </a:xfrm>
          <a:prstGeom prst="rect">
            <a:avLst/>
          </a:prstGeom>
          <a:solidFill>
            <a:schemeClr val="accen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Pacifico"/>
              <a:buNone/>
              <a:defRPr sz="2800" b="0" i="0" u="none" strike="noStrike" cap="none">
                <a:solidFill>
                  <a:schemeClr val="lt2"/>
                </a:solidFill>
                <a:latin typeface="Pacifico"/>
                <a:ea typeface="Pacifico"/>
                <a:cs typeface="Pacifico"/>
                <a:sym typeface="Pacifico"/>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defTabSz="1219170">
              <a:buClr>
                <a:srgbClr val="E6FFFD"/>
              </a:buClr>
            </a:pPr>
            <a:r>
              <a:rPr lang="en-US" sz="5867" b="1" kern="0" dirty="0" err="1">
                <a:ln w="13462">
                  <a:solidFill>
                    <a:srgbClr val="FFFFFF"/>
                  </a:solidFill>
                  <a:prstDash val="solid"/>
                </a:ln>
                <a:solidFill>
                  <a:srgbClr val="FFFF00"/>
                </a:solidFill>
                <a:effectLst>
                  <a:outerShdw dist="38100" dir="2700000" algn="bl" rotWithShape="0">
                    <a:srgbClr val="7CDDD6"/>
                  </a:outerShdw>
                </a:effectLst>
                <a:latin typeface="Calibri" panose="020F0502020204030204" pitchFamily="34" charset="0"/>
                <a:cs typeface="Calibri" panose="020F0502020204030204" pitchFamily="34" charset="0"/>
              </a:rPr>
              <a:t>LUYỆN</a:t>
            </a:r>
            <a:r>
              <a:rPr lang="en-US" sz="5867" b="1" kern="0" dirty="0">
                <a:ln w="13462">
                  <a:solidFill>
                    <a:srgbClr val="FFFFFF"/>
                  </a:solidFill>
                  <a:prstDash val="solid"/>
                </a:ln>
                <a:solidFill>
                  <a:srgbClr val="FFFF00"/>
                </a:solidFill>
                <a:effectLst>
                  <a:outerShdw dist="38100" dir="2700000" algn="bl" rotWithShape="0">
                    <a:srgbClr val="7CDDD6"/>
                  </a:outerShdw>
                </a:effectLst>
                <a:latin typeface="Calibri" panose="020F0502020204030204" pitchFamily="34" charset="0"/>
                <a:cs typeface="Calibri" panose="020F0502020204030204" pitchFamily="34" charset="0"/>
              </a:rPr>
              <a:t> </a:t>
            </a:r>
            <a:r>
              <a:rPr lang="en-US" sz="5867" b="1" kern="0" dirty="0" err="1">
                <a:ln w="13462">
                  <a:solidFill>
                    <a:srgbClr val="FFFFFF"/>
                  </a:solidFill>
                  <a:prstDash val="solid"/>
                </a:ln>
                <a:solidFill>
                  <a:srgbClr val="FFFF00"/>
                </a:solidFill>
                <a:effectLst>
                  <a:outerShdw dist="38100" dir="2700000" algn="bl" rotWithShape="0">
                    <a:srgbClr val="7CDDD6"/>
                  </a:outerShdw>
                </a:effectLst>
                <a:latin typeface="Calibri" panose="020F0502020204030204" pitchFamily="34" charset="0"/>
                <a:cs typeface="Calibri" panose="020F0502020204030204" pitchFamily="34" charset="0"/>
              </a:rPr>
              <a:t>ĐỌC</a:t>
            </a:r>
            <a:r>
              <a:rPr lang="en-US" sz="5867" b="1" kern="0" dirty="0">
                <a:ln w="13462">
                  <a:solidFill>
                    <a:srgbClr val="FFFFFF"/>
                  </a:solidFill>
                  <a:prstDash val="solid"/>
                </a:ln>
                <a:solidFill>
                  <a:srgbClr val="FFFF00"/>
                </a:solidFill>
                <a:effectLst>
                  <a:outerShdw dist="38100" dir="2700000" algn="bl" rotWithShape="0">
                    <a:srgbClr val="7CDDD6"/>
                  </a:outerShdw>
                </a:effectLst>
                <a:latin typeface="Calibri" panose="020F0502020204030204" pitchFamily="34" charset="0"/>
                <a:cs typeface="Calibri" panose="020F0502020204030204" pitchFamily="34" charset="0"/>
              </a:rPr>
              <a:t> </a:t>
            </a:r>
            <a:r>
              <a:rPr lang="en-US" sz="5867" b="1" kern="0" dirty="0" err="1">
                <a:ln w="13462">
                  <a:solidFill>
                    <a:srgbClr val="FFFFFF"/>
                  </a:solidFill>
                  <a:prstDash val="solid"/>
                </a:ln>
                <a:solidFill>
                  <a:srgbClr val="FFFF00"/>
                </a:solidFill>
                <a:effectLst>
                  <a:outerShdw dist="38100" dir="2700000" algn="bl" rotWithShape="0">
                    <a:srgbClr val="7CDDD6"/>
                  </a:outerShdw>
                </a:effectLst>
                <a:latin typeface="Calibri" panose="020F0502020204030204" pitchFamily="34" charset="0"/>
                <a:cs typeface="Calibri" panose="020F0502020204030204" pitchFamily="34" charset="0"/>
              </a:rPr>
              <a:t>TRƯỚC</a:t>
            </a:r>
            <a:r>
              <a:rPr lang="en-US" sz="5867" b="1" kern="0" dirty="0">
                <a:ln w="13462">
                  <a:solidFill>
                    <a:srgbClr val="FFFFFF"/>
                  </a:solidFill>
                  <a:prstDash val="solid"/>
                </a:ln>
                <a:solidFill>
                  <a:srgbClr val="FFFF00"/>
                </a:solidFill>
                <a:effectLst>
                  <a:outerShdw dist="38100" dir="2700000" algn="bl" rotWithShape="0">
                    <a:srgbClr val="7CDDD6"/>
                  </a:outerShdw>
                </a:effectLst>
                <a:latin typeface="Calibri" panose="020F0502020204030204" pitchFamily="34" charset="0"/>
                <a:cs typeface="Calibri" panose="020F0502020204030204" pitchFamily="34" charset="0"/>
              </a:rPr>
              <a:t> </a:t>
            </a:r>
            <a:r>
              <a:rPr lang="en-US" sz="5867" b="1" kern="0" dirty="0" err="1">
                <a:ln w="13462">
                  <a:solidFill>
                    <a:srgbClr val="FFFFFF"/>
                  </a:solidFill>
                  <a:prstDash val="solid"/>
                </a:ln>
                <a:solidFill>
                  <a:srgbClr val="FFFF00"/>
                </a:solidFill>
                <a:effectLst>
                  <a:outerShdw dist="38100" dir="2700000" algn="bl" rotWithShape="0">
                    <a:srgbClr val="7CDDD6"/>
                  </a:outerShdw>
                </a:effectLst>
                <a:latin typeface="Calibri" panose="020F0502020204030204" pitchFamily="34" charset="0"/>
                <a:cs typeface="Calibri" panose="020F0502020204030204" pitchFamily="34" charset="0"/>
              </a:rPr>
              <a:t>LỚP</a:t>
            </a:r>
            <a:endParaRPr lang="en-US" sz="5867" b="1" kern="0" dirty="0">
              <a:ln w="13462">
                <a:solidFill>
                  <a:srgbClr val="FFFFFF"/>
                </a:solidFill>
                <a:prstDash val="solid"/>
              </a:ln>
              <a:solidFill>
                <a:srgbClr val="FFFF00"/>
              </a:solidFill>
              <a:effectLst>
                <a:outerShdw dist="38100" dir="2700000" algn="bl" rotWithShape="0">
                  <a:srgbClr val="7CDDD6"/>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983537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5333">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85333">
                                          <p:cBhvr additive="base">
                                            <p:cTn id="7" dur="750" fill="hold"/>
                                            <p:tgtEl>
                                              <p:spTgt spid="3"/>
                                            </p:tgtEl>
                                            <p:attrNameLst>
                                              <p:attrName>ppt_x</p:attrName>
                                            </p:attrNameLst>
                                          </p:cBhvr>
                                          <p:tavLst>
                                            <p:tav tm="0">
                                              <p:val>
                                                <p:strVal val="#ppt_x"/>
                                              </p:val>
                                            </p:tav>
                                            <p:tav tm="100000">
                                              <p:val>
                                                <p:strVal val="#ppt_x"/>
                                              </p:val>
                                            </p:tav>
                                          </p:tavLst>
                                        </p:anim>
                                        <p:anim calcmode="lin" valueType="num" p14:bounceEnd="85333">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1C3C27A0-F6E8-4538-A773-408C7645987C}"/>
              </a:ext>
            </a:extLst>
          </p:cNvPr>
          <p:cNvPicPr>
            <a:picLocks noChangeAspect="1"/>
          </p:cNvPicPr>
          <p:nvPr/>
        </p:nvPicPr>
        <p:blipFill>
          <a:blip r:embed="rId2"/>
          <a:stretch>
            <a:fillRect/>
          </a:stretch>
        </p:blipFill>
        <p:spPr>
          <a:xfrm>
            <a:off x="0" y="417315"/>
            <a:ext cx="7657240" cy="3011685"/>
          </a:xfrm>
          <a:prstGeom prst="rect">
            <a:avLst/>
          </a:prstGeom>
        </p:spPr>
      </p:pic>
      <p:pic>
        <p:nvPicPr>
          <p:cNvPr id="4098" name="Picture 2" descr="Top 10 sách bé 8 tuổi nên đọc">
            <a:extLst>
              <a:ext uri="{FF2B5EF4-FFF2-40B4-BE49-F238E27FC236}">
                <a16:creationId xmlns:a16="http://schemas.microsoft.com/office/drawing/2014/main" id="{408E6B42-6FE2-402D-92D9-90DA8B9D4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176" y="3055499"/>
            <a:ext cx="6478824" cy="33851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F354958-5543-41C9-BC93-1EB19EB98A3D}"/>
              </a:ext>
            </a:extLst>
          </p:cNvPr>
          <p:cNvSpPr txBox="1"/>
          <p:nvPr/>
        </p:nvSpPr>
        <p:spPr>
          <a:xfrm>
            <a:off x="422945" y="4224872"/>
            <a:ext cx="5290231" cy="523220"/>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HS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4339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A70A8C-0713-4782-A28A-CF5592933BC3}"/>
              </a:ext>
            </a:extLst>
          </p:cNvPr>
          <p:cNvSpPr txBox="1"/>
          <p:nvPr/>
        </p:nvSpPr>
        <p:spPr>
          <a:xfrm>
            <a:off x="1123950" y="1663184"/>
            <a:ext cx="9829800" cy="523220"/>
          </a:xfrm>
          <a:prstGeom prst="rect">
            <a:avLst/>
          </a:prstGeom>
          <a:noFill/>
        </p:spPr>
        <p:txBody>
          <a:bodyPr wrap="square">
            <a:spAutoFit/>
          </a:bodyPr>
          <a:lstStyle/>
          <a:p>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sớm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A109361-2758-4421-9779-794EB2D55490}"/>
              </a:ext>
            </a:extLst>
          </p:cNvPr>
          <p:cNvSpPr txBox="1"/>
          <p:nvPr/>
        </p:nvSpPr>
        <p:spPr>
          <a:xfrm>
            <a:off x="1123950" y="2635075"/>
            <a:ext cx="9829800" cy="661207"/>
          </a:xfrm>
          <a:prstGeom prst="rect">
            <a:avLst/>
          </a:prstGeom>
          <a:noFill/>
        </p:spPr>
        <p:txBody>
          <a:bodyPr wrap="square">
            <a:spAutoFit/>
          </a:bodyPr>
          <a:lstStyle/>
          <a:p>
            <a:pPr marL="180340" marR="0">
              <a:lnSpc>
                <a:spcPct val="150000"/>
              </a:lnSpc>
              <a:spcBef>
                <a:spcPts val="0"/>
              </a:spcBef>
              <a:spcAft>
                <a:spcPts val="0"/>
              </a:spcAft>
              <a:tabLst>
                <a:tab pos="27051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4AA0199C-0860-4493-B16C-E2632D7C120E}"/>
              </a:ext>
            </a:extLst>
          </p:cNvPr>
          <p:cNvSpPr txBox="1"/>
          <p:nvPr/>
        </p:nvSpPr>
        <p:spPr>
          <a:xfrm>
            <a:off x="1123950" y="3744953"/>
            <a:ext cx="9829800" cy="523220"/>
          </a:xfrm>
          <a:prstGeom prst="rect">
            <a:avLst/>
          </a:prstGeom>
          <a:noFill/>
        </p:spPr>
        <p:txBody>
          <a:bodyPr wrap="square">
            <a:spAutoFit/>
          </a:bodyPr>
          <a:lstStyle/>
          <a:p>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hay?</a:t>
            </a:r>
            <a:endParaRPr lang="en-US" sz="28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D005565-4CDA-4F0D-BDFA-EACD1E9DD3B3}"/>
              </a:ext>
            </a:extLst>
          </p:cNvPr>
          <p:cNvSpPr txBox="1"/>
          <p:nvPr/>
        </p:nvSpPr>
        <p:spPr>
          <a:xfrm>
            <a:off x="1123950" y="4716844"/>
            <a:ext cx="9829800" cy="523220"/>
          </a:xfrm>
          <a:prstGeom prst="rect">
            <a:avLst/>
          </a:prstGeom>
          <a:noFill/>
        </p:spPr>
        <p:txBody>
          <a:bodyPr wrap="square">
            <a:spAutoFit/>
          </a:bodyPr>
          <a:lstStyle/>
          <a:p>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khen</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0B4E13E-C3C7-4B57-8EA6-F217CDEB3585}"/>
              </a:ext>
            </a:extLst>
          </p:cNvPr>
          <p:cNvSpPr txBox="1"/>
          <p:nvPr/>
        </p:nvSpPr>
        <p:spPr>
          <a:xfrm>
            <a:off x="1123950" y="5688734"/>
            <a:ext cx="9829800" cy="954107"/>
          </a:xfrm>
          <a:prstGeom prst="rect">
            <a:avLst/>
          </a:prstGeom>
          <a:noFill/>
        </p:spPr>
        <p:txBody>
          <a:bodyPr wrap="square">
            <a:spAutoFit/>
          </a:bodyPr>
          <a:lstStyle/>
          <a:p>
            <a:pPr algn="just"/>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khen</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C3F3748-1E38-46AF-B112-2333916C0608}"/>
              </a:ext>
            </a:extLst>
          </p:cNvPr>
          <p:cNvPicPr>
            <a:picLocks noChangeAspect="1"/>
          </p:cNvPicPr>
          <p:nvPr/>
        </p:nvPicPr>
        <p:blipFill>
          <a:blip r:embed="rId2"/>
          <a:stretch>
            <a:fillRect/>
          </a:stretch>
        </p:blipFill>
        <p:spPr>
          <a:xfrm>
            <a:off x="2112455" y="0"/>
            <a:ext cx="7827942" cy="1071589"/>
          </a:xfrm>
          <a:prstGeom prst="rect">
            <a:avLst/>
          </a:prstGeom>
          <a:solidFill>
            <a:schemeClr val="accent2">
              <a:lumMod val="40000"/>
              <a:lumOff val="60000"/>
            </a:schemeClr>
          </a:solidFill>
        </p:spPr>
      </p:pic>
    </p:spTree>
    <p:extLst>
      <p:ext uri="{BB962C8B-B14F-4D97-AF65-F5344CB8AC3E}">
        <p14:creationId xmlns:p14="http://schemas.microsoft.com/office/powerpoint/2010/main" val="399194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60F642-76C5-4159-BF9E-4943894358E8}"/>
              </a:ext>
            </a:extLst>
          </p:cNvPr>
          <p:cNvSpPr txBox="1"/>
          <p:nvPr/>
        </p:nvSpPr>
        <p:spPr>
          <a:xfrm>
            <a:off x="990600" y="463034"/>
            <a:ext cx="9829800" cy="523220"/>
          </a:xfrm>
          <a:prstGeom prst="rect">
            <a:avLst/>
          </a:prstGeom>
          <a:noFill/>
        </p:spPr>
        <p:txBody>
          <a:bodyPr wrap="square">
            <a:spAutoFit/>
          </a:bodyPr>
          <a:lstStyle/>
          <a:p>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sớm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451EAF4-4BDE-4E31-9A76-4DBFFF30C81C}"/>
              </a:ext>
            </a:extLst>
          </p:cNvPr>
          <p:cNvSpPr txBox="1"/>
          <p:nvPr/>
        </p:nvSpPr>
        <p:spPr>
          <a:xfrm>
            <a:off x="838200" y="3429000"/>
            <a:ext cx="9829800" cy="661207"/>
          </a:xfrm>
          <a:prstGeom prst="rect">
            <a:avLst/>
          </a:prstGeom>
          <a:noFill/>
        </p:spPr>
        <p:txBody>
          <a:bodyPr wrap="square">
            <a:spAutoFit/>
          </a:bodyPr>
          <a:lstStyle/>
          <a:p>
            <a:pPr marL="180340" marR="0">
              <a:lnSpc>
                <a:spcPct val="150000"/>
              </a:lnSpc>
              <a:spcBef>
                <a:spcPts val="0"/>
              </a:spcBef>
              <a:spcAft>
                <a:spcPts val="0"/>
              </a:spcAft>
              <a:tabLst>
                <a:tab pos="270510" algn="l"/>
              </a:tabLst>
            </a:pP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id="{DFDDBCF3-1D3D-4AFD-93E1-3BFFDC41A5FD}"/>
              </a:ext>
            </a:extLst>
          </p:cNvPr>
          <p:cNvSpPr txBox="1"/>
          <p:nvPr/>
        </p:nvSpPr>
        <p:spPr>
          <a:xfrm>
            <a:off x="1162050" y="1561295"/>
            <a:ext cx="9372600" cy="954107"/>
          </a:xfrm>
          <a:prstGeom prst="rect">
            <a:avLst/>
          </a:prstGeom>
          <a:noFill/>
        </p:spPr>
        <p:txBody>
          <a:bodyPr wrap="square">
            <a:spAutoFit/>
          </a:bodyPr>
          <a:lstStyle/>
          <a:p>
            <a:r>
              <a:rPr lang="nl-NL" sz="2800" b="1" dirty="0">
                <a:solidFill>
                  <a:srgbClr val="0070C0"/>
                </a:solidFill>
                <a:effectLst/>
                <a:latin typeface="Times New Roman" panose="02020603050405020304" pitchFamily="18" charset="0"/>
                <a:ea typeface="Calibri" panose="020F0502020204030204" pitchFamily="34" charset="0"/>
              </a:rPr>
              <a:t>Bé phải ra đầu làng để quan sát, chuẩn bị cho bài tập làm văn tả cảnh.</a:t>
            </a:r>
            <a:endParaRPr lang="en-US" sz="2800" b="1" dirty="0">
              <a:solidFill>
                <a:srgbClr val="0070C0"/>
              </a:solidFill>
            </a:endParaRPr>
          </a:p>
        </p:txBody>
      </p:sp>
      <p:sp>
        <p:nvSpPr>
          <p:cNvPr id="7" name="TextBox 6">
            <a:extLst>
              <a:ext uri="{FF2B5EF4-FFF2-40B4-BE49-F238E27FC236}">
                <a16:creationId xmlns:a16="http://schemas.microsoft.com/office/drawing/2014/main" id="{B64B279F-5E75-4A71-9207-EFFA8317E562}"/>
              </a:ext>
            </a:extLst>
          </p:cNvPr>
          <p:cNvSpPr txBox="1"/>
          <p:nvPr/>
        </p:nvSpPr>
        <p:spPr>
          <a:xfrm>
            <a:off x="1162050" y="4973539"/>
            <a:ext cx="9372600" cy="954107"/>
          </a:xfrm>
          <a:prstGeom prst="rect">
            <a:avLst/>
          </a:prstGeom>
          <a:noFill/>
        </p:spPr>
        <p:txBody>
          <a:bodyPr wrap="square">
            <a:spAutoFit/>
          </a:bodyPr>
          <a:lstStyle/>
          <a:p>
            <a:r>
              <a:rPr lang="en-US" sz="2800" b="1" dirty="0" err="1">
                <a:solidFill>
                  <a:srgbClr val="0070C0"/>
                </a:solidFill>
                <a:effectLst/>
                <a:latin typeface="Times New Roman" panose="02020603050405020304" pitchFamily="18" charset="0"/>
                <a:ea typeface="Calibri" panose="020F0502020204030204" pitchFamily="34" charset="0"/>
              </a:rPr>
              <a:t>Bài</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tập</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làm</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văn</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của</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Bé</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tả</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cảnh</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đi</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làm</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đồng</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vào</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buối</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sáng</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Chủ</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nhật</a:t>
            </a:r>
            <a:r>
              <a:rPr lang="en-US" sz="2800" b="1" dirty="0">
                <a:solidFill>
                  <a:srgbClr val="0070C0"/>
                </a:solidFill>
                <a:effectLst/>
                <a:latin typeface="Times New Roman" panose="02020603050405020304" pitchFamily="18" charset="0"/>
                <a:ea typeface="Calibri" panose="020F0502020204030204" pitchFamily="34" charset="0"/>
              </a:rPr>
              <a:t>.</a:t>
            </a:r>
            <a:endParaRPr lang="en-US" sz="2800" b="1" dirty="0">
              <a:solidFill>
                <a:srgbClr val="0070C0"/>
              </a:solidFill>
            </a:endParaRPr>
          </a:p>
        </p:txBody>
      </p:sp>
    </p:spTree>
    <p:extLst>
      <p:ext uri="{BB962C8B-B14F-4D97-AF65-F5344CB8AC3E}">
        <p14:creationId xmlns:p14="http://schemas.microsoft.com/office/powerpoint/2010/main" val="194275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618CD4-B006-48C0-BED5-485400C0B8BC}"/>
              </a:ext>
            </a:extLst>
          </p:cNvPr>
          <p:cNvSpPr txBox="1"/>
          <p:nvPr/>
        </p:nvSpPr>
        <p:spPr>
          <a:xfrm>
            <a:off x="933450" y="525503"/>
            <a:ext cx="9829800" cy="523220"/>
          </a:xfrm>
          <a:prstGeom prst="rect">
            <a:avLst/>
          </a:prstGeom>
          <a:noFill/>
        </p:spPr>
        <p:txBody>
          <a:bodyPr wrap="square">
            <a:spAutoFit/>
          </a:bodyPr>
          <a:lstStyle/>
          <a:p>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hay?</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BAD7B5A-084D-4823-AA0E-5BF673FF0294}"/>
              </a:ext>
            </a:extLst>
          </p:cNvPr>
          <p:cNvSpPr txBox="1"/>
          <p:nvPr/>
        </p:nvSpPr>
        <p:spPr>
          <a:xfrm>
            <a:off x="933450" y="3429000"/>
            <a:ext cx="9829800" cy="523220"/>
          </a:xfrm>
          <a:prstGeom prst="rect">
            <a:avLst/>
          </a:prstGeom>
          <a:noFill/>
        </p:spPr>
        <p:txBody>
          <a:bodyPr wrap="square">
            <a:spAutoFit/>
          </a:bodyPr>
          <a:lstStyle/>
          <a:p>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khen</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82CABE6-B838-424D-8A50-939F6DDF6ADF}"/>
              </a:ext>
            </a:extLst>
          </p:cNvPr>
          <p:cNvSpPr txBox="1"/>
          <p:nvPr/>
        </p:nvSpPr>
        <p:spPr>
          <a:xfrm>
            <a:off x="1181100" y="1462112"/>
            <a:ext cx="9391650" cy="1081322"/>
          </a:xfrm>
          <a:prstGeom prst="rect">
            <a:avLst/>
          </a:prstGeom>
          <a:noFill/>
        </p:spPr>
        <p:txBody>
          <a:bodyPr wrap="square">
            <a:spAutoFit/>
          </a:bodyPr>
          <a:lstStyle/>
          <a:p>
            <a:pPr marL="0" marR="0" algn="just">
              <a:lnSpc>
                <a:spcPct val="120000"/>
              </a:lnSpc>
              <a:spcBef>
                <a:spcPts val="0"/>
              </a:spcBef>
              <a:spcAft>
                <a:spcPts val="0"/>
              </a:spcAft>
            </a:pPr>
            <a:r>
              <a:rPr lang="nl-NL" sz="2800" b="1" dirty="0">
                <a:solidFill>
                  <a:srgbClr val="0070C0"/>
                </a:solidFill>
                <a:effectLst/>
                <a:latin typeface="Times New Roman" panose="02020603050405020304" pitchFamily="18" charset="0"/>
                <a:ea typeface="Calibri" panose="020F0502020204030204" pitchFamily="34" charset="0"/>
              </a:rPr>
              <a:t>Bé ra đầu làng để quan sát, viết rồi sửa, viết đi viết lại nhiều lần.</a:t>
            </a:r>
            <a:endParaRPr lang="en-US" sz="2800" b="1" dirty="0">
              <a:solidFill>
                <a:srgbClr val="0070C0"/>
              </a:solidFill>
              <a:effectLst/>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a16="http://schemas.microsoft.com/office/drawing/2014/main" id="{7B5F2738-4DA2-4B85-9925-6144E32A0B2A}"/>
              </a:ext>
            </a:extLst>
          </p:cNvPr>
          <p:cNvSpPr txBox="1"/>
          <p:nvPr/>
        </p:nvSpPr>
        <p:spPr>
          <a:xfrm>
            <a:off x="1181100" y="4238138"/>
            <a:ext cx="9391650" cy="1081322"/>
          </a:xfrm>
          <a:prstGeom prst="rect">
            <a:avLst/>
          </a:prstGeom>
          <a:noFill/>
        </p:spPr>
        <p:txBody>
          <a:bodyPr wrap="square">
            <a:spAutoFit/>
          </a:bodyPr>
          <a:lstStyle/>
          <a:p>
            <a:pPr marL="0" marR="0" algn="just">
              <a:lnSpc>
                <a:spcPct val="120000"/>
              </a:lnSpc>
              <a:spcBef>
                <a:spcPts val="0"/>
              </a:spcBef>
              <a:spcAft>
                <a:spcPts val="0"/>
              </a:spcAft>
            </a:pPr>
            <a:r>
              <a:rPr lang="nl-NL" sz="2800" b="1" dirty="0">
                <a:solidFill>
                  <a:srgbClr val="0070C0"/>
                </a:solidFill>
                <a:effectLst/>
                <a:latin typeface="Times New Roman" panose="02020603050405020304" pitchFamily="18" charset="0"/>
                <a:ea typeface="Calibri" panose="020F0502020204030204" pitchFamily="34" charset="0"/>
              </a:rPr>
              <a:t>Ông khen Bé : “ Cháu giỏi quá! Viết như hệt!” – tức là Bé tả cảnh đi làm đồng vào buổi sáng rất thực, quan sát rất đúng.</a:t>
            </a:r>
            <a:endParaRPr lang="en-US" sz="2800" b="1" dirty="0">
              <a:solidFill>
                <a:srgbClr val="0070C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2226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F0CCC-5AC3-4F70-993C-8BB8C883FBD6}"/>
              </a:ext>
            </a:extLst>
          </p:cNvPr>
          <p:cNvPicPr>
            <a:picLocks noChangeAspect="1"/>
          </p:cNvPicPr>
          <p:nvPr/>
        </p:nvPicPr>
        <p:blipFill>
          <a:blip r:embed="rId3"/>
          <a:stretch>
            <a:fillRect/>
          </a:stretch>
        </p:blipFill>
        <p:spPr>
          <a:xfrm>
            <a:off x="1619249" y="992740"/>
            <a:ext cx="8953501" cy="4115317"/>
          </a:xfrm>
          <a:prstGeom prst="rect">
            <a:avLst/>
          </a:prstGeom>
        </p:spPr>
      </p:pic>
    </p:spTree>
    <p:extLst>
      <p:ext uri="{BB962C8B-B14F-4D97-AF65-F5344CB8AC3E}">
        <p14:creationId xmlns:p14="http://schemas.microsoft.com/office/powerpoint/2010/main" val="330263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2F2552-9D57-4C0D-A259-7DC30BF57326}"/>
              </a:ext>
            </a:extLst>
          </p:cNvPr>
          <p:cNvSpPr txBox="1"/>
          <p:nvPr/>
        </p:nvSpPr>
        <p:spPr>
          <a:xfrm>
            <a:off x="838200" y="564284"/>
            <a:ext cx="9829800" cy="954107"/>
          </a:xfrm>
          <a:prstGeom prst="rect">
            <a:avLst/>
          </a:prstGeom>
          <a:noFill/>
        </p:spPr>
        <p:txBody>
          <a:bodyPr wrap="square">
            <a:spAutoFit/>
          </a:bodyPr>
          <a:lstStyle/>
          <a:p>
            <a:pPr algn="just"/>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khen</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1D28248-C51E-4181-97BF-B083E59090BA}"/>
              </a:ext>
            </a:extLst>
          </p:cNvPr>
          <p:cNvSpPr txBox="1"/>
          <p:nvPr/>
        </p:nvSpPr>
        <p:spPr>
          <a:xfrm>
            <a:off x="1276350" y="1655226"/>
            <a:ext cx="9829800" cy="1081322"/>
          </a:xfrm>
          <a:prstGeom prst="rect">
            <a:avLst/>
          </a:prstGeom>
          <a:noFill/>
        </p:spPr>
        <p:txBody>
          <a:bodyPr wrap="square">
            <a:spAutoFit/>
          </a:bodyPr>
          <a:lstStyle/>
          <a:p>
            <a:pPr marL="0" marR="0" algn="just">
              <a:lnSpc>
                <a:spcPct val="120000"/>
              </a:lnSpc>
              <a:spcBef>
                <a:spcPts val="0"/>
              </a:spcBef>
              <a:spcAft>
                <a:spcPts val="0"/>
              </a:spcAft>
            </a:pPr>
            <a:r>
              <a:rPr lang="nl-NL" sz="2800" b="1" dirty="0">
                <a:effectLst/>
                <a:latin typeface="Times New Roman" panose="02020603050405020304" pitchFamily="18" charset="0"/>
                <a:ea typeface="Calibri" panose="020F0502020204030204" pitchFamily="34" charset="0"/>
              </a:rPr>
              <a:t>	Quang cảnh buổi sáng: gà gáy te te; con lợn ủn ỉn đòi ăn; trên mái nhà, khói bếp lan nhẹ nhàng.</a:t>
            </a:r>
            <a:endParaRPr lang="en-US" sz="2800" b="1" dirty="0">
              <a:effectLst/>
              <a:latin typeface="Times New Roman" panose="02020603050405020304" pitchFamily="18" charset="0"/>
              <a:ea typeface="Calibri" panose="020F0502020204030204" pitchFamily="34" charset="0"/>
            </a:endParaRPr>
          </a:p>
        </p:txBody>
      </p:sp>
      <p:sp>
        <p:nvSpPr>
          <p:cNvPr id="6" name="TextBox 5">
            <a:extLst>
              <a:ext uri="{FF2B5EF4-FFF2-40B4-BE49-F238E27FC236}">
                <a16:creationId xmlns:a16="http://schemas.microsoft.com/office/drawing/2014/main" id="{279DD935-F13E-43D0-A875-64E8B244239E}"/>
              </a:ext>
            </a:extLst>
          </p:cNvPr>
          <p:cNvSpPr txBox="1"/>
          <p:nvPr/>
        </p:nvSpPr>
        <p:spPr>
          <a:xfrm>
            <a:off x="1276350" y="2873383"/>
            <a:ext cx="9829800" cy="1598386"/>
          </a:xfrm>
          <a:prstGeom prst="rect">
            <a:avLst/>
          </a:prstGeom>
          <a:noFill/>
        </p:spPr>
        <p:txBody>
          <a:bodyPr wrap="square">
            <a:spAutoFit/>
          </a:bodyPr>
          <a:lstStyle/>
          <a:p>
            <a:pPr marL="0" marR="0" algn="just">
              <a:lnSpc>
                <a:spcPct val="120000"/>
              </a:lnSpc>
              <a:spcBef>
                <a:spcPts val="0"/>
              </a:spcBef>
              <a:spcAft>
                <a:spcPts val="0"/>
              </a:spcAft>
            </a:pPr>
            <a:r>
              <a:rPr lang="nl-NL" sz="2800" b="1" dirty="0">
                <a:effectLst/>
                <a:latin typeface="Times New Roman" panose="02020603050405020304" pitchFamily="18" charset="0"/>
                <a:ea typeface="Calibri" panose="020F0502020204030204" pitchFamily="34" charset="0"/>
              </a:rPr>
              <a:t>	Quang cảnh ở đầu làng: các cụ phụ lão trồng vải thiều dưới bãi; các ag chị vác cuốc, vác vồ lũ lượt đi; Chủ nhật, các bạn HS lớp 4B cũng ra đồng....</a:t>
            </a:r>
            <a:endParaRPr lang="en-US" sz="2800" b="1" dirty="0">
              <a:effectLst/>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id="{B2ED6189-8A83-4777-BE1B-DB17ABDF6FCA}"/>
              </a:ext>
            </a:extLst>
          </p:cNvPr>
          <p:cNvSpPr txBox="1"/>
          <p:nvPr/>
        </p:nvSpPr>
        <p:spPr>
          <a:xfrm>
            <a:off x="1181100" y="4695330"/>
            <a:ext cx="9829800" cy="1598386"/>
          </a:xfrm>
          <a:prstGeom prst="rect">
            <a:avLst/>
          </a:prstGeom>
          <a:noFill/>
        </p:spPr>
        <p:txBody>
          <a:bodyPr wrap="square">
            <a:spAutoFit/>
          </a:bodyPr>
          <a:lstStyle/>
          <a:p>
            <a:pPr marL="0" marR="0" algn="just">
              <a:lnSpc>
                <a:spcPct val="120000"/>
              </a:lnSpc>
              <a:spcBef>
                <a:spcPts val="0"/>
              </a:spcBef>
              <a:spcAft>
                <a:spcPts val="0"/>
              </a:spcAft>
            </a:pPr>
            <a:r>
              <a:rPr lang="nl-NL" sz="2800" b="1" dirty="0">
                <a:effectLst/>
                <a:latin typeface="Times New Roman" panose="02020603050405020304" pitchFamily="18" charset="0"/>
                <a:ea typeface="Calibri" panose="020F0502020204030204" pitchFamily="34" charset="0"/>
              </a:rPr>
              <a:t>	Quang cảnh con đường: từ con đường bạch đàn thẳng tắp, từng đoàn người đã kéo xuống đồng; tiếng nói chuyện, cười đùa ồn ã, át cả cái rét buốt.</a:t>
            </a:r>
            <a:endParaRPr lang="en-US" sz="2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3240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CEE452-420A-4C63-B055-4DAC25BAB546}"/>
              </a:ext>
            </a:extLst>
          </p:cNvPr>
          <p:cNvSpPr/>
          <p:nvPr/>
        </p:nvSpPr>
        <p:spPr>
          <a:xfrm>
            <a:off x="1084996" y="805647"/>
            <a:ext cx="4067033" cy="584775"/>
          </a:xfrm>
          <a:prstGeom prst="rect">
            <a:avLst/>
          </a:prstGeom>
        </p:spPr>
        <p:txBody>
          <a:bodyPr wrap="square">
            <a:spAutoFit/>
          </a:bodyPr>
          <a:lstStyle/>
          <a:p>
            <a:pPr algn="ctr"/>
            <a:r>
              <a:rPr lang="en-US" sz="3200" b="1" dirty="0">
                <a:solidFill>
                  <a:srgbClr val="FF0000"/>
                </a:solidFill>
              </a:rPr>
              <a:t>Ý </a:t>
            </a:r>
            <a:r>
              <a:rPr lang="en-US" sz="3200" b="1" dirty="0" err="1">
                <a:solidFill>
                  <a:srgbClr val="FF0000"/>
                </a:solidFill>
              </a:rPr>
              <a:t>nghĩa</a:t>
            </a:r>
            <a:r>
              <a:rPr lang="en-US" sz="3200" b="1" dirty="0">
                <a:solidFill>
                  <a:srgbClr val="FF0000"/>
                </a:solidFill>
              </a:rPr>
              <a:t> </a:t>
            </a:r>
            <a:r>
              <a:rPr lang="en-US" sz="3200" b="1" dirty="0" err="1">
                <a:solidFill>
                  <a:srgbClr val="FF0000"/>
                </a:solidFill>
              </a:rPr>
              <a:t>của</a:t>
            </a:r>
            <a:r>
              <a:rPr lang="en-US" sz="3200" b="1" dirty="0">
                <a:solidFill>
                  <a:srgbClr val="FF0000"/>
                </a:solidFill>
              </a:rPr>
              <a:t> </a:t>
            </a:r>
            <a:r>
              <a:rPr lang="en-US" sz="3200" b="1" dirty="0" err="1">
                <a:solidFill>
                  <a:srgbClr val="FF0000"/>
                </a:solidFill>
              </a:rPr>
              <a:t>bài</a:t>
            </a:r>
            <a:r>
              <a:rPr lang="en-US" sz="3200" b="1" dirty="0">
                <a:solidFill>
                  <a:srgbClr val="FF0000"/>
                </a:solidFill>
              </a:rPr>
              <a:t> </a:t>
            </a:r>
            <a:r>
              <a:rPr lang="en-US" sz="3200" b="1" dirty="0" err="1">
                <a:solidFill>
                  <a:srgbClr val="FF0000"/>
                </a:solidFill>
              </a:rPr>
              <a:t>đọc</a:t>
            </a:r>
            <a:endParaRPr lang="en-US" sz="3200" dirty="0">
              <a:solidFill>
                <a:srgbClr val="FF0000"/>
              </a:solidFill>
            </a:endParaRPr>
          </a:p>
        </p:txBody>
      </p:sp>
      <p:sp>
        <p:nvSpPr>
          <p:cNvPr id="5" name="TextBox 4">
            <a:extLst>
              <a:ext uri="{FF2B5EF4-FFF2-40B4-BE49-F238E27FC236}">
                <a16:creationId xmlns:a16="http://schemas.microsoft.com/office/drawing/2014/main" id="{83FB6F94-B811-4D2E-9463-1EB336A17EE1}"/>
              </a:ext>
            </a:extLst>
          </p:cNvPr>
          <p:cNvSpPr txBox="1"/>
          <p:nvPr/>
        </p:nvSpPr>
        <p:spPr>
          <a:xfrm>
            <a:off x="2133600" y="2281535"/>
            <a:ext cx="8286750" cy="1384995"/>
          </a:xfrm>
          <a:prstGeom prst="rect">
            <a:avLst/>
          </a:prstGeom>
          <a:noFill/>
        </p:spPr>
        <p:txBody>
          <a:bodyPr wrap="square">
            <a:spAutoFit/>
          </a:bodyPr>
          <a:lstStyle/>
          <a:p>
            <a:pPr algn="just"/>
            <a:r>
              <a:rPr lang="en-US" sz="2800" b="1" i="1" dirty="0" err="1">
                <a:effectLst/>
                <a:latin typeface="Times New Roman" panose="02020603050405020304" pitchFamily="18" charset="0"/>
                <a:ea typeface="Calibri" panose="020F0502020204030204" pitchFamily="34" charset="0"/>
              </a:rPr>
              <a:t>Câu</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chuyện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khuyên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mỗi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người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cần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có</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tinh</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thần</a:t>
            </a:r>
            <a:r>
              <a:rPr lang="en-US" sz="2800" b="1" i="1" dirty="0">
                <a:effectLst/>
                <a:latin typeface="Times New Roman" panose="02020603050405020304" pitchFamily="18" charset="0"/>
                <a:ea typeface="Calibri" panose="020F0502020204030204" pitchFamily="34" charset="0"/>
              </a:rPr>
              <a:t> ham </a:t>
            </a:r>
            <a:r>
              <a:rPr lang="en-US" sz="2800" b="1" i="1" dirty="0" err="1">
                <a:effectLst/>
                <a:latin typeface="Times New Roman" panose="02020603050405020304" pitchFamily="18" charset="0"/>
                <a:ea typeface="Calibri" panose="020F0502020204030204" pitchFamily="34" charset="0"/>
              </a:rPr>
              <a:t>học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hỏi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chịu</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khó</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quan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sát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và</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phương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pháp</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học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tập</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hiệu</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quả</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để</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có</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những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thành</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công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trong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học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tập</a:t>
            </a:r>
            <a:r>
              <a:rPr lang="en-US" sz="2800" b="1" i="1"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291856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6FC63B-3440-4898-9748-EFE773B142FE}"/>
              </a:ext>
            </a:extLst>
          </p:cNvPr>
          <p:cNvSpPr txBox="1"/>
          <p:nvPr/>
        </p:nvSpPr>
        <p:spPr>
          <a:xfrm>
            <a:off x="381000" y="0"/>
            <a:ext cx="6096000" cy="707886"/>
          </a:xfrm>
          <a:prstGeom prst="rect">
            <a:avLst/>
          </a:prstGeom>
          <a:noFill/>
        </p:spPr>
        <p:txBody>
          <a:bodyPr wrap="square">
            <a:spAutoFit/>
          </a:bodyPr>
          <a:lstStyle/>
          <a:p>
            <a:r>
              <a:rPr lang="en-US" sz="4000" b="1" dirty="0" err="1">
                <a:solidFill>
                  <a:srgbClr val="FF0000"/>
                </a:solidFill>
                <a:effectLst/>
                <a:latin typeface="Times New Roman" panose="02020603050405020304" pitchFamily="18" charset="0"/>
                <a:ea typeface="Calibri" panose="020F0502020204030204" pitchFamily="34" charset="0"/>
              </a:rPr>
              <a:t>Đọc</a:t>
            </a:r>
            <a:r>
              <a:rPr lang="en-US" sz="4000" b="1" dirty="0">
                <a:solidFill>
                  <a:srgbClr val="FF0000"/>
                </a:solidFill>
                <a:effectLst/>
                <a:latin typeface="Times New Roman" panose="02020603050405020304" pitchFamily="18" charset="0"/>
                <a:ea typeface="Calibri" panose="020F0502020204030204" pitchFamily="34" charset="0"/>
              </a:rPr>
              <a:t> </a:t>
            </a:r>
            <a:r>
              <a:rPr lang="en-US" sz="4000" b="1" dirty="0" err="1">
                <a:solidFill>
                  <a:srgbClr val="FF0000"/>
                </a:solidFill>
                <a:effectLst/>
                <a:latin typeface="Times New Roman" panose="02020603050405020304" pitchFamily="18" charset="0"/>
                <a:ea typeface="Calibri" panose="020F0502020204030204" pitchFamily="34" charset="0"/>
              </a:rPr>
              <a:t>nâng</a:t>
            </a:r>
            <a:r>
              <a:rPr lang="en-US" sz="4000" b="1" dirty="0">
                <a:solidFill>
                  <a:srgbClr val="FF0000"/>
                </a:solidFill>
                <a:effectLst/>
                <a:latin typeface="Times New Roman" panose="02020603050405020304" pitchFamily="18" charset="0"/>
                <a:ea typeface="Calibri" panose="020F0502020204030204" pitchFamily="34" charset="0"/>
              </a:rPr>
              <a:t> </a:t>
            </a:r>
            <a:r>
              <a:rPr lang="en-US" sz="4000" b="1" dirty="0" err="1">
                <a:solidFill>
                  <a:srgbClr val="FF0000"/>
                </a:solidFill>
                <a:effectLst/>
                <a:latin typeface="Times New Roman" panose="02020603050405020304" pitchFamily="18" charset="0"/>
                <a:ea typeface="Calibri" panose="020F0502020204030204" pitchFamily="34" charset="0"/>
              </a:rPr>
              <a:t>cao</a:t>
            </a:r>
            <a:r>
              <a:rPr lang="en-US" sz="4000" b="1" dirty="0">
                <a:solidFill>
                  <a:srgbClr val="FF0000"/>
                </a:solidFill>
                <a:effectLst/>
                <a:latin typeface="Times New Roman" panose="02020603050405020304" pitchFamily="18" charset="0"/>
                <a:ea typeface="Calibri" panose="020F0502020204030204" pitchFamily="34" charset="0"/>
              </a:rPr>
              <a:t>.</a:t>
            </a:r>
            <a:endParaRPr lang="en-US" sz="4000" dirty="0">
              <a:solidFill>
                <a:srgbClr val="FF0000"/>
              </a:solidFill>
            </a:endParaRPr>
          </a:p>
        </p:txBody>
      </p:sp>
      <p:sp>
        <p:nvSpPr>
          <p:cNvPr id="4" name="TextBox 3">
            <a:extLst>
              <a:ext uri="{FF2B5EF4-FFF2-40B4-BE49-F238E27FC236}">
                <a16:creationId xmlns:a16="http://schemas.microsoft.com/office/drawing/2014/main" id="{390453F3-FEFF-4FEA-B3A3-CEAECE646BD4}"/>
              </a:ext>
            </a:extLst>
          </p:cNvPr>
          <p:cNvSpPr txBox="1"/>
          <p:nvPr/>
        </p:nvSpPr>
        <p:spPr>
          <a:xfrm>
            <a:off x="3867150" y="130433"/>
            <a:ext cx="6096000" cy="523220"/>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Calibri" panose="020F0502020204030204" pitchFamily="34" charset="0"/>
              </a:rPr>
              <a:t>GV </a:t>
            </a:r>
            <a:r>
              <a:rPr lang="en-US" sz="2800" b="1" dirty="0" err="1">
                <a:solidFill>
                  <a:srgbClr val="FF0000"/>
                </a:solidFill>
                <a:effectLst/>
                <a:latin typeface="Times New Roman" panose="02020603050405020304" pitchFamily="18" charset="0"/>
                <a:ea typeface="Calibri" panose="020F0502020204030204" pitchFamily="34" charset="0"/>
              </a:rPr>
              <a:t>đọc</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diễn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cảm</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đoạn</a:t>
            </a:r>
            <a:r>
              <a:rPr lang="en-US" sz="2800" b="1" dirty="0">
                <a:solidFill>
                  <a:srgbClr val="FF0000"/>
                </a:solidFill>
                <a:latin typeface="Times New Roman" panose="02020603050405020304" pitchFamily="18" charset="0"/>
                <a:ea typeface="Calibri" panose="020F0502020204030204" pitchFamily="34" charset="0"/>
              </a:rPr>
              <a:t> 2:</a:t>
            </a:r>
            <a:endParaRPr lang="en-US" sz="2800" dirty="0">
              <a:solidFill>
                <a:srgbClr val="FF0000"/>
              </a:solidFill>
            </a:endParaRPr>
          </a:p>
        </p:txBody>
      </p:sp>
      <p:sp>
        <p:nvSpPr>
          <p:cNvPr id="5" name="TextBox 4">
            <a:extLst>
              <a:ext uri="{FF2B5EF4-FFF2-40B4-BE49-F238E27FC236}">
                <a16:creationId xmlns:a16="http://schemas.microsoft.com/office/drawing/2014/main" id="{751D318F-53AE-43EC-9055-3938C19C5B78}"/>
              </a:ext>
            </a:extLst>
          </p:cNvPr>
          <p:cNvSpPr txBox="1"/>
          <p:nvPr/>
        </p:nvSpPr>
        <p:spPr>
          <a:xfrm>
            <a:off x="0" y="784086"/>
            <a:ext cx="12192000" cy="6124754"/>
          </a:xfrm>
          <a:prstGeom prst="rect">
            <a:avLst/>
          </a:prstGeom>
          <a:solidFill>
            <a:schemeClr val="bg1">
              <a:lumMod val="85000"/>
            </a:schemeClr>
          </a:solidFill>
        </p:spPr>
        <p:txBody>
          <a:bodyPr wrap="square">
            <a:spAutoFit/>
          </a:bodyPr>
          <a:lstStyle/>
          <a:p>
            <a:pPr algn="just"/>
            <a:r>
              <a:rPr lang="en-US" sz="2800" b="1"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Thấy Bé cứ rối rít, ông bảo:</a:t>
            </a:r>
          </a:p>
          <a:p>
            <a:pPr algn="just"/>
            <a:r>
              <a:rPr lang="en-US" sz="2800" b="1"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 Điểm giỏi thế nào, cháu đọc ông nghe bài văn, ông mới biết được chứ.</a:t>
            </a:r>
          </a:p>
          <a:p>
            <a:pPr algn="just"/>
            <a:r>
              <a:rPr lang="en-US" sz="2800" b="1"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 Cô giáo cháu cho đề bài: “Tả cảnh đi làm đồng buổi sáng”. Cháu đã viết thế này, ông nghe nhé:</a:t>
            </a:r>
          </a:p>
          <a:p>
            <a:pPr algn="just"/>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Buổi sáng, gà hàng xóm le te gáy. Những con lợn trong chuồng đã ủn ỉn đòi ăn. Trên mái nhà, những làn khói bếp lan nhẹ nhàng.</a:t>
            </a:r>
            <a:endParaRPr lang="vi-VN" sz="2800" b="1" i="0" dirty="0">
              <a:solidFill>
                <a:srgbClr val="000000"/>
              </a:solidFill>
              <a:effectLst/>
              <a:latin typeface="Times New Roman" panose="02020603050405020304" pitchFamily="18" charset="0"/>
              <a:cs typeface="Times New Roman" panose="02020603050405020304" pitchFamily="18" charset="0"/>
            </a:endParaRPr>
          </a:p>
          <a:p>
            <a:pPr algn="just"/>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Mọi người tập trung ở đầu làng. Đầu tiên là các cụ phụ lão. Các cụ đang trồng vải thiều dưới bãi. Rồi đến các anh chị vác quốc, vác vồ lũ lượt đi. </a:t>
            </a:r>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Hôm nay chủ nhật, các bạn học sinh lớp 4B cũng ra đồng.</a:t>
            </a:r>
            <a:endParaRPr lang="vi-VN" sz="2800" b="1" i="0" dirty="0">
              <a:solidFill>
                <a:srgbClr val="000000"/>
              </a:solidFill>
              <a:effectLst/>
              <a:latin typeface="Times New Roman" panose="02020603050405020304" pitchFamily="18" charset="0"/>
              <a:cs typeface="Times New Roman" panose="02020603050405020304" pitchFamily="18" charset="0"/>
            </a:endParaRPr>
          </a:p>
          <a:p>
            <a:pPr algn="just"/>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Cánh đồng làng em đang giữa vụ trồng bí. Muốn đến tháng Ba có hoa bí nở vàng rực rỡ và quả bí non để nấu canh thì bây giờ phải chăm vun xới rồi.</a:t>
            </a:r>
            <a:endParaRPr lang="vi-VN" sz="2800" b="1" i="0" dirty="0">
              <a:solidFill>
                <a:srgbClr val="000000"/>
              </a:solidFill>
              <a:effectLst/>
              <a:latin typeface="Times New Roman" panose="02020603050405020304" pitchFamily="18" charset="0"/>
              <a:cs typeface="Times New Roman" panose="02020603050405020304" pitchFamily="18" charset="0"/>
            </a:endParaRPr>
          </a:p>
          <a:p>
            <a:pPr algn="just"/>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Chẳng mấy chốc, từ con đường bạch đàn thẳng tắp, từng đoàn người đã kéo xuống đồng. Tiếng nói chuyện, cười đùa ồn ã, át cả cái rét buốt. Một ngày lao động bắt đầu.</a:t>
            </a:r>
            <a:endParaRPr lang="vi-VN" sz="2800" b="1"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0130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BBF7CF-BE28-4966-9197-03DEBDD97A6A}"/>
              </a:ext>
            </a:extLst>
          </p:cNvPr>
          <p:cNvSpPr txBox="1"/>
          <p:nvPr/>
        </p:nvSpPr>
        <p:spPr>
          <a:xfrm>
            <a:off x="1894272" y="1009650"/>
            <a:ext cx="4201728" cy="523220"/>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HS  </a:t>
            </a: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nhóm</a:t>
            </a:r>
            <a:endParaRPr lang="en-US" sz="28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63C0473-DCA9-44BC-80F9-6311C2F3018B}"/>
              </a:ext>
            </a:extLst>
          </p:cNvPr>
          <p:cNvSpPr txBox="1"/>
          <p:nvPr/>
        </p:nvSpPr>
        <p:spPr>
          <a:xfrm>
            <a:off x="1894272" y="2447270"/>
            <a:ext cx="4256293" cy="523220"/>
          </a:xfrm>
          <a:prstGeom prst="rect">
            <a:avLst/>
          </a:prstGeom>
          <a:noFill/>
        </p:spPr>
        <p:txBody>
          <a:bodyPr wrap="none" rtlCol="0">
            <a:spAutoFit/>
          </a:bodyPr>
          <a:lstStyle/>
          <a:p>
            <a:pPr algn="l"/>
            <a:r>
              <a:rPr lang="en-US" sz="2800" b="1" dirty="0" err="1">
                <a:latin typeface="Times New Roman" panose="02020603050405020304" pitchFamily="18" charset="0"/>
                <a:cs typeface="Times New Roman" panose="02020603050405020304" pitchFamily="18" charset="0"/>
              </a:rPr>
              <a:t>Đại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1761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E4B1E6-A9A0-46A4-8D95-0980A304ECF5}"/>
              </a:ext>
            </a:extLst>
          </p:cNvPr>
          <p:cNvSpPr txBox="1"/>
          <p:nvPr/>
        </p:nvSpPr>
        <p:spPr>
          <a:xfrm>
            <a:off x="835742" y="1068491"/>
            <a:ext cx="4719562" cy="1107996"/>
          </a:xfrm>
          <a:prstGeom prst="rect">
            <a:avLst/>
          </a:prstGeom>
          <a:noFill/>
        </p:spPr>
        <p:txBody>
          <a:bodyPr wrap="none" rtlCol="0">
            <a:spAutoFit/>
          </a:bodyPr>
          <a:lstStyle/>
          <a:p>
            <a:pPr algn="l"/>
            <a:r>
              <a:rPr lang="en-US" sz="6600" b="1" dirty="0">
                <a:solidFill>
                  <a:srgbClr val="FF0000"/>
                </a:solidFill>
                <a:latin typeface="Times New Roman" panose="02020603050405020304" pitchFamily="18" charset="0"/>
                <a:cs typeface="Times New Roman" panose="02020603050405020304" pitchFamily="18" charset="0"/>
              </a:rPr>
              <a:t>VẬN DỤNG</a:t>
            </a:r>
          </a:p>
        </p:txBody>
      </p:sp>
      <p:sp>
        <p:nvSpPr>
          <p:cNvPr id="4" name="TextBox 3">
            <a:extLst>
              <a:ext uri="{FF2B5EF4-FFF2-40B4-BE49-F238E27FC236}">
                <a16:creationId xmlns:a16="http://schemas.microsoft.com/office/drawing/2014/main" id="{EE01C358-6F8A-468E-B2AE-127791C1552C}"/>
              </a:ext>
            </a:extLst>
          </p:cNvPr>
          <p:cNvSpPr txBox="1"/>
          <p:nvPr/>
        </p:nvSpPr>
        <p:spPr>
          <a:xfrm>
            <a:off x="1504950" y="2566328"/>
            <a:ext cx="9544050" cy="2632516"/>
          </a:xfrm>
          <a:prstGeom prst="rect">
            <a:avLst/>
          </a:prstGeom>
          <a:noFill/>
        </p:spPr>
        <p:txBody>
          <a:bodyPr wrap="square">
            <a:spAutoFit/>
          </a:bodyPr>
          <a:lstStyle/>
          <a:p>
            <a:pPr marL="0" marR="0" algn="just">
              <a:lnSpc>
                <a:spcPct val="120000"/>
              </a:lnSpc>
              <a:spcBef>
                <a:spcPts val="0"/>
              </a:spcBef>
              <a:spcAft>
                <a:spcPts val="0"/>
              </a:spcAft>
            </a:pPr>
            <a:r>
              <a:rPr lang="en-US" sz="2800" b="1" dirty="0" err="1">
                <a:effectLst/>
                <a:latin typeface="Times New Roman" panose="02020603050405020304" pitchFamily="18" charset="0"/>
                <a:ea typeface="Calibri" panose="020F0502020204030204" pitchFamily="34" charset="0"/>
              </a:rPr>
              <a:t>Hướng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dẫn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về</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nhà</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luyện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đọc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nâng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cao</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theo</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dạng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phân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vai</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tập</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chuyển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giọng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đọc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theo</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các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hình</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thức</a:t>
            </a:r>
            <a:r>
              <a:rPr lang="en-US" sz="2800" b="1" dirty="0">
                <a:effectLst/>
                <a:latin typeface="Times New Roman" panose="02020603050405020304" pitchFamily="18" charset="0"/>
                <a:ea typeface="Calibri" panose="020F0502020204030204" pitchFamily="34" charset="0"/>
              </a:rPr>
              <a:t>:</a:t>
            </a:r>
          </a:p>
          <a:p>
            <a:pPr marL="0" marR="0" algn="just">
              <a:lnSpc>
                <a:spcPct val="120000"/>
              </a:lnSpc>
              <a:spcBef>
                <a:spcPts val="0"/>
              </a:spcBef>
              <a:spcAft>
                <a:spcPts val="0"/>
              </a:spcAft>
            </a:pP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Giọng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người</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kể</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chuyện</a:t>
            </a:r>
            <a:r>
              <a:rPr lang="en-US" sz="2800" b="1" dirty="0">
                <a:effectLst/>
                <a:latin typeface="Times New Roman" panose="02020603050405020304" pitchFamily="18" charset="0"/>
                <a:ea typeface="Calibri" panose="020F0502020204030204" pitchFamily="34" charset="0"/>
              </a:rPr>
              <a:t>.</a:t>
            </a:r>
          </a:p>
          <a:p>
            <a:pPr marL="0" marR="0" algn="just">
              <a:lnSpc>
                <a:spcPct val="120000"/>
              </a:lnSpc>
              <a:spcBef>
                <a:spcPts val="0"/>
              </a:spcBef>
              <a:spcAft>
                <a:spcPts val="0"/>
              </a:spcAft>
            </a:pP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Giọng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của</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Bé</a:t>
            </a:r>
            <a:r>
              <a:rPr lang="en-US" sz="2800" b="1" dirty="0">
                <a:effectLst/>
                <a:latin typeface="Times New Roman" panose="02020603050405020304" pitchFamily="18" charset="0"/>
                <a:ea typeface="Calibri" panose="020F0502020204030204" pitchFamily="34" charset="0"/>
              </a:rPr>
              <a:t>.</a:t>
            </a:r>
          </a:p>
          <a:p>
            <a:pPr marL="0" marR="0" algn="just">
              <a:lnSpc>
                <a:spcPct val="120000"/>
              </a:lnSpc>
              <a:spcBef>
                <a:spcPts val="0"/>
              </a:spcBef>
              <a:spcAft>
                <a:spcPts val="0"/>
              </a:spcAft>
            </a:pP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Giọng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của</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ông</a:t>
            </a:r>
            <a:r>
              <a:rPr lang="en-US" sz="2800" b="1" dirty="0">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931058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240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716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15027C-D334-4F19-BAA3-218D1A17F386}"/>
              </a:ext>
            </a:extLst>
          </p:cNvPr>
          <p:cNvSpPr txBox="1"/>
          <p:nvPr/>
        </p:nvSpPr>
        <p:spPr>
          <a:xfrm>
            <a:off x="1065610" y="411069"/>
            <a:ext cx="8668939" cy="523220"/>
          </a:xfrm>
          <a:prstGeom prst="rect">
            <a:avLst/>
          </a:prstGeom>
          <a:noFill/>
        </p:spPr>
        <p:txBody>
          <a:bodyPr wrap="square">
            <a:spAutoFit/>
          </a:bodyPr>
          <a:lstStyle/>
          <a:p>
            <a:r>
              <a:rPr lang="en-US" sz="2800" b="1" dirty="0">
                <a:solidFill>
                  <a:srgbClr val="002060"/>
                </a:solidFill>
                <a:effectLst/>
                <a:latin typeface="Times New Roman" panose="02020603050405020304" pitchFamily="18" charset="0"/>
                <a:ea typeface="Times New Roman" panose="02020603050405020304" pitchFamily="18" charset="0"/>
              </a:rPr>
              <a:t>GV </a:t>
            </a:r>
            <a:r>
              <a:rPr lang="en-US" sz="2800" b="1" dirty="0" err="1">
                <a:solidFill>
                  <a:srgbClr val="002060"/>
                </a:solidFill>
                <a:effectLst/>
                <a:latin typeface="Times New Roman" panose="02020603050405020304" pitchFamily="18" charset="0"/>
                <a:ea typeface="Times New Roman" panose="02020603050405020304" pitchFamily="18" charset="0"/>
              </a:rPr>
              <a:t>mời</a:t>
            </a:r>
            <a:r>
              <a:rPr lang="en-US" sz="2800" b="1" dirty="0">
                <a:solidFill>
                  <a:srgbClr val="002060"/>
                </a:solidFill>
                <a:effectLst/>
                <a:latin typeface="Times New Roman" panose="02020603050405020304" pitchFamily="18" charset="0"/>
                <a:ea typeface="Times New Roman" panose="02020603050405020304" pitchFamily="18" charset="0"/>
              </a:rPr>
              <a:t> 1 HS </a:t>
            </a:r>
            <a:r>
              <a:rPr lang="en-US" sz="2800" b="1" dirty="0" err="1">
                <a:solidFill>
                  <a:srgbClr val="002060"/>
                </a:solidFill>
                <a:latin typeface="Times New Roman" panose="02020603050405020304" pitchFamily="18" charset="0"/>
                <a:ea typeface="Times New Roman" panose="02020603050405020304" pitchFamily="18" charset="0"/>
              </a:rPr>
              <a:t>đọc</a:t>
            </a:r>
            <a:r>
              <a:rPr lang="en-US" sz="2800" b="1" dirty="0">
                <a:solidFill>
                  <a:srgbClr val="002060"/>
                </a:solidFill>
                <a:latin typeface="Times New Roman" panose="02020603050405020304" pitchFamily="18" charset="0"/>
                <a:ea typeface="Times New Roman" panose="02020603050405020304" pitchFamily="18" charset="0"/>
              </a:rPr>
              <a:t> 2 </a:t>
            </a:r>
            <a:r>
              <a:rPr lang="en-US" sz="2800" b="1" dirty="0" err="1">
                <a:solidFill>
                  <a:srgbClr val="002060"/>
                </a:solidFill>
                <a:latin typeface="Times New Roman" panose="02020603050405020304" pitchFamily="18" charset="0"/>
                <a:ea typeface="Times New Roman" panose="02020603050405020304" pitchFamily="18" charset="0"/>
              </a:rPr>
              <a:t>đoạn</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bài</a:t>
            </a:r>
            <a:r>
              <a:rPr lang="en-US" sz="2800" b="1" i="1" dirty="0">
                <a:solidFill>
                  <a:srgbClr val="002060"/>
                </a:solidFill>
                <a:effectLst/>
                <a:latin typeface="Times New Roman" panose="02020603050405020304" pitchFamily="18" charset="0"/>
                <a:ea typeface="Times New Roman" panose="02020603050405020304" pitchFamily="18" charset="0"/>
              </a:rPr>
              <a:t>: </a:t>
            </a:r>
            <a:r>
              <a:rPr lang="en-US" sz="2800" b="1" i="1" dirty="0" err="1">
                <a:solidFill>
                  <a:srgbClr val="002060"/>
                </a:solidFill>
                <a:effectLst/>
                <a:latin typeface="Times New Roman" panose="02020603050405020304" pitchFamily="18" charset="0"/>
                <a:ea typeface="Times New Roman" panose="02020603050405020304" pitchFamily="18" charset="0"/>
              </a:rPr>
              <a:t>Cô</a:t>
            </a:r>
            <a:r>
              <a:rPr lang="en-US" sz="2800" b="1" i="1" dirty="0">
                <a:solidFill>
                  <a:srgbClr val="002060"/>
                </a:solidFill>
                <a:effectLst/>
                <a:latin typeface="Times New Roman" panose="02020603050405020304" pitchFamily="18" charset="0"/>
                <a:ea typeface="Times New Roman" panose="02020603050405020304" pitchFamily="18" charset="0"/>
              </a:rPr>
              <a:t> </a:t>
            </a:r>
            <a:r>
              <a:rPr lang="en-US" sz="2800" b="1" i="1" dirty="0" err="1">
                <a:solidFill>
                  <a:srgbClr val="002060"/>
                </a:solidFill>
                <a:effectLst/>
                <a:latin typeface="Times New Roman" panose="02020603050405020304" pitchFamily="18" charset="0"/>
                <a:ea typeface="Times New Roman" panose="02020603050405020304" pitchFamily="18" charset="0"/>
              </a:rPr>
              <a:t>giáo</a:t>
            </a:r>
            <a:r>
              <a:rPr lang="en-US" sz="2800" b="1" i="1" dirty="0">
                <a:solidFill>
                  <a:srgbClr val="002060"/>
                </a:solidFill>
                <a:effectLst/>
                <a:latin typeface="Times New Roman" panose="02020603050405020304" pitchFamily="18" charset="0"/>
                <a:ea typeface="Times New Roman" panose="02020603050405020304" pitchFamily="18" charset="0"/>
              </a:rPr>
              <a:t> </a:t>
            </a:r>
            <a:r>
              <a:rPr lang="en-US" sz="2800" b="1" i="1" dirty="0" err="1">
                <a:solidFill>
                  <a:srgbClr val="002060"/>
                </a:solidFill>
                <a:effectLst/>
                <a:latin typeface="Times New Roman" panose="02020603050405020304" pitchFamily="18" charset="0"/>
                <a:ea typeface="Times New Roman" panose="02020603050405020304" pitchFamily="18" charset="0"/>
              </a:rPr>
              <a:t>nhỏ</a:t>
            </a:r>
            <a:endParaRPr lang="en-US" sz="2800" b="1" dirty="0">
              <a:solidFill>
                <a:srgbClr val="002060"/>
              </a:solidFill>
            </a:endParaRPr>
          </a:p>
        </p:txBody>
      </p:sp>
      <p:sp>
        <p:nvSpPr>
          <p:cNvPr id="5" name="TextBox 4">
            <a:extLst>
              <a:ext uri="{FF2B5EF4-FFF2-40B4-BE49-F238E27FC236}">
                <a16:creationId xmlns:a16="http://schemas.microsoft.com/office/drawing/2014/main" id="{7BEB0F94-D255-4CC9-9362-57C9E293E2AE}"/>
              </a:ext>
            </a:extLst>
          </p:cNvPr>
          <p:cNvSpPr txBox="1"/>
          <p:nvPr/>
        </p:nvSpPr>
        <p:spPr>
          <a:xfrm>
            <a:off x="1065610" y="1506827"/>
            <a:ext cx="6093618" cy="523220"/>
          </a:xfrm>
          <a:prstGeom prst="rect">
            <a:avLst/>
          </a:prstGeom>
          <a:noFill/>
        </p:spPr>
        <p:txBody>
          <a:bodyPr wrap="square">
            <a:spAutoFit/>
          </a:bodyPr>
          <a:lstStyle/>
          <a:p>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Giên</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rgbClr val="002060"/>
              </a:solidFill>
            </a:endParaRPr>
          </a:p>
        </p:txBody>
      </p:sp>
      <p:sp>
        <p:nvSpPr>
          <p:cNvPr id="6" name="TextBox 5">
            <a:extLst>
              <a:ext uri="{FF2B5EF4-FFF2-40B4-BE49-F238E27FC236}">
                <a16:creationId xmlns:a16="http://schemas.microsoft.com/office/drawing/2014/main" id="{2C180517-73B2-4276-B1D2-2B2986F911F0}"/>
              </a:ext>
            </a:extLst>
          </p:cNvPr>
          <p:cNvSpPr txBox="1"/>
          <p:nvPr/>
        </p:nvSpPr>
        <p:spPr>
          <a:xfrm>
            <a:off x="1065610" y="2602585"/>
            <a:ext cx="8106965" cy="669542"/>
          </a:xfrm>
          <a:prstGeom prst="rect">
            <a:avLst/>
          </a:prstGeom>
          <a:noFill/>
        </p:spPr>
        <p:txBody>
          <a:bodyPr wrap="square">
            <a:spAutoFit/>
          </a:bodyPr>
          <a:lstStyle/>
          <a:p>
            <a:pPr marL="180340" marR="0" algn="just">
              <a:lnSpc>
                <a:spcPct val="150000"/>
              </a:lnSpc>
              <a:spcBef>
                <a:spcPts val="0"/>
              </a:spcBef>
              <a:spcAft>
                <a:spcPts val="0"/>
              </a:spcAft>
              <a:tabLst>
                <a:tab pos="270510" algn="l"/>
              </a:tabLst>
            </a:pP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Giên</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A6B7B51-91DD-415F-9B31-86D155FF8BCA}"/>
              </a:ext>
            </a:extLst>
          </p:cNvPr>
          <p:cNvSpPr txBox="1"/>
          <p:nvPr/>
        </p:nvSpPr>
        <p:spPr>
          <a:xfrm>
            <a:off x="1065610" y="3844665"/>
            <a:ext cx="10140552" cy="1315873"/>
          </a:xfrm>
          <a:prstGeom prst="rect">
            <a:avLst/>
          </a:prstGeom>
          <a:noFill/>
        </p:spPr>
        <p:txBody>
          <a:bodyPr wrap="square">
            <a:spAutoFit/>
          </a:bodyPr>
          <a:lstStyle/>
          <a:p>
            <a:pPr marL="180340" marR="0" algn="just">
              <a:lnSpc>
                <a:spcPct val="150000"/>
              </a:lnSpc>
              <a:spcBef>
                <a:spcPts val="0"/>
              </a:spcBef>
              <a:spcAft>
                <a:spcPts val="0"/>
              </a:spcAft>
              <a:tabLst>
                <a:tab pos="270510" algn="l"/>
              </a:tabLst>
            </a:pPr>
            <a:r>
              <a:rPr lang="en-US" sz="2800" b="1" i="1"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nghẹn</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ngào</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“Ồ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Giên!Cô</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xin</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Giên</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xin</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831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4252E4-7BAF-474A-A1C7-5B90ADBDAFEB}"/>
              </a:ext>
            </a:extLst>
          </p:cNvPr>
          <p:cNvPicPr>
            <a:picLocks noChangeAspect="1"/>
          </p:cNvPicPr>
          <p:nvPr/>
        </p:nvPicPr>
        <p:blipFill>
          <a:blip r:embed="rId2"/>
          <a:stretch>
            <a:fillRect/>
          </a:stretch>
        </p:blipFill>
        <p:spPr>
          <a:xfrm>
            <a:off x="2057400" y="653133"/>
            <a:ext cx="8649042" cy="3681176"/>
          </a:xfrm>
          <a:prstGeom prst="rect">
            <a:avLst/>
          </a:prstGeom>
        </p:spPr>
      </p:pic>
      <p:pic>
        <p:nvPicPr>
          <p:cNvPr id="3" name="Picture 2">
            <a:extLst>
              <a:ext uri="{FF2B5EF4-FFF2-40B4-BE49-F238E27FC236}">
                <a16:creationId xmlns:a16="http://schemas.microsoft.com/office/drawing/2014/main" id="{A5B380B9-3744-420D-BBF2-E5D6D13410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29" b="99522" l="4167" r="95833">
                        <a14:foregroundMark x1="37667" y1="51037" x2="55667" y2="51834"/>
                        <a14:foregroundMark x1="45833" y1="45295" x2="56000" y2="19936"/>
                        <a14:foregroundMark x1="56000" y1="19936" x2="58000" y2="50239"/>
                        <a14:foregroundMark x1="58000" y1="50239" x2="61167" y2="49282"/>
                        <a14:foregroundMark x1="49667" y1="46890" x2="52250" y2="46890"/>
                        <a14:foregroundMark x1="37667" y1="49282" x2="39833" y2="50239"/>
                        <a14:foregroundMark x1="42667" y1="91069" x2="58083" y2="96013"/>
                        <a14:foregroundMark x1="58083" y1="96013" x2="58167" y2="90431"/>
                        <a14:foregroundMark x1="64000" y1="47209" x2="59167" y2="47209"/>
                        <a14:foregroundMark x1="65583" y1="59968" x2="65583" y2="64274"/>
                        <a14:foregroundMark x1="36583" y1="66826" x2="36833" y2="70016"/>
                        <a14:foregroundMark x1="8797" y1="54826" x2="7417" y2="59171"/>
                        <a14:foregroundMark x1="22917" y1="10367" x2="12645" y2="42711"/>
                        <a14:foregroundMark x1="7417" y1="59171" x2="9750" y2="89155"/>
                        <a14:foregroundMark x1="9750" y1="89155" x2="27333" y2="88995"/>
                        <a14:foregroundMark x1="31617" y1="44849" x2="32750" y2="33174"/>
                        <a14:foregroundMark x1="27333" y1="88995" x2="30687" y2="54425"/>
                        <a14:foregroundMark x1="32750" y1="33174" x2="23917" y2="14195"/>
                        <a14:foregroundMark x1="22750" y1="42265" x2="23750" y2="47209"/>
                        <a14:foregroundMark x1="19083" y1="54864" x2="11417" y2="57576"/>
                        <a14:foregroundMark x1="4667" y1="52153" x2="6583" y2="57257"/>
                        <a14:foregroundMark x1="5000" y1="56140" x2="6000" y2="63477"/>
                        <a14:foregroundMark x1="18333" y1="89155" x2="18250" y2="93780"/>
                        <a14:foregroundMark x1="6250" y1="95056" x2="5833" y2="97767"/>
                        <a14:foregroundMark x1="18750" y1="90750" x2="18333" y2="95853"/>
                        <a14:foregroundMark x1="4167" y1="97608" x2="7250" y2="99522"/>
                        <a14:foregroundMark x1="78667" y1="48804" x2="76833" y2="21212"/>
                        <a14:foregroundMark x1="76833" y1="21212" x2="91833" y2="23604"/>
                        <a14:foregroundMark x1="91833" y1="23604" x2="88167" y2="51675"/>
                        <a14:foregroundMark x1="88167" y1="51675" x2="76083" y2="45774"/>
                        <a14:foregroundMark x1="71131" y1="85076" x2="71083" y2="87879"/>
                        <a14:foregroundMark x1="71583" y1="58852" x2="71269" y2="77071"/>
                        <a14:foregroundMark x1="71083" y1="87879" x2="85833" y2="96013"/>
                        <a14:foregroundMark x1="85833" y1="96013" x2="95833" y2="67624"/>
                        <a14:foregroundMark x1="95833" y1="67624" x2="91167" y2="59171"/>
                        <a14:foregroundMark x1="95000" y1="88836" x2="79667" y2="98565"/>
                        <a14:foregroundMark x1="79667" y1="98565" x2="76667" y2="96810"/>
                        <a14:foregroundMark x1="74250" y1="57735" x2="88333" y2="63317"/>
                        <a14:foregroundMark x1="89750" y1="43062" x2="88167" y2="42265"/>
                        <a14:foregroundMark x1="95750" y1="70813" x2="95750" y2="75439"/>
                        <a14:backgroundMark x1="8833" y1="55343" x2="10000" y2="53748"/>
                        <a14:backgroundMark x1="12500" y1="43381" x2="8833" y2="54864"/>
                        <a14:backgroundMark x1="12667" y1="42743" x2="12500" y2="43062"/>
                        <a14:backgroundMark x1="8250" y1="54864" x2="8833" y2="56140"/>
                        <a14:backgroundMark x1="31833" y1="44976" x2="30750" y2="51515"/>
                        <a14:backgroundMark x1="71000" y1="77193" x2="71583" y2="81818"/>
                        <a14:backgroundMark x1="71167" y1="76874" x2="70583" y2="82775"/>
                        <a14:backgroundMark x1="71667" y1="83413" x2="70833" y2="84530"/>
                        <a14:backgroundMark x1="30750" y1="51037" x2="30750" y2="53429"/>
                        <a14:backgroundMark x1="30333" y1="53110" x2="30833" y2="54226"/>
                        <a14:backgroundMark x1="30750" y1="45774" x2="30750" y2="45774"/>
                        <a14:backgroundMark x1="31333" y1="46890" x2="32750" y2="44179"/>
                      </a14:backgroundRemoval>
                    </a14:imgEffect>
                  </a14:imgLayer>
                </a14:imgProps>
              </a:ext>
            </a:extLst>
          </a:blip>
          <a:stretch>
            <a:fillRect/>
          </a:stretch>
        </p:blipFill>
        <p:spPr>
          <a:xfrm>
            <a:off x="7068373" y="4162859"/>
            <a:ext cx="4759037" cy="2486597"/>
          </a:xfrm>
          <a:prstGeom prst="rect">
            <a:avLst/>
          </a:prstGeom>
        </p:spPr>
      </p:pic>
    </p:spTree>
    <p:extLst>
      <p:ext uri="{BB962C8B-B14F-4D97-AF65-F5344CB8AC3E}">
        <p14:creationId xmlns:p14="http://schemas.microsoft.com/office/powerpoint/2010/main" val="16562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0228EBB-93B5-41BE-BE0E-D8FBD622BF38}"/>
              </a:ext>
            </a:extLst>
          </p:cNvPr>
          <p:cNvGrpSpPr/>
          <p:nvPr/>
        </p:nvGrpSpPr>
        <p:grpSpPr>
          <a:xfrm>
            <a:off x="7986667" y="5230725"/>
            <a:ext cx="3712059" cy="1189512"/>
            <a:chOff x="4516174" y="3983743"/>
            <a:chExt cx="2784044" cy="1179679"/>
          </a:xfrm>
        </p:grpSpPr>
        <p:sp>
          <p:nvSpPr>
            <p:cNvPr id="3" name="Rectangle: Rounded Corners 34">
              <a:extLst>
                <a:ext uri="{FF2B5EF4-FFF2-40B4-BE49-F238E27FC236}">
                  <a16:creationId xmlns:a16="http://schemas.microsoft.com/office/drawing/2014/main" id="{28A6AD03-F126-495D-A8FA-492F66C0C70E}"/>
                </a:ext>
              </a:extLst>
            </p:cNvPr>
            <p:cNvSpPr/>
            <p:nvPr/>
          </p:nvSpPr>
          <p:spPr>
            <a:xfrm>
              <a:off x="4926857" y="4247302"/>
              <a:ext cx="2373361" cy="916120"/>
            </a:xfrm>
            <a:custGeom>
              <a:avLst/>
              <a:gdLst>
                <a:gd name="connsiteX0" fmla="*/ 0 w 2373361"/>
                <a:gd name="connsiteY0" fmla="*/ 223726 h 916120"/>
                <a:gd name="connsiteX1" fmla="*/ 223726 w 2373361"/>
                <a:gd name="connsiteY1" fmla="*/ 0 h 916120"/>
                <a:gd name="connsiteX2" fmla="*/ 2149635 w 2373361"/>
                <a:gd name="connsiteY2" fmla="*/ 0 h 916120"/>
                <a:gd name="connsiteX3" fmla="*/ 2373361 w 2373361"/>
                <a:gd name="connsiteY3" fmla="*/ 223726 h 916120"/>
                <a:gd name="connsiteX4" fmla="*/ 2373361 w 2373361"/>
                <a:gd name="connsiteY4" fmla="*/ 692394 h 916120"/>
                <a:gd name="connsiteX5" fmla="*/ 2149635 w 2373361"/>
                <a:gd name="connsiteY5" fmla="*/ 916120 h 916120"/>
                <a:gd name="connsiteX6" fmla="*/ 223726 w 2373361"/>
                <a:gd name="connsiteY6" fmla="*/ 916120 h 916120"/>
                <a:gd name="connsiteX7" fmla="*/ 0 w 2373361"/>
                <a:gd name="connsiteY7" fmla="*/ 692394 h 916120"/>
                <a:gd name="connsiteX8" fmla="*/ 0 w 2373361"/>
                <a:gd name="connsiteY8" fmla="*/ 223726 h 91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3361" h="916120" fill="none" extrusionOk="0">
                  <a:moveTo>
                    <a:pt x="0" y="223726"/>
                  </a:moveTo>
                  <a:cubicBezTo>
                    <a:pt x="-2308" y="108253"/>
                    <a:pt x="87429" y="-8560"/>
                    <a:pt x="223726" y="0"/>
                  </a:cubicBezTo>
                  <a:cubicBezTo>
                    <a:pt x="1075671" y="-35273"/>
                    <a:pt x="1794040" y="-144294"/>
                    <a:pt x="2149635" y="0"/>
                  </a:cubicBezTo>
                  <a:cubicBezTo>
                    <a:pt x="2277365" y="1269"/>
                    <a:pt x="2369449" y="96867"/>
                    <a:pt x="2373361" y="223726"/>
                  </a:cubicBezTo>
                  <a:cubicBezTo>
                    <a:pt x="2353344" y="361659"/>
                    <a:pt x="2389928" y="475348"/>
                    <a:pt x="2373361" y="692394"/>
                  </a:cubicBezTo>
                  <a:cubicBezTo>
                    <a:pt x="2390851" y="802728"/>
                    <a:pt x="2280661" y="908027"/>
                    <a:pt x="2149635" y="916120"/>
                  </a:cubicBezTo>
                  <a:cubicBezTo>
                    <a:pt x="1610258" y="993645"/>
                    <a:pt x="723905" y="872417"/>
                    <a:pt x="223726" y="916120"/>
                  </a:cubicBezTo>
                  <a:cubicBezTo>
                    <a:pt x="98576" y="915680"/>
                    <a:pt x="-13895" y="815764"/>
                    <a:pt x="0" y="692394"/>
                  </a:cubicBezTo>
                  <a:cubicBezTo>
                    <a:pt x="-35017" y="614339"/>
                    <a:pt x="-26436" y="425703"/>
                    <a:pt x="0" y="223726"/>
                  </a:cubicBezTo>
                  <a:close/>
                </a:path>
                <a:path w="2373361" h="916120" stroke="0" extrusionOk="0">
                  <a:moveTo>
                    <a:pt x="0" y="223726"/>
                  </a:moveTo>
                  <a:cubicBezTo>
                    <a:pt x="-5623" y="80738"/>
                    <a:pt x="98483" y="1363"/>
                    <a:pt x="223726" y="0"/>
                  </a:cubicBezTo>
                  <a:cubicBezTo>
                    <a:pt x="436306" y="-95379"/>
                    <a:pt x="1768255" y="58096"/>
                    <a:pt x="2149635" y="0"/>
                  </a:cubicBezTo>
                  <a:cubicBezTo>
                    <a:pt x="2258428" y="-10395"/>
                    <a:pt x="2361644" y="91745"/>
                    <a:pt x="2373361" y="223726"/>
                  </a:cubicBezTo>
                  <a:cubicBezTo>
                    <a:pt x="2403017" y="342054"/>
                    <a:pt x="2355850" y="555443"/>
                    <a:pt x="2373361" y="692394"/>
                  </a:cubicBezTo>
                  <a:cubicBezTo>
                    <a:pt x="2382188" y="805462"/>
                    <a:pt x="2266438" y="909389"/>
                    <a:pt x="2149635" y="916120"/>
                  </a:cubicBezTo>
                  <a:cubicBezTo>
                    <a:pt x="1726222" y="856214"/>
                    <a:pt x="1028231" y="998634"/>
                    <a:pt x="223726" y="916120"/>
                  </a:cubicBezTo>
                  <a:cubicBezTo>
                    <a:pt x="79676" y="921185"/>
                    <a:pt x="-13082" y="829231"/>
                    <a:pt x="0" y="692394"/>
                  </a:cubicBezTo>
                  <a:cubicBezTo>
                    <a:pt x="11710" y="543491"/>
                    <a:pt x="-29727" y="320256"/>
                    <a:pt x="0" y="223726"/>
                  </a:cubicBezTo>
                  <a:close/>
                </a:path>
              </a:pathLst>
            </a:custGeom>
            <a:solidFill>
              <a:srgbClr val="FFFFFF"/>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5333" b="1" kern="0" dirty="0">
                  <a:solidFill>
                    <a:srgbClr val="002060"/>
                  </a:solidFill>
                  <a:latin typeface="UTM Duepuntozero" panose="02040603050506020204" pitchFamily="18" charset="0"/>
                  <a:sym typeface="Arial"/>
                </a:rPr>
                <a:t>Tai </a:t>
              </a:r>
              <a:r>
                <a:rPr lang="en-US" sz="5333" b="1" kern="0" dirty="0" err="1">
                  <a:solidFill>
                    <a:srgbClr val="002060"/>
                  </a:solidFill>
                  <a:latin typeface="UTM Duepuntozero" panose="02040603050506020204" pitchFamily="18" charset="0"/>
                  <a:sym typeface="Arial"/>
                </a:rPr>
                <a:t>nghe</a:t>
              </a:r>
              <a:endParaRPr lang="en-US" sz="5333" b="1" kern="0" dirty="0">
                <a:solidFill>
                  <a:srgbClr val="002060"/>
                </a:solidFill>
                <a:latin typeface="UTM Duepuntozero" panose="02040603050506020204" pitchFamily="18" charset="0"/>
                <a:sym typeface="Arial"/>
              </a:endParaRPr>
            </a:p>
          </p:txBody>
        </p:sp>
        <p:pic>
          <p:nvPicPr>
            <p:cNvPr id="4" name="Picture 3">
              <a:extLst>
                <a:ext uri="{FF2B5EF4-FFF2-40B4-BE49-F238E27FC236}">
                  <a16:creationId xmlns:a16="http://schemas.microsoft.com/office/drawing/2014/main" id="{51A82AF9-2BD1-46A5-B22F-2FE21DA5B6DC}"/>
                </a:ext>
              </a:extLst>
            </p:cNvPr>
            <p:cNvPicPr>
              <a:picLocks noChangeAspect="1"/>
            </p:cNvPicPr>
            <p:nvPr/>
          </p:nvPicPr>
          <p:blipFill>
            <a:blip r:embed="rId2"/>
            <a:stretch>
              <a:fillRect/>
            </a:stretch>
          </p:blipFill>
          <p:spPr>
            <a:xfrm>
              <a:off x="4516174" y="3983743"/>
              <a:ext cx="821365" cy="821365"/>
            </a:xfrm>
            <a:prstGeom prst="rect">
              <a:avLst/>
            </a:prstGeom>
          </p:spPr>
        </p:pic>
      </p:grpSp>
      <p:grpSp>
        <p:nvGrpSpPr>
          <p:cNvPr id="5" name="Group 4">
            <a:extLst>
              <a:ext uri="{FF2B5EF4-FFF2-40B4-BE49-F238E27FC236}">
                <a16:creationId xmlns:a16="http://schemas.microsoft.com/office/drawing/2014/main" id="{F1ABF2F2-EBD0-4B60-9EB1-6C37DB3A2446}"/>
              </a:ext>
            </a:extLst>
          </p:cNvPr>
          <p:cNvGrpSpPr/>
          <p:nvPr/>
        </p:nvGrpSpPr>
        <p:grpSpPr>
          <a:xfrm>
            <a:off x="7220676" y="3660339"/>
            <a:ext cx="3536559" cy="1238175"/>
            <a:chOff x="8191764" y="1812958"/>
            <a:chExt cx="2652419" cy="1227940"/>
          </a:xfrm>
        </p:grpSpPr>
        <p:sp>
          <p:nvSpPr>
            <p:cNvPr id="6" name="Rectangle: Rounded Corners 37">
              <a:extLst>
                <a:ext uri="{FF2B5EF4-FFF2-40B4-BE49-F238E27FC236}">
                  <a16:creationId xmlns:a16="http://schemas.microsoft.com/office/drawing/2014/main" id="{640A6D6A-D7CE-4D1B-94CD-43AD1D736B45}"/>
                </a:ext>
              </a:extLst>
            </p:cNvPr>
            <p:cNvSpPr/>
            <p:nvPr/>
          </p:nvSpPr>
          <p:spPr>
            <a:xfrm>
              <a:off x="8697292" y="2142423"/>
              <a:ext cx="2146891" cy="898475"/>
            </a:xfrm>
            <a:custGeom>
              <a:avLst/>
              <a:gdLst>
                <a:gd name="connsiteX0" fmla="*/ 0 w 2146891"/>
                <a:gd name="connsiteY0" fmla="*/ 219417 h 898475"/>
                <a:gd name="connsiteX1" fmla="*/ 219417 w 2146891"/>
                <a:gd name="connsiteY1" fmla="*/ 0 h 898475"/>
                <a:gd name="connsiteX2" fmla="*/ 1927474 w 2146891"/>
                <a:gd name="connsiteY2" fmla="*/ 0 h 898475"/>
                <a:gd name="connsiteX3" fmla="*/ 2146891 w 2146891"/>
                <a:gd name="connsiteY3" fmla="*/ 219417 h 898475"/>
                <a:gd name="connsiteX4" fmla="*/ 2146891 w 2146891"/>
                <a:gd name="connsiteY4" fmla="*/ 679058 h 898475"/>
                <a:gd name="connsiteX5" fmla="*/ 1927474 w 2146891"/>
                <a:gd name="connsiteY5" fmla="*/ 898475 h 898475"/>
                <a:gd name="connsiteX6" fmla="*/ 219417 w 2146891"/>
                <a:gd name="connsiteY6" fmla="*/ 898475 h 898475"/>
                <a:gd name="connsiteX7" fmla="*/ 0 w 2146891"/>
                <a:gd name="connsiteY7" fmla="*/ 679058 h 898475"/>
                <a:gd name="connsiteX8" fmla="*/ 0 w 2146891"/>
                <a:gd name="connsiteY8" fmla="*/ 219417 h 89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6891" h="898475" fill="none" extrusionOk="0">
                  <a:moveTo>
                    <a:pt x="0" y="219417"/>
                  </a:moveTo>
                  <a:cubicBezTo>
                    <a:pt x="-860" y="101250"/>
                    <a:pt x="83668" y="-9790"/>
                    <a:pt x="219417" y="0"/>
                  </a:cubicBezTo>
                  <a:cubicBezTo>
                    <a:pt x="904829" y="-25884"/>
                    <a:pt x="1112723" y="-3830"/>
                    <a:pt x="1927474" y="0"/>
                  </a:cubicBezTo>
                  <a:cubicBezTo>
                    <a:pt x="2069990" y="6494"/>
                    <a:pt x="2143793" y="95624"/>
                    <a:pt x="2146891" y="219417"/>
                  </a:cubicBezTo>
                  <a:cubicBezTo>
                    <a:pt x="2126815" y="406306"/>
                    <a:pt x="2122256" y="513747"/>
                    <a:pt x="2146891" y="679058"/>
                  </a:cubicBezTo>
                  <a:cubicBezTo>
                    <a:pt x="2165169" y="786417"/>
                    <a:pt x="2063459" y="882426"/>
                    <a:pt x="1927474" y="898475"/>
                  </a:cubicBezTo>
                  <a:cubicBezTo>
                    <a:pt x="1589886" y="867810"/>
                    <a:pt x="416909" y="782579"/>
                    <a:pt x="219417" y="898475"/>
                  </a:cubicBezTo>
                  <a:cubicBezTo>
                    <a:pt x="85296" y="894890"/>
                    <a:pt x="-17195" y="800004"/>
                    <a:pt x="0" y="679058"/>
                  </a:cubicBezTo>
                  <a:cubicBezTo>
                    <a:pt x="26969" y="621576"/>
                    <a:pt x="-29513" y="379798"/>
                    <a:pt x="0" y="219417"/>
                  </a:cubicBezTo>
                  <a:close/>
                </a:path>
                <a:path w="2146891" h="898475" stroke="0" extrusionOk="0">
                  <a:moveTo>
                    <a:pt x="0" y="219417"/>
                  </a:moveTo>
                  <a:cubicBezTo>
                    <a:pt x="-4005" y="84397"/>
                    <a:pt x="82390" y="12834"/>
                    <a:pt x="219417" y="0"/>
                  </a:cubicBezTo>
                  <a:cubicBezTo>
                    <a:pt x="968508" y="116600"/>
                    <a:pt x="1698920" y="-6496"/>
                    <a:pt x="1927474" y="0"/>
                  </a:cubicBezTo>
                  <a:cubicBezTo>
                    <a:pt x="2041022" y="-5373"/>
                    <a:pt x="2134193" y="89110"/>
                    <a:pt x="2146891" y="219417"/>
                  </a:cubicBezTo>
                  <a:cubicBezTo>
                    <a:pt x="2138614" y="286631"/>
                    <a:pt x="2156967" y="532427"/>
                    <a:pt x="2146891" y="679058"/>
                  </a:cubicBezTo>
                  <a:cubicBezTo>
                    <a:pt x="2151776" y="794433"/>
                    <a:pt x="2039094" y="888951"/>
                    <a:pt x="1927474" y="898475"/>
                  </a:cubicBezTo>
                  <a:cubicBezTo>
                    <a:pt x="1631685" y="786743"/>
                    <a:pt x="780766" y="898584"/>
                    <a:pt x="219417" y="898475"/>
                  </a:cubicBezTo>
                  <a:cubicBezTo>
                    <a:pt x="85325" y="901667"/>
                    <a:pt x="-1748" y="802013"/>
                    <a:pt x="0" y="679058"/>
                  </a:cubicBezTo>
                  <a:cubicBezTo>
                    <a:pt x="32166" y="488061"/>
                    <a:pt x="-40704" y="437308"/>
                    <a:pt x="0" y="219417"/>
                  </a:cubicBezTo>
                  <a:close/>
                </a:path>
              </a:pathLst>
            </a:custGeom>
            <a:solidFill>
              <a:srgbClr val="FFFFFF"/>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5333" b="1" kern="0" dirty="0">
                  <a:solidFill>
                    <a:srgbClr val="002060"/>
                  </a:solidFill>
                  <a:latin typeface="UTM Duepuntozero" panose="02040603050506020204" pitchFamily="18" charset="0"/>
                  <a:sym typeface="Arial"/>
                </a:rPr>
                <a:t>Tay </a:t>
              </a:r>
              <a:r>
                <a:rPr lang="en-US" sz="5333" b="1" kern="0" dirty="0" err="1">
                  <a:solidFill>
                    <a:srgbClr val="002060"/>
                  </a:solidFill>
                  <a:latin typeface="UTM Duepuntozero" panose="02040603050506020204" pitchFamily="18" charset="0"/>
                  <a:sym typeface="Arial"/>
                </a:rPr>
                <a:t>dò</a:t>
              </a:r>
              <a:endParaRPr lang="en-US" sz="5333" b="1" kern="0" dirty="0">
                <a:solidFill>
                  <a:srgbClr val="002060"/>
                </a:solidFill>
                <a:latin typeface="UTM Duepuntozero" panose="02040603050506020204" pitchFamily="18" charset="0"/>
                <a:sym typeface="Arial"/>
              </a:endParaRPr>
            </a:p>
          </p:txBody>
        </p:sp>
        <p:pic>
          <p:nvPicPr>
            <p:cNvPr id="7" name="Picture 6">
              <a:extLst>
                <a:ext uri="{FF2B5EF4-FFF2-40B4-BE49-F238E27FC236}">
                  <a16:creationId xmlns:a16="http://schemas.microsoft.com/office/drawing/2014/main" id="{93144BD0-3848-494A-A742-765F83BFACC9}"/>
                </a:ext>
              </a:extLst>
            </p:cNvPr>
            <p:cNvPicPr>
              <a:picLocks noChangeAspect="1"/>
            </p:cNvPicPr>
            <p:nvPr/>
          </p:nvPicPr>
          <p:blipFill>
            <a:blip r:embed="rId3"/>
            <a:stretch>
              <a:fillRect/>
            </a:stretch>
          </p:blipFill>
          <p:spPr>
            <a:xfrm>
              <a:off x="8191764" y="1812958"/>
              <a:ext cx="843507" cy="843507"/>
            </a:xfrm>
            <a:prstGeom prst="rect">
              <a:avLst/>
            </a:prstGeom>
          </p:spPr>
        </p:pic>
      </p:grpSp>
      <p:grpSp>
        <p:nvGrpSpPr>
          <p:cNvPr id="8" name="Group 7">
            <a:extLst>
              <a:ext uri="{FF2B5EF4-FFF2-40B4-BE49-F238E27FC236}">
                <a16:creationId xmlns:a16="http://schemas.microsoft.com/office/drawing/2014/main" id="{4D15431F-BF36-4260-AFA7-7E94C17AB78E}"/>
              </a:ext>
            </a:extLst>
          </p:cNvPr>
          <p:cNvGrpSpPr/>
          <p:nvPr/>
        </p:nvGrpSpPr>
        <p:grpSpPr>
          <a:xfrm>
            <a:off x="6096000" y="2068708"/>
            <a:ext cx="3514957" cy="1351107"/>
            <a:chOff x="1067412" y="1024716"/>
            <a:chExt cx="2636218" cy="1339938"/>
          </a:xfrm>
        </p:grpSpPr>
        <p:sp>
          <p:nvSpPr>
            <p:cNvPr id="9" name="Rectangle: Rounded Corners 41">
              <a:extLst>
                <a:ext uri="{FF2B5EF4-FFF2-40B4-BE49-F238E27FC236}">
                  <a16:creationId xmlns:a16="http://schemas.microsoft.com/office/drawing/2014/main" id="{5013DB84-DC9F-4323-AB87-D267B09FCC73}"/>
                </a:ext>
              </a:extLst>
            </p:cNvPr>
            <p:cNvSpPr/>
            <p:nvPr/>
          </p:nvSpPr>
          <p:spPr>
            <a:xfrm>
              <a:off x="1436965" y="1499479"/>
              <a:ext cx="2266665" cy="865175"/>
            </a:xfrm>
            <a:custGeom>
              <a:avLst/>
              <a:gdLst>
                <a:gd name="connsiteX0" fmla="*/ 0 w 2266665"/>
                <a:gd name="connsiteY0" fmla="*/ 211284 h 865175"/>
                <a:gd name="connsiteX1" fmla="*/ 211284 w 2266665"/>
                <a:gd name="connsiteY1" fmla="*/ 0 h 865175"/>
                <a:gd name="connsiteX2" fmla="*/ 2055381 w 2266665"/>
                <a:gd name="connsiteY2" fmla="*/ 0 h 865175"/>
                <a:gd name="connsiteX3" fmla="*/ 2266665 w 2266665"/>
                <a:gd name="connsiteY3" fmla="*/ 211284 h 865175"/>
                <a:gd name="connsiteX4" fmla="*/ 2266665 w 2266665"/>
                <a:gd name="connsiteY4" fmla="*/ 653891 h 865175"/>
                <a:gd name="connsiteX5" fmla="*/ 2055381 w 2266665"/>
                <a:gd name="connsiteY5" fmla="*/ 865175 h 865175"/>
                <a:gd name="connsiteX6" fmla="*/ 211284 w 2266665"/>
                <a:gd name="connsiteY6" fmla="*/ 865175 h 865175"/>
                <a:gd name="connsiteX7" fmla="*/ 0 w 2266665"/>
                <a:gd name="connsiteY7" fmla="*/ 653891 h 865175"/>
                <a:gd name="connsiteX8" fmla="*/ 0 w 2266665"/>
                <a:gd name="connsiteY8" fmla="*/ 211284 h 8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65" h="865175" fill="none" extrusionOk="0">
                  <a:moveTo>
                    <a:pt x="0" y="211284"/>
                  </a:moveTo>
                  <a:cubicBezTo>
                    <a:pt x="-1081" y="98382"/>
                    <a:pt x="76805" y="-11955"/>
                    <a:pt x="211284" y="0"/>
                  </a:cubicBezTo>
                  <a:cubicBezTo>
                    <a:pt x="1001014" y="-73551"/>
                    <a:pt x="1849904" y="13761"/>
                    <a:pt x="2055381" y="0"/>
                  </a:cubicBezTo>
                  <a:cubicBezTo>
                    <a:pt x="2179493" y="2259"/>
                    <a:pt x="2264950" y="93149"/>
                    <a:pt x="2266665" y="211284"/>
                  </a:cubicBezTo>
                  <a:cubicBezTo>
                    <a:pt x="2299071" y="392676"/>
                    <a:pt x="2287504" y="437886"/>
                    <a:pt x="2266665" y="653891"/>
                  </a:cubicBezTo>
                  <a:cubicBezTo>
                    <a:pt x="2268841" y="768935"/>
                    <a:pt x="2181541" y="854908"/>
                    <a:pt x="2055381" y="865175"/>
                  </a:cubicBezTo>
                  <a:cubicBezTo>
                    <a:pt x="1238604" y="699945"/>
                    <a:pt x="561153" y="968374"/>
                    <a:pt x="211284" y="865175"/>
                  </a:cubicBezTo>
                  <a:cubicBezTo>
                    <a:pt x="75754" y="859955"/>
                    <a:pt x="-10361" y="770438"/>
                    <a:pt x="0" y="653891"/>
                  </a:cubicBezTo>
                  <a:cubicBezTo>
                    <a:pt x="-34609" y="583789"/>
                    <a:pt x="4528" y="343616"/>
                    <a:pt x="0" y="211284"/>
                  </a:cubicBezTo>
                  <a:close/>
                </a:path>
                <a:path w="2266665" h="865175" stroke="0" extrusionOk="0">
                  <a:moveTo>
                    <a:pt x="0" y="211284"/>
                  </a:moveTo>
                  <a:cubicBezTo>
                    <a:pt x="-3428" y="82750"/>
                    <a:pt x="79135" y="12522"/>
                    <a:pt x="211284" y="0"/>
                  </a:cubicBezTo>
                  <a:cubicBezTo>
                    <a:pt x="562946" y="153224"/>
                    <a:pt x="1764947" y="-127705"/>
                    <a:pt x="2055381" y="0"/>
                  </a:cubicBezTo>
                  <a:cubicBezTo>
                    <a:pt x="2166741" y="-3751"/>
                    <a:pt x="2263767" y="92512"/>
                    <a:pt x="2266665" y="211284"/>
                  </a:cubicBezTo>
                  <a:cubicBezTo>
                    <a:pt x="2297107" y="334037"/>
                    <a:pt x="2244144" y="459933"/>
                    <a:pt x="2266665" y="653891"/>
                  </a:cubicBezTo>
                  <a:cubicBezTo>
                    <a:pt x="2276650" y="758711"/>
                    <a:pt x="2158349" y="851507"/>
                    <a:pt x="2055381" y="865175"/>
                  </a:cubicBezTo>
                  <a:cubicBezTo>
                    <a:pt x="1292350" y="768507"/>
                    <a:pt x="665136" y="717117"/>
                    <a:pt x="211284" y="865175"/>
                  </a:cubicBezTo>
                  <a:cubicBezTo>
                    <a:pt x="77408" y="869424"/>
                    <a:pt x="-10101" y="780832"/>
                    <a:pt x="0" y="653891"/>
                  </a:cubicBezTo>
                  <a:cubicBezTo>
                    <a:pt x="39689" y="465304"/>
                    <a:pt x="37989" y="415667"/>
                    <a:pt x="0" y="211284"/>
                  </a:cubicBezTo>
                  <a:close/>
                </a:path>
              </a:pathLst>
            </a:custGeom>
            <a:solidFill>
              <a:srgbClr val="FFFFFF"/>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5333" b="1" kern="0" dirty="0" err="1">
                  <a:solidFill>
                    <a:srgbClr val="002060"/>
                  </a:solidFill>
                  <a:latin typeface="UTM Duepuntozero" panose="02040603050506020204" pitchFamily="18" charset="0"/>
                  <a:sym typeface="Arial"/>
                </a:rPr>
                <a:t>Mắt</a:t>
              </a:r>
              <a:r>
                <a:rPr lang="en-US" sz="5333" b="1" kern="0" dirty="0">
                  <a:solidFill>
                    <a:srgbClr val="002060"/>
                  </a:solidFill>
                  <a:latin typeface="UTM Duepuntozero" panose="02040603050506020204" pitchFamily="18" charset="0"/>
                  <a:sym typeface="Arial"/>
                </a:rPr>
                <a:t> </a:t>
              </a:r>
              <a:r>
                <a:rPr lang="en-US" sz="5333" b="1" kern="0" dirty="0" err="1">
                  <a:solidFill>
                    <a:srgbClr val="002060"/>
                  </a:solidFill>
                  <a:latin typeface="UTM Duepuntozero" panose="02040603050506020204" pitchFamily="18" charset="0"/>
                  <a:sym typeface="Arial"/>
                </a:rPr>
                <a:t>dõi</a:t>
              </a:r>
              <a:endParaRPr lang="en-US" sz="5333" b="1" kern="0" dirty="0">
                <a:solidFill>
                  <a:srgbClr val="002060"/>
                </a:solidFill>
                <a:latin typeface="UTM Duepuntozero" panose="02040603050506020204" pitchFamily="18" charset="0"/>
                <a:sym typeface="Arial"/>
              </a:endParaRPr>
            </a:p>
          </p:txBody>
        </p:sp>
        <p:pic>
          <p:nvPicPr>
            <p:cNvPr id="10" name="Picture 2" descr="Read - Free people icons">
              <a:extLst>
                <a:ext uri="{FF2B5EF4-FFF2-40B4-BE49-F238E27FC236}">
                  <a16:creationId xmlns:a16="http://schemas.microsoft.com/office/drawing/2014/main" id="{5828706E-A407-4596-912F-3E26703EED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412" y="1024716"/>
              <a:ext cx="843507" cy="843507"/>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A7B99ADE-B4FC-4CF3-8F16-471AEE602A40}"/>
              </a:ext>
            </a:extLst>
          </p:cNvPr>
          <p:cNvPicPr>
            <a:picLocks noChangeAspect="1"/>
          </p:cNvPicPr>
          <p:nvPr/>
        </p:nvPicPr>
        <p:blipFill rotWithShape="1">
          <a:blip r:embed="rId5"/>
          <a:srcRect l="31939" t="14635" r="31578" b="22836"/>
          <a:stretch/>
        </p:blipFill>
        <p:spPr>
          <a:xfrm>
            <a:off x="113687" y="234398"/>
            <a:ext cx="7106989" cy="1964697"/>
          </a:xfrm>
          <a:prstGeom prst="rect">
            <a:avLst/>
          </a:prstGeom>
        </p:spPr>
      </p:pic>
      <p:pic>
        <p:nvPicPr>
          <p:cNvPr id="12" name="Picture 1">
            <a:extLst>
              <a:ext uri="{FF2B5EF4-FFF2-40B4-BE49-F238E27FC236}">
                <a16:creationId xmlns:a16="http://schemas.microsoft.com/office/drawing/2014/main" id="{981FA860-FF62-4AB7-B0E1-CDA620E425B1}"/>
              </a:ext>
            </a:extLst>
          </p:cNvPr>
          <p:cNvPicPr>
            <a:picLocks noChangeAspect="1"/>
          </p:cNvPicPr>
          <p:nvPr/>
        </p:nvPicPr>
        <p:blipFill>
          <a:blip r:embed="rId6"/>
          <a:stretch>
            <a:fillRect/>
          </a:stretch>
        </p:blipFill>
        <p:spPr>
          <a:xfrm flipH="1">
            <a:off x="3930920" y="3020151"/>
            <a:ext cx="2805567" cy="2712694"/>
          </a:xfrm>
          <a:prstGeom prst="rect">
            <a:avLst/>
          </a:prstGeom>
        </p:spPr>
      </p:pic>
    </p:spTree>
    <p:extLst>
      <p:ext uri="{BB962C8B-B14F-4D97-AF65-F5344CB8AC3E}">
        <p14:creationId xmlns:p14="http://schemas.microsoft.com/office/powerpoint/2010/main" val="24941122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1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1000">
                                          <p:cBhvr additive="base">
                                            <p:cTn id="7" dur="1000" fill="hold"/>
                                            <p:tgtEl>
                                              <p:spTgt spid="8"/>
                                            </p:tgtEl>
                                            <p:attrNameLst>
                                              <p:attrName>ppt_x</p:attrName>
                                            </p:attrNameLst>
                                          </p:cBhvr>
                                          <p:tavLst>
                                            <p:tav tm="0">
                                              <p:val>
                                                <p:strVal val="#ppt_x"/>
                                              </p:val>
                                            </p:tav>
                                            <p:tav tm="100000">
                                              <p:val>
                                                <p:strVal val="#ppt_x"/>
                                              </p:val>
                                            </p:tav>
                                          </p:tavLst>
                                        </p:anim>
                                        <p:anim calcmode="lin" valueType="num" p14:bounceEnd="61000">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14:bounceEnd="66000">
                                          <p:cBhvr additive="base">
                                            <p:cTn id="1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843BF43-3746-4ED4-AB90-AF12A333F5CB}"/>
              </a:ext>
            </a:extLst>
          </p:cNvPr>
          <p:cNvSpPr txBox="1"/>
          <p:nvPr/>
        </p:nvSpPr>
        <p:spPr>
          <a:xfrm>
            <a:off x="342900" y="1292810"/>
            <a:ext cx="11582400" cy="5262979"/>
          </a:xfrm>
          <a:prstGeom prst="rect">
            <a:avLst/>
          </a:prstGeom>
          <a:solidFill>
            <a:schemeClr val="bg1">
              <a:lumMod val="85000"/>
            </a:schemeClr>
          </a:solidFill>
        </p:spPr>
        <p:txBody>
          <a:bodyPr wrap="square">
            <a:spAutoFit/>
          </a:bodyPr>
          <a:lstStyle/>
          <a:p>
            <a:pPr algn="just"/>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Mấy </a:t>
            </a:r>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hôm </a:t>
            </a:r>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trước, </a:t>
            </a:r>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Bé</a:t>
            </a:r>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 đi học trước</a:t>
            </a:r>
            <a:endParaRPr lang="en-US" sz="2800" b="1" i="0" dirty="0">
              <a:solidFill>
                <a:schemeClr val="bg2">
                  <a:lumMod val="10000"/>
                </a:schemeClr>
              </a:solidFill>
              <a:effectLst/>
              <a:latin typeface="Times New Roman" panose="02020603050405020304" pitchFamily="18" charset="0"/>
              <a:cs typeface="Times New Roman" panose="02020603050405020304" pitchFamily="18" charset="0"/>
            </a:endParaRPr>
          </a:p>
          <a:p>
            <a:pPr algn="just"/>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cả lúc con lợn ủn ỉn đòi ăn trong chuồng.</a:t>
            </a:r>
          </a:p>
          <a:p>
            <a:pPr algn="just"/>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Ông hỏi:</a:t>
            </a:r>
          </a:p>
          <a:p>
            <a:pPr algn="just"/>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 Cháu đi học sớm thế?</a:t>
            </a:r>
          </a:p>
          <a:p>
            <a:pPr algn="just"/>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Bé thưa:</a:t>
            </a:r>
          </a:p>
          <a:p>
            <a:pPr algn="just"/>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 Cháu có việc ở lớp ạ.</a:t>
            </a:r>
          </a:p>
          <a:p>
            <a:pPr algn="just"/>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Bé chưa dám nói thật với ông là Bé phải ra đầu làng có việc, sợ ông cười. Nhưng hôm nay, tan học về, vừa treo túi sách lên cột, Bé đã khoe:</a:t>
            </a:r>
          </a:p>
          <a:p>
            <a:pPr algn="just"/>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 Cháu được 9 điểm bài tập làm văn, ông ạ.</a:t>
            </a:r>
          </a:p>
          <a:p>
            <a:pPr algn="just"/>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Rồi bé kể:</a:t>
            </a:r>
          </a:p>
          <a:p>
            <a:pPr algn="just"/>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 Cháu mất công lắm đấy. Phải mấy buổi sáng đứng ở đầu làng để quan sát. Rồi cháu viết, cháu lại viết lại, cháu chữa, cháu…</a:t>
            </a:r>
          </a:p>
        </p:txBody>
      </p:sp>
      <p:pic>
        <p:nvPicPr>
          <p:cNvPr id="14" name="Picture 13">
            <a:extLst>
              <a:ext uri="{FF2B5EF4-FFF2-40B4-BE49-F238E27FC236}">
                <a16:creationId xmlns:a16="http://schemas.microsoft.com/office/drawing/2014/main" id="{01063F7B-22EC-4211-B645-F1818036F4A6}"/>
              </a:ext>
            </a:extLst>
          </p:cNvPr>
          <p:cNvPicPr>
            <a:picLocks noChangeAspect="1"/>
          </p:cNvPicPr>
          <p:nvPr/>
        </p:nvPicPr>
        <p:blipFill>
          <a:blip r:embed="rId2"/>
          <a:stretch>
            <a:fillRect/>
          </a:stretch>
        </p:blipFill>
        <p:spPr>
          <a:xfrm>
            <a:off x="6669201" y="290008"/>
            <a:ext cx="5256099" cy="3462842"/>
          </a:xfrm>
          <a:prstGeom prst="rect">
            <a:avLst/>
          </a:prstGeom>
        </p:spPr>
      </p:pic>
      <p:sp>
        <p:nvSpPr>
          <p:cNvPr id="17" name="TextBox 16">
            <a:extLst>
              <a:ext uri="{FF2B5EF4-FFF2-40B4-BE49-F238E27FC236}">
                <a16:creationId xmlns:a16="http://schemas.microsoft.com/office/drawing/2014/main" id="{CBAF3CE6-4AB9-4E82-826D-316922CFE499}"/>
              </a:ext>
            </a:extLst>
          </p:cNvPr>
          <p:cNvSpPr txBox="1"/>
          <p:nvPr/>
        </p:nvSpPr>
        <p:spPr>
          <a:xfrm>
            <a:off x="2068669" y="622132"/>
            <a:ext cx="2908168" cy="584775"/>
          </a:xfrm>
          <a:prstGeom prst="rect">
            <a:avLst/>
          </a:prstGeom>
          <a:solidFill>
            <a:schemeClr val="bg1">
              <a:lumMod val="85000"/>
            </a:schemeClr>
          </a:solidFill>
        </p:spPr>
        <p:txBody>
          <a:bodyPr wrap="none" rtlCol="0">
            <a:spAutoFit/>
          </a:bodyPr>
          <a:lstStyle/>
          <a:p>
            <a:pPr algn="l"/>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cảnh</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5351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CA4DCD-E3CB-43C6-A6D9-681C79974C42}"/>
              </a:ext>
            </a:extLst>
          </p:cNvPr>
          <p:cNvSpPr txBox="1"/>
          <p:nvPr/>
        </p:nvSpPr>
        <p:spPr>
          <a:xfrm>
            <a:off x="381000" y="302359"/>
            <a:ext cx="11487150" cy="6124754"/>
          </a:xfrm>
          <a:prstGeom prst="rect">
            <a:avLst/>
          </a:prstGeom>
          <a:solidFill>
            <a:schemeClr val="bg1">
              <a:lumMod val="85000"/>
            </a:schemeClr>
          </a:solidFill>
        </p:spPr>
        <p:txBody>
          <a:bodyPr wrap="square">
            <a:spAutoFit/>
          </a:bodyPr>
          <a:lstStyle/>
          <a:p>
            <a:pPr algn="just"/>
            <a:r>
              <a:rPr lang="en-US" sz="2800" b="1"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Thấy Bé cứ rối rít, ông bảo:</a:t>
            </a:r>
          </a:p>
          <a:p>
            <a:pPr algn="just"/>
            <a:r>
              <a:rPr lang="en-US" sz="2800" b="1"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 Điểm giỏi thế nào, cháu đọc ông nghe bài văn, ông mới biết được chứ.</a:t>
            </a:r>
          </a:p>
          <a:p>
            <a:pPr algn="just"/>
            <a:r>
              <a:rPr lang="en-US" sz="2800" b="1"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 Cô giáo cháu cho đề bài: “Tả cảnh đi làm đồng buổi sáng”. Cháu đã viết thế này, ông nghe nhé:</a:t>
            </a:r>
          </a:p>
          <a:p>
            <a:pPr algn="just"/>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Buổi sáng, gà hàng xóm le te gáy. Những con lợn trong chuồng đã ủn ỉn đòi ăn. Trên mái nhà, những làn khói bếp lan nhẹ nhàng.</a:t>
            </a:r>
            <a:endParaRPr lang="vi-VN" sz="2800" b="1" i="0" dirty="0">
              <a:solidFill>
                <a:srgbClr val="000000"/>
              </a:solidFill>
              <a:effectLst/>
              <a:latin typeface="Times New Roman" panose="02020603050405020304" pitchFamily="18" charset="0"/>
              <a:cs typeface="Times New Roman" panose="02020603050405020304" pitchFamily="18" charset="0"/>
            </a:endParaRPr>
          </a:p>
          <a:p>
            <a:pPr algn="just"/>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Mọi người tập trung ở đầu làng. Đầu tiên là các cụ phụ lão. Các cụ đang trồng vải thiều dưới bãi. Rồi đến các anh chị vác quốc, vác vồ lũ lượt đi. </a:t>
            </a:r>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Hôm nay chủ nhật, các bạn học sinh lớp 4B cũng ra đồng.</a:t>
            </a:r>
            <a:endParaRPr lang="vi-VN" sz="2800" b="1" i="0" dirty="0">
              <a:solidFill>
                <a:srgbClr val="000000"/>
              </a:solidFill>
              <a:effectLst/>
              <a:latin typeface="Times New Roman" panose="02020603050405020304" pitchFamily="18" charset="0"/>
              <a:cs typeface="Times New Roman" panose="02020603050405020304" pitchFamily="18" charset="0"/>
            </a:endParaRPr>
          </a:p>
          <a:p>
            <a:pPr algn="just"/>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Cánh đồng làng em đang giữa vụ trồng bí. Muốn đến tháng Ba có hoa bí nở vàng rực rỡ và quả bí non để nấu canh thì bây giờ phải chăm vun xới rồi.</a:t>
            </a:r>
            <a:endParaRPr lang="vi-VN" sz="2800" b="1" i="0" dirty="0">
              <a:solidFill>
                <a:srgbClr val="000000"/>
              </a:solidFill>
              <a:effectLst/>
              <a:latin typeface="Times New Roman" panose="02020603050405020304" pitchFamily="18" charset="0"/>
              <a:cs typeface="Times New Roman" panose="02020603050405020304" pitchFamily="18" charset="0"/>
            </a:endParaRPr>
          </a:p>
          <a:p>
            <a:pPr algn="just"/>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Chẳng mấy chốc, từ con đường bạch đàn thẳng tắp, từng đoàn người đã kéo xuống đồng. Tiếng nói chuyện, cười đùa ồn ã, át cả cái rét buốt. Một ngày lao động bắt đầu.</a:t>
            </a:r>
            <a:endParaRPr lang="vi-VN" sz="2800" b="1"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4056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CE559B-DD2B-4D65-9F3F-FAF2D40A499C}"/>
              </a:ext>
            </a:extLst>
          </p:cNvPr>
          <p:cNvSpPr txBox="1"/>
          <p:nvPr/>
        </p:nvSpPr>
        <p:spPr>
          <a:xfrm>
            <a:off x="1828800" y="918686"/>
            <a:ext cx="8896350" cy="2246769"/>
          </a:xfrm>
          <a:prstGeom prst="rect">
            <a:avLst/>
          </a:prstGeom>
          <a:solidFill>
            <a:schemeClr val="bg1">
              <a:lumMod val="85000"/>
            </a:schemeClr>
          </a:solidFill>
        </p:spPr>
        <p:txBody>
          <a:bodyPr wrap="square">
            <a:spAutoFit/>
          </a:bodyPr>
          <a:lstStyle/>
          <a:p>
            <a:pPr algn="just"/>
            <a:r>
              <a:rPr lang="en-US" sz="2800" b="1"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Nghe xong, ông cười khà khà:</a:t>
            </a:r>
          </a:p>
          <a:p>
            <a:pPr algn="just"/>
            <a:r>
              <a:rPr lang="en-US" sz="2800" b="1"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 Sáng hôm ấy, có cả ông xuống bãi trồng vải thiều đấy. Cháu giỏi quá! Viết như hệt!</a:t>
            </a:r>
          </a:p>
          <a:p>
            <a:pPr algn="just"/>
            <a:r>
              <a:rPr lang="en-US" sz="2800" b="1"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Được ông khen, Bé vui lắm.</a:t>
            </a:r>
          </a:p>
          <a:p>
            <a:pPr algn="r"/>
            <a:r>
              <a:rPr lang="vi-VN" sz="2800" b="1" i="0" dirty="0">
                <a:solidFill>
                  <a:srgbClr val="000000"/>
                </a:solidFill>
                <a:effectLst/>
                <a:latin typeface="Times New Roman" panose="02020603050405020304" pitchFamily="18" charset="0"/>
                <a:cs typeface="Times New Roman" panose="02020603050405020304" pitchFamily="18" charset="0"/>
              </a:rPr>
              <a:t>(Theo Tô Hoài)</a:t>
            </a:r>
          </a:p>
        </p:txBody>
      </p:sp>
    </p:spTree>
    <p:extLst>
      <p:ext uri="{BB962C8B-B14F-4D97-AF65-F5344CB8AC3E}">
        <p14:creationId xmlns:p14="http://schemas.microsoft.com/office/powerpoint/2010/main" val="1696143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5C1909-F486-4CA5-AC1F-88A4D5A78915}"/>
              </a:ext>
            </a:extLst>
          </p:cNvPr>
          <p:cNvSpPr txBox="1"/>
          <p:nvPr/>
        </p:nvSpPr>
        <p:spPr>
          <a:xfrm>
            <a:off x="2054182" y="238423"/>
            <a:ext cx="1603418" cy="523220"/>
          </a:xfrm>
          <a:prstGeom prst="rect">
            <a:avLst/>
          </a:prstGeom>
          <a:noFill/>
        </p:spPr>
        <p:txBody>
          <a:bodyPr wrap="square">
            <a:spAutoFit/>
          </a:bodyPr>
          <a:lstStyle/>
          <a:p>
            <a:r>
              <a:rPr lang="en-US" sz="2800" b="1" i="1" dirty="0" err="1">
                <a:solidFill>
                  <a:schemeClr val="bg2">
                    <a:lumMod val="10000"/>
                  </a:schemeClr>
                </a:solidFill>
                <a:effectLst/>
                <a:latin typeface="Times New Roman" panose="02020603050405020304" pitchFamily="18" charset="0"/>
                <a:ea typeface="Times New Roman" panose="02020603050405020304" pitchFamily="18" charset="0"/>
              </a:rPr>
              <a:t>Phụ</a:t>
            </a:r>
            <a:r>
              <a:rPr lang="en-US" sz="2800" b="1" i="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i="1" dirty="0" err="1">
                <a:solidFill>
                  <a:schemeClr val="bg2">
                    <a:lumMod val="10000"/>
                  </a:schemeClr>
                </a:solidFill>
                <a:effectLst/>
                <a:latin typeface="Times New Roman" panose="02020603050405020304" pitchFamily="18" charset="0"/>
                <a:ea typeface="Times New Roman" panose="02020603050405020304" pitchFamily="18" charset="0"/>
              </a:rPr>
              <a:t>lão</a:t>
            </a:r>
            <a:r>
              <a:rPr lang="en-US" sz="2800" b="1" i="1" dirty="0">
                <a:solidFill>
                  <a:schemeClr val="bg2">
                    <a:lumMod val="10000"/>
                  </a:schemeClr>
                </a:solidFill>
                <a:effectLst/>
                <a:latin typeface="Times New Roman" panose="02020603050405020304" pitchFamily="18" charset="0"/>
                <a:ea typeface="Times New Roman" panose="02020603050405020304" pitchFamily="18" charset="0"/>
              </a:rPr>
              <a:t>:</a:t>
            </a:r>
            <a:endParaRPr lang="en-US" sz="2800" b="1" dirty="0">
              <a:solidFill>
                <a:schemeClr val="bg2">
                  <a:lumMod val="10000"/>
                </a:schemeClr>
              </a:solidFill>
            </a:endParaRPr>
          </a:p>
        </p:txBody>
      </p:sp>
      <p:sp>
        <p:nvSpPr>
          <p:cNvPr id="7" name="TextBox 6">
            <a:extLst>
              <a:ext uri="{FF2B5EF4-FFF2-40B4-BE49-F238E27FC236}">
                <a16:creationId xmlns:a16="http://schemas.microsoft.com/office/drawing/2014/main" id="{2B6173D2-407B-4EE0-BA5A-A760C90764CD}"/>
              </a:ext>
            </a:extLst>
          </p:cNvPr>
          <p:cNvSpPr txBox="1"/>
          <p:nvPr/>
        </p:nvSpPr>
        <p:spPr>
          <a:xfrm>
            <a:off x="545399" y="3578541"/>
            <a:ext cx="1669018" cy="523220"/>
          </a:xfrm>
          <a:prstGeom prst="rect">
            <a:avLst/>
          </a:prstGeom>
          <a:noFill/>
        </p:spPr>
        <p:txBody>
          <a:bodyPr wrap="square">
            <a:spAutoFit/>
          </a:bodyPr>
          <a:lstStyle/>
          <a:p>
            <a:r>
              <a:rPr lang="en-US" sz="2800" b="1" i="1" dirty="0" err="1">
                <a:solidFill>
                  <a:schemeClr val="bg2">
                    <a:lumMod val="10000"/>
                  </a:schemeClr>
                </a:solidFill>
                <a:effectLst/>
                <a:latin typeface="Times New Roman" panose="02020603050405020304" pitchFamily="18" charset="0"/>
                <a:ea typeface="Times New Roman" panose="02020603050405020304" pitchFamily="18" charset="0"/>
              </a:rPr>
              <a:t>Vải</a:t>
            </a:r>
            <a:r>
              <a:rPr lang="en-US" sz="2800" b="1" i="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i="1" dirty="0" err="1">
                <a:solidFill>
                  <a:schemeClr val="bg2">
                    <a:lumMod val="10000"/>
                  </a:schemeClr>
                </a:solidFill>
                <a:effectLst/>
                <a:latin typeface="Times New Roman" panose="02020603050405020304" pitchFamily="18" charset="0"/>
                <a:ea typeface="Times New Roman" panose="02020603050405020304" pitchFamily="18" charset="0"/>
              </a:rPr>
              <a:t>thiều</a:t>
            </a:r>
            <a:r>
              <a:rPr lang="en-US" sz="2800" b="1" i="1" dirty="0">
                <a:solidFill>
                  <a:schemeClr val="bg2">
                    <a:lumMod val="10000"/>
                  </a:schemeClr>
                </a:solidFill>
                <a:effectLst/>
                <a:latin typeface="Times New Roman" panose="02020603050405020304" pitchFamily="18" charset="0"/>
                <a:ea typeface="Times New Roman" panose="02020603050405020304" pitchFamily="18" charset="0"/>
              </a:rPr>
              <a:t>: </a:t>
            </a:r>
            <a:endParaRPr lang="en-US" sz="2800" b="1" dirty="0">
              <a:solidFill>
                <a:schemeClr val="bg2">
                  <a:lumMod val="10000"/>
                </a:schemeClr>
              </a:solidFill>
            </a:endParaRPr>
          </a:p>
        </p:txBody>
      </p:sp>
      <p:sp>
        <p:nvSpPr>
          <p:cNvPr id="9" name="TextBox 8">
            <a:extLst>
              <a:ext uri="{FF2B5EF4-FFF2-40B4-BE49-F238E27FC236}">
                <a16:creationId xmlns:a16="http://schemas.microsoft.com/office/drawing/2014/main" id="{E0056F13-FBD3-4E9D-B684-DB69378C8FAB}"/>
              </a:ext>
            </a:extLst>
          </p:cNvPr>
          <p:cNvSpPr txBox="1"/>
          <p:nvPr/>
        </p:nvSpPr>
        <p:spPr>
          <a:xfrm>
            <a:off x="5543404" y="283715"/>
            <a:ext cx="1009649" cy="523220"/>
          </a:xfrm>
          <a:prstGeom prst="rect">
            <a:avLst/>
          </a:prstGeom>
          <a:noFill/>
        </p:spPr>
        <p:txBody>
          <a:bodyPr wrap="square">
            <a:spAutoFit/>
          </a:bodyPr>
          <a:lstStyle/>
          <a:p>
            <a:r>
              <a:rPr lang="en-US" sz="2800" b="1" i="1" dirty="0" err="1">
                <a:solidFill>
                  <a:schemeClr val="bg2">
                    <a:lumMod val="10000"/>
                  </a:schemeClr>
                </a:solidFill>
                <a:effectLst/>
                <a:latin typeface="Times New Roman" panose="02020603050405020304" pitchFamily="18" charset="0"/>
                <a:ea typeface="Times New Roman" panose="02020603050405020304" pitchFamily="18" charset="0"/>
              </a:rPr>
              <a:t>Vồ</a:t>
            </a:r>
            <a:r>
              <a:rPr lang="en-US" sz="2800" b="1" i="1" dirty="0">
                <a:solidFill>
                  <a:schemeClr val="bg2">
                    <a:lumMod val="10000"/>
                  </a:schemeClr>
                </a:solidFill>
                <a:effectLst/>
                <a:latin typeface="Times New Roman" panose="02020603050405020304" pitchFamily="18" charset="0"/>
                <a:ea typeface="Times New Roman" panose="02020603050405020304" pitchFamily="18" charset="0"/>
              </a:rPr>
              <a:t>: </a:t>
            </a:r>
            <a:endParaRPr lang="en-US" sz="2800" b="1" dirty="0">
              <a:solidFill>
                <a:schemeClr val="bg2">
                  <a:lumMod val="10000"/>
                </a:schemeClr>
              </a:solidFill>
            </a:endParaRPr>
          </a:p>
        </p:txBody>
      </p:sp>
      <p:sp>
        <p:nvSpPr>
          <p:cNvPr id="11" name="TextBox 10">
            <a:extLst>
              <a:ext uri="{FF2B5EF4-FFF2-40B4-BE49-F238E27FC236}">
                <a16:creationId xmlns:a16="http://schemas.microsoft.com/office/drawing/2014/main" id="{F7A3E8E6-5BD0-4A02-8480-842D93407288}"/>
              </a:ext>
            </a:extLst>
          </p:cNvPr>
          <p:cNvSpPr txBox="1"/>
          <p:nvPr/>
        </p:nvSpPr>
        <p:spPr>
          <a:xfrm>
            <a:off x="5691767" y="3410847"/>
            <a:ext cx="3981450" cy="523220"/>
          </a:xfrm>
          <a:prstGeom prst="rect">
            <a:avLst/>
          </a:prstGeom>
          <a:noFill/>
        </p:spPr>
        <p:txBody>
          <a:bodyPr wrap="square">
            <a:spAutoFit/>
          </a:bodyPr>
          <a:lstStyle/>
          <a:p>
            <a:r>
              <a:rPr lang="en-US" sz="2800" b="1" i="1" dirty="0" err="1">
                <a:solidFill>
                  <a:schemeClr val="bg2">
                    <a:lumMod val="10000"/>
                  </a:schemeClr>
                </a:solidFill>
                <a:effectLst/>
                <a:latin typeface="Times New Roman" panose="02020603050405020304" pitchFamily="18" charset="0"/>
                <a:ea typeface="Times New Roman" panose="02020603050405020304" pitchFamily="18" charset="0"/>
              </a:rPr>
              <a:t>Bạch</a:t>
            </a:r>
            <a:r>
              <a:rPr lang="en-US" sz="2800" b="1" i="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i="1" dirty="0" err="1">
                <a:solidFill>
                  <a:schemeClr val="bg2">
                    <a:lumMod val="10000"/>
                  </a:schemeClr>
                </a:solidFill>
                <a:effectLst/>
                <a:latin typeface="Times New Roman" panose="02020603050405020304" pitchFamily="18" charset="0"/>
                <a:ea typeface="Times New Roman" panose="02020603050405020304" pitchFamily="18" charset="0"/>
              </a:rPr>
              <a:t>đàn</a:t>
            </a:r>
            <a:r>
              <a:rPr lang="en-US" sz="2800" b="1" i="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i="1" dirty="0" err="1">
                <a:solidFill>
                  <a:schemeClr val="bg2">
                    <a:lumMod val="10000"/>
                  </a:schemeClr>
                </a:solidFill>
                <a:effectLst/>
                <a:latin typeface="Times New Roman" panose="02020603050405020304" pitchFamily="18" charset="0"/>
                <a:ea typeface="Times New Roman" panose="02020603050405020304" pitchFamily="18" charset="0"/>
              </a:rPr>
              <a:t>khuynh</a:t>
            </a:r>
            <a:r>
              <a:rPr lang="en-US" sz="2800" b="1" i="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i="1" dirty="0" err="1">
                <a:solidFill>
                  <a:schemeClr val="bg2">
                    <a:lumMod val="10000"/>
                  </a:schemeClr>
                </a:solidFill>
                <a:effectLst/>
                <a:latin typeface="Times New Roman" panose="02020603050405020304" pitchFamily="18" charset="0"/>
                <a:ea typeface="Times New Roman" panose="02020603050405020304" pitchFamily="18" charset="0"/>
              </a:rPr>
              <a:t>diệp</a:t>
            </a:r>
            <a:r>
              <a:rPr lang="en-US" sz="2800" b="1" i="1" dirty="0">
                <a:solidFill>
                  <a:schemeClr val="bg2">
                    <a:lumMod val="10000"/>
                  </a:schemeClr>
                </a:solidFill>
                <a:effectLst/>
                <a:latin typeface="Times New Roman" panose="02020603050405020304" pitchFamily="18" charset="0"/>
                <a:ea typeface="Times New Roman" panose="02020603050405020304" pitchFamily="18" charset="0"/>
              </a:rPr>
              <a:t>): </a:t>
            </a:r>
            <a:endParaRPr lang="en-US" sz="2800" b="1" dirty="0">
              <a:solidFill>
                <a:schemeClr val="bg2">
                  <a:lumMod val="10000"/>
                </a:schemeClr>
              </a:solidFill>
            </a:endParaRPr>
          </a:p>
        </p:txBody>
      </p:sp>
      <p:pic>
        <p:nvPicPr>
          <p:cNvPr id="1028" name="Picture 4" descr="Elderly People Clipart Transparent Background, Two Elderly People In Blue  Clothes Clipart, Old Man, Elderly Clip Art, Character PNG Image For Free  Download | Clip art, Man clipart, Cartoon">
            <a:extLst>
              <a:ext uri="{FF2B5EF4-FFF2-40B4-BE49-F238E27FC236}">
                <a16:creationId xmlns:a16="http://schemas.microsoft.com/office/drawing/2014/main" id="{0457DAA9-1E6A-470D-BEE6-A18AA4DCB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332" y="922679"/>
            <a:ext cx="2488168" cy="24881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u sinh ăn vải thiều có gây hại cho mẹ và bé không?">
            <a:extLst>
              <a:ext uri="{FF2B5EF4-FFF2-40B4-BE49-F238E27FC236}">
                <a16:creationId xmlns:a16="http://schemas.microsoft.com/office/drawing/2014/main" id="{86567143-117A-416D-A871-EC8976FF7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524407"/>
            <a:ext cx="3942789" cy="20601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llet-cai-vo - AROMA Tiếng Anh Cho Người Đi Làm">
            <a:extLst>
              <a:ext uri="{FF2B5EF4-FFF2-40B4-BE49-F238E27FC236}">
                <a16:creationId xmlns:a16="http://schemas.microsoft.com/office/drawing/2014/main" id="{9E04CEC5-E100-4894-B0A9-33E92A5BC6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1605" y="1215123"/>
            <a:ext cx="3638551" cy="20056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D535078-3D43-4D36-9E10-A15F221ED4BB}"/>
              </a:ext>
            </a:extLst>
          </p:cNvPr>
          <p:cNvPicPr>
            <a:picLocks noChangeAspect="1"/>
          </p:cNvPicPr>
          <p:nvPr/>
        </p:nvPicPr>
        <p:blipFill>
          <a:blip r:embed="rId5"/>
          <a:stretch>
            <a:fillRect/>
          </a:stretch>
        </p:blipFill>
        <p:spPr>
          <a:xfrm>
            <a:off x="7469173" y="4363371"/>
            <a:ext cx="3638551" cy="2233613"/>
          </a:xfrm>
          <a:prstGeom prst="rect">
            <a:avLst/>
          </a:prstGeom>
        </p:spPr>
      </p:pic>
      <p:sp>
        <p:nvSpPr>
          <p:cNvPr id="18" name="TextBox 17">
            <a:extLst>
              <a:ext uri="{FF2B5EF4-FFF2-40B4-BE49-F238E27FC236}">
                <a16:creationId xmlns:a16="http://schemas.microsoft.com/office/drawing/2014/main" id="{E866426E-EBE5-43B1-87B7-14521E926984}"/>
              </a:ext>
            </a:extLst>
          </p:cNvPr>
          <p:cNvSpPr txBox="1"/>
          <p:nvPr/>
        </p:nvSpPr>
        <p:spPr>
          <a:xfrm>
            <a:off x="3472482" y="208032"/>
            <a:ext cx="2272826" cy="523220"/>
          </a:xfrm>
          <a:prstGeom prst="rect">
            <a:avLst/>
          </a:prstGeom>
          <a:noFill/>
        </p:spPr>
        <p:txBody>
          <a:bodyPr wrap="square">
            <a:spAutoFit/>
          </a:bodyPr>
          <a:lstStyle/>
          <a:p>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người</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già</a:t>
            </a:r>
            <a:endParaRPr lang="en-US" sz="2800" b="1" dirty="0">
              <a:solidFill>
                <a:schemeClr val="bg2">
                  <a:lumMod val="10000"/>
                </a:schemeClr>
              </a:solidFill>
            </a:endParaRPr>
          </a:p>
        </p:txBody>
      </p:sp>
      <p:sp>
        <p:nvSpPr>
          <p:cNvPr id="20" name="TextBox 19">
            <a:extLst>
              <a:ext uri="{FF2B5EF4-FFF2-40B4-BE49-F238E27FC236}">
                <a16:creationId xmlns:a16="http://schemas.microsoft.com/office/drawing/2014/main" id="{6C517471-A133-425A-B86C-4FC685B9991A}"/>
              </a:ext>
            </a:extLst>
          </p:cNvPr>
          <p:cNvSpPr txBox="1"/>
          <p:nvPr/>
        </p:nvSpPr>
        <p:spPr>
          <a:xfrm>
            <a:off x="2104736" y="3578541"/>
            <a:ext cx="2828654" cy="954107"/>
          </a:xfrm>
          <a:prstGeom prst="rect">
            <a:avLst/>
          </a:prstGeom>
          <a:noFill/>
        </p:spPr>
        <p:txBody>
          <a:bodyPr wrap="square">
            <a:spAutoFit/>
          </a:bodyPr>
          <a:lstStyle/>
          <a:p>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loại</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vải</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có</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quả</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p>
          <a:p>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ngon</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hạt</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nhỏ</a:t>
            </a:r>
            <a:endParaRPr lang="en-US" sz="2800" b="1" dirty="0">
              <a:solidFill>
                <a:schemeClr val="bg2">
                  <a:lumMod val="10000"/>
                </a:schemeClr>
              </a:solidFill>
            </a:endParaRPr>
          </a:p>
        </p:txBody>
      </p:sp>
      <p:sp>
        <p:nvSpPr>
          <p:cNvPr id="22" name="TextBox 21">
            <a:extLst>
              <a:ext uri="{FF2B5EF4-FFF2-40B4-BE49-F238E27FC236}">
                <a16:creationId xmlns:a16="http://schemas.microsoft.com/office/drawing/2014/main" id="{EDA2AD6A-8C96-4129-93E4-1EB6C64B4C00}"/>
              </a:ext>
            </a:extLst>
          </p:cNvPr>
          <p:cNvSpPr txBox="1"/>
          <p:nvPr/>
        </p:nvSpPr>
        <p:spPr>
          <a:xfrm>
            <a:off x="6240448" y="208032"/>
            <a:ext cx="6096000" cy="954107"/>
          </a:xfrm>
          <a:prstGeom prst="rect">
            <a:avLst/>
          </a:prstGeom>
          <a:noFill/>
        </p:spPr>
        <p:txBody>
          <a:bodyPr wrap="square">
            <a:spAutoFit/>
          </a:bodyPr>
          <a:lstStyle/>
          <a:p>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dụng</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cụ</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bằng</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gỗ</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chắc</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nặng</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có</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cán</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dùng</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để</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đập</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nện</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làm</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nhỏ</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đất</a:t>
            </a:r>
            <a:endParaRPr lang="en-US" sz="2800" b="1" dirty="0">
              <a:solidFill>
                <a:schemeClr val="bg2">
                  <a:lumMod val="10000"/>
                </a:schemeClr>
              </a:solidFill>
            </a:endParaRPr>
          </a:p>
        </p:txBody>
      </p:sp>
      <p:sp>
        <p:nvSpPr>
          <p:cNvPr id="24" name="TextBox 23">
            <a:extLst>
              <a:ext uri="{FF2B5EF4-FFF2-40B4-BE49-F238E27FC236}">
                <a16:creationId xmlns:a16="http://schemas.microsoft.com/office/drawing/2014/main" id="{65F4101E-2BEE-4D31-A6AF-884566722DC7}"/>
              </a:ext>
            </a:extLst>
          </p:cNvPr>
          <p:cNvSpPr txBox="1"/>
          <p:nvPr/>
        </p:nvSpPr>
        <p:spPr>
          <a:xfrm>
            <a:off x="5749762" y="3429000"/>
            <a:ext cx="6442238" cy="954107"/>
          </a:xfrm>
          <a:prstGeom prst="rect">
            <a:avLst/>
          </a:prstGeom>
          <a:noFill/>
        </p:spPr>
        <p:txBody>
          <a:bodyPr wrap="square">
            <a:spAutoFit/>
          </a:bodyPr>
          <a:lstStyle/>
          <a:p>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loại</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cây</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to, </a:t>
            </a:r>
          </a:p>
          <a:p>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thân</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thẳng</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lá</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có</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tinh</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dầu</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để</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làm</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thuốc</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a:t>
            </a:r>
            <a:endParaRPr lang="en-US" sz="2800" b="1" dirty="0">
              <a:solidFill>
                <a:schemeClr val="bg2">
                  <a:lumMod val="10000"/>
                </a:schemeClr>
              </a:solidFill>
            </a:endParaRPr>
          </a:p>
        </p:txBody>
      </p:sp>
      <p:pic>
        <p:nvPicPr>
          <p:cNvPr id="14" name="图片 1">
            <a:extLst>
              <a:ext uri="{FF2B5EF4-FFF2-40B4-BE49-F238E27FC236}">
                <a16:creationId xmlns:a16="http://schemas.microsoft.com/office/drawing/2014/main" id="{1B2365E9-B879-4EF0-BF7E-0827C940A4C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2962" r="14112"/>
          <a:stretch/>
        </p:blipFill>
        <p:spPr>
          <a:xfrm>
            <a:off x="-326475" y="-432820"/>
            <a:ext cx="2247235" cy="1541862"/>
          </a:xfrm>
          <a:prstGeom prst="rect">
            <a:avLst/>
          </a:prstGeom>
        </p:spPr>
      </p:pic>
      <p:sp>
        <p:nvSpPr>
          <p:cNvPr id="15" name="文本框 4">
            <a:extLst>
              <a:ext uri="{FF2B5EF4-FFF2-40B4-BE49-F238E27FC236}">
                <a16:creationId xmlns:a16="http://schemas.microsoft.com/office/drawing/2014/main" id="{51E50ABA-843F-44A4-B602-4BD16894B944}"/>
              </a:ext>
            </a:extLst>
          </p:cNvPr>
          <p:cNvSpPr txBox="1"/>
          <p:nvPr/>
        </p:nvSpPr>
        <p:spPr>
          <a:xfrm rot="21049605">
            <a:off x="-98996" y="233346"/>
            <a:ext cx="2162032" cy="707886"/>
          </a:xfrm>
          <a:prstGeom prst="rect">
            <a:avLst/>
          </a:prstGeom>
          <a:noFill/>
        </p:spPr>
        <p:txBody>
          <a:bodyPr wrap="square" rtlCol="0">
            <a:spAutoFit/>
          </a:bodyPr>
          <a:lstStyle/>
          <a:p>
            <a:pPr defTabSz="828947">
              <a:defRPr/>
            </a:pPr>
            <a:r>
              <a:rPr lang="en-US" altLang="zh-CN" sz="4000" b="1" dirty="0">
                <a:solidFill>
                  <a:srgbClr val="FFFF00"/>
                </a:solidFill>
                <a:effectLst>
                  <a:outerShdw blurRad="38100" dist="38100" dir="2700000" algn="tl">
                    <a:srgbClr val="000000">
                      <a:alpha val="43137"/>
                    </a:srgbClr>
                  </a:outerShdw>
                </a:effectLst>
                <a:ea typeface="Arial-Rounded" panose="020B0500000000000000" pitchFamily="34" charset="0"/>
                <a:cs typeface="Arial-Rounded" panose="020B0500000000000000" pitchFamily="34" charset="0"/>
              </a:rPr>
              <a:t>TỪ KHÓ</a:t>
            </a:r>
            <a:endParaRPr lang="zh-CN" altLang="en-US" sz="4000" b="1" dirty="0">
              <a:solidFill>
                <a:srgbClr val="FFFF00"/>
              </a:solidFill>
              <a:effectLst>
                <a:outerShdw blurRad="38100" dist="38100" dir="2700000" algn="tl">
                  <a:srgbClr val="000000">
                    <a:alpha val="43137"/>
                  </a:srgbClr>
                </a:outerShdw>
              </a:effectLs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9039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childTnLst>
                          </p:cTn>
                        </p:par>
                        <p:par>
                          <p:cTn id="17" fill="hold">
                            <p:stCondLst>
                              <p:cond delay="2000"/>
                            </p:stCondLst>
                            <p:childTnLst>
                              <p:par>
                                <p:cTn id="18" presetID="17" presetClass="entr" presetSubtype="1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1000"/>
                                        <p:tgtEl>
                                          <p:spTgt spid="1028"/>
                                        </p:tgtEl>
                                      </p:cBhvr>
                                    </p:animEffect>
                                    <p:anim calcmode="lin" valueType="num">
                                      <p:cBhvr>
                                        <p:cTn id="39" dur="1000" fill="hold"/>
                                        <p:tgtEl>
                                          <p:spTgt spid="1028"/>
                                        </p:tgtEl>
                                        <p:attrNameLst>
                                          <p:attrName>ppt_x</p:attrName>
                                        </p:attrNameLst>
                                      </p:cBhvr>
                                      <p:tavLst>
                                        <p:tav tm="0">
                                          <p:val>
                                            <p:strVal val="#ppt_x"/>
                                          </p:val>
                                        </p:tav>
                                        <p:tav tm="100000">
                                          <p:val>
                                            <p:strVal val="#ppt_x"/>
                                          </p:val>
                                        </p:tav>
                                      </p:tavLst>
                                    </p:anim>
                                    <p:anim calcmode="lin" valueType="num">
                                      <p:cBhvr>
                                        <p:cTn id="4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30"/>
                                        </p:tgtEl>
                                        <p:attrNameLst>
                                          <p:attrName>style.visibility</p:attrName>
                                        </p:attrNameLst>
                                      </p:cBhvr>
                                      <p:to>
                                        <p:strVal val="visible"/>
                                      </p:to>
                                    </p:set>
                                    <p:animEffect transition="in" filter="fade">
                                      <p:cBhvr>
                                        <p:cTn id="57" dur="1000"/>
                                        <p:tgtEl>
                                          <p:spTgt spid="1030"/>
                                        </p:tgtEl>
                                      </p:cBhvr>
                                    </p:animEffect>
                                    <p:anim calcmode="lin" valueType="num">
                                      <p:cBhvr>
                                        <p:cTn id="58" dur="1000" fill="hold"/>
                                        <p:tgtEl>
                                          <p:spTgt spid="1030"/>
                                        </p:tgtEl>
                                        <p:attrNameLst>
                                          <p:attrName>ppt_x</p:attrName>
                                        </p:attrNameLst>
                                      </p:cBhvr>
                                      <p:tavLst>
                                        <p:tav tm="0">
                                          <p:val>
                                            <p:strVal val="#ppt_x"/>
                                          </p:val>
                                        </p:tav>
                                        <p:tav tm="100000">
                                          <p:val>
                                            <p:strVal val="#ppt_x"/>
                                          </p:val>
                                        </p:tav>
                                      </p:tavLst>
                                    </p:anim>
                                    <p:anim calcmode="lin" valueType="num">
                                      <p:cBhvr>
                                        <p:cTn id="5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1000"/>
                                        <p:tgtEl>
                                          <p:spTgt spid="9"/>
                                        </p:tgtEl>
                                      </p:cBhvr>
                                    </p:animEffect>
                                    <p:anim calcmode="lin" valueType="num">
                                      <p:cBhvr>
                                        <p:cTn id="65" dur="1000" fill="hold"/>
                                        <p:tgtEl>
                                          <p:spTgt spid="9"/>
                                        </p:tgtEl>
                                        <p:attrNameLst>
                                          <p:attrName>ppt_x</p:attrName>
                                        </p:attrNameLst>
                                      </p:cBhvr>
                                      <p:tavLst>
                                        <p:tav tm="0">
                                          <p:val>
                                            <p:strVal val="#ppt_x"/>
                                          </p:val>
                                        </p:tav>
                                        <p:tav tm="100000">
                                          <p:val>
                                            <p:strVal val="#ppt_x"/>
                                          </p:val>
                                        </p:tav>
                                      </p:tavLst>
                                    </p:anim>
                                    <p:anim calcmode="lin" valueType="num">
                                      <p:cBhvr>
                                        <p:cTn id="6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032"/>
                                        </p:tgtEl>
                                        <p:attrNameLst>
                                          <p:attrName>style.visibility</p:attrName>
                                        </p:attrNameLst>
                                      </p:cBhvr>
                                      <p:to>
                                        <p:strVal val="visible"/>
                                      </p:to>
                                    </p:set>
                                    <p:animEffect transition="in" filter="fade">
                                      <p:cBhvr>
                                        <p:cTn id="76" dur="1000"/>
                                        <p:tgtEl>
                                          <p:spTgt spid="1032"/>
                                        </p:tgtEl>
                                      </p:cBhvr>
                                    </p:animEffect>
                                    <p:anim calcmode="lin" valueType="num">
                                      <p:cBhvr>
                                        <p:cTn id="77" dur="1000" fill="hold"/>
                                        <p:tgtEl>
                                          <p:spTgt spid="1032"/>
                                        </p:tgtEl>
                                        <p:attrNameLst>
                                          <p:attrName>ppt_x</p:attrName>
                                        </p:attrNameLst>
                                      </p:cBhvr>
                                      <p:tavLst>
                                        <p:tav tm="0">
                                          <p:val>
                                            <p:strVal val="#ppt_x"/>
                                          </p:val>
                                        </p:tav>
                                        <p:tav tm="100000">
                                          <p:val>
                                            <p:strVal val="#ppt_x"/>
                                          </p:val>
                                        </p:tav>
                                      </p:tavLst>
                                    </p:anim>
                                    <p:anim calcmode="lin" valueType="num">
                                      <p:cBhvr>
                                        <p:cTn id="78"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1000"/>
                                        <p:tgtEl>
                                          <p:spTgt spid="24"/>
                                        </p:tgtEl>
                                      </p:cBhvr>
                                    </p:animEffect>
                                    <p:anim calcmode="lin" valueType="num">
                                      <p:cBhvr>
                                        <p:cTn id="91" dur="1000" fill="hold"/>
                                        <p:tgtEl>
                                          <p:spTgt spid="24"/>
                                        </p:tgtEl>
                                        <p:attrNameLst>
                                          <p:attrName>ppt_x</p:attrName>
                                        </p:attrNameLst>
                                      </p:cBhvr>
                                      <p:tavLst>
                                        <p:tav tm="0">
                                          <p:val>
                                            <p:strVal val="#ppt_x"/>
                                          </p:val>
                                        </p:tav>
                                        <p:tav tm="100000">
                                          <p:val>
                                            <p:strVal val="#ppt_x"/>
                                          </p:val>
                                        </p:tav>
                                      </p:tavLst>
                                    </p:anim>
                                    <p:anim calcmode="lin" valueType="num">
                                      <p:cBhvr>
                                        <p:cTn id="92" dur="1000" fill="hold"/>
                                        <p:tgtEl>
                                          <p:spTgt spid="24"/>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8" grpId="0"/>
      <p:bldP spid="20" grpId="0"/>
      <p:bldP spid="22" grpId="0"/>
      <p:bldP spid="24" grpId="0"/>
      <p:bldP spid="15" grpId="0"/>
    </p:bld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640</TotalTime>
  <Words>1427</Words>
  <Application>Microsoft Office PowerPoint</Application>
  <PresentationFormat>Widescreen</PresentationFormat>
  <Paragraphs>102</Paragraphs>
  <Slides>26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A3.OpenSansBold-San</vt:lpstr>
      <vt:lpstr>A3.OpenSans-San</vt:lpstr>
      <vt:lpstr>Arial</vt:lpstr>
      <vt:lpstr>Calibri</vt:lpstr>
      <vt:lpstr>Calibri Light</vt:lpstr>
      <vt:lpstr>Pacifico</vt:lpstr>
      <vt:lpstr>Times New Roman</vt:lpstr>
      <vt:lpstr>UTM Duepuntozero</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19</cp:revision>
  <dcterms:created xsi:type="dcterms:W3CDTF">2023-08-27T14:01:27Z</dcterms:created>
  <dcterms:modified xsi:type="dcterms:W3CDTF">2023-08-28T11:06:53Z</dcterms:modified>
</cp:coreProperties>
</file>