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87" r:id="rId8"/>
    <p:sldId id="288" r:id="rId9"/>
    <p:sldId id="289" r:id="rId10"/>
    <p:sldId id="280"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CF7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8" autoAdjust="0"/>
    <p:restoredTop sz="94660"/>
  </p:normalViewPr>
  <p:slideViewPr>
    <p:cSldViewPr snapToGrid="0">
      <p:cViewPr varScale="1">
        <p:scale>
          <a:sx n="72" d="100"/>
          <a:sy n="72"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56FC38C-8831-4FB2-8BFC-6E5AE2DC6A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55B63E7-B8F3-4226-84E4-8515D84F45A0}"/>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5" name="Footer Placeholder 4">
            <a:extLst>
              <a:ext uri="{FF2B5EF4-FFF2-40B4-BE49-F238E27FC236}">
                <a16:creationId xmlns:a16="http://schemas.microsoft.com/office/drawing/2014/main" id="{618BDD4F-6698-4C24-A776-AC712AD26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5FC110-CBB1-4615-B6FC-42A15D35CB42}"/>
              </a:ext>
            </a:extLst>
          </p:cNvPr>
          <p:cNvSpPr>
            <a:spLocks noGrp="1"/>
          </p:cNvSpPr>
          <p:nvPr>
            <p:ph type="sldNum" sz="quarter" idx="12"/>
          </p:nvPr>
        </p:nvSpPr>
        <p:spPr/>
        <p:txBody>
          <a:bodyPr/>
          <a:lstStyle/>
          <a:p>
            <a:fld id="{23B2233E-E2C0-43FD-90FE-7C19AEC4E843}" type="slidenum">
              <a:rPr lang="en-US" smtClean="0"/>
              <a:t>‹#›</a:t>
            </a:fld>
            <a:endParaRPr lang="en-US"/>
          </a:p>
        </p:txBody>
      </p:sp>
      <p:sp>
        <p:nvSpPr>
          <p:cNvPr id="9" name="Title 8">
            <a:extLst>
              <a:ext uri="{FF2B5EF4-FFF2-40B4-BE49-F238E27FC236}">
                <a16:creationId xmlns:a16="http://schemas.microsoft.com/office/drawing/2014/main" id="{1D4CD6E0-04D7-46E6-8043-56737BB2E86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218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C70A1-A8F5-450B-B820-8EA24BAA02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5FCAA7-298A-40B0-A949-3E579E77AB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EAECC-0EC7-4BD9-B979-BFD291E4F471}"/>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5" name="Footer Placeholder 4">
            <a:extLst>
              <a:ext uri="{FF2B5EF4-FFF2-40B4-BE49-F238E27FC236}">
                <a16:creationId xmlns:a16="http://schemas.microsoft.com/office/drawing/2014/main" id="{A6483382-AF6C-4FFE-91F8-320220210A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49DC4-8124-42B3-A398-AFE8D2FBD817}"/>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240824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5C6DD6-0919-44D6-8058-99376FA23C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E7ADB3-4A48-48EB-B2A4-10DBE63035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8960-42A4-4C6B-87D5-AD8A410F31B5}"/>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5" name="Footer Placeholder 4">
            <a:extLst>
              <a:ext uri="{FF2B5EF4-FFF2-40B4-BE49-F238E27FC236}">
                <a16:creationId xmlns:a16="http://schemas.microsoft.com/office/drawing/2014/main" id="{5813A812-6243-40E1-AB63-CF32C96AF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183E6-AB8B-4722-B636-9329C4290212}"/>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1349514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E5DF-2AD6-482C-A50C-74AF355DFC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191C99-CE98-43B2-AFA5-7A6060FF39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79236-9D19-49D7-AA58-FF87AF2464E4}"/>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5" name="Footer Placeholder 4">
            <a:extLst>
              <a:ext uri="{FF2B5EF4-FFF2-40B4-BE49-F238E27FC236}">
                <a16:creationId xmlns:a16="http://schemas.microsoft.com/office/drawing/2014/main" id="{9DD7FB69-4BD6-4E97-86F2-DBECC57B67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B72FB8-EC29-4CBF-AC84-ECD35C8EF3E5}"/>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4026435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D8D90-6548-491B-A903-3D8749981B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629D68-1C40-4D87-8521-D6E8B9E49B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6B67CC-82E5-41A1-93C2-E819DF37C4ED}"/>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5" name="Footer Placeholder 4">
            <a:extLst>
              <a:ext uri="{FF2B5EF4-FFF2-40B4-BE49-F238E27FC236}">
                <a16:creationId xmlns:a16="http://schemas.microsoft.com/office/drawing/2014/main" id="{D2C002A8-5BD1-44BA-A6A2-BD87B7EE1A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871F1-BE60-4FB4-AD4A-B6024732A04B}"/>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413642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2C36-084B-471B-BF66-46C03B102C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1DB20-DEBF-40C8-A62D-EAD603F3FA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DDB569-72DE-4C5A-9FA8-1221449098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87F443-8274-44CE-8903-F41027D3DAB4}"/>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6" name="Footer Placeholder 5">
            <a:extLst>
              <a:ext uri="{FF2B5EF4-FFF2-40B4-BE49-F238E27FC236}">
                <a16:creationId xmlns:a16="http://schemas.microsoft.com/office/drawing/2014/main" id="{629F4AAA-082F-4FCF-BF7B-6C942D8FE6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F62B4-748B-4E55-8F14-D4F653EDD9ED}"/>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207348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68FD-D3CA-4BE4-9E64-05B5D24F66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3BF845-D685-48F8-A5F8-9E22BA4388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D78E18-6F73-49D1-BF48-D51F715C3F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EADAB6-292B-4B1B-9844-7782FB914A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1CF8E-345E-45A2-9A6E-8A9988C536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1B05A8-27F4-4DD7-9D34-7D01CA258B48}"/>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8" name="Footer Placeholder 7">
            <a:extLst>
              <a:ext uri="{FF2B5EF4-FFF2-40B4-BE49-F238E27FC236}">
                <a16:creationId xmlns:a16="http://schemas.microsoft.com/office/drawing/2014/main" id="{7E58FBD2-DB72-4C88-91CE-EE3170C454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8FA59-ABB8-4EE8-A288-8C4DA1D4BE17}"/>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110352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2A101-7398-4D61-9E53-AE193AA4C6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CA172B-5852-4F7D-9CC4-D79B38AEFC89}"/>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4" name="Footer Placeholder 3">
            <a:extLst>
              <a:ext uri="{FF2B5EF4-FFF2-40B4-BE49-F238E27FC236}">
                <a16:creationId xmlns:a16="http://schemas.microsoft.com/office/drawing/2014/main" id="{923DC6BB-4922-4743-B58C-0FD40C3E0E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1B71CD-9B80-4309-A317-AC7A9F20CD8B}"/>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276802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456AFB-ECE2-483D-862E-7AD53A5E328C}"/>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3" name="Footer Placeholder 2">
            <a:extLst>
              <a:ext uri="{FF2B5EF4-FFF2-40B4-BE49-F238E27FC236}">
                <a16:creationId xmlns:a16="http://schemas.microsoft.com/office/drawing/2014/main" id="{7A8C6845-CA01-4ECD-BBAE-8C8ADFDBA5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61ABE5-080F-4B5F-9DEB-2BC49D183104}"/>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176542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8F81-9284-43A4-9F94-1BD69CED5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AAA9D8-7BFE-4521-B28D-194592FCE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AFC98E-880E-4AFE-A42F-2BA8D43A1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8C59AC-138A-40CC-9CC7-603C93EA15A0}"/>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6" name="Footer Placeholder 5">
            <a:extLst>
              <a:ext uri="{FF2B5EF4-FFF2-40B4-BE49-F238E27FC236}">
                <a16:creationId xmlns:a16="http://schemas.microsoft.com/office/drawing/2014/main" id="{D31502C3-5AE3-4BD8-B239-5E248409A2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076617-03F4-47DA-8990-EE0BC418F3C8}"/>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49649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8968-ECF6-49D8-8425-E4119A063F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F56011-AE0A-4476-ADB6-74052593D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901992-B6BD-4A0D-92AC-8B1435ED1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4B20DB-2878-4007-8214-DDA7BA1399AA}"/>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6" name="Footer Placeholder 5">
            <a:extLst>
              <a:ext uri="{FF2B5EF4-FFF2-40B4-BE49-F238E27FC236}">
                <a16:creationId xmlns:a16="http://schemas.microsoft.com/office/drawing/2014/main" id="{FAB2D37B-11B8-4C4C-829D-4DA503B151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B4379B-3FD3-4C2A-81E7-5136F1707901}"/>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309798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232BE3-7116-4E58-A6E6-90966DB25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C722A9-5769-41B1-B63A-E8216B0C25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C613AA3-DECF-4170-B310-78730A6231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18280-CD4B-47AE-80A3-6319FFBF22E4}" type="datetimeFigureOut">
              <a:rPr lang="en-US" smtClean="0"/>
              <a:t>9/2/2023</a:t>
            </a:fld>
            <a:endParaRPr lang="en-US"/>
          </a:p>
        </p:txBody>
      </p:sp>
      <p:sp>
        <p:nvSpPr>
          <p:cNvPr id="5" name="Footer Placeholder 4">
            <a:extLst>
              <a:ext uri="{FF2B5EF4-FFF2-40B4-BE49-F238E27FC236}">
                <a16:creationId xmlns:a16="http://schemas.microsoft.com/office/drawing/2014/main" id="{2404567A-301E-43E1-94EA-04535BC56D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67C9E0-F10F-402B-95C7-658AB333C7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2233E-E2C0-43FD-90FE-7C19AEC4E843}" type="slidenum">
              <a:rPr lang="en-US" smtClean="0"/>
              <a:t>‹#›</a:t>
            </a:fld>
            <a:endParaRPr lang="en-US"/>
          </a:p>
        </p:txBody>
      </p:sp>
    </p:spTree>
    <p:extLst>
      <p:ext uri="{BB962C8B-B14F-4D97-AF65-F5344CB8AC3E}">
        <p14:creationId xmlns:p14="http://schemas.microsoft.com/office/powerpoint/2010/main" val="3126971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sp>
        <p:nvSpPr>
          <p:cNvPr id="4" name="Google Shape;88;p1">
            <a:extLst>
              <a:ext uri="{FF2B5EF4-FFF2-40B4-BE49-F238E27FC236}">
                <a16:creationId xmlns:a16="http://schemas.microsoft.com/office/drawing/2014/main" id="{81A5A051-5920-4378-9B29-0FAA957C32FA}"/>
              </a:ext>
            </a:extLst>
          </p:cNvPr>
          <p:cNvSpPr txBox="1"/>
          <p:nvPr/>
        </p:nvSpPr>
        <p:spPr>
          <a:xfrm>
            <a:off x="2233695" y="1266607"/>
            <a:ext cx="7724610" cy="1989745"/>
          </a:xfrm>
          <a:prstGeom prst="rect">
            <a:avLst/>
          </a:prstGeom>
          <a:noFill/>
          <a:ln>
            <a:noFill/>
          </a:ln>
        </p:spPr>
        <p:txBody>
          <a:bodyPr spcFirstLastPara="1" wrap="square" lIns="68569" tIns="34275" rIns="68569" bIns="34275" anchor="t" anchorCtr="0">
            <a:spAutoFit/>
          </a:bodyPr>
          <a:lstStyle/>
          <a:p>
            <a:pPr algn="ctr">
              <a:lnSpc>
                <a:spcPct val="130000"/>
              </a:lnSpc>
            </a:pPr>
            <a:r>
              <a:rPr lang="en-US" sz="4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CHÀO MỪNG CÁC </a:t>
            </a:r>
            <a:r>
              <a:rPr lang="en-US" sz="4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a:t>
            </a:r>
            <a:r>
              <a:rPr lang="en-US" sz="4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 ĐẾN VỚI TIẾT HỌC</a:t>
            </a:r>
            <a:endParaRPr sz="4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endParaRPr>
          </a:p>
        </p:txBody>
      </p:sp>
      <p:sp>
        <p:nvSpPr>
          <p:cNvPr id="5" name="Google Shape;89;p1">
            <a:extLst>
              <a:ext uri="{FF2B5EF4-FFF2-40B4-BE49-F238E27FC236}">
                <a16:creationId xmlns:a16="http://schemas.microsoft.com/office/drawing/2014/main" id="{921CF36E-ABBA-4EC2-A30D-D3199FD9C1DC}"/>
              </a:ext>
            </a:extLst>
          </p:cNvPr>
          <p:cNvSpPr txBox="1"/>
          <p:nvPr/>
        </p:nvSpPr>
        <p:spPr>
          <a:xfrm>
            <a:off x="4617045" y="4044847"/>
            <a:ext cx="5731642" cy="438551"/>
          </a:xfrm>
          <a:prstGeom prst="rect">
            <a:avLst/>
          </a:prstGeom>
          <a:noFill/>
          <a:ln>
            <a:noFill/>
          </a:ln>
        </p:spPr>
        <p:txBody>
          <a:bodyPr spcFirstLastPara="1" wrap="square" lIns="68569" tIns="34275" rIns="68569" bIns="34275" anchor="t" anchorCtr="0">
            <a:spAutoFit/>
          </a:bodyPr>
          <a:lstStyle/>
          <a:p>
            <a:pPr algn="ctr"/>
            <a:r>
              <a:rPr lang="en-US" sz="2400" b="1">
                <a:latin typeface="Arial" panose="020B0604020202020204" pitchFamily="34" charset="0"/>
                <a:ea typeface="Times New Roman"/>
                <a:cs typeface="Arial" panose="020B0604020202020204" pitchFamily="34" charset="0"/>
                <a:sym typeface="Times New Roman"/>
              </a:rPr>
              <a:t>Giáo viên:</a:t>
            </a:r>
            <a:endParaRPr sz="2400" b="1"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34817679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2000" fill="hold"/>
                                        <p:tgtEl>
                                          <p:spTgt spid="4"/>
                                        </p:tgtEl>
                                        <p:attrNameLst>
                                          <p:attrName>style.color</p:attrName>
                                        </p:attrNameLst>
                                      </p:cBhvr>
                                      <p:to>
                                        <a:srgbClr val="00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87689" y="980728"/>
            <a:ext cx="518924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a:ln w="11430"/>
                <a:solidFill>
                  <a:srgbClr val="FF0000"/>
                </a:solidFill>
                <a:effectLst>
                  <a:glow rad="101600">
                    <a:schemeClr val="bg1">
                      <a:alpha val="60000"/>
                    </a:schemeClr>
                  </a:glow>
                  <a:outerShdw blurRad="76200" dist="50800" dir="5400000" algn="tl" rotWithShape="0">
                    <a:srgbClr val="000000">
                      <a:alpha val="65000"/>
                    </a:srgbClr>
                  </a:outerShdw>
                </a:effectLst>
                <a:latin typeface="Arial" panose="020B0604020202020204" pitchFamily="34" charset="0"/>
                <a:cs typeface="Arial" panose="020B0604020202020204" pitchFamily="34" charset="0"/>
              </a:rPr>
              <a:t>CỦNG CỐ - DẶN DÒ</a:t>
            </a:r>
            <a:endParaRPr lang="en-US" sz="4000" b="1" spc="50" dirty="0">
              <a:ln w="11430"/>
              <a:solidFill>
                <a:srgbClr val="FF0000"/>
              </a:solidFill>
              <a:effectLst>
                <a:glow rad="101600">
                  <a:schemeClr val="bg1">
                    <a:alpha val="60000"/>
                  </a:schemeClr>
                </a:glow>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879216" y="2120901"/>
            <a:ext cx="8571070" cy="815798"/>
          </a:xfrm>
        </p:spPr>
        <p:txBody>
          <a:bodyPr>
            <a:normAutofit/>
          </a:bodyPr>
          <a:lstStyle/>
          <a:p>
            <a:pPr marL="342900" indent="-342900">
              <a:buFont typeface="Arial" panose="020B0604020202020204" pitchFamily="34" charset="0"/>
              <a:buChar char="•"/>
            </a:pPr>
            <a:endParaRPr lang="vi-VN"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7508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b="-9000"/>
          </a:stretch>
        </a:blipFill>
        <a:effectLst/>
      </p:bgPr>
    </p:bg>
    <p:spTree>
      <p:nvGrpSpPr>
        <p:cNvPr id="1" name=""/>
        <p:cNvGrpSpPr/>
        <p:nvPr/>
      </p:nvGrpSpPr>
      <p:grpSpPr>
        <a:xfrm>
          <a:off x="0" y="0"/>
          <a:ext cx="0" cy="0"/>
          <a:chOff x="0" y="0"/>
          <a:chExt cx="0" cy="0"/>
        </a:xfrm>
      </p:grpSpPr>
      <p:sp>
        <p:nvSpPr>
          <p:cNvPr id="4" name="Rectangle 3"/>
          <p:cNvSpPr/>
          <p:nvPr/>
        </p:nvSpPr>
        <p:spPr>
          <a:xfrm>
            <a:off x="2279576" y="2140143"/>
            <a:ext cx="7992888" cy="3527464"/>
          </a:xfrm>
          <a:prstGeom prst="rect">
            <a:avLst/>
          </a:prstGeom>
          <a:noFill/>
        </p:spPr>
        <p:txBody>
          <a:bodyPr spcFirstLastPara="1" wrap="square" lIns="91440" tIns="45720" rIns="91440" bIns="45720" numCol="1">
            <a:prstTxWarp prst="textArchUp">
              <a:avLst/>
            </a:prstTxWarp>
            <a:spAutoFit/>
          </a:bodyPr>
          <a:lstStyle/>
          <a:p>
            <a:pPr algn="ctr"/>
            <a:r>
              <a:rPr lang="en-US" sz="7200" b="1">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Tạm </a:t>
            </a:r>
            <a:r>
              <a:rPr lang="en-US" sz="7200" b="1" dirty="0" err="1">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biệt</a:t>
            </a:r>
            <a:r>
              <a:rPr lang="en-US" sz="7200" b="1" dirty="0">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 </a:t>
            </a:r>
            <a:r>
              <a:rPr lang="en-US" sz="7200" b="1" dirty="0" err="1">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và</a:t>
            </a:r>
            <a:r>
              <a:rPr lang="en-US" sz="7200" b="1" dirty="0">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 </a:t>
            </a:r>
            <a:r>
              <a:rPr lang="en-US" sz="7200" b="1" dirty="0" err="1">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hẹn</a:t>
            </a:r>
            <a:r>
              <a:rPr lang="en-US" sz="7200" b="1" dirty="0">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 </a:t>
            </a:r>
            <a:r>
              <a:rPr lang="en-US" sz="7200" b="1" dirty="0" err="1">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gặp</a:t>
            </a:r>
            <a:r>
              <a:rPr lang="en-US" sz="7200" b="1" dirty="0">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 </a:t>
            </a:r>
            <a:r>
              <a:rPr lang="en-US" sz="7200" b="1" dirty="0" err="1">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lại</a:t>
            </a:r>
            <a:endParaRPr lang="en-US" sz="7200" b="1" dirty="0">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endParaRPr>
          </a:p>
        </p:txBody>
      </p:sp>
      <p:pic>
        <p:nvPicPr>
          <p:cNvPr id="1026" name="Picture 2" descr="Ảnh động tạm biệt cho PowerPoin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00448" y="3429000"/>
            <a:ext cx="3191103" cy="28653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5863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2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6883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4">
            <a:extLst>
              <a:ext uri="{FF2B5EF4-FFF2-40B4-BE49-F238E27FC236}">
                <a16:creationId xmlns:a16="http://schemas.microsoft.com/office/drawing/2014/main" id="{8A90730A-3A9B-4B52-A294-AAA8E385166C}"/>
              </a:ext>
            </a:extLst>
          </p:cNvPr>
          <p:cNvGraphicFramePr>
            <a:graphicFrameLocks noGrp="1"/>
          </p:cNvGraphicFramePr>
          <p:nvPr>
            <p:extLst>
              <p:ext uri="{D42A27DB-BD31-4B8C-83A1-F6EECF244321}">
                <p14:modId xmlns:p14="http://schemas.microsoft.com/office/powerpoint/2010/main" val="2552932821"/>
              </p:ext>
            </p:extLst>
          </p:nvPr>
        </p:nvGraphicFramePr>
        <p:xfrm>
          <a:off x="1428973" y="3437408"/>
          <a:ext cx="9334053" cy="2951786"/>
        </p:xfrm>
        <a:graphic>
          <a:graphicData uri="http://schemas.openxmlformats.org/drawingml/2006/table">
            <a:tbl>
              <a:tblPr firstRow="1" bandRow="1">
                <a:tableStyleId>{5940675A-B579-460E-94D1-54222C63F5DA}</a:tableStyleId>
              </a:tblPr>
              <a:tblGrid>
                <a:gridCol w="3111351">
                  <a:extLst>
                    <a:ext uri="{9D8B030D-6E8A-4147-A177-3AD203B41FA5}">
                      <a16:colId xmlns:a16="http://schemas.microsoft.com/office/drawing/2014/main" val="318159742"/>
                    </a:ext>
                  </a:extLst>
                </a:gridCol>
                <a:gridCol w="3111351">
                  <a:extLst>
                    <a:ext uri="{9D8B030D-6E8A-4147-A177-3AD203B41FA5}">
                      <a16:colId xmlns:a16="http://schemas.microsoft.com/office/drawing/2014/main" val="268281844"/>
                    </a:ext>
                  </a:extLst>
                </a:gridCol>
                <a:gridCol w="3111351">
                  <a:extLst>
                    <a:ext uri="{9D8B030D-6E8A-4147-A177-3AD203B41FA5}">
                      <a16:colId xmlns:a16="http://schemas.microsoft.com/office/drawing/2014/main" val="36381632"/>
                    </a:ext>
                  </a:extLst>
                </a:gridCol>
              </a:tblGrid>
              <a:tr h="883739">
                <a:tc>
                  <a:txBody>
                    <a:bodyPr/>
                    <a:lstStyle/>
                    <a:p>
                      <a:pPr algn="ctr"/>
                      <a:r>
                        <a:rPr lang="en-US" sz="2400" b="1">
                          <a:latin typeface="Arial" panose="020B0604020202020204" pitchFamily="34" charset="0"/>
                          <a:cs typeface="Arial" panose="020B0604020202020204" pitchFamily="34" charset="0"/>
                        </a:rPr>
                        <a:t>Ai?</a:t>
                      </a:r>
                    </a:p>
                  </a:txBody>
                  <a:tcPr anchor="ctr">
                    <a:solidFill>
                      <a:schemeClr val="accent4">
                        <a:lumMod val="40000"/>
                        <a:lumOff val="60000"/>
                      </a:schemeClr>
                    </a:solidFill>
                  </a:tcPr>
                </a:tc>
                <a:tc>
                  <a:txBody>
                    <a:bodyPr/>
                    <a:lstStyle/>
                    <a:p>
                      <a:pPr algn="ctr"/>
                      <a:r>
                        <a:rPr lang="en-US" sz="2400" b="1">
                          <a:latin typeface="Arial" panose="020B0604020202020204" pitchFamily="34" charset="0"/>
                          <a:cs typeface="Arial" panose="020B0604020202020204" pitchFamily="34" charset="0"/>
                        </a:rPr>
                        <a:t>Cái gì?</a:t>
                      </a:r>
                    </a:p>
                  </a:txBody>
                  <a:tcPr anchor="ctr">
                    <a:solidFill>
                      <a:schemeClr val="accent4">
                        <a:lumMod val="40000"/>
                        <a:lumOff val="60000"/>
                      </a:schemeClr>
                    </a:solidFill>
                  </a:tcPr>
                </a:tc>
                <a:tc>
                  <a:txBody>
                    <a:bodyPr/>
                    <a:lstStyle/>
                    <a:p>
                      <a:pPr algn="ctr"/>
                      <a:r>
                        <a:rPr lang="en-US" sz="2400" b="1">
                          <a:latin typeface="Arial" panose="020B0604020202020204" pitchFamily="34" charset="0"/>
                          <a:cs typeface="Arial" panose="020B0604020202020204" pitchFamily="34" charset="0"/>
                        </a:rPr>
                        <a:t>Con gì?</a:t>
                      </a:r>
                    </a:p>
                  </a:txBody>
                  <a:tcPr anchor="ctr">
                    <a:solidFill>
                      <a:schemeClr val="accent4">
                        <a:lumMod val="40000"/>
                        <a:lumOff val="60000"/>
                      </a:schemeClr>
                    </a:solidFill>
                  </a:tcPr>
                </a:tc>
                <a:extLst>
                  <a:ext uri="{0D108BD9-81ED-4DB2-BD59-A6C34878D82A}">
                    <a16:rowId xmlns:a16="http://schemas.microsoft.com/office/drawing/2014/main" val="1171057902"/>
                  </a:ext>
                </a:extLst>
              </a:tr>
              <a:tr h="2068047">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75369357"/>
                  </a:ext>
                </a:extLst>
              </a:tr>
            </a:tbl>
          </a:graphicData>
        </a:graphic>
      </p:graphicFrame>
      <p:sp>
        <p:nvSpPr>
          <p:cNvPr id="2" name="TextBox 1">
            <a:extLst>
              <a:ext uri="{FF2B5EF4-FFF2-40B4-BE49-F238E27FC236}">
                <a16:creationId xmlns:a16="http://schemas.microsoft.com/office/drawing/2014/main" id="{95B45EB4-9ED1-4CC9-924B-A08A5454DF09}"/>
              </a:ext>
            </a:extLst>
          </p:cNvPr>
          <p:cNvSpPr txBox="1"/>
          <p:nvPr/>
        </p:nvSpPr>
        <p:spPr>
          <a:xfrm>
            <a:off x="268514" y="517237"/>
            <a:ext cx="11654972" cy="830997"/>
          </a:xfrm>
          <a:prstGeom prst="rect">
            <a:avLst/>
          </a:prstGeom>
          <a:noFill/>
        </p:spPr>
        <p:txBody>
          <a:bodyPr wrap="square" rtlCol="0">
            <a:spAutoFit/>
          </a:bodyPr>
          <a:lstStyle/>
          <a:p>
            <a:pPr algn="ctr"/>
            <a:r>
              <a:rPr lang="en-US" sz="2400" b="1">
                <a:latin typeface="Arial" panose="020B0604020202020204" pitchFamily="34" charset="0"/>
                <a:cs typeface="Arial" panose="020B0604020202020204" pitchFamily="34" charset="0"/>
              </a:rPr>
              <a:t>Tìm một số từ chỉ sự vật và chỉ ra mỗi từ được dùng để trả lời cho câu hỏi nào trong các câu hỏi </a:t>
            </a:r>
            <a:r>
              <a:rPr lang="en-US" sz="2400" b="1" i="1">
                <a:solidFill>
                  <a:srgbClr val="FF0000"/>
                </a:solidFill>
                <a:latin typeface="Arial" panose="020B0604020202020204" pitchFamily="34" charset="0"/>
                <a:cs typeface="Arial" panose="020B0604020202020204" pitchFamily="34" charset="0"/>
              </a:rPr>
              <a:t>Ai?, Cái gì?, Con gì?</a:t>
            </a:r>
            <a:endParaRPr lang="en-US" sz="2400" b="1">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255AF67-1741-4419-BFD4-973860A4F408}"/>
              </a:ext>
            </a:extLst>
          </p:cNvPr>
          <p:cNvSpPr txBox="1"/>
          <p:nvPr/>
        </p:nvSpPr>
        <p:spPr>
          <a:xfrm>
            <a:off x="609600" y="1823522"/>
            <a:ext cx="1247457"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Cô giáo</a:t>
            </a:r>
          </a:p>
        </p:txBody>
      </p:sp>
      <p:sp>
        <p:nvSpPr>
          <p:cNvPr id="4" name="TextBox 3">
            <a:extLst>
              <a:ext uri="{FF2B5EF4-FFF2-40B4-BE49-F238E27FC236}">
                <a16:creationId xmlns:a16="http://schemas.microsoft.com/office/drawing/2014/main" id="{589D2B11-DA1A-4D84-A8FA-4A39FCBEFF8F}"/>
              </a:ext>
            </a:extLst>
          </p:cNvPr>
          <p:cNvSpPr txBox="1"/>
          <p:nvPr/>
        </p:nvSpPr>
        <p:spPr>
          <a:xfrm>
            <a:off x="7755915" y="1823520"/>
            <a:ext cx="1383712"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Học sinh</a:t>
            </a:r>
          </a:p>
        </p:txBody>
      </p:sp>
      <p:sp>
        <p:nvSpPr>
          <p:cNvPr id="5" name="TextBox 4">
            <a:extLst>
              <a:ext uri="{FF2B5EF4-FFF2-40B4-BE49-F238E27FC236}">
                <a16:creationId xmlns:a16="http://schemas.microsoft.com/office/drawing/2014/main" id="{B4374B59-2BB6-4497-B85A-4898B8B2C4F5}"/>
              </a:ext>
            </a:extLst>
          </p:cNvPr>
          <p:cNvSpPr txBox="1"/>
          <p:nvPr/>
        </p:nvSpPr>
        <p:spPr>
          <a:xfrm>
            <a:off x="4276533" y="1823521"/>
            <a:ext cx="1247457"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Cái bàn</a:t>
            </a:r>
          </a:p>
        </p:txBody>
      </p:sp>
      <p:sp>
        <p:nvSpPr>
          <p:cNvPr id="6" name="TextBox 5">
            <a:extLst>
              <a:ext uri="{FF2B5EF4-FFF2-40B4-BE49-F238E27FC236}">
                <a16:creationId xmlns:a16="http://schemas.microsoft.com/office/drawing/2014/main" id="{A7B08923-7B20-4301-A3FC-FBC4723F92F7}"/>
              </a:ext>
            </a:extLst>
          </p:cNvPr>
          <p:cNvSpPr txBox="1"/>
          <p:nvPr/>
        </p:nvSpPr>
        <p:spPr>
          <a:xfrm>
            <a:off x="6016224" y="1823521"/>
            <a:ext cx="1247457"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Cái ghế</a:t>
            </a:r>
          </a:p>
        </p:txBody>
      </p:sp>
      <p:sp>
        <p:nvSpPr>
          <p:cNvPr id="7" name="TextBox 6">
            <a:extLst>
              <a:ext uri="{FF2B5EF4-FFF2-40B4-BE49-F238E27FC236}">
                <a16:creationId xmlns:a16="http://schemas.microsoft.com/office/drawing/2014/main" id="{C533E239-19BB-4B30-BEF6-1F468F96BF58}"/>
              </a:ext>
            </a:extLst>
          </p:cNvPr>
          <p:cNvSpPr txBox="1"/>
          <p:nvPr/>
        </p:nvSpPr>
        <p:spPr>
          <a:xfrm>
            <a:off x="2349291" y="1823520"/>
            <a:ext cx="1435008"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Con mèo</a:t>
            </a:r>
          </a:p>
        </p:txBody>
      </p:sp>
      <p:sp>
        <p:nvSpPr>
          <p:cNvPr id="8" name="TextBox 7">
            <a:extLst>
              <a:ext uri="{FF2B5EF4-FFF2-40B4-BE49-F238E27FC236}">
                <a16:creationId xmlns:a16="http://schemas.microsoft.com/office/drawing/2014/main" id="{A056A516-6BF7-4AE8-AB9F-A8B3D6B5892D}"/>
              </a:ext>
            </a:extLst>
          </p:cNvPr>
          <p:cNvSpPr txBox="1"/>
          <p:nvPr/>
        </p:nvSpPr>
        <p:spPr>
          <a:xfrm>
            <a:off x="9631862" y="1823521"/>
            <a:ext cx="1332416"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Con chó</a:t>
            </a:r>
          </a:p>
        </p:txBody>
      </p:sp>
      <p:sp>
        <p:nvSpPr>
          <p:cNvPr id="9" name="TextBox 8">
            <a:extLst>
              <a:ext uri="{FF2B5EF4-FFF2-40B4-BE49-F238E27FC236}">
                <a16:creationId xmlns:a16="http://schemas.microsoft.com/office/drawing/2014/main" id="{A8B8B917-BDE4-4F5A-8E09-B150BABCE933}"/>
              </a:ext>
            </a:extLst>
          </p:cNvPr>
          <p:cNvSpPr txBox="1"/>
          <p:nvPr/>
        </p:nvSpPr>
        <p:spPr>
          <a:xfrm>
            <a:off x="1047155" y="2529639"/>
            <a:ext cx="1350050"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Con heo</a:t>
            </a:r>
          </a:p>
        </p:txBody>
      </p:sp>
      <p:sp>
        <p:nvSpPr>
          <p:cNvPr id="10" name="TextBox 9">
            <a:extLst>
              <a:ext uri="{FF2B5EF4-FFF2-40B4-BE49-F238E27FC236}">
                <a16:creationId xmlns:a16="http://schemas.microsoft.com/office/drawing/2014/main" id="{68033652-6567-4EEE-AE9F-4578BA60BC37}"/>
              </a:ext>
            </a:extLst>
          </p:cNvPr>
          <p:cNvSpPr txBox="1"/>
          <p:nvPr/>
        </p:nvSpPr>
        <p:spPr>
          <a:xfrm>
            <a:off x="2714172" y="2529638"/>
            <a:ext cx="1364476"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Máy tính</a:t>
            </a:r>
          </a:p>
        </p:txBody>
      </p:sp>
      <p:sp>
        <p:nvSpPr>
          <p:cNvPr id="11" name="TextBox 10">
            <a:extLst>
              <a:ext uri="{FF2B5EF4-FFF2-40B4-BE49-F238E27FC236}">
                <a16:creationId xmlns:a16="http://schemas.microsoft.com/office/drawing/2014/main" id="{15A929F9-74F3-4AE6-A13F-949DFE4C93CF}"/>
              </a:ext>
            </a:extLst>
          </p:cNvPr>
          <p:cNvSpPr txBox="1"/>
          <p:nvPr/>
        </p:nvSpPr>
        <p:spPr>
          <a:xfrm>
            <a:off x="4874881" y="2529638"/>
            <a:ext cx="612668"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Mẹ</a:t>
            </a:r>
          </a:p>
        </p:txBody>
      </p:sp>
      <p:sp>
        <p:nvSpPr>
          <p:cNvPr id="12" name="TextBox 11">
            <a:extLst>
              <a:ext uri="{FF2B5EF4-FFF2-40B4-BE49-F238E27FC236}">
                <a16:creationId xmlns:a16="http://schemas.microsoft.com/office/drawing/2014/main" id="{E8B09EFA-0476-442C-8923-8263AD7B4C82}"/>
              </a:ext>
            </a:extLst>
          </p:cNvPr>
          <p:cNvSpPr txBox="1"/>
          <p:nvPr/>
        </p:nvSpPr>
        <p:spPr>
          <a:xfrm>
            <a:off x="6284931" y="2529637"/>
            <a:ext cx="1160895"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Xe đạp</a:t>
            </a:r>
          </a:p>
        </p:txBody>
      </p:sp>
      <p:sp>
        <p:nvSpPr>
          <p:cNvPr id="13" name="TextBox 12">
            <a:extLst>
              <a:ext uri="{FF2B5EF4-FFF2-40B4-BE49-F238E27FC236}">
                <a16:creationId xmlns:a16="http://schemas.microsoft.com/office/drawing/2014/main" id="{759692D8-1DEA-4BC1-9D51-673D2BAA6079}"/>
              </a:ext>
            </a:extLst>
          </p:cNvPr>
          <p:cNvSpPr txBox="1"/>
          <p:nvPr/>
        </p:nvSpPr>
        <p:spPr>
          <a:xfrm>
            <a:off x="8252742" y="2539070"/>
            <a:ext cx="1980029" cy="461665"/>
          </a:xfrm>
          <a:prstGeom prst="rect">
            <a:avLst/>
          </a:prstGeom>
          <a:noFill/>
        </p:spPr>
        <p:txBody>
          <a:bodyPr wrap="none" rtlCol="0">
            <a:spAutoFit/>
          </a:bodyPr>
          <a:lstStyle/>
          <a:p>
            <a:r>
              <a:rPr lang="en-US" sz="2400">
                <a:solidFill>
                  <a:srgbClr val="0033CC"/>
                </a:solidFill>
                <a:latin typeface="Arial" panose="020B0604020202020204" pitchFamily="34" charset="0"/>
                <a:cs typeface="Arial" panose="020B0604020202020204" pitchFamily="34" charset="0"/>
              </a:rPr>
              <a:t>Hươu cao cổ</a:t>
            </a:r>
          </a:p>
        </p:txBody>
      </p:sp>
    </p:spTree>
    <p:extLst>
      <p:ext uri="{BB962C8B-B14F-4D97-AF65-F5344CB8AC3E}">
        <p14:creationId xmlns:p14="http://schemas.microsoft.com/office/powerpoint/2010/main" val="4035909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0-#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0-#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0-#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0-#ppt_w/2"/>
                                          </p:val>
                                        </p:tav>
                                        <p:tav tm="100000">
                                          <p:val>
                                            <p:strVal val="#ppt_x"/>
                                          </p:val>
                                        </p:tav>
                                      </p:tavLst>
                                    </p:anim>
                                    <p:anim calcmode="lin" valueType="num">
                                      <p:cBhvr additive="base">
                                        <p:cTn id="51" dur="500" fill="hold"/>
                                        <p:tgtEl>
                                          <p:spTgt spid="12"/>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0-#ppt_w/2"/>
                                          </p:val>
                                        </p:tav>
                                        <p:tav tm="100000">
                                          <p:val>
                                            <p:strVal val="#ppt_x"/>
                                          </p:val>
                                        </p:tav>
                                      </p:tavLst>
                                    </p:anim>
                                    <p:anim calcmode="lin" valueType="num">
                                      <p:cBhvr additive="base">
                                        <p:cTn id="5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Vertic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1" nodeType="clickEffect">
                                  <p:stCondLst>
                                    <p:cond delay="0"/>
                                  </p:stCondLst>
                                  <p:childTnLst>
                                    <p:animMotion origin="layout" path="M -1.875E-6 2.96296E-6 L 0.13581 0.37731 " pathEditMode="relative" rAng="0" ptsTypes="AA">
                                      <p:cBhvr>
                                        <p:cTn id="64" dur="2000" fill="hold"/>
                                        <p:tgtEl>
                                          <p:spTgt spid="3"/>
                                        </p:tgtEl>
                                        <p:attrNameLst>
                                          <p:attrName>ppt_x</p:attrName>
                                          <p:attrName>ppt_y</p:attrName>
                                        </p:attrNameLst>
                                      </p:cBhvr>
                                      <p:rCtr x="6784" y="18866"/>
                                    </p:animMotion>
                                  </p:childTnLst>
                                </p:cTn>
                              </p:par>
                              <p:par>
                                <p:cTn id="65" presetID="42" presetClass="path" presetSubtype="0" accel="50000" decel="50000" fill="hold" grpId="1" nodeType="withEffect">
                                  <p:stCondLst>
                                    <p:cond delay="0"/>
                                  </p:stCondLst>
                                  <p:childTnLst>
                                    <p:animMotion origin="layout" path="M 1.45833E-6 2.96296E-6 L -0.45586 0.56852 " pathEditMode="relative" rAng="0" ptsTypes="AA">
                                      <p:cBhvr>
                                        <p:cTn id="66" dur="2000" fill="hold"/>
                                        <p:tgtEl>
                                          <p:spTgt spid="4"/>
                                        </p:tgtEl>
                                        <p:attrNameLst>
                                          <p:attrName>ppt_x</p:attrName>
                                          <p:attrName>ppt_y</p:attrName>
                                        </p:attrNameLst>
                                      </p:cBhvr>
                                      <p:rCtr x="-22799" y="28426"/>
                                    </p:animMotion>
                                  </p:childTnLst>
                                </p:cTn>
                              </p:par>
                              <p:par>
                                <p:cTn id="67" presetID="42" presetClass="path" presetSubtype="0" accel="50000" decel="50000" fill="hold" grpId="1" nodeType="withEffect">
                                  <p:stCondLst>
                                    <p:cond delay="0"/>
                                  </p:stCondLst>
                                  <p:childTnLst>
                                    <p:animMotion origin="layout" path="M 5.55112E-17 -4.81481E-6 L -0.1875 0.36528 " pathEditMode="relative" rAng="0" ptsTypes="AA">
                                      <p:cBhvr>
                                        <p:cTn id="68" dur="2000" fill="hold"/>
                                        <p:tgtEl>
                                          <p:spTgt spid="11"/>
                                        </p:tgtEl>
                                        <p:attrNameLst>
                                          <p:attrName>ppt_x</p:attrName>
                                          <p:attrName>ppt_y</p:attrName>
                                        </p:attrNameLst>
                                      </p:cBhvr>
                                      <p:rCtr x="-9375" y="18264"/>
                                    </p:animMotion>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3.125E-6 2.96296E-6 L 0.09805 0.50046 " pathEditMode="relative" rAng="0" ptsTypes="AA">
                                      <p:cBhvr>
                                        <p:cTn id="72" dur="2000" fill="hold"/>
                                        <p:tgtEl>
                                          <p:spTgt spid="5"/>
                                        </p:tgtEl>
                                        <p:attrNameLst>
                                          <p:attrName>ppt_x</p:attrName>
                                          <p:attrName>ppt_y</p:attrName>
                                        </p:attrNameLst>
                                      </p:cBhvr>
                                      <p:rCtr x="4896" y="25023"/>
                                    </p:animMotion>
                                  </p:childTnLst>
                                </p:cTn>
                              </p:par>
                              <p:par>
                                <p:cTn id="73" presetID="42" presetClass="path" presetSubtype="0" accel="50000" decel="50000" fill="hold" grpId="1" nodeType="withEffect">
                                  <p:stCondLst>
                                    <p:cond delay="0"/>
                                  </p:stCondLst>
                                  <p:childTnLst>
                                    <p:animMotion origin="layout" path="M -1.45833E-6 2.96296E-6 L -0.04466 0.43032 " pathEditMode="relative" rAng="0" ptsTypes="AA">
                                      <p:cBhvr>
                                        <p:cTn id="74" dur="2000" fill="hold"/>
                                        <p:tgtEl>
                                          <p:spTgt spid="6"/>
                                        </p:tgtEl>
                                        <p:attrNameLst>
                                          <p:attrName>ppt_x</p:attrName>
                                          <p:attrName>ppt_y</p:attrName>
                                        </p:attrNameLst>
                                      </p:cBhvr>
                                      <p:rCtr x="-2240" y="21505"/>
                                    </p:animMotion>
                                  </p:childTnLst>
                                </p:cTn>
                              </p:par>
                              <p:par>
                                <p:cTn id="75" presetID="42" presetClass="path" presetSubtype="0" accel="50000" decel="50000" fill="hold" grpId="1" nodeType="withEffect">
                                  <p:stCondLst>
                                    <p:cond delay="0"/>
                                  </p:stCondLst>
                                  <p:childTnLst>
                                    <p:animMotion origin="layout" path="M 4.375E-6 -4.81481E-6 L 0.22148 0.46829 " pathEditMode="relative" rAng="0" ptsTypes="AA">
                                      <p:cBhvr>
                                        <p:cTn id="76" dur="2000" fill="hold"/>
                                        <p:tgtEl>
                                          <p:spTgt spid="10"/>
                                        </p:tgtEl>
                                        <p:attrNameLst>
                                          <p:attrName>ppt_x</p:attrName>
                                          <p:attrName>ppt_y</p:attrName>
                                        </p:attrNameLst>
                                      </p:cBhvr>
                                      <p:rCtr x="11068" y="23403"/>
                                    </p:animMotion>
                                  </p:childTnLst>
                                </p:cTn>
                              </p:par>
                              <p:par>
                                <p:cTn id="77" presetID="42" presetClass="path" presetSubtype="0" accel="50000" decel="50000" fill="hold" grpId="1" nodeType="withEffect">
                                  <p:stCondLst>
                                    <p:cond delay="0"/>
                                  </p:stCondLst>
                                  <p:childTnLst>
                                    <p:animMotion origin="layout" path="M -8.33333E-7 -4.81481E-6 L -0.06302 0.26459 " pathEditMode="relative" rAng="0" ptsTypes="AA">
                                      <p:cBhvr>
                                        <p:cTn id="78" dur="2000" fill="hold"/>
                                        <p:tgtEl>
                                          <p:spTgt spid="12"/>
                                        </p:tgtEl>
                                        <p:attrNameLst>
                                          <p:attrName>ppt_x</p:attrName>
                                          <p:attrName>ppt_y</p:attrName>
                                        </p:attrNameLst>
                                      </p:cBhvr>
                                      <p:rCtr x="-3151" y="13218"/>
                                    </p:animMotion>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grpId="1" nodeType="clickEffect">
                                  <p:stCondLst>
                                    <p:cond delay="0"/>
                                  </p:stCondLst>
                                  <p:childTnLst>
                                    <p:animMotion origin="layout" path="M -2.5E-6 2.96296E-6 L 0.51094 0.58541 " pathEditMode="relative" rAng="0" ptsTypes="AA">
                                      <p:cBhvr>
                                        <p:cTn id="82" dur="2000" fill="hold"/>
                                        <p:tgtEl>
                                          <p:spTgt spid="7"/>
                                        </p:tgtEl>
                                        <p:attrNameLst>
                                          <p:attrName>ppt_x</p:attrName>
                                          <p:attrName>ppt_y</p:attrName>
                                        </p:attrNameLst>
                                      </p:cBhvr>
                                      <p:rCtr x="25547" y="29259"/>
                                    </p:animMotion>
                                  </p:childTnLst>
                                </p:cTn>
                              </p:par>
                              <p:par>
                                <p:cTn id="83" presetID="42" presetClass="path" presetSubtype="0" accel="50000" decel="50000" fill="hold" grpId="1" nodeType="withEffect">
                                  <p:stCondLst>
                                    <p:cond delay="0"/>
                                  </p:stCondLst>
                                  <p:childTnLst>
                                    <p:animMotion origin="layout" path="M -1.45833E-6 2.96296E-6 L -0.08672 0.44791 " pathEditMode="relative" rAng="0" ptsTypes="AA">
                                      <p:cBhvr>
                                        <p:cTn id="84" dur="2000" fill="hold"/>
                                        <p:tgtEl>
                                          <p:spTgt spid="8"/>
                                        </p:tgtEl>
                                        <p:attrNameLst>
                                          <p:attrName>ppt_x</p:attrName>
                                          <p:attrName>ppt_y</p:attrName>
                                        </p:attrNameLst>
                                      </p:cBhvr>
                                      <p:rCtr x="-4336" y="22384"/>
                                    </p:animMotion>
                                  </p:childTnLst>
                                </p:cTn>
                              </p:par>
                              <p:par>
                                <p:cTn id="85" presetID="42" presetClass="path" presetSubtype="0" accel="50000" decel="50000" fill="hold" grpId="1" nodeType="withEffect">
                                  <p:stCondLst>
                                    <p:cond delay="0"/>
                                  </p:stCondLst>
                                  <p:childTnLst>
                                    <p:animMotion origin="layout" path="M 3.95833E-6 -4.81481E-6 L 0.61901 0.41575 " pathEditMode="relative" rAng="0" ptsTypes="AA">
                                      <p:cBhvr>
                                        <p:cTn id="86" dur="2000" fill="hold"/>
                                        <p:tgtEl>
                                          <p:spTgt spid="9"/>
                                        </p:tgtEl>
                                        <p:attrNameLst>
                                          <p:attrName>ppt_x</p:attrName>
                                          <p:attrName>ppt_y</p:attrName>
                                        </p:attrNameLst>
                                      </p:cBhvr>
                                      <p:rCtr x="30951" y="20787"/>
                                    </p:animMotion>
                                  </p:childTnLst>
                                </p:cTn>
                              </p:par>
                              <p:par>
                                <p:cTn id="87" presetID="42" presetClass="path" presetSubtype="0" accel="50000" decel="50000" fill="hold" grpId="1" nodeType="withEffect">
                                  <p:stCondLst>
                                    <p:cond delay="0"/>
                                  </p:stCondLst>
                                  <p:childTnLst>
                                    <p:animMotion origin="layout" path="M -2.91667E-6 -3.7037E-6 L -0.00013 0.26875 " pathEditMode="relative" rAng="0" ptsTypes="AA">
                                      <p:cBhvr>
                                        <p:cTn id="88" dur="2000" fill="hold"/>
                                        <p:tgtEl>
                                          <p:spTgt spid="13"/>
                                        </p:tgtEl>
                                        <p:attrNameLst>
                                          <p:attrName>ppt_x</p:attrName>
                                          <p:attrName>ppt_y</p:attrName>
                                        </p:attrNameLst>
                                      </p:cBhvr>
                                      <p:rCtr x="-13" y="1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3B10C6C-615F-4996-859D-45E90F412E40}"/>
              </a:ext>
            </a:extLst>
          </p:cNvPr>
          <p:cNvSpPr/>
          <p:nvPr/>
        </p:nvSpPr>
        <p:spPr>
          <a:xfrm>
            <a:off x="2687783" y="2189019"/>
            <a:ext cx="7148945" cy="3366654"/>
          </a:xfrm>
          <a:prstGeom prst="ellipse">
            <a:avLst/>
          </a:prstGeom>
          <a:solidFill>
            <a:srgbClr val="FC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697A4CD-857E-4019-862A-DDFC813994B9}"/>
              </a:ext>
            </a:extLst>
          </p:cNvPr>
          <p:cNvSpPr txBox="1"/>
          <p:nvPr/>
        </p:nvSpPr>
        <p:spPr>
          <a:xfrm>
            <a:off x="2355272" y="3198167"/>
            <a:ext cx="2646878" cy="461665"/>
          </a:xfrm>
          <a:prstGeom prst="rect">
            <a:avLst/>
          </a:prstGeom>
          <a:noFill/>
        </p:spPr>
        <p:txBody>
          <a:bodyPr wrap="none" rtlCol="0">
            <a:spAutoFit/>
          </a:bodyPr>
          <a:lstStyle/>
          <a:p>
            <a:r>
              <a:rPr lang="en-US" sz="2400" b="1">
                <a:latin typeface="Arial" panose="020B0604020202020204" pitchFamily="34" charset="0"/>
                <a:cs typeface="Arial" panose="020B0604020202020204" pitchFamily="34" charset="0"/>
              </a:rPr>
              <a:t>Luyện từ và câu:</a:t>
            </a:r>
          </a:p>
        </p:txBody>
      </p:sp>
      <p:sp>
        <p:nvSpPr>
          <p:cNvPr id="4" name="TextBox 3">
            <a:extLst>
              <a:ext uri="{FF2B5EF4-FFF2-40B4-BE49-F238E27FC236}">
                <a16:creationId xmlns:a16="http://schemas.microsoft.com/office/drawing/2014/main" id="{D914379F-8ECB-467F-9FBF-75B3DA7A5E32}"/>
              </a:ext>
            </a:extLst>
          </p:cNvPr>
          <p:cNvSpPr txBox="1"/>
          <p:nvPr/>
        </p:nvSpPr>
        <p:spPr>
          <a:xfrm>
            <a:off x="4870688" y="4067053"/>
            <a:ext cx="2783134" cy="769441"/>
          </a:xfrm>
          <a:prstGeom prst="rect">
            <a:avLst/>
          </a:prstGeom>
          <a:noFill/>
        </p:spPr>
        <p:txBody>
          <a:bodyPr wrap="none" rtlCol="0">
            <a:spAutoFit/>
          </a:bodyPr>
          <a:lstStyle/>
          <a:p>
            <a:pPr algn="ctr"/>
            <a:r>
              <a:rPr lang="en-US" sz="4400" b="1">
                <a:solidFill>
                  <a:srgbClr val="FF0000"/>
                </a:solidFill>
                <a:latin typeface="Arial" panose="020B0604020202020204" pitchFamily="34" charset="0"/>
                <a:cs typeface="Arial" panose="020B0604020202020204" pitchFamily="34" charset="0"/>
              </a:rPr>
              <a:t>DANH TỪ</a:t>
            </a:r>
          </a:p>
        </p:txBody>
      </p:sp>
    </p:spTree>
    <p:extLst>
      <p:ext uri="{BB962C8B-B14F-4D97-AF65-F5344CB8AC3E}">
        <p14:creationId xmlns:p14="http://schemas.microsoft.com/office/powerpoint/2010/main" val="38104823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F384108-FB03-4C8A-B23D-BFE61B41037B}"/>
              </a:ext>
            </a:extLst>
          </p:cNvPr>
          <p:cNvSpPr/>
          <p:nvPr/>
        </p:nvSpPr>
        <p:spPr>
          <a:xfrm>
            <a:off x="235527" y="387926"/>
            <a:ext cx="11790218" cy="6373092"/>
          </a:xfrm>
          <a:prstGeom prst="roundRect">
            <a:avLst>
              <a:gd name="adj" fmla="val 4640"/>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B318D96C-AE67-4727-A925-B152397F6D81}"/>
              </a:ext>
            </a:extLst>
          </p:cNvPr>
          <p:cNvSpPr/>
          <p:nvPr/>
        </p:nvSpPr>
        <p:spPr>
          <a:xfrm>
            <a:off x="4856019" y="96982"/>
            <a:ext cx="2479963" cy="637309"/>
          </a:xfrm>
          <a:prstGeom prst="roundRect">
            <a:avLst/>
          </a:prstGeom>
          <a:solidFill>
            <a:srgbClr val="FCF7F4"/>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anose="020B0604020202020204" pitchFamily="34" charset="0"/>
                <a:cs typeface="Arial" panose="020B0604020202020204" pitchFamily="34" charset="0"/>
              </a:rPr>
              <a:t>I . Nhận xét</a:t>
            </a:r>
          </a:p>
        </p:txBody>
      </p:sp>
      <p:sp>
        <p:nvSpPr>
          <p:cNvPr id="4" name="TextBox 3">
            <a:extLst>
              <a:ext uri="{FF2B5EF4-FFF2-40B4-BE49-F238E27FC236}">
                <a16:creationId xmlns:a16="http://schemas.microsoft.com/office/drawing/2014/main" id="{3E798C00-63A3-4F09-857C-8B28411AE37C}"/>
              </a:ext>
            </a:extLst>
          </p:cNvPr>
          <p:cNvSpPr txBox="1"/>
          <p:nvPr/>
        </p:nvSpPr>
        <p:spPr>
          <a:xfrm>
            <a:off x="420915" y="1045026"/>
            <a:ext cx="6883616" cy="461665"/>
          </a:xfrm>
          <a:prstGeom prst="rect">
            <a:avLst/>
          </a:prstGeom>
          <a:noFill/>
        </p:spPr>
        <p:txBody>
          <a:bodyPr wrap="none" rtlCol="0">
            <a:spAutoFit/>
          </a:bodyPr>
          <a:lstStyle/>
          <a:p>
            <a:r>
              <a:rPr lang="en-US" sz="2400" b="1">
                <a:solidFill>
                  <a:srgbClr val="FF0000"/>
                </a:solidFill>
                <a:latin typeface="Arial" panose="020B0604020202020204" pitchFamily="34" charset="0"/>
                <a:cs typeface="Arial" panose="020B0604020202020204" pitchFamily="34" charset="0"/>
              </a:rPr>
              <a:t>1. Tìm các từ chỉ sự vật trong những câu sau:</a:t>
            </a:r>
          </a:p>
        </p:txBody>
      </p:sp>
      <p:sp>
        <p:nvSpPr>
          <p:cNvPr id="5" name="TextBox 4">
            <a:extLst>
              <a:ext uri="{FF2B5EF4-FFF2-40B4-BE49-F238E27FC236}">
                <a16:creationId xmlns:a16="http://schemas.microsoft.com/office/drawing/2014/main" id="{1835D1BE-73DF-449A-AC16-DBBF9AE7A267}"/>
              </a:ext>
            </a:extLst>
          </p:cNvPr>
          <p:cNvSpPr txBox="1"/>
          <p:nvPr/>
        </p:nvSpPr>
        <p:spPr>
          <a:xfrm>
            <a:off x="798289" y="1797635"/>
            <a:ext cx="10435770" cy="1050993"/>
          </a:xfrm>
          <a:prstGeom prst="rect">
            <a:avLst/>
          </a:prstGeom>
          <a:noFill/>
        </p:spPr>
        <p:txBody>
          <a:bodyPr wrap="square" rtlCol="0">
            <a:spAutoFit/>
          </a:bodyPr>
          <a:lstStyle/>
          <a:p>
            <a:pPr>
              <a:lnSpc>
                <a:spcPct val="150000"/>
              </a:lnSpc>
            </a:pPr>
            <a:r>
              <a:rPr lang="en-US" sz="2400">
                <a:latin typeface="Arial" panose="020B0604020202020204" pitchFamily="34" charset="0"/>
                <a:cs typeface="Arial" panose="020B0604020202020204" pitchFamily="34" charset="0"/>
              </a:rPr>
              <a:t>a) Mẹ giao cho Hồng chăm sóc cửa nhà, quét tước, dọn dẹp.</a:t>
            </a:r>
          </a:p>
          <a:p>
            <a:pPr algn="r">
              <a:lnSpc>
                <a:spcPct val="150000"/>
              </a:lnSpc>
            </a:pPr>
            <a:r>
              <a:rPr lang="en-US" sz="2000">
                <a:latin typeface="Arial" panose="020B0604020202020204" pitchFamily="34" charset="0"/>
                <a:cs typeface="Arial" panose="020B0604020202020204" pitchFamily="34" charset="0"/>
              </a:rPr>
              <a:t>Theo BÍCH THUẬN</a:t>
            </a:r>
          </a:p>
        </p:txBody>
      </p:sp>
      <p:sp>
        <p:nvSpPr>
          <p:cNvPr id="6" name="TextBox 5">
            <a:extLst>
              <a:ext uri="{FF2B5EF4-FFF2-40B4-BE49-F238E27FC236}">
                <a16:creationId xmlns:a16="http://schemas.microsoft.com/office/drawing/2014/main" id="{F1AFA561-268E-41AE-A2E8-BF05E80B8C98}"/>
              </a:ext>
            </a:extLst>
          </p:cNvPr>
          <p:cNvSpPr txBox="1"/>
          <p:nvPr/>
        </p:nvSpPr>
        <p:spPr>
          <a:xfrm>
            <a:off x="798289" y="3311392"/>
            <a:ext cx="10435770" cy="1050993"/>
          </a:xfrm>
          <a:prstGeom prst="rect">
            <a:avLst/>
          </a:prstGeom>
          <a:noFill/>
        </p:spPr>
        <p:txBody>
          <a:bodyPr wrap="square" rtlCol="0">
            <a:spAutoFit/>
          </a:bodyPr>
          <a:lstStyle/>
          <a:p>
            <a:pPr>
              <a:lnSpc>
                <a:spcPct val="150000"/>
              </a:lnSpc>
            </a:pPr>
            <a:r>
              <a:rPr lang="en-US" sz="2400">
                <a:latin typeface="Arial" panose="020B0604020202020204" pitchFamily="34" charset="0"/>
                <a:cs typeface="Arial" panose="020B0604020202020204" pitchFamily="34" charset="0"/>
              </a:rPr>
              <a:t>b) Chích bông năng nhặt sâu, bắt mối phá mùa màng và cây cối.</a:t>
            </a:r>
          </a:p>
          <a:p>
            <a:pPr algn="r">
              <a:lnSpc>
                <a:spcPct val="150000"/>
              </a:lnSpc>
            </a:pPr>
            <a:r>
              <a:rPr lang="en-US" sz="2000">
                <a:latin typeface="Arial" panose="020B0604020202020204" pitchFamily="34" charset="0"/>
                <a:cs typeface="Arial" panose="020B0604020202020204" pitchFamily="34" charset="0"/>
              </a:rPr>
              <a:t>TÔ HOÀI</a:t>
            </a:r>
          </a:p>
        </p:txBody>
      </p:sp>
      <p:sp>
        <p:nvSpPr>
          <p:cNvPr id="7" name="TextBox 6">
            <a:extLst>
              <a:ext uri="{FF2B5EF4-FFF2-40B4-BE49-F238E27FC236}">
                <a16:creationId xmlns:a16="http://schemas.microsoft.com/office/drawing/2014/main" id="{589C9FE5-A527-4ABB-B69D-B0B446D6D348}"/>
              </a:ext>
            </a:extLst>
          </p:cNvPr>
          <p:cNvSpPr txBox="1"/>
          <p:nvPr/>
        </p:nvSpPr>
        <p:spPr>
          <a:xfrm>
            <a:off x="798289" y="4825148"/>
            <a:ext cx="11111344" cy="1050993"/>
          </a:xfrm>
          <a:prstGeom prst="rect">
            <a:avLst/>
          </a:prstGeom>
          <a:noFill/>
        </p:spPr>
        <p:txBody>
          <a:bodyPr wrap="square" rtlCol="0">
            <a:spAutoFit/>
          </a:bodyPr>
          <a:lstStyle/>
          <a:p>
            <a:pPr>
              <a:lnSpc>
                <a:spcPct val="150000"/>
              </a:lnSpc>
            </a:pPr>
            <a:r>
              <a:rPr lang="en-US" sz="2400">
                <a:latin typeface="Arial" panose="020B0604020202020204" pitchFamily="34" charset="0"/>
                <a:cs typeface="Arial" panose="020B0604020202020204" pitchFamily="34" charset="0"/>
              </a:rPr>
              <a:t>c) Những cơn mưa ở mùa vụ tiếp thep giúp các cánh đồng dần xanh tươi trở lại.</a:t>
            </a:r>
          </a:p>
          <a:p>
            <a:pPr algn="r">
              <a:lnSpc>
                <a:spcPct val="150000"/>
              </a:lnSpc>
            </a:pPr>
            <a:r>
              <a:rPr lang="en-US" sz="2000">
                <a:latin typeface="Arial" panose="020B0604020202020204" pitchFamily="34" charset="0"/>
                <a:cs typeface="Arial" panose="020B0604020202020204" pitchFamily="34" charset="0"/>
              </a:rPr>
              <a:t>Theo TÍNH LÊ và NGUYỄN CƯỜNG</a:t>
            </a:r>
          </a:p>
        </p:txBody>
      </p:sp>
      <p:sp>
        <p:nvSpPr>
          <p:cNvPr id="9" name="TextBox 8">
            <a:extLst>
              <a:ext uri="{FF2B5EF4-FFF2-40B4-BE49-F238E27FC236}">
                <a16:creationId xmlns:a16="http://schemas.microsoft.com/office/drawing/2014/main" id="{127B5261-3BCE-4E43-9AFD-5D84E35E4AB9}"/>
              </a:ext>
            </a:extLst>
          </p:cNvPr>
          <p:cNvSpPr txBox="1"/>
          <p:nvPr/>
        </p:nvSpPr>
        <p:spPr>
          <a:xfrm>
            <a:off x="1065891" y="1919189"/>
            <a:ext cx="1019628"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 Mẹ </a:t>
            </a:r>
            <a:endParaRPr lang="en-US" sz="2400">
              <a:solidFill>
                <a:srgbClr val="0033CC"/>
              </a:solidFill>
            </a:endParaRPr>
          </a:p>
        </p:txBody>
      </p:sp>
      <p:sp>
        <p:nvSpPr>
          <p:cNvPr id="10" name="Oval 9">
            <a:extLst>
              <a:ext uri="{FF2B5EF4-FFF2-40B4-BE49-F238E27FC236}">
                <a16:creationId xmlns:a16="http://schemas.microsoft.com/office/drawing/2014/main" id="{3694A996-42D4-4CC4-BF02-97AA6913316D}"/>
              </a:ext>
            </a:extLst>
          </p:cNvPr>
          <p:cNvSpPr/>
          <p:nvPr/>
        </p:nvSpPr>
        <p:spPr>
          <a:xfrm>
            <a:off x="1168401" y="1919190"/>
            <a:ext cx="565150" cy="505706"/>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F3F98A-1FC3-4A5E-AA7E-266AD9829AE3}"/>
              </a:ext>
            </a:extLst>
          </p:cNvPr>
          <p:cNvSpPr txBox="1"/>
          <p:nvPr/>
        </p:nvSpPr>
        <p:spPr>
          <a:xfrm>
            <a:off x="2898203" y="1919189"/>
            <a:ext cx="1019628"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Hồng</a:t>
            </a:r>
            <a:endParaRPr lang="en-US" sz="2400">
              <a:solidFill>
                <a:srgbClr val="0033CC"/>
              </a:solidFill>
            </a:endParaRPr>
          </a:p>
        </p:txBody>
      </p:sp>
      <p:sp>
        <p:nvSpPr>
          <p:cNvPr id="12" name="Oval 11">
            <a:extLst>
              <a:ext uri="{FF2B5EF4-FFF2-40B4-BE49-F238E27FC236}">
                <a16:creationId xmlns:a16="http://schemas.microsoft.com/office/drawing/2014/main" id="{31742C84-8A81-4DD0-A5E4-889EEF39B55B}"/>
              </a:ext>
            </a:extLst>
          </p:cNvPr>
          <p:cNvSpPr/>
          <p:nvPr/>
        </p:nvSpPr>
        <p:spPr>
          <a:xfrm>
            <a:off x="2926781" y="1875147"/>
            <a:ext cx="849882" cy="549747"/>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4B04214-6547-44B7-A70F-FDC97375B518}"/>
              </a:ext>
            </a:extLst>
          </p:cNvPr>
          <p:cNvSpPr txBox="1"/>
          <p:nvPr/>
        </p:nvSpPr>
        <p:spPr>
          <a:xfrm>
            <a:off x="5108457" y="1919189"/>
            <a:ext cx="1375348"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cửa nhà</a:t>
            </a:r>
            <a:endParaRPr lang="en-US" sz="2400">
              <a:solidFill>
                <a:srgbClr val="0033CC"/>
              </a:solidFill>
            </a:endParaRPr>
          </a:p>
        </p:txBody>
      </p:sp>
      <p:sp>
        <p:nvSpPr>
          <p:cNvPr id="14" name="Oval 13">
            <a:extLst>
              <a:ext uri="{FF2B5EF4-FFF2-40B4-BE49-F238E27FC236}">
                <a16:creationId xmlns:a16="http://schemas.microsoft.com/office/drawing/2014/main" id="{55578231-B31B-4AEE-9FEF-1E2936E5A68D}"/>
              </a:ext>
            </a:extLst>
          </p:cNvPr>
          <p:cNvSpPr/>
          <p:nvPr/>
        </p:nvSpPr>
        <p:spPr>
          <a:xfrm>
            <a:off x="5137035" y="1875147"/>
            <a:ext cx="1302319" cy="549747"/>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B9BE92-361C-49D0-8D2D-F7DDD3088441}"/>
              </a:ext>
            </a:extLst>
          </p:cNvPr>
          <p:cNvSpPr txBox="1"/>
          <p:nvPr/>
        </p:nvSpPr>
        <p:spPr>
          <a:xfrm>
            <a:off x="1156927" y="3437689"/>
            <a:ext cx="1805215"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Chích bông</a:t>
            </a:r>
            <a:endParaRPr lang="en-US" sz="2400">
              <a:solidFill>
                <a:srgbClr val="0033CC"/>
              </a:solidFill>
            </a:endParaRPr>
          </a:p>
        </p:txBody>
      </p:sp>
      <p:sp>
        <p:nvSpPr>
          <p:cNvPr id="16" name="Oval 15">
            <a:extLst>
              <a:ext uri="{FF2B5EF4-FFF2-40B4-BE49-F238E27FC236}">
                <a16:creationId xmlns:a16="http://schemas.microsoft.com/office/drawing/2014/main" id="{07003775-0E28-44BA-87B8-2EA8A5856148}"/>
              </a:ext>
            </a:extLst>
          </p:cNvPr>
          <p:cNvSpPr/>
          <p:nvPr/>
        </p:nvSpPr>
        <p:spPr>
          <a:xfrm>
            <a:off x="1195389" y="3355990"/>
            <a:ext cx="1657349" cy="656300"/>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C740331-B45C-4D5E-B4FE-4BFF14549EE3}"/>
              </a:ext>
            </a:extLst>
          </p:cNvPr>
          <p:cNvSpPr txBox="1"/>
          <p:nvPr/>
        </p:nvSpPr>
        <p:spPr>
          <a:xfrm>
            <a:off x="4241230" y="3425546"/>
            <a:ext cx="726059"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sâu</a:t>
            </a:r>
            <a:endParaRPr lang="en-US" sz="2400">
              <a:solidFill>
                <a:srgbClr val="0033CC"/>
              </a:solidFill>
            </a:endParaRPr>
          </a:p>
        </p:txBody>
      </p:sp>
      <p:sp>
        <p:nvSpPr>
          <p:cNvPr id="20" name="Oval 19">
            <a:extLst>
              <a:ext uri="{FF2B5EF4-FFF2-40B4-BE49-F238E27FC236}">
                <a16:creationId xmlns:a16="http://schemas.microsoft.com/office/drawing/2014/main" id="{5693499D-9544-490C-8640-A4784A915463}"/>
              </a:ext>
            </a:extLst>
          </p:cNvPr>
          <p:cNvSpPr/>
          <p:nvPr/>
        </p:nvSpPr>
        <p:spPr>
          <a:xfrm>
            <a:off x="4286477" y="3483211"/>
            <a:ext cx="606992" cy="402097"/>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4" name="TextBox 23">
            <a:extLst>
              <a:ext uri="{FF2B5EF4-FFF2-40B4-BE49-F238E27FC236}">
                <a16:creationId xmlns:a16="http://schemas.microsoft.com/office/drawing/2014/main" id="{DEA5F659-1157-443D-B46D-695D81759D4D}"/>
              </a:ext>
            </a:extLst>
          </p:cNvPr>
          <p:cNvSpPr txBox="1"/>
          <p:nvPr/>
        </p:nvSpPr>
        <p:spPr>
          <a:xfrm>
            <a:off x="5410913" y="3430148"/>
            <a:ext cx="755309"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mối</a:t>
            </a:r>
            <a:endParaRPr lang="en-US" sz="2400">
              <a:solidFill>
                <a:srgbClr val="0033CC"/>
              </a:solidFill>
            </a:endParaRPr>
          </a:p>
        </p:txBody>
      </p:sp>
      <p:sp>
        <p:nvSpPr>
          <p:cNvPr id="25" name="Oval 24">
            <a:extLst>
              <a:ext uri="{FF2B5EF4-FFF2-40B4-BE49-F238E27FC236}">
                <a16:creationId xmlns:a16="http://schemas.microsoft.com/office/drawing/2014/main" id="{485C28D1-C5DA-464F-B5C9-3F868E9D2B2A}"/>
              </a:ext>
            </a:extLst>
          </p:cNvPr>
          <p:cNvSpPr/>
          <p:nvPr/>
        </p:nvSpPr>
        <p:spPr>
          <a:xfrm>
            <a:off x="5456160" y="3423643"/>
            <a:ext cx="601740" cy="468170"/>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51DBDF2-0B0C-4C10-A1C9-FB3C84DE0C84}"/>
              </a:ext>
            </a:extLst>
          </p:cNvPr>
          <p:cNvSpPr txBox="1"/>
          <p:nvPr/>
        </p:nvSpPr>
        <p:spPr>
          <a:xfrm>
            <a:off x="6576609" y="3437689"/>
            <a:ext cx="1701557"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mùa màng</a:t>
            </a:r>
            <a:endParaRPr lang="en-US" sz="2400">
              <a:solidFill>
                <a:srgbClr val="0033CC"/>
              </a:solidFill>
            </a:endParaRPr>
          </a:p>
        </p:txBody>
      </p:sp>
      <p:sp>
        <p:nvSpPr>
          <p:cNvPr id="27" name="Oval 26">
            <a:extLst>
              <a:ext uri="{FF2B5EF4-FFF2-40B4-BE49-F238E27FC236}">
                <a16:creationId xmlns:a16="http://schemas.microsoft.com/office/drawing/2014/main" id="{A84528B3-62EC-407A-9A3C-BB0ACBE76E8E}"/>
              </a:ext>
            </a:extLst>
          </p:cNvPr>
          <p:cNvSpPr/>
          <p:nvPr/>
        </p:nvSpPr>
        <p:spPr>
          <a:xfrm>
            <a:off x="6605187" y="3393647"/>
            <a:ext cx="1594701" cy="559313"/>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664C234-5BED-4918-A6A3-4D95CE0F46EC}"/>
              </a:ext>
            </a:extLst>
          </p:cNvPr>
          <p:cNvSpPr txBox="1"/>
          <p:nvPr/>
        </p:nvSpPr>
        <p:spPr>
          <a:xfrm>
            <a:off x="8514719" y="3437689"/>
            <a:ext cx="1229806"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cây cối</a:t>
            </a:r>
            <a:endParaRPr lang="en-US" sz="2400">
              <a:solidFill>
                <a:srgbClr val="0033CC"/>
              </a:solidFill>
            </a:endParaRPr>
          </a:p>
        </p:txBody>
      </p:sp>
      <p:sp>
        <p:nvSpPr>
          <p:cNvPr id="31" name="Oval 30">
            <a:extLst>
              <a:ext uri="{FF2B5EF4-FFF2-40B4-BE49-F238E27FC236}">
                <a16:creationId xmlns:a16="http://schemas.microsoft.com/office/drawing/2014/main" id="{2BB555A8-BEFD-4991-8347-D6EF862131FA}"/>
              </a:ext>
            </a:extLst>
          </p:cNvPr>
          <p:cNvSpPr/>
          <p:nvPr/>
        </p:nvSpPr>
        <p:spPr>
          <a:xfrm>
            <a:off x="8543296" y="3393647"/>
            <a:ext cx="1096453" cy="549747"/>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E0AEAC8-42CE-4E75-A460-A53548D09EEF}"/>
              </a:ext>
            </a:extLst>
          </p:cNvPr>
          <p:cNvSpPr txBox="1"/>
          <p:nvPr/>
        </p:nvSpPr>
        <p:spPr>
          <a:xfrm>
            <a:off x="2159726" y="4950133"/>
            <a:ext cx="1490796"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cơn mưa</a:t>
            </a:r>
            <a:endParaRPr lang="en-US" sz="2400">
              <a:solidFill>
                <a:srgbClr val="0033CC"/>
              </a:solidFill>
            </a:endParaRPr>
          </a:p>
        </p:txBody>
      </p:sp>
      <p:sp>
        <p:nvSpPr>
          <p:cNvPr id="33" name="Oval 32">
            <a:extLst>
              <a:ext uri="{FF2B5EF4-FFF2-40B4-BE49-F238E27FC236}">
                <a16:creationId xmlns:a16="http://schemas.microsoft.com/office/drawing/2014/main" id="{A30B9E0F-991D-407F-9BA5-17CE55EAC6CF}"/>
              </a:ext>
            </a:extLst>
          </p:cNvPr>
          <p:cNvSpPr/>
          <p:nvPr/>
        </p:nvSpPr>
        <p:spPr>
          <a:xfrm>
            <a:off x="2188305" y="4906091"/>
            <a:ext cx="1354996" cy="549747"/>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2D22DE6-EFD0-460C-B605-71437CEFE99E}"/>
              </a:ext>
            </a:extLst>
          </p:cNvPr>
          <p:cNvSpPr txBox="1"/>
          <p:nvPr/>
        </p:nvSpPr>
        <p:spPr>
          <a:xfrm>
            <a:off x="3757615" y="4950133"/>
            <a:ext cx="1490796"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mùa vụ</a:t>
            </a:r>
            <a:endParaRPr lang="en-US" sz="2400">
              <a:solidFill>
                <a:srgbClr val="0033CC"/>
              </a:solidFill>
            </a:endParaRPr>
          </a:p>
        </p:txBody>
      </p:sp>
      <p:sp>
        <p:nvSpPr>
          <p:cNvPr id="37" name="Oval 36">
            <a:extLst>
              <a:ext uri="{FF2B5EF4-FFF2-40B4-BE49-F238E27FC236}">
                <a16:creationId xmlns:a16="http://schemas.microsoft.com/office/drawing/2014/main" id="{BEC40A45-542C-4004-BA59-E58FDFB711AC}"/>
              </a:ext>
            </a:extLst>
          </p:cNvPr>
          <p:cNvSpPr/>
          <p:nvPr/>
        </p:nvSpPr>
        <p:spPr>
          <a:xfrm>
            <a:off x="3786194" y="4906091"/>
            <a:ext cx="1107275" cy="549747"/>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D3C545A-1C0A-4868-8734-3D39B3B7E46A}"/>
              </a:ext>
            </a:extLst>
          </p:cNvPr>
          <p:cNvSpPr txBox="1"/>
          <p:nvPr/>
        </p:nvSpPr>
        <p:spPr>
          <a:xfrm>
            <a:off x="7319315" y="4950133"/>
            <a:ext cx="1824947"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cánh đồng</a:t>
            </a:r>
            <a:endParaRPr lang="en-US" sz="2400">
              <a:solidFill>
                <a:srgbClr val="0033CC"/>
              </a:solidFill>
            </a:endParaRPr>
          </a:p>
        </p:txBody>
      </p:sp>
      <p:sp>
        <p:nvSpPr>
          <p:cNvPr id="39" name="Oval 38">
            <a:extLst>
              <a:ext uri="{FF2B5EF4-FFF2-40B4-BE49-F238E27FC236}">
                <a16:creationId xmlns:a16="http://schemas.microsoft.com/office/drawing/2014/main" id="{CEF68494-AD9B-4C8B-96C2-52A4FD6C1BF7}"/>
              </a:ext>
            </a:extLst>
          </p:cNvPr>
          <p:cNvSpPr/>
          <p:nvPr/>
        </p:nvSpPr>
        <p:spPr>
          <a:xfrm>
            <a:off x="7347895" y="4906091"/>
            <a:ext cx="1536549" cy="549747"/>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512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2)">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Effect transition="in" filter="fade">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500" fill="hold"/>
                                        <p:tgtEl>
                                          <p:spTgt spid="20"/>
                                        </p:tgtEl>
                                        <p:attrNameLst>
                                          <p:attrName>ppt_w</p:attrName>
                                        </p:attrNameLst>
                                      </p:cBhvr>
                                      <p:tavLst>
                                        <p:tav tm="0">
                                          <p:val>
                                            <p:fltVal val="0"/>
                                          </p:val>
                                        </p:tav>
                                        <p:tav tm="100000">
                                          <p:val>
                                            <p:strVal val="#ppt_w"/>
                                          </p:val>
                                        </p:tav>
                                      </p:tavLst>
                                    </p:anim>
                                    <p:anim calcmode="lin" valueType="num">
                                      <p:cBhvr>
                                        <p:cTn id="81" dur="500" fill="hold"/>
                                        <p:tgtEl>
                                          <p:spTgt spid="20"/>
                                        </p:tgtEl>
                                        <p:attrNameLst>
                                          <p:attrName>ppt_h</p:attrName>
                                        </p:attrNameLst>
                                      </p:cBhvr>
                                      <p:tavLst>
                                        <p:tav tm="0">
                                          <p:val>
                                            <p:fltVal val="0"/>
                                          </p:val>
                                        </p:tav>
                                        <p:tav tm="100000">
                                          <p:val>
                                            <p:strVal val="#ppt_h"/>
                                          </p:val>
                                        </p:tav>
                                      </p:tavLst>
                                    </p:anim>
                                    <p:animEffect transition="in" filter="fade">
                                      <p:cBhvr>
                                        <p:cTn id="82" dur="500"/>
                                        <p:tgtEl>
                                          <p:spTgt spid="20"/>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500" fill="hold"/>
                                        <p:tgtEl>
                                          <p:spTgt spid="19"/>
                                        </p:tgtEl>
                                        <p:attrNameLst>
                                          <p:attrName>ppt_w</p:attrName>
                                        </p:attrNameLst>
                                      </p:cBhvr>
                                      <p:tavLst>
                                        <p:tav tm="0">
                                          <p:val>
                                            <p:fltVal val="0"/>
                                          </p:val>
                                        </p:tav>
                                        <p:tav tm="100000">
                                          <p:val>
                                            <p:strVal val="#ppt_w"/>
                                          </p:val>
                                        </p:tav>
                                      </p:tavLst>
                                    </p:anim>
                                    <p:anim calcmode="lin" valueType="num">
                                      <p:cBhvr>
                                        <p:cTn id="86" dur="500" fill="hold"/>
                                        <p:tgtEl>
                                          <p:spTgt spid="19"/>
                                        </p:tgtEl>
                                        <p:attrNameLst>
                                          <p:attrName>ppt_h</p:attrName>
                                        </p:attrNameLst>
                                      </p:cBhvr>
                                      <p:tavLst>
                                        <p:tav tm="0">
                                          <p:val>
                                            <p:fltVal val="0"/>
                                          </p:val>
                                        </p:tav>
                                        <p:tav tm="100000">
                                          <p:val>
                                            <p:strVal val="#ppt_h"/>
                                          </p:val>
                                        </p:tav>
                                      </p:tavLst>
                                    </p:anim>
                                    <p:animEffect transition="in" filter="fade">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7"/>
                                        </p:tgtEl>
                                        <p:attrNameLst>
                                          <p:attrName>style.visibility</p:attrName>
                                        </p:attrNameLst>
                                      </p:cBhvr>
                                      <p:to>
                                        <p:strVal val="visible"/>
                                      </p:to>
                                    </p:set>
                                    <p:anim calcmode="lin" valueType="num">
                                      <p:cBhvr>
                                        <p:cTn id="104" dur="500" fill="hold"/>
                                        <p:tgtEl>
                                          <p:spTgt spid="27"/>
                                        </p:tgtEl>
                                        <p:attrNameLst>
                                          <p:attrName>ppt_w</p:attrName>
                                        </p:attrNameLst>
                                      </p:cBhvr>
                                      <p:tavLst>
                                        <p:tav tm="0">
                                          <p:val>
                                            <p:fltVal val="0"/>
                                          </p:val>
                                        </p:tav>
                                        <p:tav tm="100000">
                                          <p:val>
                                            <p:strVal val="#ppt_w"/>
                                          </p:val>
                                        </p:tav>
                                      </p:tavLst>
                                    </p:anim>
                                    <p:anim calcmode="lin" valueType="num">
                                      <p:cBhvr>
                                        <p:cTn id="105" dur="500" fill="hold"/>
                                        <p:tgtEl>
                                          <p:spTgt spid="27"/>
                                        </p:tgtEl>
                                        <p:attrNameLst>
                                          <p:attrName>ppt_h</p:attrName>
                                        </p:attrNameLst>
                                      </p:cBhvr>
                                      <p:tavLst>
                                        <p:tav tm="0">
                                          <p:val>
                                            <p:fltVal val="0"/>
                                          </p:val>
                                        </p:tav>
                                        <p:tav tm="100000">
                                          <p:val>
                                            <p:strVal val="#ppt_h"/>
                                          </p:val>
                                        </p:tav>
                                      </p:tavLst>
                                    </p:anim>
                                    <p:animEffect transition="in" filter="fade">
                                      <p:cBhvr>
                                        <p:cTn id="106" dur="500"/>
                                        <p:tgtEl>
                                          <p:spTgt spid="27"/>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p:cTn id="109" dur="500" fill="hold"/>
                                        <p:tgtEl>
                                          <p:spTgt spid="26"/>
                                        </p:tgtEl>
                                        <p:attrNameLst>
                                          <p:attrName>ppt_w</p:attrName>
                                        </p:attrNameLst>
                                      </p:cBhvr>
                                      <p:tavLst>
                                        <p:tav tm="0">
                                          <p:val>
                                            <p:fltVal val="0"/>
                                          </p:val>
                                        </p:tav>
                                        <p:tav tm="100000">
                                          <p:val>
                                            <p:strVal val="#ppt_w"/>
                                          </p:val>
                                        </p:tav>
                                      </p:tavLst>
                                    </p:anim>
                                    <p:anim calcmode="lin" valueType="num">
                                      <p:cBhvr>
                                        <p:cTn id="110" dur="500" fill="hold"/>
                                        <p:tgtEl>
                                          <p:spTgt spid="26"/>
                                        </p:tgtEl>
                                        <p:attrNameLst>
                                          <p:attrName>ppt_h</p:attrName>
                                        </p:attrNameLst>
                                      </p:cBhvr>
                                      <p:tavLst>
                                        <p:tav tm="0">
                                          <p:val>
                                            <p:fltVal val="0"/>
                                          </p:val>
                                        </p:tav>
                                        <p:tav tm="100000">
                                          <p:val>
                                            <p:strVal val="#ppt_h"/>
                                          </p:val>
                                        </p:tav>
                                      </p:tavLst>
                                    </p:anim>
                                    <p:animEffect transition="in" filter="fade">
                                      <p:cBhvr>
                                        <p:cTn id="111" dur="500"/>
                                        <p:tgtEl>
                                          <p:spTgt spid="26"/>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31"/>
                                        </p:tgtEl>
                                        <p:attrNameLst>
                                          <p:attrName>style.visibility</p:attrName>
                                        </p:attrNameLst>
                                      </p:cBhvr>
                                      <p:to>
                                        <p:strVal val="visible"/>
                                      </p:to>
                                    </p:set>
                                    <p:anim calcmode="lin" valueType="num">
                                      <p:cBhvr>
                                        <p:cTn id="116" dur="500" fill="hold"/>
                                        <p:tgtEl>
                                          <p:spTgt spid="31"/>
                                        </p:tgtEl>
                                        <p:attrNameLst>
                                          <p:attrName>ppt_w</p:attrName>
                                        </p:attrNameLst>
                                      </p:cBhvr>
                                      <p:tavLst>
                                        <p:tav tm="0">
                                          <p:val>
                                            <p:fltVal val="0"/>
                                          </p:val>
                                        </p:tav>
                                        <p:tav tm="100000">
                                          <p:val>
                                            <p:strVal val="#ppt_w"/>
                                          </p:val>
                                        </p:tav>
                                      </p:tavLst>
                                    </p:anim>
                                    <p:anim calcmode="lin" valueType="num">
                                      <p:cBhvr>
                                        <p:cTn id="117" dur="500" fill="hold"/>
                                        <p:tgtEl>
                                          <p:spTgt spid="31"/>
                                        </p:tgtEl>
                                        <p:attrNameLst>
                                          <p:attrName>ppt_h</p:attrName>
                                        </p:attrNameLst>
                                      </p:cBhvr>
                                      <p:tavLst>
                                        <p:tav tm="0">
                                          <p:val>
                                            <p:fltVal val="0"/>
                                          </p:val>
                                        </p:tav>
                                        <p:tav tm="100000">
                                          <p:val>
                                            <p:strVal val="#ppt_h"/>
                                          </p:val>
                                        </p:tav>
                                      </p:tavLst>
                                    </p:anim>
                                    <p:animEffect transition="in" filter="fade">
                                      <p:cBhvr>
                                        <p:cTn id="118" dur="500"/>
                                        <p:tgtEl>
                                          <p:spTgt spid="31"/>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500" fill="hold"/>
                                        <p:tgtEl>
                                          <p:spTgt spid="30"/>
                                        </p:tgtEl>
                                        <p:attrNameLst>
                                          <p:attrName>ppt_w</p:attrName>
                                        </p:attrNameLst>
                                      </p:cBhvr>
                                      <p:tavLst>
                                        <p:tav tm="0">
                                          <p:val>
                                            <p:fltVal val="0"/>
                                          </p:val>
                                        </p:tav>
                                        <p:tav tm="100000">
                                          <p:val>
                                            <p:strVal val="#ppt_w"/>
                                          </p:val>
                                        </p:tav>
                                      </p:tavLst>
                                    </p:anim>
                                    <p:anim calcmode="lin" valueType="num">
                                      <p:cBhvr>
                                        <p:cTn id="122" dur="500" fill="hold"/>
                                        <p:tgtEl>
                                          <p:spTgt spid="30"/>
                                        </p:tgtEl>
                                        <p:attrNameLst>
                                          <p:attrName>ppt_h</p:attrName>
                                        </p:attrNameLst>
                                      </p:cBhvr>
                                      <p:tavLst>
                                        <p:tav tm="0">
                                          <p:val>
                                            <p:fltVal val="0"/>
                                          </p:val>
                                        </p:tav>
                                        <p:tav tm="100000">
                                          <p:val>
                                            <p:strVal val="#ppt_h"/>
                                          </p:val>
                                        </p:tav>
                                      </p:tavLst>
                                    </p:anim>
                                    <p:animEffect transition="in" filter="fade">
                                      <p:cBhvr>
                                        <p:cTn id="123" dur="500"/>
                                        <p:tgtEl>
                                          <p:spTgt spid="30"/>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33"/>
                                        </p:tgtEl>
                                        <p:attrNameLst>
                                          <p:attrName>style.visibility</p:attrName>
                                        </p:attrNameLst>
                                      </p:cBhvr>
                                      <p:to>
                                        <p:strVal val="visible"/>
                                      </p:to>
                                    </p:set>
                                    <p:anim calcmode="lin" valueType="num">
                                      <p:cBhvr>
                                        <p:cTn id="128" dur="500" fill="hold"/>
                                        <p:tgtEl>
                                          <p:spTgt spid="33"/>
                                        </p:tgtEl>
                                        <p:attrNameLst>
                                          <p:attrName>ppt_w</p:attrName>
                                        </p:attrNameLst>
                                      </p:cBhvr>
                                      <p:tavLst>
                                        <p:tav tm="0">
                                          <p:val>
                                            <p:fltVal val="0"/>
                                          </p:val>
                                        </p:tav>
                                        <p:tav tm="100000">
                                          <p:val>
                                            <p:strVal val="#ppt_w"/>
                                          </p:val>
                                        </p:tav>
                                      </p:tavLst>
                                    </p:anim>
                                    <p:anim calcmode="lin" valueType="num">
                                      <p:cBhvr>
                                        <p:cTn id="129" dur="500" fill="hold"/>
                                        <p:tgtEl>
                                          <p:spTgt spid="33"/>
                                        </p:tgtEl>
                                        <p:attrNameLst>
                                          <p:attrName>ppt_h</p:attrName>
                                        </p:attrNameLst>
                                      </p:cBhvr>
                                      <p:tavLst>
                                        <p:tav tm="0">
                                          <p:val>
                                            <p:fltVal val="0"/>
                                          </p:val>
                                        </p:tav>
                                        <p:tav tm="100000">
                                          <p:val>
                                            <p:strVal val="#ppt_h"/>
                                          </p:val>
                                        </p:tav>
                                      </p:tavLst>
                                    </p:anim>
                                    <p:animEffect transition="in" filter="fade">
                                      <p:cBhvr>
                                        <p:cTn id="130" dur="500"/>
                                        <p:tgtEl>
                                          <p:spTgt spid="33"/>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32"/>
                                        </p:tgtEl>
                                        <p:attrNameLst>
                                          <p:attrName>style.visibility</p:attrName>
                                        </p:attrNameLst>
                                      </p:cBhvr>
                                      <p:to>
                                        <p:strVal val="visible"/>
                                      </p:to>
                                    </p:set>
                                    <p:anim calcmode="lin" valueType="num">
                                      <p:cBhvr>
                                        <p:cTn id="133" dur="500" fill="hold"/>
                                        <p:tgtEl>
                                          <p:spTgt spid="32"/>
                                        </p:tgtEl>
                                        <p:attrNameLst>
                                          <p:attrName>ppt_w</p:attrName>
                                        </p:attrNameLst>
                                      </p:cBhvr>
                                      <p:tavLst>
                                        <p:tav tm="0">
                                          <p:val>
                                            <p:fltVal val="0"/>
                                          </p:val>
                                        </p:tav>
                                        <p:tav tm="100000">
                                          <p:val>
                                            <p:strVal val="#ppt_w"/>
                                          </p:val>
                                        </p:tav>
                                      </p:tavLst>
                                    </p:anim>
                                    <p:anim calcmode="lin" valueType="num">
                                      <p:cBhvr>
                                        <p:cTn id="134" dur="500" fill="hold"/>
                                        <p:tgtEl>
                                          <p:spTgt spid="32"/>
                                        </p:tgtEl>
                                        <p:attrNameLst>
                                          <p:attrName>ppt_h</p:attrName>
                                        </p:attrNameLst>
                                      </p:cBhvr>
                                      <p:tavLst>
                                        <p:tav tm="0">
                                          <p:val>
                                            <p:fltVal val="0"/>
                                          </p:val>
                                        </p:tav>
                                        <p:tav tm="100000">
                                          <p:val>
                                            <p:strVal val="#ppt_h"/>
                                          </p:val>
                                        </p:tav>
                                      </p:tavLst>
                                    </p:anim>
                                    <p:animEffect transition="in" filter="fade">
                                      <p:cBhvr>
                                        <p:cTn id="135" dur="500"/>
                                        <p:tgtEl>
                                          <p:spTgt spid="32"/>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grpId="0" nodeType="clickEffect">
                                  <p:stCondLst>
                                    <p:cond delay="0"/>
                                  </p:stCondLst>
                                  <p:childTnLst>
                                    <p:set>
                                      <p:cBhvr>
                                        <p:cTn id="139" dur="1" fill="hold">
                                          <p:stCondLst>
                                            <p:cond delay="0"/>
                                          </p:stCondLst>
                                        </p:cTn>
                                        <p:tgtEl>
                                          <p:spTgt spid="37"/>
                                        </p:tgtEl>
                                        <p:attrNameLst>
                                          <p:attrName>style.visibility</p:attrName>
                                        </p:attrNameLst>
                                      </p:cBhvr>
                                      <p:to>
                                        <p:strVal val="visible"/>
                                      </p:to>
                                    </p:set>
                                    <p:anim calcmode="lin" valueType="num">
                                      <p:cBhvr>
                                        <p:cTn id="140" dur="500" fill="hold"/>
                                        <p:tgtEl>
                                          <p:spTgt spid="37"/>
                                        </p:tgtEl>
                                        <p:attrNameLst>
                                          <p:attrName>ppt_w</p:attrName>
                                        </p:attrNameLst>
                                      </p:cBhvr>
                                      <p:tavLst>
                                        <p:tav tm="0">
                                          <p:val>
                                            <p:fltVal val="0"/>
                                          </p:val>
                                        </p:tav>
                                        <p:tav tm="100000">
                                          <p:val>
                                            <p:strVal val="#ppt_w"/>
                                          </p:val>
                                        </p:tav>
                                      </p:tavLst>
                                    </p:anim>
                                    <p:anim calcmode="lin" valueType="num">
                                      <p:cBhvr>
                                        <p:cTn id="141" dur="500" fill="hold"/>
                                        <p:tgtEl>
                                          <p:spTgt spid="37"/>
                                        </p:tgtEl>
                                        <p:attrNameLst>
                                          <p:attrName>ppt_h</p:attrName>
                                        </p:attrNameLst>
                                      </p:cBhvr>
                                      <p:tavLst>
                                        <p:tav tm="0">
                                          <p:val>
                                            <p:fltVal val="0"/>
                                          </p:val>
                                        </p:tav>
                                        <p:tav tm="100000">
                                          <p:val>
                                            <p:strVal val="#ppt_h"/>
                                          </p:val>
                                        </p:tav>
                                      </p:tavLst>
                                    </p:anim>
                                    <p:animEffect transition="in" filter="fade">
                                      <p:cBhvr>
                                        <p:cTn id="142" dur="500"/>
                                        <p:tgtEl>
                                          <p:spTgt spid="37"/>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36"/>
                                        </p:tgtEl>
                                        <p:attrNameLst>
                                          <p:attrName>style.visibility</p:attrName>
                                        </p:attrNameLst>
                                      </p:cBhvr>
                                      <p:to>
                                        <p:strVal val="visible"/>
                                      </p:to>
                                    </p:set>
                                    <p:anim calcmode="lin" valueType="num">
                                      <p:cBhvr>
                                        <p:cTn id="145" dur="500" fill="hold"/>
                                        <p:tgtEl>
                                          <p:spTgt spid="36"/>
                                        </p:tgtEl>
                                        <p:attrNameLst>
                                          <p:attrName>ppt_w</p:attrName>
                                        </p:attrNameLst>
                                      </p:cBhvr>
                                      <p:tavLst>
                                        <p:tav tm="0">
                                          <p:val>
                                            <p:fltVal val="0"/>
                                          </p:val>
                                        </p:tav>
                                        <p:tav tm="100000">
                                          <p:val>
                                            <p:strVal val="#ppt_w"/>
                                          </p:val>
                                        </p:tav>
                                      </p:tavLst>
                                    </p:anim>
                                    <p:anim calcmode="lin" valueType="num">
                                      <p:cBhvr>
                                        <p:cTn id="146" dur="500" fill="hold"/>
                                        <p:tgtEl>
                                          <p:spTgt spid="36"/>
                                        </p:tgtEl>
                                        <p:attrNameLst>
                                          <p:attrName>ppt_h</p:attrName>
                                        </p:attrNameLst>
                                      </p:cBhvr>
                                      <p:tavLst>
                                        <p:tav tm="0">
                                          <p:val>
                                            <p:fltVal val="0"/>
                                          </p:val>
                                        </p:tav>
                                        <p:tav tm="100000">
                                          <p:val>
                                            <p:strVal val="#ppt_h"/>
                                          </p:val>
                                        </p:tav>
                                      </p:tavLst>
                                    </p:anim>
                                    <p:animEffect transition="in" filter="fade">
                                      <p:cBhvr>
                                        <p:cTn id="147" dur="500"/>
                                        <p:tgtEl>
                                          <p:spTgt spid="36"/>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grpId="0" nodeType="clickEffect">
                                  <p:stCondLst>
                                    <p:cond delay="0"/>
                                  </p:stCondLst>
                                  <p:childTnLst>
                                    <p:set>
                                      <p:cBhvr>
                                        <p:cTn id="151" dur="1" fill="hold">
                                          <p:stCondLst>
                                            <p:cond delay="0"/>
                                          </p:stCondLst>
                                        </p:cTn>
                                        <p:tgtEl>
                                          <p:spTgt spid="39"/>
                                        </p:tgtEl>
                                        <p:attrNameLst>
                                          <p:attrName>style.visibility</p:attrName>
                                        </p:attrNameLst>
                                      </p:cBhvr>
                                      <p:to>
                                        <p:strVal val="visible"/>
                                      </p:to>
                                    </p:set>
                                    <p:anim calcmode="lin" valueType="num">
                                      <p:cBhvr>
                                        <p:cTn id="152" dur="500" fill="hold"/>
                                        <p:tgtEl>
                                          <p:spTgt spid="39"/>
                                        </p:tgtEl>
                                        <p:attrNameLst>
                                          <p:attrName>ppt_w</p:attrName>
                                        </p:attrNameLst>
                                      </p:cBhvr>
                                      <p:tavLst>
                                        <p:tav tm="0">
                                          <p:val>
                                            <p:fltVal val="0"/>
                                          </p:val>
                                        </p:tav>
                                        <p:tav tm="100000">
                                          <p:val>
                                            <p:strVal val="#ppt_w"/>
                                          </p:val>
                                        </p:tav>
                                      </p:tavLst>
                                    </p:anim>
                                    <p:anim calcmode="lin" valueType="num">
                                      <p:cBhvr>
                                        <p:cTn id="153" dur="500" fill="hold"/>
                                        <p:tgtEl>
                                          <p:spTgt spid="39"/>
                                        </p:tgtEl>
                                        <p:attrNameLst>
                                          <p:attrName>ppt_h</p:attrName>
                                        </p:attrNameLst>
                                      </p:cBhvr>
                                      <p:tavLst>
                                        <p:tav tm="0">
                                          <p:val>
                                            <p:fltVal val="0"/>
                                          </p:val>
                                        </p:tav>
                                        <p:tav tm="100000">
                                          <p:val>
                                            <p:strVal val="#ppt_h"/>
                                          </p:val>
                                        </p:tav>
                                      </p:tavLst>
                                    </p:anim>
                                    <p:animEffect transition="in" filter="fade">
                                      <p:cBhvr>
                                        <p:cTn id="154" dur="500"/>
                                        <p:tgtEl>
                                          <p:spTgt spid="39"/>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38"/>
                                        </p:tgtEl>
                                        <p:attrNameLst>
                                          <p:attrName>style.visibility</p:attrName>
                                        </p:attrNameLst>
                                      </p:cBhvr>
                                      <p:to>
                                        <p:strVal val="visible"/>
                                      </p:to>
                                    </p:set>
                                    <p:anim calcmode="lin" valueType="num">
                                      <p:cBhvr>
                                        <p:cTn id="157" dur="500" fill="hold"/>
                                        <p:tgtEl>
                                          <p:spTgt spid="38"/>
                                        </p:tgtEl>
                                        <p:attrNameLst>
                                          <p:attrName>ppt_w</p:attrName>
                                        </p:attrNameLst>
                                      </p:cBhvr>
                                      <p:tavLst>
                                        <p:tav tm="0">
                                          <p:val>
                                            <p:fltVal val="0"/>
                                          </p:val>
                                        </p:tav>
                                        <p:tav tm="100000">
                                          <p:val>
                                            <p:strVal val="#ppt_w"/>
                                          </p:val>
                                        </p:tav>
                                      </p:tavLst>
                                    </p:anim>
                                    <p:anim calcmode="lin" valueType="num">
                                      <p:cBhvr>
                                        <p:cTn id="158" dur="500" fill="hold"/>
                                        <p:tgtEl>
                                          <p:spTgt spid="38"/>
                                        </p:tgtEl>
                                        <p:attrNameLst>
                                          <p:attrName>ppt_h</p:attrName>
                                        </p:attrNameLst>
                                      </p:cBhvr>
                                      <p:tavLst>
                                        <p:tav tm="0">
                                          <p:val>
                                            <p:fltVal val="0"/>
                                          </p:val>
                                        </p:tav>
                                        <p:tav tm="100000">
                                          <p:val>
                                            <p:strVal val="#ppt_h"/>
                                          </p:val>
                                        </p:tav>
                                      </p:tavLst>
                                    </p:anim>
                                    <p:animEffect transition="in" filter="fade">
                                      <p:cBhvr>
                                        <p:cTn id="15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P spid="5" grpId="0"/>
      <p:bldP spid="6" grpId="0"/>
      <p:bldP spid="7" grpId="0"/>
      <p:bldP spid="9" grpId="0"/>
      <p:bldP spid="10" grpId="0" animBg="1"/>
      <p:bldP spid="11" grpId="0"/>
      <p:bldP spid="12" grpId="0" animBg="1"/>
      <p:bldP spid="13" grpId="0"/>
      <p:bldP spid="14" grpId="0" animBg="1"/>
      <p:bldP spid="15" grpId="0"/>
      <p:bldP spid="16" grpId="0" animBg="1"/>
      <p:bldP spid="19" grpId="0"/>
      <p:bldP spid="20" grpId="0" animBg="1"/>
      <p:bldP spid="24" grpId="0"/>
      <p:bldP spid="25" grpId="0" animBg="1"/>
      <p:bldP spid="26" grpId="0"/>
      <p:bldP spid="27" grpId="0" animBg="1"/>
      <p:bldP spid="30" grpId="0"/>
      <p:bldP spid="31" grpId="0" animBg="1"/>
      <p:bldP spid="32" grpId="0"/>
      <p:bldP spid="33" grpId="0" animBg="1"/>
      <p:bldP spid="36" grpId="0"/>
      <p:bldP spid="37" grpId="0" animBg="1"/>
      <p:bldP spid="38" grpId="0"/>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4024DF9-F233-4642-A0FB-A3910E144B1E}"/>
              </a:ext>
            </a:extLst>
          </p:cNvPr>
          <p:cNvGrpSpPr/>
          <p:nvPr/>
        </p:nvGrpSpPr>
        <p:grpSpPr>
          <a:xfrm>
            <a:off x="329033" y="3251537"/>
            <a:ext cx="2206171" cy="3049259"/>
            <a:chOff x="420915" y="3237241"/>
            <a:chExt cx="2206171" cy="3049259"/>
          </a:xfrm>
          <a:effectLst>
            <a:outerShdw blurRad="50800" dist="38100" algn="l" rotWithShape="0">
              <a:prstClr val="black">
                <a:alpha val="40000"/>
              </a:prstClr>
            </a:outerShdw>
          </a:effectLst>
        </p:grpSpPr>
        <p:sp>
          <p:nvSpPr>
            <p:cNvPr id="17" name="Rectangle: Rounded Corners 16">
              <a:extLst>
                <a:ext uri="{FF2B5EF4-FFF2-40B4-BE49-F238E27FC236}">
                  <a16:creationId xmlns:a16="http://schemas.microsoft.com/office/drawing/2014/main" id="{1B28F35B-B006-43EB-9751-0ACB581D589B}"/>
                </a:ext>
              </a:extLst>
            </p:cNvPr>
            <p:cNvSpPr/>
            <p:nvPr/>
          </p:nvSpPr>
          <p:spPr>
            <a:xfrm>
              <a:off x="548595" y="3237241"/>
              <a:ext cx="1950810" cy="3049259"/>
            </a:xfrm>
            <a:prstGeom prst="roundRect">
              <a:avLst>
                <a:gd name="adj" fmla="val 930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42" name="Rectangle: Rounded Corners 41">
              <a:extLst>
                <a:ext uri="{FF2B5EF4-FFF2-40B4-BE49-F238E27FC236}">
                  <a16:creationId xmlns:a16="http://schemas.microsoft.com/office/drawing/2014/main" id="{85CDDB97-8B6B-4769-BBB8-90043C8B18E8}"/>
                </a:ext>
              </a:extLst>
            </p:cNvPr>
            <p:cNvSpPr/>
            <p:nvPr/>
          </p:nvSpPr>
          <p:spPr>
            <a:xfrm>
              <a:off x="420915" y="3237241"/>
              <a:ext cx="2206171" cy="760393"/>
            </a:xfrm>
            <a:prstGeom prst="roundRect">
              <a:avLst>
                <a:gd name="adj" fmla="val 9307"/>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anose="020B0604020202020204" pitchFamily="34" charset="0"/>
                  <a:cs typeface="Arial" panose="020B0604020202020204" pitchFamily="34" charset="0"/>
                </a:rPr>
                <a:t>Chỉ người</a:t>
              </a:r>
            </a:p>
          </p:txBody>
        </p:sp>
      </p:grpSp>
      <p:grpSp>
        <p:nvGrpSpPr>
          <p:cNvPr id="43" name="Group 42">
            <a:extLst>
              <a:ext uri="{FF2B5EF4-FFF2-40B4-BE49-F238E27FC236}">
                <a16:creationId xmlns:a16="http://schemas.microsoft.com/office/drawing/2014/main" id="{06ACABB0-370E-4AA9-8A0A-7F102B1ADAB9}"/>
              </a:ext>
            </a:extLst>
          </p:cNvPr>
          <p:cNvGrpSpPr/>
          <p:nvPr/>
        </p:nvGrpSpPr>
        <p:grpSpPr>
          <a:xfrm>
            <a:off x="2677093" y="3251537"/>
            <a:ext cx="2206171" cy="3049259"/>
            <a:chOff x="420915" y="3237241"/>
            <a:chExt cx="2206171" cy="3049259"/>
          </a:xfrm>
          <a:effectLst>
            <a:outerShdw blurRad="50800" dist="38100" algn="l" rotWithShape="0">
              <a:prstClr val="black">
                <a:alpha val="40000"/>
              </a:prstClr>
            </a:outerShdw>
          </a:effectLst>
        </p:grpSpPr>
        <p:sp>
          <p:nvSpPr>
            <p:cNvPr id="44" name="Rectangle: Rounded Corners 43">
              <a:extLst>
                <a:ext uri="{FF2B5EF4-FFF2-40B4-BE49-F238E27FC236}">
                  <a16:creationId xmlns:a16="http://schemas.microsoft.com/office/drawing/2014/main" id="{113A3202-8082-47C1-AD29-37C8073943F4}"/>
                </a:ext>
              </a:extLst>
            </p:cNvPr>
            <p:cNvSpPr/>
            <p:nvPr/>
          </p:nvSpPr>
          <p:spPr>
            <a:xfrm>
              <a:off x="548595" y="3237241"/>
              <a:ext cx="1950810" cy="3049259"/>
            </a:xfrm>
            <a:prstGeom prst="roundRect">
              <a:avLst>
                <a:gd name="adj" fmla="val 9307"/>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45" name="Rectangle: Rounded Corners 44">
              <a:extLst>
                <a:ext uri="{FF2B5EF4-FFF2-40B4-BE49-F238E27FC236}">
                  <a16:creationId xmlns:a16="http://schemas.microsoft.com/office/drawing/2014/main" id="{7EE910DB-17D0-4666-A7F4-E3AE271FDAD6}"/>
                </a:ext>
              </a:extLst>
            </p:cNvPr>
            <p:cNvSpPr/>
            <p:nvPr/>
          </p:nvSpPr>
          <p:spPr>
            <a:xfrm>
              <a:off x="420915" y="3237241"/>
              <a:ext cx="2206171" cy="760393"/>
            </a:xfrm>
            <a:prstGeom prst="roundRect">
              <a:avLst>
                <a:gd name="adj" fmla="val 9307"/>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anose="020B0604020202020204" pitchFamily="34" charset="0"/>
                  <a:cs typeface="Arial" panose="020B0604020202020204" pitchFamily="34" charset="0"/>
                </a:rPr>
                <a:t>Chỉ vật</a:t>
              </a:r>
            </a:p>
          </p:txBody>
        </p:sp>
      </p:grpSp>
      <p:grpSp>
        <p:nvGrpSpPr>
          <p:cNvPr id="51" name="Group 50">
            <a:extLst>
              <a:ext uri="{FF2B5EF4-FFF2-40B4-BE49-F238E27FC236}">
                <a16:creationId xmlns:a16="http://schemas.microsoft.com/office/drawing/2014/main" id="{C298E062-EE67-4ED2-A39B-2C1EB7F54BF1}"/>
              </a:ext>
            </a:extLst>
          </p:cNvPr>
          <p:cNvGrpSpPr/>
          <p:nvPr/>
        </p:nvGrpSpPr>
        <p:grpSpPr>
          <a:xfrm>
            <a:off x="5025153" y="3251537"/>
            <a:ext cx="2206171" cy="3049259"/>
            <a:chOff x="420915" y="3237241"/>
            <a:chExt cx="2206171" cy="3049259"/>
          </a:xfrm>
          <a:effectLst>
            <a:outerShdw blurRad="50800" dist="38100" algn="l" rotWithShape="0">
              <a:prstClr val="black">
                <a:alpha val="40000"/>
              </a:prstClr>
            </a:outerShdw>
          </a:effectLst>
        </p:grpSpPr>
        <p:sp>
          <p:nvSpPr>
            <p:cNvPr id="52" name="Rectangle: Rounded Corners 51">
              <a:extLst>
                <a:ext uri="{FF2B5EF4-FFF2-40B4-BE49-F238E27FC236}">
                  <a16:creationId xmlns:a16="http://schemas.microsoft.com/office/drawing/2014/main" id="{830A38B9-729C-43BE-9ADA-174DF217C9B0}"/>
                </a:ext>
              </a:extLst>
            </p:cNvPr>
            <p:cNvSpPr/>
            <p:nvPr/>
          </p:nvSpPr>
          <p:spPr>
            <a:xfrm>
              <a:off x="548595" y="3237241"/>
              <a:ext cx="1950810" cy="3049259"/>
            </a:xfrm>
            <a:prstGeom prst="roundRect">
              <a:avLst>
                <a:gd name="adj" fmla="val 9307"/>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53" name="Rectangle: Rounded Corners 52">
              <a:extLst>
                <a:ext uri="{FF2B5EF4-FFF2-40B4-BE49-F238E27FC236}">
                  <a16:creationId xmlns:a16="http://schemas.microsoft.com/office/drawing/2014/main" id="{C40EBF24-73DB-448C-B7CF-D75742A6B7F3}"/>
                </a:ext>
              </a:extLst>
            </p:cNvPr>
            <p:cNvSpPr/>
            <p:nvPr/>
          </p:nvSpPr>
          <p:spPr>
            <a:xfrm>
              <a:off x="420915" y="3237241"/>
              <a:ext cx="2206171" cy="760393"/>
            </a:xfrm>
            <a:prstGeom prst="roundRect">
              <a:avLst>
                <a:gd name="adj" fmla="val 9307"/>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anose="020B0604020202020204" pitchFamily="34" charset="0"/>
                  <a:cs typeface="Arial" panose="020B0604020202020204" pitchFamily="34" charset="0"/>
                </a:rPr>
                <a:t>Chỉ con vật</a:t>
              </a:r>
            </a:p>
          </p:txBody>
        </p:sp>
      </p:grpSp>
      <p:grpSp>
        <p:nvGrpSpPr>
          <p:cNvPr id="54" name="Group 53">
            <a:extLst>
              <a:ext uri="{FF2B5EF4-FFF2-40B4-BE49-F238E27FC236}">
                <a16:creationId xmlns:a16="http://schemas.microsoft.com/office/drawing/2014/main" id="{57BCF92A-A524-41E5-9CFD-BD5FA70B2195}"/>
              </a:ext>
            </a:extLst>
          </p:cNvPr>
          <p:cNvGrpSpPr/>
          <p:nvPr/>
        </p:nvGrpSpPr>
        <p:grpSpPr>
          <a:xfrm>
            <a:off x="7373213" y="3251537"/>
            <a:ext cx="2206171" cy="3049259"/>
            <a:chOff x="420915" y="3237241"/>
            <a:chExt cx="2206171" cy="3049259"/>
          </a:xfrm>
          <a:effectLst>
            <a:outerShdw blurRad="50800" dist="38100" algn="l" rotWithShape="0">
              <a:prstClr val="black">
                <a:alpha val="40000"/>
              </a:prstClr>
            </a:outerShdw>
          </a:effectLst>
        </p:grpSpPr>
        <p:sp>
          <p:nvSpPr>
            <p:cNvPr id="55" name="Rectangle: Rounded Corners 54">
              <a:extLst>
                <a:ext uri="{FF2B5EF4-FFF2-40B4-BE49-F238E27FC236}">
                  <a16:creationId xmlns:a16="http://schemas.microsoft.com/office/drawing/2014/main" id="{724C2A47-5B1C-4DCA-8282-F20B517A2A7D}"/>
                </a:ext>
              </a:extLst>
            </p:cNvPr>
            <p:cNvSpPr/>
            <p:nvPr/>
          </p:nvSpPr>
          <p:spPr>
            <a:xfrm>
              <a:off x="548595" y="3237241"/>
              <a:ext cx="1950810" cy="3049259"/>
            </a:xfrm>
            <a:prstGeom prst="roundRect">
              <a:avLst>
                <a:gd name="adj" fmla="val 930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56" name="Rectangle: Rounded Corners 55">
              <a:extLst>
                <a:ext uri="{FF2B5EF4-FFF2-40B4-BE49-F238E27FC236}">
                  <a16:creationId xmlns:a16="http://schemas.microsoft.com/office/drawing/2014/main" id="{E5774300-4334-45EC-B7E7-1B7C2327D16B}"/>
                </a:ext>
              </a:extLst>
            </p:cNvPr>
            <p:cNvSpPr/>
            <p:nvPr/>
          </p:nvSpPr>
          <p:spPr>
            <a:xfrm>
              <a:off x="420915" y="3237241"/>
              <a:ext cx="2206171" cy="760393"/>
            </a:xfrm>
            <a:prstGeom prst="roundRect">
              <a:avLst>
                <a:gd name="adj" fmla="val 9307"/>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anose="020B0604020202020204" pitchFamily="34" charset="0"/>
                  <a:cs typeface="Arial" panose="020B0604020202020204" pitchFamily="34" charset="0"/>
                </a:rPr>
                <a:t>Chỉ hiện tượng thời gian</a:t>
              </a:r>
            </a:p>
          </p:txBody>
        </p:sp>
      </p:grpSp>
      <p:grpSp>
        <p:nvGrpSpPr>
          <p:cNvPr id="57" name="Group 56">
            <a:extLst>
              <a:ext uri="{FF2B5EF4-FFF2-40B4-BE49-F238E27FC236}">
                <a16:creationId xmlns:a16="http://schemas.microsoft.com/office/drawing/2014/main" id="{8404577E-A1E2-4DB6-B59E-D13A4BE29656}"/>
              </a:ext>
            </a:extLst>
          </p:cNvPr>
          <p:cNvGrpSpPr/>
          <p:nvPr/>
        </p:nvGrpSpPr>
        <p:grpSpPr>
          <a:xfrm>
            <a:off x="9721274" y="3251537"/>
            <a:ext cx="2206171" cy="3049259"/>
            <a:chOff x="420915" y="3237241"/>
            <a:chExt cx="2206171" cy="3049259"/>
          </a:xfrm>
          <a:effectLst>
            <a:outerShdw blurRad="50800" dist="38100" algn="l" rotWithShape="0">
              <a:prstClr val="black">
                <a:alpha val="40000"/>
              </a:prstClr>
            </a:outerShdw>
          </a:effectLst>
        </p:grpSpPr>
        <p:sp>
          <p:nvSpPr>
            <p:cNvPr id="58" name="Rectangle: Rounded Corners 57">
              <a:extLst>
                <a:ext uri="{FF2B5EF4-FFF2-40B4-BE49-F238E27FC236}">
                  <a16:creationId xmlns:a16="http://schemas.microsoft.com/office/drawing/2014/main" id="{257765BA-626B-4DA5-B249-BE2228D31FB8}"/>
                </a:ext>
              </a:extLst>
            </p:cNvPr>
            <p:cNvSpPr/>
            <p:nvPr/>
          </p:nvSpPr>
          <p:spPr>
            <a:xfrm>
              <a:off x="548595" y="3237241"/>
              <a:ext cx="1950810" cy="3049259"/>
            </a:xfrm>
            <a:prstGeom prst="roundRect">
              <a:avLst>
                <a:gd name="adj" fmla="val 9307"/>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59" name="Rectangle: Rounded Corners 58">
              <a:extLst>
                <a:ext uri="{FF2B5EF4-FFF2-40B4-BE49-F238E27FC236}">
                  <a16:creationId xmlns:a16="http://schemas.microsoft.com/office/drawing/2014/main" id="{826DF59D-43D1-40A3-9583-B1E279A4D3B4}"/>
                </a:ext>
              </a:extLst>
            </p:cNvPr>
            <p:cNvSpPr/>
            <p:nvPr/>
          </p:nvSpPr>
          <p:spPr>
            <a:xfrm>
              <a:off x="420915" y="3237241"/>
              <a:ext cx="2206171" cy="760393"/>
            </a:xfrm>
            <a:prstGeom prst="roundRect">
              <a:avLst>
                <a:gd name="adj" fmla="val 9307"/>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anose="020B0604020202020204" pitchFamily="34" charset="0"/>
                  <a:cs typeface="Arial" panose="020B0604020202020204" pitchFamily="34" charset="0"/>
                </a:rPr>
                <a:t>Chỉ thời gian</a:t>
              </a:r>
            </a:p>
          </p:txBody>
        </p:sp>
      </p:grpSp>
      <p:sp>
        <p:nvSpPr>
          <p:cNvPr id="3" name="Rectangle: Rounded Corners 2">
            <a:extLst>
              <a:ext uri="{FF2B5EF4-FFF2-40B4-BE49-F238E27FC236}">
                <a16:creationId xmlns:a16="http://schemas.microsoft.com/office/drawing/2014/main" id="{BF384108-FB03-4C8A-B23D-BFE61B41037B}"/>
              </a:ext>
            </a:extLst>
          </p:cNvPr>
          <p:cNvSpPr/>
          <p:nvPr/>
        </p:nvSpPr>
        <p:spPr>
          <a:xfrm>
            <a:off x="235527" y="387926"/>
            <a:ext cx="11790218" cy="6373092"/>
          </a:xfrm>
          <a:prstGeom prst="roundRect">
            <a:avLst>
              <a:gd name="adj" fmla="val 4640"/>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B318D96C-AE67-4727-A925-B152397F6D81}"/>
              </a:ext>
            </a:extLst>
          </p:cNvPr>
          <p:cNvSpPr/>
          <p:nvPr/>
        </p:nvSpPr>
        <p:spPr>
          <a:xfrm>
            <a:off x="4856019" y="96982"/>
            <a:ext cx="2479963" cy="637309"/>
          </a:xfrm>
          <a:prstGeom prst="roundRect">
            <a:avLst/>
          </a:prstGeom>
          <a:solidFill>
            <a:srgbClr val="FCF7F4"/>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anose="020B0604020202020204" pitchFamily="34" charset="0"/>
                <a:cs typeface="Arial" panose="020B0604020202020204" pitchFamily="34" charset="0"/>
              </a:rPr>
              <a:t>I . Nhận xét</a:t>
            </a:r>
          </a:p>
        </p:txBody>
      </p:sp>
      <p:sp>
        <p:nvSpPr>
          <p:cNvPr id="4" name="TextBox 3">
            <a:extLst>
              <a:ext uri="{FF2B5EF4-FFF2-40B4-BE49-F238E27FC236}">
                <a16:creationId xmlns:a16="http://schemas.microsoft.com/office/drawing/2014/main" id="{3E798C00-63A3-4F09-857C-8B28411AE37C}"/>
              </a:ext>
            </a:extLst>
          </p:cNvPr>
          <p:cNvSpPr txBox="1"/>
          <p:nvPr/>
        </p:nvSpPr>
        <p:spPr>
          <a:xfrm>
            <a:off x="420915" y="1045026"/>
            <a:ext cx="6450805" cy="461665"/>
          </a:xfrm>
          <a:prstGeom prst="rect">
            <a:avLst/>
          </a:prstGeom>
          <a:noFill/>
        </p:spPr>
        <p:txBody>
          <a:bodyPr wrap="none" rtlCol="0">
            <a:spAutoFit/>
          </a:bodyPr>
          <a:lstStyle/>
          <a:p>
            <a:r>
              <a:rPr lang="en-US" sz="2400" b="1">
                <a:solidFill>
                  <a:srgbClr val="FF0000"/>
                </a:solidFill>
                <a:latin typeface="Arial" panose="020B0604020202020204" pitchFamily="34" charset="0"/>
                <a:cs typeface="Arial" panose="020B0604020202020204" pitchFamily="34" charset="0"/>
              </a:rPr>
              <a:t>2. Xếp các từ nói trên vào nhóm thích hợp:</a:t>
            </a:r>
          </a:p>
        </p:txBody>
      </p:sp>
      <p:sp>
        <p:nvSpPr>
          <p:cNvPr id="9" name="TextBox 8">
            <a:extLst>
              <a:ext uri="{FF2B5EF4-FFF2-40B4-BE49-F238E27FC236}">
                <a16:creationId xmlns:a16="http://schemas.microsoft.com/office/drawing/2014/main" id="{127B5261-3BCE-4E43-9AFD-5D84E35E4AB9}"/>
              </a:ext>
            </a:extLst>
          </p:cNvPr>
          <p:cNvSpPr txBox="1"/>
          <p:nvPr/>
        </p:nvSpPr>
        <p:spPr>
          <a:xfrm>
            <a:off x="1283262" y="1675905"/>
            <a:ext cx="1019628"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 Mẹ </a:t>
            </a:r>
            <a:endParaRPr lang="en-US" sz="2400"/>
          </a:p>
        </p:txBody>
      </p:sp>
      <p:sp>
        <p:nvSpPr>
          <p:cNvPr id="11" name="TextBox 10">
            <a:extLst>
              <a:ext uri="{FF2B5EF4-FFF2-40B4-BE49-F238E27FC236}">
                <a16:creationId xmlns:a16="http://schemas.microsoft.com/office/drawing/2014/main" id="{4DF3F98A-1FC3-4A5E-AA7E-266AD9829AE3}"/>
              </a:ext>
            </a:extLst>
          </p:cNvPr>
          <p:cNvSpPr txBox="1"/>
          <p:nvPr/>
        </p:nvSpPr>
        <p:spPr>
          <a:xfrm>
            <a:off x="2059534" y="1663513"/>
            <a:ext cx="1019628"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Hồng</a:t>
            </a:r>
            <a:endParaRPr lang="en-US" sz="2400"/>
          </a:p>
        </p:txBody>
      </p:sp>
      <p:sp>
        <p:nvSpPr>
          <p:cNvPr id="13" name="TextBox 12">
            <a:extLst>
              <a:ext uri="{FF2B5EF4-FFF2-40B4-BE49-F238E27FC236}">
                <a16:creationId xmlns:a16="http://schemas.microsoft.com/office/drawing/2014/main" id="{54B04214-6547-44B7-A70F-FDC97375B518}"/>
              </a:ext>
            </a:extLst>
          </p:cNvPr>
          <p:cNvSpPr txBox="1"/>
          <p:nvPr/>
        </p:nvSpPr>
        <p:spPr>
          <a:xfrm>
            <a:off x="3007892" y="1675905"/>
            <a:ext cx="1602207"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cửa nhà</a:t>
            </a:r>
            <a:endParaRPr lang="en-US" sz="2400"/>
          </a:p>
        </p:txBody>
      </p:sp>
      <p:sp>
        <p:nvSpPr>
          <p:cNvPr id="15" name="TextBox 14">
            <a:extLst>
              <a:ext uri="{FF2B5EF4-FFF2-40B4-BE49-F238E27FC236}">
                <a16:creationId xmlns:a16="http://schemas.microsoft.com/office/drawing/2014/main" id="{30B9BE92-361C-49D0-8D2D-F7DDD3088441}"/>
              </a:ext>
            </a:extLst>
          </p:cNvPr>
          <p:cNvSpPr txBox="1"/>
          <p:nvPr/>
        </p:nvSpPr>
        <p:spPr>
          <a:xfrm>
            <a:off x="4361007" y="1671586"/>
            <a:ext cx="1925493"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Chích bông</a:t>
            </a:r>
            <a:endParaRPr lang="en-US" sz="2400"/>
          </a:p>
        </p:txBody>
      </p:sp>
      <p:sp>
        <p:nvSpPr>
          <p:cNvPr id="19" name="TextBox 18">
            <a:extLst>
              <a:ext uri="{FF2B5EF4-FFF2-40B4-BE49-F238E27FC236}">
                <a16:creationId xmlns:a16="http://schemas.microsoft.com/office/drawing/2014/main" id="{9C740331-B45C-4D5E-B4FE-4BFF14549EE3}"/>
              </a:ext>
            </a:extLst>
          </p:cNvPr>
          <p:cNvSpPr txBox="1"/>
          <p:nvPr/>
        </p:nvSpPr>
        <p:spPr>
          <a:xfrm>
            <a:off x="6186726" y="1680832"/>
            <a:ext cx="874474"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sâu</a:t>
            </a:r>
            <a:endParaRPr lang="en-US" sz="2400"/>
          </a:p>
        </p:txBody>
      </p:sp>
      <p:sp>
        <p:nvSpPr>
          <p:cNvPr id="24" name="TextBox 23">
            <a:extLst>
              <a:ext uri="{FF2B5EF4-FFF2-40B4-BE49-F238E27FC236}">
                <a16:creationId xmlns:a16="http://schemas.microsoft.com/office/drawing/2014/main" id="{DEA5F659-1157-443D-B46D-695D81759D4D}"/>
              </a:ext>
            </a:extLst>
          </p:cNvPr>
          <p:cNvSpPr txBox="1"/>
          <p:nvPr/>
        </p:nvSpPr>
        <p:spPr>
          <a:xfrm>
            <a:off x="6941660" y="1671586"/>
            <a:ext cx="921467"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mối</a:t>
            </a:r>
            <a:endParaRPr lang="en-US" sz="2400"/>
          </a:p>
        </p:txBody>
      </p:sp>
      <p:sp>
        <p:nvSpPr>
          <p:cNvPr id="26" name="TextBox 25">
            <a:extLst>
              <a:ext uri="{FF2B5EF4-FFF2-40B4-BE49-F238E27FC236}">
                <a16:creationId xmlns:a16="http://schemas.microsoft.com/office/drawing/2014/main" id="{651DBDF2-0B0C-4C10-A1C9-FB3C84DE0C84}"/>
              </a:ext>
            </a:extLst>
          </p:cNvPr>
          <p:cNvSpPr txBox="1"/>
          <p:nvPr/>
        </p:nvSpPr>
        <p:spPr>
          <a:xfrm>
            <a:off x="7639615" y="1680832"/>
            <a:ext cx="1824947"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mùa màng</a:t>
            </a:r>
            <a:endParaRPr lang="en-US" sz="2400"/>
          </a:p>
        </p:txBody>
      </p:sp>
      <p:sp>
        <p:nvSpPr>
          <p:cNvPr id="30" name="TextBox 29">
            <a:extLst>
              <a:ext uri="{FF2B5EF4-FFF2-40B4-BE49-F238E27FC236}">
                <a16:creationId xmlns:a16="http://schemas.microsoft.com/office/drawing/2014/main" id="{5664C234-5BED-4918-A6A3-4D95CE0F46EC}"/>
              </a:ext>
            </a:extLst>
          </p:cNvPr>
          <p:cNvSpPr txBox="1"/>
          <p:nvPr/>
        </p:nvSpPr>
        <p:spPr>
          <a:xfrm>
            <a:off x="9329533" y="1663512"/>
            <a:ext cx="1229806"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cây cối</a:t>
            </a:r>
            <a:endParaRPr lang="en-US" sz="2400"/>
          </a:p>
        </p:txBody>
      </p:sp>
      <p:sp>
        <p:nvSpPr>
          <p:cNvPr id="32" name="TextBox 31">
            <a:extLst>
              <a:ext uri="{FF2B5EF4-FFF2-40B4-BE49-F238E27FC236}">
                <a16:creationId xmlns:a16="http://schemas.microsoft.com/office/drawing/2014/main" id="{FE0AEAC8-42CE-4E75-A460-A53548D09EEF}"/>
              </a:ext>
            </a:extLst>
          </p:cNvPr>
          <p:cNvSpPr txBox="1"/>
          <p:nvPr/>
        </p:nvSpPr>
        <p:spPr>
          <a:xfrm>
            <a:off x="3524983" y="2333005"/>
            <a:ext cx="1597889"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cơn mưa</a:t>
            </a:r>
            <a:endParaRPr lang="en-US" sz="2400"/>
          </a:p>
        </p:txBody>
      </p:sp>
      <p:sp>
        <p:nvSpPr>
          <p:cNvPr id="36" name="TextBox 35">
            <a:extLst>
              <a:ext uri="{FF2B5EF4-FFF2-40B4-BE49-F238E27FC236}">
                <a16:creationId xmlns:a16="http://schemas.microsoft.com/office/drawing/2014/main" id="{12D22DE6-EFD0-460C-B605-71437CEFE99E}"/>
              </a:ext>
            </a:extLst>
          </p:cNvPr>
          <p:cNvSpPr txBox="1"/>
          <p:nvPr/>
        </p:nvSpPr>
        <p:spPr>
          <a:xfrm>
            <a:off x="5072817" y="2333005"/>
            <a:ext cx="1490796"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mùa vụ</a:t>
            </a:r>
            <a:endParaRPr lang="en-US" sz="2400"/>
          </a:p>
        </p:txBody>
      </p:sp>
      <p:sp>
        <p:nvSpPr>
          <p:cNvPr id="38" name="TextBox 37">
            <a:extLst>
              <a:ext uri="{FF2B5EF4-FFF2-40B4-BE49-F238E27FC236}">
                <a16:creationId xmlns:a16="http://schemas.microsoft.com/office/drawing/2014/main" id="{ED3C545A-1C0A-4868-8734-3D39B3B7E46A}"/>
              </a:ext>
            </a:extLst>
          </p:cNvPr>
          <p:cNvSpPr txBox="1"/>
          <p:nvPr/>
        </p:nvSpPr>
        <p:spPr>
          <a:xfrm>
            <a:off x="6286500" y="2337932"/>
            <a:ext cx="1824947"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cánh đồng</a:t>
            </a:r>
            <a:endParaRPr lang="en-US" sz="2400"/>
          </a:p>
        </p:txBody>
      </p:sp>
    </p:spTree>
    <p:extLst>
      <p:ext uri="{BB962C8B-B14F-4D97-AF65-F5344CB8AC3E}">
        <p14:creationId xmlns:p14="http://schemas.microsoft.com/office/powerpoint/2010/main" val="811920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2)">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Effect transition="in" filter="fade">
                                      <p:cBhvr>
                                        <p:cTn id="69" dur="500"/>
                                        <p:tgtEl>
                                          <p:spTgt spid="3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childTnLst>
                          </p:cTn>
                        </p:par>
                        <p:par>
                          <p:cTn id="75" fill="hold">
                            <p:stCondLst>
                              <p:cond delay="2500"/>
                            </p:stCondLst>
                            <p:childTnLst>
                              <p:par>
                                <p:cTn id="76" presetID="42" presetClass="entr" presetSubtype="0" fill="hold"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1000"/>
                                        <p:tgtEl>
                                          <p:spTgt spid="54"/>
                                        </p:tgtEl>
                                      </p:cBhvr>
                                    </p:animEffect>
                                    <p:anim calcmode="lin" valueType="num">
                                      <p:cBhvr>
                                        <p:cTn id="94" dur="1000" fill="hold"/>
                                        <p:tgtEl>
                                          <p:spTgt spid="54"/>
                                        </p:tgtEl>
                                        <p:attrNameLst>
                                          <p:attrName>ppt_x</p:attrName>
                                        </p:attrNameLst>
                                      </p:cBhvr>
                                      <p:tavLst>
                                        <p:tav tm="0">
                                          <p:val>
                                            <p:strVal val="#ppt_x"/>
                                          </p:val>
                                        </p:tav>
                                        <p:tav tm="100000">
                                          <p:val>
                                            <p:strVal val="#ppt_x"/>
                                          </p:val>
                                        </p:tav>
                                      </p:tavLst>
                                    </p:anim>
                                    <p:anim calcmode="lin" valueType="num">
                                      <p:cBhvr>
                                        <p:cTn id="95" dur="1000" fill="hold"/>
                                        <p:tgtEl>
                                          <p:spTgt spid="54"/>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1000"/>
                                        <p:tgtEl>
                                          <p:spTgt spid="57"/>
                                        </p:tgtEl>
                                      </p:cBhvr>
                                    </p:animEffect>
                                    <p:anim calcmode="lin" valueType="num">
                                      <p:cBhvr>
                                        <p:cTn id="99" dur="1000" fill="hold"/>
                                        <p:tgtEl>
                                          <p:spTgt spid="57"/>
                                        </p:tgtEl>
                                        <p:attrNameLst>
                                          <p:attrName>ppt_x</p:attrName>
                                        </p:attrNameLst>
                                      </p:cBhvr>
                                      <p:tavLst>
                                        <p:tav tm="0">
                                          <p:val>
                                            <p:strVal val="#ppt_x"/>
                                          </p:val>
                                        </p:tav>
                                        <p:tav tm="100000">
                                          <p:val>
                                            <p:strVal val="#ppt_x"/>
                                          </p:val>
                                        </p:tav>
                                      </p:tavLst>
                                    </p:anim>
                                    <p:anim calcmode="lin" valueType="num">
                                      <p:cBhvr>
                                        <p:cTn id="10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path" presetSubtype="0" accel="50000" decel="50000" fill="hold" grpId="1" nodeType="clickEffect">
                                  <p:stCondLst>
                                    <p:cond delay="0"/>
                                  </p:stCondLst>
                                  <p:childTnLst>
                                    <p:animMotion origin="layout" path="M 4.79167E-6 7.40741E-7 L -0.02058 0.35486 " pathEditMode="relative" rAng="0" ptsTypes="AA">
                                      <p:cBhvr>
                                        <p:cTn id="104" dur="2000" fill="hold"/>
                                        <p:tgtEl>
                                          <p:spTgt spid="9"/>
                                        </p:tgtEl>
                                        <p:attrNameLst>
                                          <p:attrName>ppt_x</p:attrName>
                                          <p:attrName>ppt_y</p:attrName>
                                        </p:attrNameLst>
                                      </p:cBhvr>
                                      <p:rCtr x="-1029" y="17731"/>
                                    </p:animMotion>
                                  </p:childTnLst>
                                </p:cTn>
                              </p:par>
                            </p:childTnLst>
                          </p:cTn>
                        </p:par>
                      </p:childTnLst>
                    </p:cTn>
                  </p:par>
                  <p:par>
                    <p:cTn id="105" fill="hold">
                      <p:stCondLst>
                        <p:cond delay="indefinite"/>
                      </p:stCondLst>
                      <p:childTnLst>
                        <p:par>
                          <p:cTn id="106" fill="hold">
                            <p:stCondLst>
                              <p:cond delay="0"/>
                            </p:stCondLst>
                            <p:childTnLst>
                              <p:par>
                                <p:cTn id="107" presetID="42" presetClass="path" presetSubtype="0" accel="50000" decel="50000" fill="hold" grpId="1" nodeType="clickEffect">
                                  <p:stCondLst>
                                    <p:cond delay="0"/>
                                  </p:stCondLst>
                                  <p:childTnLst>
                                    <p:animMotion origin="layout" path="M 2.91667E-6 2.59259E-6 L -0.08425 0.44467 " pathEditMode="relative" rAng="0" ptsTypes="AA">
                                      <p:cBhvr>
                                        <p:cTn id="108" dur="2000" fill="hold"/>
                                        <p:tgtEl>
                                          <p:spTgt spid="11"/>
                                        </p:tgtEl>
                                        <p:attrNameLst>
                                          <p:attrName>ppt_x</p:attrName>
                                          <p:attrName>ppt_y</p:attrName>
                                        </p:attrNameLst>
                                      </p:cBhvr>
                                      <p:rCtr x="-4219" y="22222"/>
                                    </p:animMotion>
                                  </p:childTnLst>
                                </p:cTn>
                              </p:par>
                            </p:childTnLst>
                          </p:cTn>
                        </p:par>
                      </p:childTnLst>
                    </p:cTn>
                  </p:par>
                  <p:par>
                    <p:cTn id="109" fill="hold">
                      <p:stCondLst>
                        <p:cond delay="indefinite"/>
                      </p:stCondLst>
                      <p:childTnLst>
                        <p:par>
                          <p:cTn id="110" fill="hold">
                            <p:stCondLst>
                              <p:cond delay="0"/>
                            </p:stCondLst>
                            <p:childTnLst>
                              <p:par>
                                <p:cTn id="111" presetID="42" presetClass="path" presetSubtype="0" accel="50000" decel="50000" fill="hold" grpId="1" nodeType="clickEffect">
                                  <p:stCondLst>
                                    <p:cond delay="0"/>
                                  </p:stCondLst>
                                  <p:childTnLst>
                                    <p:animMotion origin="layout" path="M 2.08333E-7 7.40741E-7 L 0.00312 0.35162 " pathEditMode="relative" rAng="0" ptsTypes="AA">
                                      <p:cBhvr>
                                        <p:cTn id="112" dur="2000" fill="hold"/>
                                        <p:tgtEl>
                                          <p:spTgt spid="13"/>
                                        </p:tgtEl>
                                        <p:attrNameLst>
                                          <p:attrName>ppt_x</p:attrName>
                                          <p:attrName>ppt_y</p:attrName>
                                        </p:attrNameLst>
                                      </p:cBhvr>
                                      <p:rCtr x="156" y="17569"/>
                                    </p:animMotion>
                                  </p:childTnLst>
                                </p:cTn>
                              </p:par>
                            </p:childTnLst>
                          </p:cTn>
                        </p:par>
                      </p:childTnLst>
                    </p:cTn>
                  </p:par>
                  <p:par>
                    <p:cTn id="113" fill="hold">
                      <p:stCondLst>
                        <p:cond delay="indefinite"/>
                      </p:stCondLst>
                      <p:childTnLst>
                        <p:par>
                          <p:cTn id="114" fill="hold">
                            <p:stCondLst>
                              <p:cond delay="0"/>
                            </p:stCondLst>
                            <p:childTnLst>
                              <p:par>
                                <p:cTn id="115" presetID="42" presetClass="path" presetSubtype="0" accel="50000" decel="50000" fill="hold" grpId="1" nodeType="clickEffect">
                                  <p:stCondLst>
                                    <p:cond delay="0"/>
                                  </p:stCondLst>
                                  <p:childTnLst>
                                    <p:animMotion origin="layout" path="M 1.45833E-6 -4.81481E-6 L 0.06979 0.35232 " pathEditMode="relative" rAng="0" ptsTypes="AA">
                                      <p:cBhvr>
                                        <p:cTn id="116" dur="2000" fill="hold"/>
                                        <p:tgtEl>
                                          <p:spTgt spid="15"/>
                                        </p:tgtEl>
                                        <p:attrNameLst>
                                          <p:attrName>ppt_x</p:attrName>
                                          <p:attrName>ppt_y</p:attrName>
                                        </p:attrNameLst>
                                      </p:cBhvr>
                                      <p:rCtr x="3490" y="17616"/>
                                    </p:animMotion>
                                  </p:childTnLst>
                                </p:cTn>
                              </p:par>
                            </p:childTnLst>
                          </p:cTn>
                        </p:par>
                      </p:childTnLst>
                    </p:cTn>
                  </p:par>
                  <p:par>
                    <p:cTn id="117" fill="hold">
                      <p:stCondLst>
                        <p:cond delay="indefinite"/>
                      </p:stCondLst>
                      <p:childTnLst>
                        <p:par>
                          <p:cTn id="118" fill="hold">
                            <p:stCondLst>
                              <p:cond delay="0"/>
                            </p:stCondLst>
                            <p:childTnLst>
                              <p:par>
                                <p:cTn id="119" presetID="42" presetClass="path" presetSubtype="0" accel="50000" decel="50000" fill="hold" grpId="1" nodeType="clickEffect">
                                  <p:stCondLst>
                                    <p:cond delay="0"/>
                                  </p:stCondLst>
                                  <p:childTnLst>
                                    <p:animMotion origin="layout" path="M 8.33333E-7 -3.7037E-6 L -0.03333 0.4088 " pathEditMode="relative" rAng="0" ptsTypes="AA">
                                      <p:cBhvr>
                                        <p:cTn id="120" dur="2000" fill="hold"/>
                                        <p:tgtEl>
                                          <p:spTgt spid="19"/>
                                        </p:tgtEl>
                                        <p:attrNameLst>
                                          <p:attrName>ppt_x</p:attrName>
                                          <p:attrName>ppt_y</p:attrName>
                                        </p:attrNameLst>
                                      </p:cBhvr>
                                      <p:rCtr x="-1667" y="20440"/>
                                    </p:animMotion>
                                  </p:childTnLst>
                                </p:cTn>
                              </p:par>
                            </p:childTnLst>
                          </p:cTn>
                        </p:par>
                      </p:childTnLst>
                    </p:cTn>
                  </p:par>
                  <p:par>
                    <p:cTn id="121" fill="hold">
                      <p:stCondLst>
                        <p:cond delay="indefinite"/>
                      </p:stCondLst>
                      <p:childTnLst>
                        <p:par>
                          <p:cTn id="122" fill="hold">
                            <p:stCondLst>
                              <p:cond delay="0"/>
                            </p:stCondLst>
                            <p:childTnLst>
                              <p:par>
                                <p:cTn id="123" presetID="42" presetClass="path" presetSubtype="0" accel="50000" decel="50000" fill="hold" grpId="1" nodeType="clickEffect">
                                  <p:stCondLst>
                                    <p:cond delay="0"/>
                                  </p:stCondLst>
                                  <p:childTnLst>
                                    <p:animMotion origin="layout" path="M -1.45833E-6 -4.81481E-6 L -0.0944 0.47755 " pathEditMode="relative" rAng="0" ptsTypes="AA">
                                      <p:cBhvr>
                                        <p:cTn id="124" dur="2000" fill="hold"/>
                                        <p:tgtEl>
                                          <p:spTgt spid="24"/>
                                        </p:tgtEl>
                                        <p:attrNameLst>
                                          <p:attrName>ppt_x</p:attrName>
                                          <p:attrName>ppt_y</p:attrName>
                                        </p:attrNameLst>
                                      </p:cBhvr>
                                      <p:rCtr x="-4727" y="23866"/>
                                    </p:animMotion>
                                  </p:childTnLst>
                                </p:cTn>
                              </p:par>
                            </p:childTnLst>
                          </p:cTn>
                        </p:par>
                      </p:childTnLst>
                    </p:cTn>
                  </p:par>
                  <p:par>
                    <p:cTn id="125" fill="hold">
                      <p:stCondLst>
                        <p:cond delay="indefinite"/>
                      </p:stCondLst>
                      <p:childTnLst>
                        <p:par>
                          <p:cTn id="126" fill="hold">
                            <p:stCondLst>
                              <p:cond delay="0"/>
                            </p:stCondLst>
                            <p:childTnLst>
                              <p:par>
                                <p:cTn id="127" presetID="42" presetClass="path" presetSubtype="0" accel="50000" decel="50000" fill="hold" grpId="1" nodeType="clickEffect">
                                  <p:stCondLst>
                                    <p:cond delay="0"/>
                                  </p:stCondLst>
                                  <p:childTnLst>
                                    <p:animMotion origin="layout" path="M -2.29167E-6 -3.7037E-6 L 0.18737 0.34908 " pathEditMode="relative" rAng="0" ptsTypes="AA">
                                      <p:cBhvr>
                                        <p:cTn id="128" dur="2000" fill="hold"/>
                                        <p:tgtEl>
                                          <p:spTgt spid="26"/>
                                        </p:tgtEl>
                                        <p:attrNameLst>
                                          <p:attrName>ppt_x</p:attrName>
                                          <p:attrName>ppt_y</p:attrName>
                                        </p:attrNameLst>
                                      </p:cBhvr>
                                      <p:rCtr x="9362" y="17454"/>
                                    </p:animMotion>
                                  </p:childTnLst>
                                </p:cTn>
                              </p:par>
                            </p:childTnLst>
                          </p:cTn>
                        </p:par>
                      </p:childTnLst>
                    </p:cTn>
                  </p:par>
                  <p:par>
                    <p:cTn id="129" fill="hold">
                      <p:stCondLst>
                        <p:cond delay="indefinite"/>
                      </p:stCondLst>
                      <p:childTnLst>
                        <p:par>
                          <p:cTn id="130" fill="hold">
                            <p:stCondLst>
                              <p:cond delay="0"/>
                            </p:stCondLst>
                            <p:childTnLst>
                              <p:par>
                                <p:cTn id="131" presetID="42" presetClass="path" presetSubtype="0" accel="50000" decel="50000" fill="hold" grpId="1" nodeType="clickEffect">
                                  <p:stCondLst>
                                    <p:cond delay="0"/>
                                  </p:stCondLst>
                                  <p:childTnLst>
                                    <p:animMotion origin="layout" path="M 5E-6 2.59259E-6 L -0.49935 0.42754 " pathEditMode="relative" rAng="0" ptsTypes="AA">
                                      <p:cBhvr>
                                        <p:cTn id="132" dur="2000" fill="hold"/>
                                        <p:tgtEl>
                                          <p:spTgt spid="30"/>
                                        </p:tgtEl>
                                        <p:attrNameLst>
                                          <p:attrName>ppt_x</p:attrName>
                                          <p:attrName>ppt_y</p:attrName>
                                        </p:attrNameLst>
                                      </p:cBhvr>
                                      <p:rCtr x="-24974" y="21366"/>
                                    </p:animMotion>
                                  </p:childTnLst>
                                </p:cTn>
                              </p:par>
                            </p:childTnLst>
                          </p:cTn>
                        </p:par>
                      </p:childTnLst>
                    </p:cTn>
                  </p:par>
                  <p:par>
                    <p:cTn id="133" fill="hold">
                      <p:stCondLst>
                        <p:cond delay="indefinite"/>
                      </p:stCondLst>
                      <p:childTnLst>
                        <p:par>
                          <p:cTn id="134" fill="hold">
                            <p:stCondLst>
                              <p:cond delay="0"/>
                            </p:stCondLst>
                            <p:childTnLst>
                              <p:par>
                                <p:cTn id="135" presetID="42" presetClass="path" presetSubtype="0" accel="50000" decel="50000" fill="hold" grpId="1" nodeType="clickEffect">
                                  <p:stCondLst>
                                    <p:cond delay="0"/>
                                  </p:stCondLst>
                                  <p:childTnLst>
                                    <p:animMotion origin="layout" path="M 2.70833E-6 -2.59259E-6 L 0.34648 0.25949 " pathEditMode="relative" rAng="0" ptsTypes="AA">
                                      <p:cBhvr>
                                        <p:cTn id="136" dur="2000" fill="hold"/>
                                        <p:tgtEl>
                                          <p:spTgt spid="32"/>
                                        </p:tgtEl>
                                        <p:attrNameLst>
                                          <p:attrName>ppt_x</p:attrName>
                                          <p:attrName>ppt_y</p:attrName>
                                        </p:attrNameLst>
                                      </p:cBhvr>
                                      <p:rCtr x="17318" y="12963"/>
                                    </p:animMotion>
                                  </p:childTnLst>
                                </p:cTn>
                              </p:par>
                            </p:childTnLst>
                          </p:cTn>
                        </p:par>
                      </p:childTnLst>
                    </p:cTn>
                  </p:par>
                  <p:par>
                    <p:cTn id="137" fill="hold">
                      <p:stCondLst>
                        <p:cond delay="indefinite"/>
                      </p:stCondLst>
                      <p:childTnLst>
                        <p:par>
                          <p:cTn id="138" fill="hold">
                            <p:stCondLst>
                              <p:cond delay="0"/>
                            </p:stCondLst>
                            <p:childTnLst>
                              <p:par>
                                <p:cTn id="139" presetID="42" presetClass="path" presetSubtype="0" accel="50000" decel="50000" fill="hold" grpId="1" nodeType="clickEffect">
                                  <p:stCondLst>
                                    <p:cond delay="0"/>
                                  </p:stCondLst>
                                  <p:childTnLst>
                                    <p:animMotion origin="layout" path="M -3.54167E-6 -2.59259E-6 L 0.41758 0.31621 " pathEditMode="relative" rAng="0" ptsTypes="AA">
                                      <p:cBhvr>
                                        <p:cTn id="140" dur="2000" fill="hold"/>
                                        <p:tgtEl>
                                          <p:spTgt spid="36"/>
                                        </p:tgtEl>
                                        <p:attrNameLst>
                                          <p:attrName>ppt_x</p:attrName>
                                          <p:attrName>ppt_y</p:attrName>
                                        </p:attrNameLst>
                                      </p:cBhvr>
                                      <p:rCtr x="20872" y="15810"/>
                                    </p:animMotion>
                                  </p:childTnLst>
                                </p:cTn>
                              </p:par>
                            </p:childTnLst>
                          </p:cTn>
                        </p:par>
                      </p:childTnLst>
                    </p:cTn>
                  </p:par>
                  <p:par>
                    <p:cTn id="141" fill="hold">
                      <p:stCondLst>
                        <p:cond delay="indefinite"/>
                      </p:stCondLst>
                      <p:childTnLst>
                        <p:par>
                          <p:cTn id="142" fill="hold">
                            <p:stCondLst>
                              <p:cond delay="0"/>
                            </p:stCondLst>
                            <p:childTnLst>
                              <p:par>
                                <p:cTn id="143" presetID="42" presetClass="path" presetSubtype="0" accel="50000" decel="50000" fill="hold" grpId="1" nodeType="clickEffect">
                                  <p:stCondLst>
                                    <p:cond delay="0"/>
                                  </p:stCondLst>
                                  <p:childTnLst>
                                    <p:animMotion origin="layout" path="M -4.79167E-6 2.96296E-6 L -0.27174 0.39953 " pathEditMode="relative" rAng="0" ptsTypes="AA">
                                      <p:cBhvr>
                                        <p:cTn id="144" dur="2000" fill="hold"/>
                                        <p:tgtEl>
                                          <p:spTgt spid="38"/>
                                        </p:tgtEl>
                                        <p:attrNameLst>
                                          <p:attrName>ppt_x</p:attrName>
                                          <p:attrName>ppt_y</p:attrName>
                                        </p:attrNameLst>
                                      </p:cBhvr>
                                      <p:rCtr x="-13594" y="199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P spid="9" grpId="0"/>
      <p:bldP spid="9" grpId="1"/>
      <p:bldP spid="11" grpId="0"/>
      <p:bldP spid="11" grpId="1"/>
      <p:bldP spid="13" grpId="0"/>
      <p:bldP spid="13" grpId="1"/>
      <p:bldP spid="15" grpId="0"/>
      <p:bldP spid="15" grpId="1"/>
      <p:bldP spid="19" grpId="0"/>
      <p:bldP spid="19" grpId="1"/>
      <p:bldP spid="24" grpId="0"/>
      <p:bldP spid="24" grpId="1"/>
      <p:bldP spid="26" grpId="0"/>
      <p:bldP spid="26" grpId="1"/>
      <p:bldP spid="30" grpId="0"/>
      <p:bldP spid="30" grpId="1"/>
      <p:bldP spid="32" grpId="0"/>
      <p:bldP spid="32" grpId="1"/>
      <p:bldP spid="36" grpId="0"/>
      <p:bldP spid="36" grpId="1"/>
      <p:bldP spid="38" grpId="0"/>
      <p:bldP spid="38"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D70CD49-0F53-4856-B96C-C5496E091580}"/>
              </a:ext>
            </a:extLst>
          </p:cNvPr>
          <p:cNvSpPr/>
          <p:nvPr/>
        </p:nvSpPr>
        <p:spPr>
          <a:xfrm>
            <a:off x="8026400" y="549835"/>
            <a:ext cx="3556000" cy="4301565"/>
          </a:xfrm>
          <a:prstGeom prst="roundRect">
            <a:avLst/>
          </a:prstGeom>
          <a:solidFill>
            <a:srgbClr val="FCDEE6"/>
          </a:solidFill>
          <a:ln w="38100">
            <a:solidFill>
              <a:srgbClr val="3F6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267" b="1">
                <a:solidFill>
                  <a:srgbClr val="0000FF"/>
                </a:solidFill>
                <a:latin typeface="Arial" panose="020B0604020202020204" pitchFamily="34" charset="0"/>
                <a:cs typeface="Arial" panose="020B0604020202020204" pitchFamily="34" charset="0"/>
              </a:rPr>
              <a:t>II. Bài học</a:t>
            </a:r>
          </a:p>
          <a:p>
            <a:pPr algn="ctr">
              <a:lnSpc>
                <a:spcPct val="150000"/>
              </a:lnSpc>
            </a:pPr>
            <a:endParaRPr lang="en-US" sz="4267" b="1">
              <a:solidFill>
                <a:srgbClr val="0000FF"/>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EB66000-910D-4610-AF61-BA76AEEA8A4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3286" b="94857" l="60417" r="98438">
                        <a14:foregroundMark x1="65000" y1="50857" x2="65000" y2="50857"/>
                        <a14:foregroundMark x1="63750" y1="55429" x2="63750" y2="55429"/>
                        <a14:foregroundMark x1="62500" y1="48000" x2="62500" y2="48000"/>
                        <a14:foregroundMark x1="61979" y1="50143" x2="61979" y2="50143"/>
                        <a14:foregroundMark x1="64010" y1="46286" x2="64010" y2="46286"/>
                        <a14:foregroundMark x1="62344" y1="47429" x2="62344" y2="47429"/>
                        <a14:foregroundMark x1="64740" y1="47143" x2="64740" y2="47143"/>
                        <a14:foregroundMark x1="64271" y1="45571" x2="64271" y2="45571"/>
                        <a14:foregroundMark x1="68333" y1="43286" x2="68333" y2="43286"/>
                        <a14:foregroundMark x1="95260" y1="44857" x2="95260" y2="44857"/>
                        <a14:foregroundMark x1="96146" y1="46429" x2="96146" y2="46429"/>
                        <a14:foregroundMark x1="94167" y1="45571" x2="94167" y2="45571"/>
                        <a14:foregroundMark x1="97240" y1="49714" x2="97240" y2="49714"/>
                        <a14:foregroundMark x1="96354" y1="46000" x2="96354" y2="46000"/>
                        <a14:foregroundMark x1="96563" y1="68857" x2="96563" y2="68857"/>
                        <a14:foregroundMark x1="98438" y1="70000" x2="98438" y2="70000"/>
                        <a14:foregroundMark x1="84010" y1="80286" x2="79740" y2="88286"/>
                        <a14:foregroundMark x1="62396" y1="70429" x2="62396" y2="70429"/>
                        <a14:foregroundMark x1="60573" y1="70857" x2="60573" y2="70857"/>
                        <a14:foregroundMark x1="60417" y1="71143" x2="60417" y2="71143"/>
                        <a14:foregroundMark x1="75104" y1="81429" x2="75104" y2="81429"/>
                        <a14:foregroundMark x1="74427" y1="89857" x2="83854" y2="88714"/>
                        <a14:foregroundMark x1="74063" y1="82857" x2="74063" y2="92571"/>
                        <a14:foregroundMark x1="73750" y1="92857" x2="83073" y2="90429"/>
                        <a14:foregroundMark x1="83073" y1="90429" x2="83177" y2="90286"/>
                        <a14:foregroundMark x1="86250" y1="82857" x2="86094" y2="94857"/>
                        <a14:foregroundMark x1="81146" y1="71143" x2="81094" y2="75429"/>
                        <a14:foregroundMark x1="77240" y1="71143" x2="83229" y2="72000"/>
                        <a14:foregroundMark x1="83750" y1="69571" x2="83750" y2="69571"/>
                        <a14:foregroundMark x1="77396" y1="68429" x2="77396" y2="68429"/>
                        <a14:foregroundMark x1="77500" y1="66857" x2="77500" y2="66857"/>
                        <a14:foregroundMark x1="76927" y1="66857" x2="76927" y2="66857"/>
                        <a14:foregroundMark x1="62656" y1="59286" x2="62656" y2="59286"/>
                        <a14:foregroundMark x1="94323" y1="46429" x2="94323" y2="46429"/>
                        <a14:foregroundMark x1="95104" y1="44000" x2="95104" y2="44000"/>
                        <a14:foregroundMark x1="96667" y1="46286" x2="96667" y2="46286"/>
                        <a14:foregroundMark x1="97188" y1="49000" x2="97188" y2="49000"/>
                        <a14:foregroundMark x1="96667" y1="45571" x2="96667" y2="45571"/>
                        <a14:foregroundMark x1="93854" y1="47143" x2="93854" y2="47143"/>
                        <a14:foregroundMark x1="94479" y1="55143" x2="94479" y2="55143"/>
                        <a14:foregroundMark x1="96250" y1="58857" x2="96250" y2="58857"/>
                        <a14:foregroundMark x1="94271" y1="54429" x2="94271" y2="54429"/>
                        <a14:backgroundMark x1="70573" y1="47429" x2="75729" y2="53286"/>
                      </a14:backgroundRemoval>
                    </a14:imgEffect>
                  </a14:imgLayer>
                </a14:imgProps>
              </a:ext>
              <a:ext uri="{28A0092B-C50C-407E-A947-70E740481C1C}">
                <a14:useLocalDpi xmlns:a14="http://schemas.microsoft.com/office/drawing/2010/main" val="0"/>
              </a:ext>
            </a:extLst>
          </a:blip>
          <a:srcRect l="60000" t="38571" b="4285"/>
          <a:stretch/>
        </p:blipFill>
        <p:spPr>
          <a:xfrm>
            <a:off x="7416800" y="2650566"/>
            <a:ext cx="5080000" cy="4063999"/>
          </a:xfrm>
          <a:prstGeom prst="rect">
            <a:avLst/>
          </a:prstGeom>
        </p:spPr>
      </p:pic>
      <p:sp>
        <p:nvSpPr>
          <p:cNvPr id="5" name="TextBox 4">
            <a:extLst>
              <a:ext uri="{FF2B5EF4-FFF2-40B4-BE49-F238E27FC236}">
                <a16:creationId xmlns:a16="http://schemas.microsoft.com/office/drawing/2014/main" id="{92C7E646-045D-45EE-9992-B59DD10DE6F3}"/>
              </a:ext>
            </a:extLst>
          </p:cNvPr>
          <p:cNvSpPr txBox="1"/>
          <p:nvPr/>
        </p:nvSpPr>
        <p:spPr>
          <a:xfrm>
            <a:off x="958850" y="1660986"/>
            <a:ext cx="6153150" cy="1596014"/>
          </a:xfrm>
          <a:prstGeom prst="rect">
            <a:avLst/>
          </a:prstGeom>
          <a:noFill/>
        </p:spPr>
        <p:txBody>
          <a:bodyPr wrap="square" rtlCol="0">
            <a:spAutoFit/>
          </a:bodyPr>
          <a:lstStyle/>
          <a:p>
            <a:pPr algn="just">
              <a:lnSpc>
                <a:spcPct val="120000"/>
              </a:lnSpc>
            </a:pPr>
            <a:r>
              <a:rPr lang="en-US" sz="2800">
                <a:latin typeface="Arial" panose="020B0604020202020204" pitchFamily="34" charset="0"/>
                <a:cs typeface="Arial" panose="020B0604020202020204" pitchFamily="34" charset="0"/>
              </a:rPr>
              <a:t>Danh từ là từ chỉ sự vật (người, vật, con vật, thời gian, hiện tượng tự nhiên, …)</a:t>
            </a:r>
          </a:p>
        </p:txBody>
      </p:sp>
      <p:sp>
        <p:nvSpPr>
          <p:cNvPr id="10" name="TextBox 9">
            <a:extLst>
              <a:ext uri="{FF2B5EF4-FFF2-40B4-BE49-F238E27FC236}">
                <a16:creationId xmlns:a16="http://schemas.microsoft.com/office/drawing/2014/main" id="{5D768147-FAC8-4723-8F69-0513F121988E}"/>
              </a:ext>
            </a:extLst>
          </p:cNvPr>
          <p:cNvSpPr txBox="1"/>
          <p:nvPr/>
        </p:nvSpPr>
        <p:spPr>
          <a:xfrm>
            <a:off x="958850" y="3943900"/>
            <a:ext cx="6153150" cy="1078950"/>
          </a:xfrm>
          <a:prstGeom prst="rect">
            <a:avLst/>
          </a:prstGeom>
          <a:noFill/>
        </p:spPr>
        <p:txBody>
          <a:bodyPr wrap="square" rtlCol="0">
            <a:spAutoFit/>
          </a:bodyPr>
          <a:lstStyle/>
          <a:p>
            <a:pPr algn="just">
              <a:lnSpc>
                <a:spcPct val="120000"/>
              </a:lnSpc>
            </a:pPr>
            <a:r>
              <a:rPr lang="en-US" sz="2800" b="1" i="1" u="sng">
                <a:latin typeface="Arial" panose="020B0604020202020204" pitchFamily="34" charset="0"/>
                <a:cs typeface="Arial" panose="020B0604020202020204" pitchFamily="34" charset="0"/>
              </a:rPr>
              <a:t>Ví dụ: </a:t>
            </a:r>
            <a:r>
              <a:rPr lang="en-US" sz="2800">
                <a:latin typeface="Arial" panose="020B0604020202020204" pitchFamily="34" charset="0"/>
                <a:cs typeface="Arial" panose="020B0604020202020204" pitchFamily="34" charset="0"/>
              </a:rPr>
              <a:t>Học sinh, cá, chim bồ câu, thành phố, đũa, bát, …</a:t>
            </a:r>
          </a:p>
        </p:txBody>
      </p:sp>
    </p:spTree>
    <p:extLst>
      <p:ext uri="{BB962C8B-B14F-4D97-AF65-F5344CB8AC3E}">
        <p14:creationId xmlns:p14="http://schemas.microsoft.com/office/powerpoint/2010/main" val="315162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35D1BE-73DF-449A-AC16-DBBF9AE7A267}"/>
              </a:ext>
            </a:extLst>
          </p:cNvPr>
          <p:cNvSpPr txBox="1"/>
          <p:nvPr/>
        </p:nvSpPr>
        <p:spPr>
          <a:xfrm>
            <a:off x="529773" y="1894009"/>
            <a:ext cx="11132454" cy="2828403"/>
          </a:xfrm>
          <a:prstGeom prst="rect">
            <a:avLst/>
          </a:prstGeom>
          <a:noFill/>
        </p:spPr>
        <p:txBody>
          <a:bodyPr wrap="square" rtlCol="0">
            <a:spAutoFit/>
          </a:bodyPr>
          <a:lstStyle/>
          <a:p>
            <a:pPr indent="363538" algn="just">
              <a:lnSpc>
                <a:spcPct val="200000"/>
              </a:lnSpc>
            </a:pPr>
            <a:r>
              <a:rPr lang="en-US" sz="2400">
                <a:latin typeface="Arial" panose="020B0604020202020204" pitchFamily="34" charset="0"/>
                <a:cs typeface="Arial" panose="020B0604020202020204" pitchFamily="34" charset="0"/>
              </a:rPr>
              <a:t>Có khi nào bạn biến thành hoa, thành quả, thành một ngôi sao, thành ông   Mặt Trời đem lại niềm vui cho mọi người như trong các câu chuyện cổ tích mà bác gió thường rì rầm kể suốt đêm ngày chưa?</a:t>
            </a:r>
          </a:p>
          <a:p>
            <a:pPr indent="363538" algn="r">
              <a:lnSpc>
                <a:spcPct val="200000"/>
              </a:lnSpc>
            </a:pPr>
            <a:r>
              <a:rPr lang="en-US" sz="2000">
                <a:latin typeface="Arial" panose="020B0604020202020204" pitchFamily="34" charset="0"/>
                <a:cs typeface="Arial" panose="020B0604020202020204" pitchFamily="34" charset="0"/>
              </a:rPr>
              <a:t>Theo TRẦN HOÀI DƯƠNG</a:t>
            </a:r>
            <a:endParaRPr lang="en-US">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BF384108-FB03-4C8A-B23D-BFE61B41037B}"/>
              </a:ext>
            </a:extLst>
          </p:cNvPr>
          <p:cNvSpPr/>
          <p:nvPr/>
        </p:nvSpPr>
        <p:spPr>
          <a:xfrm>
            <a:off x="235527" y="387926"/>
            <a:ext cx="11790218" cy="6373092"/>
          </a:xfrm>
          <a:prstGeom prst="roundRect">
            <a:avLst>
              <a:gd name="adj" fmla="val 4640"/>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B318D96C-AE67-4727-A925-B152397F6D81}"/>
              </a:ext>
            </a:extLst>
          </p:cNvPr>
          <p:cNvSpPr/>
          <p:nvPr/>
        </p:nvSpPr>
        <p:spPr>
          <a:xfrm>
            <a:off x="4856019" y="96982"/>
            <a:ext cx="2479963" cy="637309"/>
          </a:xfrm>
          <a:prstGeom prst="roundRect">
            <a:avLst/>
          </a:prstGeom>
          <a:solidFill>
            <a:srgbClr val="FCF7F4"/>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anose="020B0604020202020204" pitchFamily="34" charset="0"/>
                <a:cs typeface="Arial" panose="020B0604020202020204" pitchFamily="34" charset="0"/>
              </a:rPr>
              <a:t>III. Luyện tập</a:t>
            </a:r>
          </a:p>
        </p:txBody>
      </p:sp>
      <p:sp>
        <p:nvSpPr>
          <p:cNvPr id="4" name="TextBox 3">
            <a:extLst>
              <a:ext uri="{FF2B5EF4-FFF2-40B4-BE49-F238E27FC236}">
                <a16:creationId xmlns:a16="http://schemas.microsoft.com/office/drawing/2014/main" id="{3E798C00-63A3-4F09-857C-8B28411AE37C}"/>
              </a:ext>
            </a:extLst>
          </p:cNvPr>
          <p:cNvSpPr txBox="1"/>
          <p:nvPr/>
        </p:nvSpPr>
        <p:spPr>
          <a:xfrm>
            <a:off x="420915" y="1045026"/>
            <a:ext cx="4370107" cy="461665"/>
          </a:xfrm>
          <a:prstGeom prst="rect">
            <a:avLst/>
          </a:prstGeom>
          <a:noFill/>
        </p:spPr>
        <p:txBody>
          <a:bodyPr wrap="none" rtlCol="0">
            <a:spAutoFit/>
          </a:bodyPr>
          <a:lstStyle/>
          <a:p>
            <a:r>
              <a:rPr lang="en-US" sz="2400" b="1">
                <a:solidFill>
                  <a:srgbClr val="FF0000"/>
                </a:solidFill>
                <a:latin typeface="Arial" panose="020B0604020202020204" pitchFamily="34" charset="0"/>
                <a:cs typeface="Arial" panose="020B0604020202020204" pitchFamily="34" charset="0"/>
              </a:rPr>
              <a:t>1. Từ danh từ trong câu sau:</a:t>
            </a:r>
          </a:p>
        </p:txBody>
      </p:sp>
      <p:grpSp>
        <p:nvGrpSpPr>
          <p:cNvPr id="8" name="Group 7">
            <a:extLst>
              <a:ext uri="{FF2B5EF4-FFF2-40B4-BE49-F238E27FC236}">
                <a16:creationId xmlns:a16="http://schemas.microsoft.com/office/drawing/2014/main" id="{AD905157-EE2D-49A7-920D-5727ED34F0BA}"/>
              </a:ext>
            </a:extLst>
          </p:cNvPr>
          <p:cNvGrpSpPr/>
          <p:nvPr/>
        </p:nvGrpSpPr>
        <p:grpSpPr>
          <a:xfrm>
            <a:off x="1408575" y="2129824"/>
            <a:ext cx="667660" cy="483686"/>
            <a:chOff x="1408575" y="1912111"/>
            <a:chExt cx="667660" cy="483686"/>
          </a:xfrm>
        </p:grpSpPr>
        <p:sp>
          <p:nvSpPr>
            <p:cNvPr id="34" name="TextBox 33">
              <a:extLst>
                <a:ext uri="{FF2B5EF4-FFF2-40B4-BE49-F238E27FC236}">
                  <a16:creationId xmlns:a16="http://schemas.microsoft.com/office/drawing/2014/main" id="{80703DA0-E8AB-4A9C-9783-0C6B61BE044C}"/>
                </a:ext>
              </a:extLst>
            </p:cNvPr>
            <p:cNvSpPr txBox="1"/>
            <p:nvPr/>
          </p:nvSpPr>
          <p:spPr>
            <a:xfrm>
              <a:off x="1408575" y="1934132"/>
              <a:ext cx="667660"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khi</a:t>
              </a:r>
              <a:endParaRPr lang="en-US" sz="2400">
                <a:solidFill>
                  <a:srgbClr val="0033CC"/>
                </a:solidFill>
              </a:endParaRPr>
            </a:p>
          </p:txBody>
        </p:sp>
        <p:sp>
          <p:nvSpPr>
            <p:cNvPr id="35" name="Oval 34">
              <a:extLst>
                <a:ext uri="{FF2B5EF4-FFF2-40B4-BE49-F238E27FC236}">
                  <a16:creationId xmlns:a16="http://schemas.microsoft.com/office/drawing/2014/main" id="{102C7B18-D8EE-4AD3-8D4F-B18892FF41F7}"/>
                </a:ext>
              </a:extLst>
            </p:cNvPr>
            <p:cNvSpPr/>
            <p:nvPr/>
          </p:nvSpPr>
          <p:spPr>
            <a:xfrm>
              <a:off x="1459830" y="1912111"/>
              <a:ext cx="474559" cy="483686"/>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092E93CA-4AD6-4A3A-91BF-72F4A637E926}"/>
              </a:ext>
            </a:extLst>
          </p:cNvPr>
          <p:cNvGrpSpPr/>
          <p:nvPr/>
        </p:nvGrpSpPr>
        <p:grpSpPr>
          <a:xfrm>
            <a:off x="2567381" y="2131796"/>
            <a:ext cx="749297" cy="483686"/>
            <a:chOff x="2567381" y="1914083"/>
            <a:chExt cx="749297" cy="483686"/>
          </a:xfrm>
        </p:grpSpPr>
        <p:sp>
          <p:nvSpPr>
            <p:cNvPr id="40" name="TextBox 39">
              <a:extLst>
                <a:ext uri="{FF2B5EF4-FFF2-40B4-BE49-F238E27FC236}">
                  <a16:creationId xmlns:a16="http://schemas.microsoft.com/office/drawing/2014/main" id="{153CA04D-F0F5-43CA-97BA-00EBDEA2C4EF}"/>
                </a:ext>
              </a:extLst>
            </p:cNvPr>
            <p:cNvSpPr txBox="1"/>
            <p:nvPr/>
          </p:nvSpPr>
          <p:spPr>
            <a:xfrm>
              <a:off x="2567381" y="1936104"/>
              <a:ext cx="749297"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bạn</a:t>
              </a:r>
              <a:endParaRPr lang="en-US" sz="2400">
                <a:solidFill>
                  <a:srgbClr val="0033CC"/>
                </a:solidFill>
              </a:endParaRPr>
            </a:p>
          </p:txBody>
        </p:sp>
        <p:sp>
          <p:nvSpPr>
            <p:cNvPr id="41" name="Oval 40">
              <a:extLst>
                <a:ext uri="{FF2B5EF4-FFF2-40B4-BE49-F238E27FC236}">
                  <a16:creationId xmlns:a16="http://schemas.microsoft.com/office/drawing/2014/main" id="{DAC00DE0-DC47-4BBA-A25F-4A6F37B847B2}"/>
                </a:ext>
              </a:extLst>
            </p:cNvPr>
            <p:cNvSpPr/>
            <p:nvPr/>
          </p:nvSpPr>
          <p:spPr>
            <a:xfrm>
              <a:off x="2618637" y="1914083"/>
              <a:ext cx="583187" cy="483686"/>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36E4E371-8923-4543-A7AA-E077066D7841}"/>
              </a:ext>
            </a:extLst>
          </p:cNvPr>
          <p:cNvGrpSpPr/>
          <p:nvPr/>
        </p:nvGrpSpPr>
        <p:grpSpPr>
          <a:xfrm>
            <a:off x="4805076" y="2128650"/>
            <a:ext cx="749297" cy="483686"/>
            <a:chOff x="4805076" y="1910937"/>
            <a:chExt cx="749297" cy="483686"/>
          </a:xfrm>
        </p:grpSpPr>
        <p:sp>
          <p:nvSpPr>
            <p:cNvPr id="42" name="TextBox 41">
              <a:extLst>
                <a:ext uri="{FF2B5EF4-FFF2-40B4-BE49-F238E27FC236}">
                  <a16:creationId xmlns:a16="http://schemas.microsoft.com/office/drawing/2014/main" id="{477304BA-8B08-4C7E-8639-64EEECFBB0DB}"/>
                </a:ext>
              </a:extLst>
            </p:cNvPr>
            <p:cNvSpPr txBox="1"/>
            <p:nvPr/>
          </p:nvSpPr>
          <p:spPr>
            <a:xfrm>
              <a:off x="4805076" y="1932958"/>
              <a:ext cx="749297"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hoa</a:t>
              </a:r>
              <a:endParaRPr lang="en-US" sz="2400">
                <a:solidFill>
                  <a:srgbClr val="0033CC"/>
                </a:solidFill>
              </a:endParaRPr>
            </a:p>
          </p:txBody>
        </p:sp>
        <p:sp>
          <p:nvSpPr>
            <p:cNvPr id="43" name="Oval 42">
              <a:extLst>
                <a:ext uri="{FF2B5EF4-FFF2-40B4-BE49-F238E27FC236}">
                  <a16:creationId xmlns:a16="http://schemas.microsoft.com/office/drawing/2014/main" id="{06E2D734-3E52-4A7B-9AF9-0AACF647B00B}"/>
                </a:ext>
              </a:extLst>
            </p:cNvPr>
            <p:cNvSpPr/>
            <p:nvPr/>
          </p:nvSpPr>
          <p:spPr>
            <a:xfrm>
              <a:off x="4856332" y="1910937"/>
              <a:ext cx="583187" cy="483686"/>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30F08B2-A00C-4124-A0CD-CC2CE8E2E2C9}"/>
              </a:ext>
            </a:extLst>
          </p:cNvPr>
          <p:cNvGrpSpPr/>
          <p:nvPr/>
        </p:nvGrpSpPr>
        <p:grpSpPr>
          <a:xfrm>
            <a:off x="6416776" y="2131031"/>
            <a:ext cx="749297" cy="483686"/>
            <a:chOff x="6416776" y="1913318"/>
            <a:chExt cx="749297" cy="483686"/>
          </a:xfrm>
        </p:grpSpPr>
        <p:sp>
          <p:nvSpPr>
            <p:cNvPr id="46" name="TextBox 45">
              <a:extLst>
                <a:ext uri="{FF2B5EF4-FFF2-40B4-BE49-F238E27FC236}">
                  <a16:creationId xmlns:a16="http://schemas.microsoft.com/office/drawing/2014/main" id="{F681D866-551A-485E-B35F-F84EF42F11AF}"/>
                </a:ext>
              </a:extLst>
            </p:cNvPr>
            <p:cNvSpPr txBox="1"/>
            <p:nvPr/>
          </p:nvSpPr>
          <p:spPr>
            <a:xfrm>
              <a:off x="6416776" y="1935339"/>
              <a:ext cx="749297"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quả</a:t>
              </a:r>
              <a:endParaRPr lang="en-US" sz="2400">
                <a:solidFill>
                  <a:srgbClr val="0033CC"/>
                </a:solidFill>
              </a:endParaRPr>
            </a:p>
          </p:txBody>
        </p:sp>
        <p:sp>
          <p:nvSpPr>
            <p:cNvPr id="47" name="Oval 46">
              <a:extLst>
                <a:ext uri="{FF2B5EF4-FFF2-40B4-BE49-F238E27FC236}">
                  <a16:creationId xmlns:a16="http://schemas.microsoft.com/office/drawing/2014/main" id="{9DAF3316-0022-4991-A57E-33B84E8156A3}"/>
                </a:ext>
              </a:extLst>
            </p:cNvPr>
            <p:cNvSpPr/>
            <p:nvPr/>
          </p:nvSpPr>
          <p:spPr>
            <a:xfrm>
              <a:off x="6468032" y="1913318"/>
              <a:ext cx="583187" cy="483686"/>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47510E87-7317-44BB-8FF5-E6896E912E0B}"/>
              </a:ext>
            </a:extLst>
          </p:cNvPr>
          <p:cNvGrpSpPr/>
          <p:nvPr/>
        </p:nvGrpSpPr>
        <p:grpSpPr>
          <a:xfrm>
            <a:off x="8668441" y="2131031"/>
            <a:ext cx="1474720" cy="483686"/>
            <a:chOff x="8668441" y="1913318"/>
            <a:chExt cx="1474720" cy="483686"/>
          </a:xfrm>
        </p:grpSpPr>
        <p:sp>
          <p:nvSpPr>
            <p:cNvPr id="48" name="TextBox 47">
              <a:extLst>
                <a:ext uri="{FF2B5EF4-FFF2-40B4-BE49-F238E27FC236}">
                  <a16:creationId xmlns:a16="http://schemas.microsoft.com/office/drawing/2014/main" id="{4911DA5B-3B4B-45DF-A7C9-94CC51794270}"/>
                </a:ext>
              </a:extLst>
            </p:cNvPr>
            <p:cNvSpPr txBox="1"/>
            <p:nvPr/>
          </p:nvSpPr>
          <p:spPr>
            <a:xfrm>
              <a:off x="8668441" y="1935339"/>
              <a:ext cx="768453"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ngôi</a:t>
              </a:r>
              <a:endParaRPr lang="en-US" sz="2400">
                <a:solidFill>
                  <a:srgbClr val="0033CC"/>
                </a:solidFill>
              </a:endParaRPr>
            </a:p>
          </p:txBody>
        </p:sp>
        <p:sp>
          <p:nvSpPr>
            <p:cNvPr id="49" name="Oval 48">
              <a:extLst>
                <a:ext uri="{FF2B5EF4-FFF2-40B4-BE49-F238E27FC236}">
                  <a16:creationId xmlns:a16="http://schemas.microsoft.com/office/drawing/2014/main" id="{B505ADC9-4FF4-46C4-B180-B7A1CD721217}"/>
                </a:ext>
              </a:extLst>
            </p:cNvPr>
            <p:cNvSpPr/>
            <p:nvPr/>
          </p:nvSpPr>
          <p:spPr>
            <a:xfrm>
              <a:off x="8714769" y="1913318"/>
              <a:ext cx="1276956" cy="483686"/>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C469C050-DA99-45A8-B94F-026F74E3615E}"/>
                </a:ext>
              </a:extLst>
            </p:cNvPr>
            <p:cNvSpPr txBox="1"/>
            <p:nvPr/>
          </p:nvSpPr>
          <p:spPr>
            <a:xfrm>
              <a:off x="9374708" y="1935339"/>
              <a:ext cx="768453"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sao</a:t>
              </a:r>
              <a:endParaRPr lang="en-US" sz="2400">
                <a:solidFill>
                  <a:srgbClr val="0033CC"/>
                </a:solidFill>
              </a:endParaRPr>
            </a:p>
          </p:txBody>
        </p:sp>
      </p:grpSp>
      <p:grpSp>
        <p:nvGrpSpPr>
          <p:cNvPr id="51" name="Group 50">
            <a:extLst>
              <a:ext uri="{FF2B5EF4-FFF2-40B4-BE49-F238E27FC236}">
                <a16:creationId xmlns:a16="http://schemas.microsoft.com/office/drawing/2014/main" id="{9FF80504-C5F4-4640-8D0E-BA88AB50A3B5}"/>
              </a:ext>
            </a:extLst>
          </p:cNvPr>
          <p:cNvGrpSpPr/>
          <p:nvPr/>
        </p:nvGrpSpPr>
        <p:grpSpPr>
          <a:xfrm>
            <a:off x="529773" y="2849325"/>
            <a:ext cx="1344402" cy="514019"/>
            <a:chOff x="2151668" y="1914083"/>
            <a:chExt cx="1344402" cy="514019"/>
          </a:xfrm>
        </p:grpSpPr>
        <p:sp>
          <p:nvSpPr>
            <p:cNvPr id="52" name="TextBox 51">
              <a:extLst>
                <a:ext uri="{FF2B5EF4-FFF2-40B4-BE49-F238E27FC236}">
                  <a16:creationId xmlns:a16="http://schemas.microsoft.com/office/drawing/2014/main" id="{86400107-C13D-493B-83C3-B9350596750F}"/>
                </a:ext>
              </a:extLst>
            </p:cNvPr>
            <p:cNvSpPr txBox="1"/>
            <p:nvPr/>
          </p:nvSpPr>
          <p:spPr>
            <a:xfrm>
              <a:off x="2151668" y="1946320"/>
              <a:ext cx="729908"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Mặt</a:t>
              </a:r>
              <a:endParaRPr lang="en-US" sz="2400">
                <a:solidFill>
                  <a:srgbClr val="0033CC"/>
                </a:solidFill>
              </a:endParaRPr>
            </a:p>
          </p:txBody>
        </p:sp>
        <p:sp>
          <p:nvSpPr>
            <p:cNvPr id="53" name="Oval 52">
              <a:extLst>
                <a:ext uri="{FF2B5EF4-FFF2-40B4-BE49-F238E27FC236}">
                  <a16:creationId xmlns:a16="http://schemas.microsoft.com/office/drawing/2014/main" id="{C080C57E-93C1-4ECB-B6FF-12DCC01290C6}"/>
                </a:ext>
              </a:extLst>
            </p:cNvPr>
            <p:cNvSpPr/>
            <p:nvPr/>
          </p:nvSpPr>
          <p:spPr>
            <a:xfrm>
              <a:off x="2151668" y="1914083"/>
              <a:ext cx="1327601" cy="514019"/>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D0F60608-433A-4814-937D-A1B18AE26D5E}"/>
                </a:ext>
              </a:extLst>
            </p:cNvPr>
            <p:cNvSpPr txBox="1"/>
            <p:nvPr/>
          </p:nvSpPr>
          <p:spPr>
            <a:xfrm>
              <a:off x="2766162" y="1950313"/>
              <a:ext cx="729908"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Trời</a:t>
              </a:r>
              <a:endParaRPr lang="en-US" sz="2400">
                <a:solidFill>
                  <a:srgbClr val="0033CC"/>
                </a:solidFill>
              </a:endParaRPr>
            </a:p>
          </p:txBody>
        </p:sp>
      </p:grpSp>
      <p:grpSp>
        <p:nvGrpSpPr>
          <p:cNvPr id="55" name="Group 54">
            <a:extLst>
              <a:ext uri="{FF2B5EF4-FFF2-40B4-BE49-F238E27FC236}">
                <a16:creationId xmlns:a16="http://schemas.microsoft.com/office/drawing/2014/main" id="{66B2D410-BE97-4A97-9DAF-2F25673E6CBF}"/>
              </a:ext>
            </a:extLst>
          </p:cNvPr>
          <p:cNvGrpSpPr/>
          <p:nvPr/>
        </p:nvGrpSpPr>
        <p:grpSpPr>
          <a:xfrm>
            <a:off x="2910230" y="2852672"/>
            <a:ext cx="1499831" cy="514019"/>
            <a:chOff x="2119869" y="1868837"/>
            <a:chExt cx="1499831" cy="514019"/>
          </a:xfrm>
        </p:grpSpPr>
        <p:sp>
          <p:nvSpPr>
            <p:cNvPr id="56" name="TextBox 55">
              <a:extLst>
                <a:ext uri="{FF2B5EF4-FFF2-40B4-BE49-F238E27FC236}">
                  <a16:creationId xmlns:a16="http://schemas.microsoft.com/office/drawing/2014/main" id="{4360A212-DD4F-4048-9B77-2608F2776EEE}"/>
                </a:ext>
              </a:extLst>
            </p:cNvPr>
            <p:cNvSpPr txBox="1"/>
            <p:nvPr/>
          </p:nvSpPr>
          <p:spPr>
            <a:xfrm>
              <a:off x="2119869" y="1902489"/>
              <a:ext cx="847774"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niềm</a:t>
              </a:r>
              <a:endParaRPr lang="en-US" sz="2400">
                <a:solidFill>
                  <a:srgbClr val="0033CC"/>
                </a:solidFill>
              </a:endParaRPr>
            </a:p>
          </p:txBody>
        </p:sp>
        <p:sp>
          <p:nvSpPr>
            <p:cNvPr id="57" name="Oval 56">
              <a:extLst>
                <a:ext uri="{FF2B5EF4-FFF2-40B4-BE49-F238E27FC236}">
                  <a16:creationId xmlns:a16="http://schemas.microsoft.com/office/drawing/2014/main" id="{252DA11F-C6F6-4160-B76C-7E8D854074FC}"/>
                </a:ext>
              </a:extLst>
            </p:cNvPr>
            <p:cNvSpPr/>
            <p:nvPr/>
          </p:nvSpPr>
          <p:spPr>
            <a:xfrm>
              <a:off x="2151668" y="1868837"/>
              <a:ext cx="1327601" cy="514019"/>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744ECBB2-3D8B-4DD3-91D9-36F170321608}"/>
                </a:ext>
              </a:extLst>
            </p:cNvPr>
            <p:cNvSpPr txBox="1"/>
            <p:nvPr/>
          </p:nvSpPr>
          <p:spPr>
            <a:xfrm>
              <a:off x="2889792" y="1901719"/>
              <a:ext cx="729908"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vui</a:t>
              </a:r>
              <a:endParaRPr lang="en-US" sz="2400">
                <a:solidFill>
                  <a:srgbClr val="0033CC"/>
                </a:solidFill>
              </a:endParaRPr>
            </a:p>
          </p:txBody>
        </p:sp>
      </p:grpSp>
      <p:grpSp>
        <p:nvGrpSpPr>
          <p:cNvPr id="59" name="Group 58">
            <a:extLst>
              <a:ext uri="{FF2B5EF4-FFF2-40B4-BE49-F238E27FC236}">
                <a16:creationId xmlns:a16="http://schemas.microsoft.com/office/drawing/2014/main" id="{094467E1-E6A5-428C-B435-6C231BA076CE}"/>
              </a:ext>
            </a:extLst>
          </p:cNvPr>
          <p:cNvGrpSpPr/>
          <p:nvPr/>
        </p:nvGrpSpPr>
        <p:grpSpPr>
          <a:xfrm>
            <a:off x="5378101" y="2842134"/>
            <a:ext cx="1013175" cy="540260"/>
            <a:chOff x="2524519" y="1914083"/>
            <a:chExt cx="1013175" cy="540260"/>
          </a:xfrm>
        </p:grpSpPr>
        <p:sp>
          <p:nvSpPr>
            <p:cNvPr id="60" name="TextBox 59">
              <a:extLst>
                <a:ext uri="{FF2B5EF4-FFF2-40B4-BE49-F238E27FC236}">
                  <a16:creationId xmlns:a16="http://schemas.microsoft.com/office/drawing/2014/main" id="{58AB0E15-0200-4034-8268-E6CC1EE2CEA6}"/>
                </a:ext>
              </a:extLst>
            </p:cNvPr>
            <p:cNvSpPr txBox="1"/>
            <p:nvPr/>
          </p:nvSpPr>
          <p:spPr>
            <a:xfrm>
              <a:off x="2524519" y="1953511"/>
              <a:ext cx="1013175"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người</a:t>
              </a:r>
              <a:endParaRPr lang="en-US" sz="2400">
                <a:solidFill>
                  <a:srgbClr val="0033CC"/>
                </a:solidFill>
              </a:endParaRPr>
            </a:p>
          </p:txBody>
        </p:sp>
        <p:sp>
          <p:nvSpPr>
            <p:cNvPr id="61" name="Oval 60">
              <a:extLst>
                <a:ext uri="{FF2B5EF4-FFF2-40B4-BE49-F238E27FC236}">
                  <a16:creationId xmlns:a16="http://schemas.microsoft.com/office/drawing/2014/main" id="{C4C4FCA7-84A3-423F-8110-D5B7FE08D9EC}"/>
                </a:ext>
              </a:extLst>
            </p:cNvPr>
            <p:cNvSpPr/>
            <p:nvPr/>
          </p:nvSpPr>
          <p:spPr>
            <a:xfrm>
              <a:off x="2558999" y="1914083"/>
              <a:ext cx="923925" cy="540260"/>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539F725C-0120-4734-82A2-F38E95BEF117}"/>
              </a:ext>
            </a:extLst>
          </p:cNvPr>
          <p:cNvGrpSpPr/>
          <p:nvPr/>
        </p:nvGrpSpPr>
        <p:grpSpPr>
          <a:xfrm>
            <a:off x="8334308" y="2854712"/>
            <a:ext cx="1839808" cy="568164"/>
            <a:chOff x="2151668" y="1914083"/>
            <a:chExt cx="1839808" cy="568164"/>
          </a:xfrm>
        </p:grpSpPr>
        <p:sp>
          <p:nvSpPr>
            <p:cNvPr id="63" name="TextBox 62">
              <a:extLst>
                <a:ext uri="{FF2B5EF4-FFF2-40B4-BE49-F238E27FC236}">
                  <a16:creationId xmlns:a16="http://schemas.microsoft.com/office/drawing/2014/main" id="{2EA423BD-775E-4A69-9E53-4FE4A66E74C0}"/>
                </a:ext>
              </a:extLst>
            </p:cNvPr>
            <p:cNvSpPr txBox="1"/>
            <p:nvPr/>
          </p:nvSpPr>
          <p:spPr>
            <a:xfrm>
              <a:off x="2151668" y="1946320"/>
              <a:ext cx="729908"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câu</a:t>
              </a:r>
              <a:endParaRPr lang="en-US" sz="2400">
                <a:solidFill>
                  <a:srgbClr val="0033CC"/>
                </a:solidFill>
              </a:endParaRPr>
            </a:p>
          </p:txBody>
        </p:sp>
        <p:sp>
          <p:nvSpPr>
            <p:cNvPr id="64" name="Oval 63">
              <a:extLst>
                <a:ext uri="{FF2B5EF4-FFF2-40B4-BE49-F238E27FC236}">
                  <a16:creationId xmlns:a16="http://schemas.microsoft.com/office/drawing/2014/main" id="{2D0B0526-557A-4351-9E4D-7DA1DABA79A6}"/>
                </a:ext>
              </a:extLst>
            </p:cNvPr>
            <p:cNvSpPr/>
            <p:nvPr/>
          </p:nvSpPr>
          <p:spPr>
            <a:xfrm>
              <a:off x="2180310" y="1914083"/>
              <a:ext cx="1690688" cy="568164"/>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8E91F62E-A2F2-418D-8183-23054D700D09}"/>
                </a:ext>
              </a:extLst>
            </p:cNvPr>
            <p:cNvSpPr txBox="1"/>
            <p:nvPr/>
          </p:nvSpPr>
          <p:spPr>
            <a:xfrm>
              <a:off x="2754190" y="1944939"/>
              <a:ext cx="1237286"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chuyện</a:t>
              </a:r>
              <a:endParaRPr lang="en-US" sz="2400">
                <a:solidFill>
                  <a:srgbClr val="0033CC"/>
                </a:solidFill>
              </a:endParaRPr>
            </a:p>
          </p:txBody>
        </p:sp>
      </p:grpSp>
      <p:grpSp>
        <p:nvGrpSpPr>
          <p:cNvPr id="66" name="Group 65">
            <a:extLst>
              <a:ext uri="{FF2B5EF4-FFF2-40B4-BE49-F238E27FC236}">
                <a16:creationId xmlns:a16="http://schemas.microsoft.com/office/drawing/2014/main" id="{35FA6BF1-5446-414D-B60E-54CEFB0D8141}"/>
              </a:ext>
            </a:extLst>
          </p:cNvPr>
          <p:cNvGrpSpPr/>
          <p:nvPr/>
        </p:nvGrpSpPr>
        <p:grpSpPr>
          <a:xfrm>
            <a:off x="10028489" y="2856030"/>
            <a:ext cx="1109900" cy="568164"/>
            <a:chOff x="2151668" y="1914083"/>
            <a:chExt cx="1109900" cy="568164"/>
          </a:xfrm>
        </p:grpSpPr>
        <p:sp>
          <p:nvSpPr>
            <p:cNvPr id="67" name="TextBox 66">
              <a:extLst>
                <a:ext uri="{FF2B5EF4-FFF2-40B4-BE49-F238E27FC236}">
                  <a16:creationId xmlns:a16="http://schemas.microsoft.com/office/drawing/2014/main" id="{E2EA4247-F3C0-40AF-B9DC-D23998317871}"/>
                </a:ext>
              </a:extLst>
            </p:cNvPr>
            <p:cNvSpPr txBox="1"/>
            <p:nvPr/>
          </p:nvSpPr>
          <p:spPr>
            <a:xfrm>
              <a:off x="2151668" y="1946320"/>
              <a:ext cx="729908"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cổ</a:t>
              </a:r>
              <a:endParaRPr lang="en-US" sz="2400">
                <a:solidFill>
                  <a:srgbClr val="0033CC"/>
                </a:solidFill>
              </a:endParaRPr>
            </a:p>
          </p:txBody>
        </p:sp>
        <p:sp>
          <p:nvSpPr>
            <p:cNvPr id="68" name="Oval 67">
              <a:extLst>
                <a:ext uri="{FF2B5EF4-FFF2-40B4-BE49-F238E27FC236}">
                  <a16:creationId xmlns:a16="http://schemas.microsoft.com/office/drawing/2014/main" id="{2FE88F72-C7C0-491C-BAB4-AA928653F0F0}"/>
                </a:ext>
              </a:extLst>
            </p:cNvPr>
            <p:cNvSpPr/>
            <p:nvPr/>
          </p:nvSpPr>
          <p:spPr>
            <a:xfrm>
              <a:off x="2205458" y="1914083"/>
              <a:ext cx="979739" cy="568164"/>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603A71B2-9931-43B1-8F33-3B8797511732}"/>
                </a:ext>
              </a:extLst>
            </p:cNvPr>
            <p:cNvSpPr txBox="1"/>
            <p:nvPr/>
          </p:nvSpPr>
          <p:spPr>
            <a:xfrm>
              <a:off x="2580454" y="1943606"/>
              <a:ext cx="681114"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tích</a:t>
              </a:r>
              <a:endParaRPr lang="en-US" sz="2400">
                <a:solidFill>
                  <a:srgbClr val="0033CC"/>
                </a:solidFill>
              </a:endParaRPr>
            </a:p>
          </p:txBody>
        </p:sp>
      </p:grpSp>
      <p:grpSp>
        <p:nvGrpSpPr>
          <p:cNvPr id="70" name="Group 69">
            <a:extLst>
              <a:ext uri="{FF2B5EF4-FFF2-40B4-BE49-F238E27FC236}">
                <a16:creationId xmlns:a16="http://schemas.microsoft.com/office/drawing/2014/main" id="{F7E699CC-A92A-4E11-A013-E8EDCDB7473C}"/>
              </a:ext>
            </a:extLst>
          </p:cNvPr>
          <p:cNvGrpSpPr/>
          <p:nvPr/>
        </p:nvGrpSpPr>
        <p:grpSpPr>
          <a:xfrm>
            <a:off x="529773" y="3584873"/>
            <a:ext cx="1191077" cy="514019"/>
            <a:chOff x="2119869" y="1868837"/>
            <a:chExt cx="1191077" cy="514019"/>
          </a:xfrm>
        </p:grpSpPr>
        <p:sp>
          <p:nvSpPr>
            <p:cNvPr id="71" name="TextBox 70">
              <a:extLst>
                <a:ext uri="{FF2B5EF4-FFF2-40B4-BE49-F238E27FC236}">
                  <a16:creationId xmlns:a16="http://schemas.microsoft.com/office/drawing/2014/main" id="{C4E97FE3-108B-47B0-A3FA-AB3D7D344A38}"/>
                </a:ext>
              </a:extLst>
            </p:cNvPr>
            <p:cNvSpPr txBox="1"/>
            <p:nvPr/>
          </p:nvSpPr>
          <p:spPr>
            <a:xfrm>
              <a:off x="2119869" y="1902489"/>
              <a:ext cx="847774"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bác</a:t>
              </a:r>
              <a:endParaRPr lang="en-US" sz="2400">
                <a:solidFill>
                  <a:srgbClr val="0033CC"/>
                </a:solidFill>
              </a:endParaRPr>
            </a:p>
          </p:txBody>
        </p:sp>
        <p:sp>
          <p:nvSpPr>
            <p:cNvPr id="72" name="Oval 71">
              <a:extLst>
                <a:ext uri="{FF2B5EF4-FFF2-40B4-BE49-F238E27FC236}">
                  <a16:creationId xmlns:a16="http://schemas.microsoft.com/office/drawing/2014/main" id="{534BABDF-4F37-437F-AB52-8406658E0046}"/>
                </a:ext>
              </a:extLst>
            </p:cNvPr>
            <p:cNvSpPr/>
            <p:nvPr/>
          </p:nvSpPr>
          <p:spPr>
            <a:xfrm>
              <a:off x="2151668" y="1868837"/>
              <a:ext cx="1079109" cy="514019"/>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FC361F7F-8BE0-42A4-8875-3AB2B00C0309}"/>
                </a:ext>
              </a:extLst>
            </p:cNvPr>
            <p:cNvSpPr txBox="1"/>
            <p:nvPr/>
          </p:nvSpPr>
          <p:spPr>
            <a:xfrm>
              <a:off x="2696877" y="1902316"/>
              <a:ext cx="614069"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gió</a:t>
              </a:r>
              <a:endParaRPr lang="en-US" sz="2400">
                <a:solidFill>
                  <a:srgbClr val="0033CC"/>
                </a:solidFill>
              </a:endParaRPr>
            </a:p>
          </p:txBody>
        </p:sp>
      </p:grpSp>
      <p:grpSp>
        <p:nvGrpSpPr>
          <p:cNvPr id="74" name="Group 73">
            <a:extLst>
              <a:ext uri="{FF2B5EF4-FFF2-40B4-BE49-F238E27FC236}">
                <a16:creationId xmlns:a16="http://schemas.microsoft.com/office/drawing/2014/main" id="{509EA0BF-B914-4009-8645-E89C94EC6EF7}"/>
              </a:ext>
            </a:extLst>
          </p:cNvPr>
          <p:cNvGrpSpPr/>
          <p:nvPr/>
        </p:nvGrpSpPr>
        <p:grpSpPr>
          <a:xfrm>
            <a:off x="4626513" y="3585031"/>
            <a:ext cx="1567373" cy="566507"/>
            <a:chOff x="2119869" y="1868837"/>
            <a:chExt cx="1567373" cy="566507"/>
          </a:xfrm>
        </p:grpSpPr>
        <p:sp>
          <p:nvSpPr>
            <p:cNvPr id="75" name="TextBox 74">
              <a:extLst>
                <a:ext uri="{FF2B5EF4-FFF2-40B4-BE49-F238E27FC236}">
                  <a16:creationId xmlns:a16="http://schemas.microsoft.com/office/drawing/2014/main" id="{BC44B8BE-C6F1-4E45-96EB-406A86FC07F0}"/>
                </a:ext>
              </a:extLst>
            </p:cNvPr>
            <p:cNvSpPr txBox="1"/>
            <p:nvPr/>
          </p:nvSpPr>
          <p:spPr>
            <a:xfrm>
              <a:off x="2119869" y="1902489"/>
              <a:ext cx="847774"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đêm</a:t>
              </a:r>
              <a:endParaRPr lang="en-US" sz="2400">
                <a:solidFill>
                  <a:srgbClr val="0033CC"/>
                </a:solidFill>
              </a:endParaRPr>
            </a:p>
          </p:txBody>
        </p:sp>
        <p:sp>
          <p:nvSpPr>
            <p:cNvPr id="76" name="Oval 75">
              <a:extLst>
                <a:ext uri="{FF2B5EF4-FFF2-40B4-BE49-F238E27FC236}">
                  <a16:creationId xmlns:a16="http://schemas.microsoft.com/office/drawing/2014/main" id="{7986F882-9F0C-4990-81C9-273F90325711}"/>
                </a:ext>
              </a:extLst>
            </p:cNvPr>
            <p:cNvSpPr/>
            <p:nvPr/>
          </p:nvSpPr>
          <p:spPr>
            <a:xfrm>
              <a:off x="2151668" y="1868837"/>
              <a:ext cx="1437688" cy="566507"/>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1CFF620C-1ECB-4D7E-8F7F-F5A60B231F2A}"/>
                </a:ext>
              </a:extLst>
            </p:cNvPr>
            <p:cNvSpPr txBox="1"/>
            <p:nvPr/>
          </p:nvSpPr>
          <p:spPr>
            <a:xfrm>
              <a:off x="2798439" y="1902488"/>
              <a:ext cx="888803" cy="461665"/>
            </a:xfrm>
            <a:prstGeom prst="rect">
              <a:avLst/>
            </a:prstGeom>
            <a:noFill/>
          </p:spPr>
          <p:txBody>
            <a:bodyPr wrap="square">
              <a:spAutoFit/>
            </a:bodyPr>
            <a:lstStyle/>
            <a:p>
              <a:r>
                <a:rPr lang="en-US" sz="2400">
                  <a:solidFill>
                    <a:srgbClr val="0033CC"/>
                  </a:solidFill>
                  <a:latin typeface="Arial" panose="020B0604020202020204" pitchFamily="34" charset="0"/>
                  <a:cs typeface="Arial" panose="020B0604020202020204" pitchFamily="34" charset="0"/>
                </a:rPr>
                <a:t>ngày</a:t>
              </a:r>
              <a:endParaRPr lang="en-US" sz="2400">
                <a:solidFill>
                  <a:srgbClr val="0033CC"/>
                </a:solidFill>
              </a:endParaRPr>
            </a:p>
          </p:txBody>
        </p:sp>
      </p:grpSp>
    </p:spTree>
    <p:extLst>
      <p:ext uri="{BB962C8B-B14F-4D97-AF65-F5344CB8AC3E}">
        <p14:creationId xmlns:p14="http://schemas.microsoft.com/office/powerpoint/2010/main" val="458051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2)">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55"/>
                                        </p:tgtEl>
                                        <p:attrNameLst>
                                          <p:attrName>style.visibility</p:attrName>
                                        </p:attrNameLst>
                                      </p:cBhvr>
                                      <p:to>
                                        <p:strVal val="visible"/>
                                      </p:to>
                                    </p:set>
                                    <p:anim calcmode="lin" valueType="num">
                                      <p:cBhvr>
                                        <p:cTn id="68" dur="500" fill="hold"/>
                                        <p:tgtEl>
                                          <p:spTgt spid="55"/>
                                        </p:tgtEl>
                                        <p:attrNameLst>
                                          <p:attrName>ppt_w</p:attrName>
                                        </p:attrNameLst>
                                      </p:cBhvr>
                                      <p:tavLst>
                                        <p:tav tm="0">
                                          <p:val>
                                            <p:fltVal val="0"/>
                                          </p:val>
                                        </p:tav>
                                        <p:tav tm="100000">
                                          <p:val>
                                            <p:strVal val="#ppt_w"/>
                                          </p:val>
                                        </p:tav>
                                      </p:tavLst>
                                    </p:anim>
                                    <p:anim calcmode="lin" valueType="num">
                                      <p:cBhvr>
                                        <p:cTn id="69" dur="500" fill="hold"/>
                                        <p:tgtEl>
                                          <p:spTgt spid="55"/>
                                        </p:tgtEl>
                                        <p:attrNameLst>
                                          <p:attrName>ppt_h</p:attrName>
                                        </p:attrNameLst>
                                      </p:cBhvr>
                                      <p:tavLst>
                                        <p:tav tm="0">
                                          <p:val>
                                            <p:fltVal val="0"/>
                                          </p:val>
                                        </p:tav>
                                        <p:tav tm="100000">
                                          <p:val>
                                            <p:strVal val="#ppt_h"/>
                                          </p:val>
                                        </p:tav>
                                      </p:tavLst>
                                    </p:anim>
                                    <p:animEffect transition="in" filter="fade">
                                      <p:cBhvr>
                                        <p:cTn id="70" dur="500"/>
                                        <p:tgtEl>
                                          <p:spTgt spid="55"/>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59"/>
                                        </p:tgtEl>
                                        <p:attrNameLst>
                                          <p:attrName>style.visibility</p:attrName>
                                        </p:attrNameLst>
                                      </p:cBhvr>
                                      <p:to>
                                        <p:strVal val="visible"/>
                                      </p:to>
                                    </p:set>
                                    <p:anim calcmode="lin" valueType="num">
                                      <p:cBhvr>
                                        <p:cTn id="75" dur="500" fill="hold"/>
                                        <p:tgtEl>
                                          <p:spTgt spid="59"/>
                                        </p:tgtEl>
                                        <p:attrNameLst>
                                          <p:attrName>ppt_w</p:attrName>
                                        </p:attrNameLst>
                                      </p:cBhvr>
                                      <p:tavLst>
                                        <p:tav tm="0">
                                          <p:val>
                                            <p:fltVal val="0"/>
                                          </p:val>
                                        </p:tav>
                                        <p:tav tm="100000">
                                          <p:val>
                                            <p:strVal val="#ppt_w"/>
                                          </p:val>
                                        </p:tav>
                                      </p:tavLst>
                                    </p:anim>
                                    <p:anim calcmode="lin" valueType="num">
                                      <p:cBhvr>
                                        <p:cTn id="76" dur="500" fill="hold"/>
                                        <p:tgtEl>
                                          <p:spTgt spid="59"/>
                                        </p:tgtEl>
                                        <p:attrNameLst>
                                          <p:attrName>ppt_h</p:attrName>
                                        </p:attrNameLst>
                                      </p:cBhvr>
                                      <p:tavLst>
                                        <p:tav tm="0">
                                          <p:val>
                                            <p:fltVal val="0"/>
                                          </p:val>
                                        </p:tav>
                                        <p:tav tm="100000">
                                          <p:val>
                                            <p:strVal val="#ppt_h"/>
                                          </p:val>
                                        </p:tav>
                                      </p:tavLst>
                                    </p:anim>
                                    <p:animEffect transition="in" filter="fade">
                                      <p:cBhvr>
                                        <p:cTn id="77" dur="500"/>
                                        <p:tgtEl>
                                          <p:spTgt spid="5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62"/>
                                        </p:tgtEl>
                                        <p:attrNameLst>
                                          <p:attrName>style.visibility</p:attrName>
                                        </p:attrNameLst>
                                      </p:cBhvr>
                                      <p:to>
                                        <p:strVal val="visible"/>
                                      </p:to>
                                    </p:set>
                                    <p:anim calcmode="lin" valueType="num">
                                      <p:cBhvr>
                                        <p:cTn id="82" dur="500" fill="hold"/>
                                        <p:tgtEl>
                                          <p:spTgt spid="62"/>
                                        </p:tgtEl>
                                        <p:attrNameLst>
                                          <p:attrName>ppt_w</p:attrName>
                                        </p:attrNameLst>
                                      </p:cBhvr>
                                      <p:tavLst>
                                        <p:tav tm="0">
                                          <p:val>
                                            <p:fltVal val="0"/>
                                          </p:val>
                                        </p:tav>
                                        <p:tav tm="100000">
                                          <p:val>
                                            <p:strVal val="#ppt_w"/>
                                          </p:val>
                                        </p:tav>
                                      </p:tavLst>
                                    </p:anim>
                                    <p:anim calcmode="lin" valueType="num">
                                      <p:cBhvr>
                                        <p:cTn id="83" dur="500" fill="hold"/>
                                        <p:tgtEl>
                                          <p:spTgt spid="62"/>
                                        </p:tgtEl>
                                        <p:attrNameLst>
                                          <p:attrName>ppt_h</p:attrName>
                                        </p:attrNameLst>
                                      </p:cBhvr>
                                      <p:tavLst>
                                        <p:tav tm="0">
                                          <p:val>
                                            <p:fltVal val="0"/>
                                          </p:val>
                                        </p:tav>
                                        <p:tav tm="100000">
                                          <p:val>
                                            <p:strVal val="#ppt_h"/>
                                          </p:val>
                                        </p:tav>
                                      </p:tavLst>
                                    </p:anim>
                                    <p:animEffect transition="in" filter="fade">
                                      <p:cBhvr>
                                        <p:cTn id="84" dur="500"/>
                                        <p:tgtEl>
                                          <p:spTgt spid="6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66"/>
                                        </p:tgtEl>
                                        <p:attrNameLst>
                                          <p:attrName>style.visibility</p:attrName>
                                        </p:attrNameLst>
                                      </p:cBhvr>
                                      <p:to>
                                        <p:strVal val="visible"/>
                                      </p:to>
                                    </p:set>
                                    <p:anim calcmode="lin" valueType="num">
                                      <p:cBhvr>
                                        <p:cTn id="89" dur="500" fill="hold"/>
                                        <p:tgtEl>
                                          <p:spTgt spid="66"/>
                                        </p:tgtEl>
                                        <p:attrNameLst>
                                          <p:attrName>ppt_w</p:attrName>
                                        </p:attrNameLst>
                                      </p:cBhvr>
                                      <p:tavLst>
                                        <p:tav tm="0">
                                          <p:val>
                                            <p:fltVal val="0"/>
                                          </p:val>
                                        </p:tav>
                                        <p:tav tm="100000">
                                          <p:val>
                                            <p:strVal val="#ppt_w"/>
                                          </p:val>
                                        </p:tav>
                                      </p:tavLst>
                                    </p:anim>
                                    <p:anim calcmode="lin" valueType="num">
                                      <p:cBhvr>
                                        <p:cTn id="90" dur="500" fill="hold"/>
                                        <p:tgtEl>
                                          <p:spTgt spid="66"/>
                                        </p:tgtEl>
                                        <p:attrNameLst>
                                          <p:attrName>ppt_h</p:attrName>
                                        </p:attrNameLst>
                                      </p:cBhvr>
                                      <p:tavLst>
                                        <p:tav tm="0">
                                          <p:val>
                                            <p:fltVal val="0"/>
                                          </p:val>
                                        </p:tav>
                                        <p:tav tm="100000">
                                          <p:val>
                                            <p:strVal val="#ppt_h"/>
                                          </p:val>
                                        </p:tav>
                                      </p:tavLst>
                                    </p:anim>
                                    <p:animEffect transition="in" filter="fade">
                                      <p:cBhvr>
                                        <p:cTn id="91" dur="500"/>
                                        <p:tgtEl>
                                          <p:spTgt spid="66"/>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70"/>
                                        </p:tgtEl>
                                        <p:attrNameLst>
                                          <p:attrName>style.visibility</p:attrName>
                                        </p:attrNameLst>
                                      </p:cBhvr>
                                      <p:to>
                                        <p:strVal val="visible"/>
                                      </p:to>
                                    </p:set>
                                    <p:anim calcmode="lin" valueType="num">
                                      <p:cBhvr>
                                        <p:cTn id="96" dur="500" fill="hold"/>
                                        <p:tgtEl>
                                          <p:spTgt spid="70"/>
                                        </p:tgtEl>
                                        <p:attrNameLst>
                                          <p:attrName>ppt_w</p:attrName>
                                        </p:attrNameLst>
                                      </p:cBhvr>
                                      <p:tavLst>
                                        <p:tav tm="0">
                                          <p:val>
                                            <p:fltVal val="0"/>
                                          </p:val>
                                        </p:tav>
                                        <p:tav tm="100000">
                                          <p:val>
                                            <p:strVal val="#ppt_w"/>
                                          </p:val>
                                        </p:tav>
                                      </p:tavLst>
                                    </p:anim>
                                    <p:anim calcmode="lin" valueType="num">
                                      <p:cBhvr>
                                        <p:cTn id="97" dur="500" fill="hold"/>
                                        <p:tgtEl>
                                          <p:spTgt spid="70"/>
                                        </p:tgtEl>
                                        <p:attrNameLst>
                                          <p:attrName>ppt_h</p:attrName>
                                        </p:attrNameLst>
                                      </p:cBhvr>
                                      <p:tavLst>
                                        <p:tav tm="0">
                                          <p:val>
                                            <p:fltVal val="0"/>
                                          </p:val>
                                        </p:tav>
                                        <p:tav tm="100000">
                                          <p:val>
                                            <p:strVal val="#ppt_h"/>
                                          </p:val>
                                        </p:tav>
                                      </p:tavLst>
                                    </p:anim>
                                    <p:animEffect transition="in" filter="fade">
                                      <p:cBhvr>
                                        <p:cTn id="98" dur="500"/>
                                        <p:tgtEl>
                                          <p:spTgt spid="70"/>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74"/>
                                        </p:tgtEl>
                                        <p:attrNameLst>
                                          <p:attrName>style.visibility</p:attrName>
                                        </p:attrNameLst>
                                      </p:cBhvr>
                                      <p:to>
                                        <p:strVal val="visible"/>
                                      </p:to>
                                    </p:set>
                                    <p:anim calcmode="lin" valueType="num">
                                      <p:cBhvr>
                                        <p:cTn id="103" dur="500" fill="hold"/>
                                        <p:tgtEl>
                                          <p:spTgt spid="74"/>
                                        </p:tgtEl>
                                        <p:attrNameLst>
                                          <p:attrName>ppt_w</p:attrName>
                                        </p:attrNameLst>
                                      </p:cBhvr>
                                      <p:tavLst>
                                        <p:tav tm="0">
                                          <p:val>
                                            <p:fltVal val="0"/>
                                          </p:val>
                                        </p:tav>
                                        <p:tav tm="100000">
                                          <p:val>
                                            <p:strVal val="#ppt_w"/>
                                          </p:val>
                                        </p:tav>
                                      </p:tavLst>
                                    </p:anim>
                                    <p:anim calcmode="lin" valueType="num">
                                      <p:cBhvr>
                                        <p:cTn id="104" dur="500" fill="hold"/>
                                        <p:tgtEl>
                                          <p:spTgt spid="74"/>
                                        </p:tgtEl>
                                        <p:attrNameLst>
                                          <p:attrName>ppt_h</p:attrName>
                                        </p:attrNameLst>
                                      </p:cBhvr>
                                      <p:tavLst>
                                        <p:tav tm="0">
                                          <p:val>
                                            <p:fltVal val="0"/>
                                          </p:val>
                                        </p:tav>
                                        <p:tav tm="100000">
                                          <p:val>
                                            <p:strVal val="#ppt_h"/>
                                          </p:val>
                                        </p:tav>
                                      </p:tavLst>
                                    </p:anim>
                                    <p:animEffect transition="in" filter="fade">
                                      <p:cBhvr>
                                        <p:cTn id="10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F384108-FB03-4C8A-B23D-BFE61B41037B}"/>
              </a:ext>
            </a:extLst>
          </p:cNvPr>
          <p:cNvSpPr/>
          <p:nvPr/>
        </p:nvSpPr>
        <p:spPr>
          <a:xfrm>
            <a:off x="235527" y="387926"/>
            <a:ext cx="11790218" cy="6373092"/>
          </a:xfrm>
          <a:prstGeom prst="roundRect">
            <a:avLst>
              <a:gd name="adj" fmla="val 4640"/>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B318D96C-AE67-4727-A925-B152397F6D81}"/>
              </a:ext>
            </a:extLst>
          </p:cNvPr>
          <p:cNvSpPr/>
          <p:nvPr/>
        </p:nvSpPr>
        <p:spPr>
          <a:xfrm>
            <a:off x="4856019" y="96982"/>
            <a:ext cx="2479963" cy="637309"/>
          </a:xfrm>
          <a:prstGeom prst="roundRect">
            <a:avLst/>
          </a:prstGeom>
          <a:solidFill>
            <a:srgbClr val="FCF7F4"/>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anose="020B0604020202020204" pitchFamily="34" charset="0"/>
                <a:cs typeface="Arial" panose="020B0604020202020204" pitchFamily="34" charset="0"/>
              </a:rPr>
              <a:t>III. Luyện tập</a:t>
            </a:r>
          </a:p>
        </p:txBody>
      </p:sp>
      <p:sp>
        <p:nvSpPr>
          <p:cNvPr id="4" name="TextBox 3">
            <a:extLst>
              <a:ext uri="{FF2B5EF4-FFF2-40B4-BE49-F238E27FC236}">
                <a16:creationId xmlns:a16="http://schemas.microsoft.com/office/drawing/2014/main" id="{3E798C00-63A3-4F09-857C-8B28411AE37C}"/>
              </a:ext>
            </a:extLst>
          </p:cNvPr>
          <p:cNvSpPr txBox="1"/>
          <p:nvPr/>
        </p:nvSpPr>
        <p:spPr>
          <a:xfrm>
            <a:off x="551543" y="1025235"/>
            <a:ext cx="11088914" cy="830997"/>
          </a:xfrm>
          <a:prstGeom prst="rect">
            <a:avLst/>
          </a:prstGeom>
          <a:noFill/>
        </p:spPr>
        <p:txBody>
          <a:bodyPr wrap="square" rtlCol="0">
            <a:spAutoFit/>
          </a:bodyPr>
          <a:lstStyle/>
          <a:p>
            <a:r>
              <a:rPr lang="en-US" sz="2400" b="1">
                <a:solidFill>
                  <a:srgbClr val="FF0000"/>
                </a:solidFill>
                <a:latin typeface="Arial" panose="020B0604020202020204" pitchFamily="34" charset="0"/>
                <a:cs typeface="Arial" panose="020B0604020202020204" pitchFamily="34" charset="0"/>
              </a:rPr>
              <a:t>2. Viết một câu giới thiệu bản thân hoặc một người bạn. Chỉ ra danh từ mà em đã sử dụng</a:t>
            </a:r>
          </a:p>
        </p:txBody>
      </p:sp>
      <p:pic>
        <p:nvPicPr>
          <p:cNvPr id="7" name="Picture 6">
            <a:extLst>
              <a:ext uri="{FF2B5EF4-FFF2-40B4-BE49-F238E27FC236}">
                <a16:creationId xmlns:a16="http://schemas.microsoft.com/office/drawing/2014/main" id="{37E84352-63F7-4333-9583-CCBB0A47A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2945" y="2390436"/>
            <a:ext cx="3679570" cy="3691836"/>
          </a:xfrm>
          <a:prstGeom prst="rect">
            <a:avLst/>
          </a:prstGeom>
        </p:spPr>
      </p:pic>
    </p:spTree>
    <p:extLst>
      <p:ext uri="{BB962C8B-B14F-4D97-AF65-F5344CB8AC3E}">
        <p14:creationId xmlns:p14="http://schemas.microsoft.com/office/powerpoint/2010/main" val="1160621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2)">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D683816-D45B-4C86-B27D-4D8F2BA7F6B7}" vid="{00A36EA7-BDE7-4C82-AC38-12E6F2959DE4}"/>
    </a:ext>
  </a:extLst>
</a:theme>
</file>

<file path=docProps/app.xml><?xml version="1.0" encoding="utf-8"?>
<Properties xmlns="http://schemas.openxmlformats.org/officeDocument/2006/extended-properties" xmlns:vt="http://schemas.openxmlformats.org/officeDocument/2006/docPropsVTypes">
  <Template>LOGO BẢN QUYỀN</Template>
  <TotalTime>70</TotalTime>
  <Words>400</Words>
  <Application>Microsoft Office PowerPoint</Application>
  <PresentationFormat>Widescreen</PresentationFormat>
  <Paragraphs>86</Paragraphs>
  <Slides>11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Duẩn Huy</dc:creator>
  <cp:lastModifiedBy>Vũ Trọng Đông</cp:lastModifiedBy>
  <cp:revision>6</cp:revision>
  <dcterms:created xsi:type="dcterms:W3CDTF">2023-07-21T01:30:39Z</dcterms:created>
  <dcterms:modified xsi:type="dcterms:W3CDTF">2023-09-02T05:06:08Z</dcterms:modified>
</cp:coreProperties>
</file>