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8" r:id="rId3"/>
    <p:sldMasterId id="2147483680" r:id="rId4"/>
    <p:sldMasterId id="2147483693" r:id="rId5"/>
  </p:sldMasterIdLst>
  <p:notesMasterIdLst>
    <p:notesMasterId r:id="rId41"/>
  </p:notesMasterIdLst>
  <p:sldIdLst>
    <p:sldId id="2637" r:id="rId6"/>
    <p:sldId id="291" r:id="rId7"/>
    <p:sldId id="264" r:id="rId8"/>
    <p:sldId id="265" r:id="rId9"/>
    <p:sldId id="258" r:id="rId10"/>
    <p:sldId id="257" r:id="rId11"/>
    <p:sldId id="260" r:id="rId12"/>
    <p:sldId id="2647" r:id="rId13"/>
    <p:sldId id="2648" r:id="rId14"/>
    <p:sldId id="363" r:id="rId15"/>
    <p:sldId id="261" r:id="rId16"/>
    <p:sldId id="262" r:id="rId17"/>
    <p:sldId id="2649" r:id="rId18"/>
    <p:sldId id="2638" r:id="rId19"/>
    <p:sldId id="2639" r:id="rId20"/>
    <p:sldId id="2640" r:id="rId21"/>
    <p:sldId id="365" r:id="rId22"/>
    <p:sldId id="2641" r:id="rId23"/>
    <p:sldId id="2642" r:id="rId24"/>
    <p:sldId id="2643" r:id="rId25"/>
    <p:sldId id="2644" r:id="rId26"/>
    <p:sldId id="2645" r:id="rId27"/>
    <p:sldId id="344" r:id="rId28"/>
    <p:sldId id="346" r:id="rId29"/>
    <p:sldId id="347" r:id="rId30"/>
    <p:sldId id="343" r:id="rId31"/>
    <p:sldId id="323" r:id="rId32"/>
    <p:sldId id="2632" r:id="rId33"/>
    <p:sldId id="2633" r:id="rId34"/>
    <p:sldId id="2634" r:id="rId35"/>
    <p:sldId id="355" r:id="rId36"/>
    <p:sldId id="356" r:id="rId37"/>
    <p:sldId id="357" r:id="rId38"/>
    <p:sldId id="360" r:id="rId39"/>
    <p:sldId id="37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4C5D"/>
    <a:srgbClr val="FFFFD5"/>
    <a:srgbClr val="99FF99"/>
    <a:srgbClr val="5A94AC"/>
    <a:srgbClr val="83434A"/>
    <a:srgbClr val="3FB393"/>
    <a:srgbClr val="7D5346"/>
    <a:srgbClr val="E47632"/>
    <a:srgbClr val="D8985E"/>
    <a:srgbClr val="E0A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1" autoAdjust="0"/>
    <p:restoredTop sz="96619" autoAdjust="0"/>
  </p:normalViewPr>
  <p:slideViewPr>
    <p:cSldViewPr snapToGrid="0">
      <p:cViewPr varScale="1">
        <p:scale>
          <a:sx n="79" d="100"/>
          <a:sy n="79" d="100"/>
        </p:scale>
        <p:origin x="77" y="67"/>
      </p:cViewPr>
      <p:guideLst>
        <p:guide orient="horz" pos="2160"/>
        <p:guide pos="384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8D556-27B9-4E74-8AD5-D0F6BB0A7C33}" type="datetimeFigureOut">
              <a:rPr lang="zh-CN" altLang="en-US" smtClean="0"/>
              <a:t>2023/9/20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3BC0-4B8A-453D-B965-8968036FA181}" type="slidenum">
              <a:rPr lang="zh-CN" altLang="en-US" smtClean="0"/>
              <a:t>‹#›</a:t>
            </a:fld>
            <a:endParaRPr lang="zh-CN" altLang="en-US"/>
          </a:p>
        </p:txBody>
      </p:sp>
    </p:spTree>
    <p:extLst>
      <p:ext uri="{BB962C8B-B14F-4D97-AF65-F5344CB8AC3E}">
        <p14:creationId xmlns:p14="http://schemas.microsoft.com/office/powerpoint/2010/main" val="90804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SimSun"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a:ea typeface="SimSun"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25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27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Bài</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soạn</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của</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Lan H</a:t>
            </a:r>
            <a:r>
              <a:rPr kumimoji="0" lang="vi-VN" altLang="zh-CN" sz="1200" b="0" i="0" u="none" strike="noStrike" kern="1200" cap="none" spc="0" normalizeH="0" baseline="0" noProof="0" dirty="0">
                <a:ln>
                  <a:noFill/>
                </a:ln>
                <a:solidFill>
                  <a:prstClr val="black"/>
                </a:solidFill>
                <a:effectLst/>
                <a:uLnTx/>
                <a:uFillTx/>
                <a:latin typeface="+mn-lt"/>
                <a:ea typeface="+mn-ea"/>
                <a:cs typeface="+mn-cs"/>
              </a:rPr>
              <a:t>ư</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ơng</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- 0354473852</a:t>
            </a:r>
            <a:endParaRPr kumimoji="0" lang="zh-CN" altLang="en-US" sz="12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SimSun"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a:ea typeface="SimSun"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34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14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C9DB44-3960-4DA3-AD51-1DC91A78795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58823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4444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29090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47984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420813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12357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756308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183907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4783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40427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18452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30574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fld id="{D997B5FA-0921-464F-AAE1-844C04324D75}" type="datetimeFigureOut">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2023/9/20</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90204"/>
              <a:buNone/>
              <a:defRPr/>
            </a:pPr>
            <a:fld id="{565CE74E-AB26-4998-AD42-012C4C1AD076}" type="slidenum">
              <a:rPr kumimoji="0" lang="zh-CN" altLang="en-US" sz="1200" b="0" i="0" u="none" strike="noStrike" kern="0" cap="none" spc="0" normalizeH="0" baseline="0" noProof="0" smtClean="0">
                <a:ln>
                  <a:noFill/>
                </a:ln>
                <a:solidFill>
                  <a:prstClr val="black">
                    <a:tint val="75000"/>
                  </a:prstClr>
                </a:solidFill>
                <a:effectLst/>
                <a:uLnTx/>
                <a:uFillTx/>
                <a:latin typeface="Arial" panose="020B0604020202090204"/>
                <a:cs typeface="Arial" panose="020B0604020202090204"/>
                <a:sym typeface="Arial" panose="020B0604020202090204"/>
              </a:rPr>
              <a:t>‹#›</a:t>
            </a:fld>
            <a:endParaRPr kumimoji="0" lang="zh-CN" altLang="en-US" sz="1200" b="0" i="0" u="none" strike="noStrike" kern="0" cap="none" spc="0" normalizeH="0" baseline="0" noProof="0">
              <a:ln>
                <a:noFill/>
              </a:ln>
              <a:solidFill>
                <a:prstClr val="black">
                  <a:tint val="75000"/>
                </a:prstClr>
              </a:solidFill>
              <a:effectLst/>
              <a:uLnTx/>
              <a:uFillTx/>
              <a:latin typeface="Arial" panose="020B0604020202090204"/>
              <a:cs typeface="Arial" panose="020B0604020202090204"/>
              <a:sym typeface="Arial" panose="020B060402020209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rPr>
              <a:t>2023/9/20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r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panose="020B0604020202090204"/>
              <a:sym typeface="Arial" panose="020B0604020202090204"/>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90FE7-6E00-4069-AC73-4D44357D3205}" type="datetimeFigureOut">
              <a:rPr lang="zh-CN" altLang="en-US" smtClean="0"/>
              <a:t>2023/9/20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9DB44-3960-4DA3-AD51-1DC91A78795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71BEFF-E045-4AAA-871D-40D2AC4499C0}" type="datetimeFigureOut">
              <a:rPr lang="zh-CN" altLang="en-US" smtClean="0"/>
              <a:t>2023/9/20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2C5047-983C-4D07-B211-D2E1A201E50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9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9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9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9/20/2023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38959444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3.xml"/><Relationship Id="rId7" Type="http://schemas.openxmlformats.org/officeDocument/2006/relationships/image" Target="../media/image5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5.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6.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7.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emf"/><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em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emf"/><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0.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audio" Target="../media/media5.wma"/><Relationship Id="rId13" Type="http://schemas.openxmlformats.org/officeDocument/2006/relationships/image" Target="../media/image21.gif"/><Relationship Id="rId18" Type="http://schemas.openxmlformats.org/officeDocument/2006/relationships/image" Target="../media/image25.png"/><Relationship Id="rId3" Type="http://schemas.microsoft.com/office/2007/relationships/media" Target="../media/media3.wma"/><Relationship Id="rId7" Type="http://schemas.microsoft.com/office/2007/relationships/media" Target="../media/media5.wma"/><Relationship Id="rId12" Type="http://schemas.openxmlformats.org/officeDocument/2006/relationships/image" Target="../media/image22.gif"/><Relationship Id="rId17" Type="http://schemas.openxmlformats.org/officeDocument/2006/relationships/image" Target="../media/image30.gif"/><Relationship Id="rId2" Type="http://schemas.openxmlformats.org/officeDocument/2006/relationships/audio" Target="../media/media2.wma"/><Relationship Id="rId16" Type="http://schemas.openxmlformats.org/officeDocument/2006/relationships/image" Target="../media/image29.gif"/><Relationship Id="rId1" Type="http://schemas.microsoft.com/office/2007/relationships/media" Target="../media/media2.wma"/><Relationship Id="rId6" Type="http://schemas.openxmlformats.org/officeDocument/2006/relationships/audio" Target="../media/media4.wma"/><Relationship Id="rId11" Type="http://schemas.openxmlformats.org/officeDocument/2006/relationships/slideLayout" Target="../slideLayouts/slideLayout42.xml"/><Relationship Id="rId5" Type="http://schemas.microsoft.com/office/2007/relationships/media" Target="../media/media4.wma"/><Relationship Id="rId15" Type="http://schemas.openxmlformats.org/officeDocument/2006/relationships/image" Target="../media/image28.gif"/><Relationship Id="rId10" Type="http://schemas.openxmlformats.org/officeDocument/2006/relationships/audio" Target="../media/media6.wma"/><Relationship Id="rId19" Type="http://schemas.openxmlformats.org/officeDocument/2006/relationships/image" Target="../media/image26.png"/><Relationship Id="rId4" Type="http://schemas.openxmlformats.org/officeDocument/2006/relationships/audio" Target="../media/media3.wma"/><Relationship Id="rId9" Type="http://schemas.microsoft.com/office/2007/relationships/media" Target="../media/media6.wma"/><Relationship Id="rId14"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1.gif"/><Relationship Id="rId11" Type="http://schemas.openxmlformats.org/officeDocument/2006/relationships/image" Target="../media/image33.gif"/><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32.gif"/><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1.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22.gif"/><Relationship Id="rId11" Type="http://schemas.openxmlformats.org/officeDocument/2006/relationships/image" Target="../media/image34.png"/><Relationship Id="rId5" Type="http://schemas.openxmlformats.org/officeDocument/2006/relationships/image" Target="../media/image31.gif"/><Relationship Id="rId10" Type="http://schemas.openxmlformats.org/officeDocument/2006/relationships/image" Target="../media/image33.gif"/><Relationship Id="rId4" Type="http://schemas.openxmlformats.org/officeDocument/2006/relationships/audio" Target="../media/audio4.wav"/><Relationship Id="rId9" Type="http://schemas.openxmlformats.org/officeDocument/2006/relationships/image" Target="../media/image30.gif"/><Relationship Id="rId14" Type="http://schemas.openxmlformats.org/officeDocument/2006/relationships/image" Target="../media/image36.gif"/></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2.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3.gif"/><Relationship Id="rId11" Type="http://schemas.openxmlformats.org/officeDocument/2006/relationships/image" Target="../media/image34.png"/><Relationship Id="rId5" Type="http://schemas.openxmlformats.org/officeDocument/2006/relationships/image" Target="../media/image31.gif"/><Relationship Id="rId10" Type="http://schemas.openxmlformats.org/officeDocument/2006/relationships/image" Target="../media/image30.gif"/><Relationship Id="rId4" Type="http://schemas.openxmlformats.org/officeDocument/2006/relationships/audio" Target="../media/audio4.wav"/><Relationship Id="rId9" Type="http://schemas.openxmlformats.org/officeDocument/2006/relationships/image" Target="../media/image32.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33.gif"/><Relationship Id="rId12"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8.gif"/><Relationship Id="rId11" Type="http://schemas.openxmlformats.org/officeDocument/2006/relationships/image" Target="../media/image30.gif"/><Relationship Id="rId5" Type="http://schemas.openxmlformats.org/officeDocument/2006/relationships/image" Target="../media/image31.gif"/><Relationship Id="rId15" Type="http://schemas.microsoft.com/office/2007/relationships/hdphoto" Target="../media/hdphoto1.wdp"/><Relationship Id="rId10" Type="http://schemas.openxmlformats.org/officeDocument/2006/relationships/image" Target="../media/image32.gif"/><Relationship Id="rId4" Type="http://schemas.openxmlformats.org/officeDocument/2006/relationships/audio" Target="../media/audio4.wav"/><Relationship Id="rId9" Type="http://schemas.openxmlformats.org/officeDocument/2006/relationships/image" Target="../media/image21.gif"/><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A04A5A0-D49D-88D1-AA3B-E2F18615C22B}"/>
              </a:ext>
            </a:extLst>
          </p:cNvPr>
          <p:cNvPicPr>
            <a:picLocks noChangeAspect="1"/>
          </p:cNvPicPr>
          <p:nvPr/>
        </p:nvPicPr>
        <p:blipFill>
          <a:blip r:embed="rId3"/>
          <a:stretch>
            <a:fillRect/>
          </a:stretch>
        </p:blipFill>
        <p:spPr>
          <a:xfrm>
            <a:off x="0" y="1433134"/>
            <a:ext cx="12182060" cy="1876310"/>
          </a:xfrm>
          <a:prstGeom prst="rect">
            <a:avLst/>
          </a:prstGeom>
        </p:spPr>
      </p:pic>
      <p:pic>
        <p:nvPicPr>
          <p:cNvPr id="9" name="Quyển sách"/>
          <p:cNvPicPr>
            <a:picLocks noChangeAspect="1"/>
          </p:cNvPicPr>
          <p:nvPr/>
        </p:nvPicPr>
        <p:blipFill rotWithShape="1">
          <a:blip r:embed="rId4" cstate="print">
            <a:extLst>
              <a:ext uri="{28A0092B-C50C-407E-A947-70E740481C1C}">
                <a14:useLocalDpi xmlns:a14="http://schemas.microsoft.com/office/drawing/2010/main" val="0"/>
              </a:ext>
            </a:extLst>
          </a:blip>
          <a:srcRect t="25" b="25"/>
          <a:stretch>
            <a:fillRect/>
          </a:stretch>
        </p:blipFill>
        <p:spPr>
          <a:xfrm>
            <a:off x="9400525" y="163912"/>
            <a:ext cx="2810056" cy="1657571"/>
          </a:xfrm>
          <a:prstGeom prst="rect">
            <a:avLst/>
          </a:prstGeom>
        </p:spPr>
      </p:pic>
      <p:sp>
        <p:nvSpPr>
          <p:cNvPr id="10" name="Số tuần"/>
          <p:cNvSpPr txBox="1"/>
          <p:nvPr/>
        </p:nvSpPr>
        <p:spPr>
          <a:xfrm>
            <a:off x="10481983" y="673207"/>
            <a:ext cx="1487104" cy="806375"/>
          </a:xfrm>
          <a:prstGeom prst="rect">
            <a:avLst/>
          </a:prstGeom>
        </p:spPr>
        <p:txBody>
          <a:bodyPr/>
          <a:lst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defTabSz="1218565">
              <a:spcBef>
                <a:spcPts val="1335"/>
              </a:spcBef>
              <a:buFont typeface="Arial" panose="020B0604020202090204" pitchFamily="34" charset="0"/>
              <a:buNone/>
            </a:pPr>
            <a:endParaRPr lang="en-US" sz="4800" b="1" dirty="0">
              <a:solidFill>
                <a:srgbClr val="C00000"/>
              </a:solidFill>
              <a:latin typeface="Averta Std CY" panose="00000500000000000000" pitchFamily="50" charset="0"/>
            </a:endParaRPr>
          </a:p>
        </p:txBody>
      </p:sp>
      <p:sp>
        <p:nvSpPr>
          <p:cNvPr id="11" name="Tuần"/>
          <p:cNvSpPr txBox="1"/>
          <p:nvPr/>
        </p:nvSpPr>
        <p:spPr>
          <a:xfrm>
            <a:off x="9400525" y="410702"/>
            <a:ext cx="1652559" cy="566309"/>
          </a:xfrm>
          <a:prstGeom prst="rect">
            <a:avLst/>
          </a:prstGeom>
        </p:spPr>
        <p:txBody>
          <a:bodyPr/>
          <a:lst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defTabSz="1218565">
              <a:spcBef>
                <a:spcPts val="1335"/>
              </a:spcBef>
              <a:buFont typeface="Arial" panose="020B0604020202090204" pitchFamily="34" charset="0"/>
              <a:buNone/>
            </a:pPr>
            <a:endParaRPr lang="en-US" sz="3200" b="1" dirty="0">
              <a:solidFill>
                <a:srgbClr val="00B0F0"/>
              </a:solidFill>
              <a:latin typeface="Averta Std CY" panose="00000500000000000000" pitchFamily="50" charset="0"/>
            </a:endParaRPr>
          </a:p>
        </p:txBody>
      </p:sp>
      <p:pic>
        <p:nvPicPr>
          <p:cNvPr id="13" name="Hoa hướng dương"/>
          <p:cNvPicPr>
            <a:picLocks noChangeAspect="1"/>
          </p:cNvPicPr>
          <p:nvPr/>
        </p:nvPicPr>
        <p:blipFill rotWithShape="1">
          <a:blip r:embed="rId5" cstate="print">
            <a:extLst>
              <a:ext uri="{28A0092B-C50C-407E-A947-70E740481C1C}">
                <a14:useLocalDpi xmlns:a14="http://schemas.microsoft.com/office/drawing/2010/main" val="0"/>
              </a:ext>
            </a:extLst>
          </a:blip>
          <a:srcRect l="117" r="117"/>
          <a:stretch>
            <a:fillRect/>
          </a:stretch>
        </p:blipFill>
        <p:spPr>
          <a:xfrm>
            <a:off x="2059815" y="-95824"/>
            <a:ext cx="2109216" cy="1755648"/>
          </a:xfrm>
          <a:prstGeom prst="rect">
            <a:avLst/>
          </a:prstGeom>
        </p:spPr>
      </p:pic>
      <p:sp>
        <p:nvSpPr>
          <p:cNvPr id="14" name="Tên bài"/>
          <p:cNvSpPr txBox="1"/>
          <p:nvPr/>
        </p:nvSpPr>
        <p:spPr>
          <a:xfrm>
            <a:off x="4347412" y="693856"/>
            <a:ext cx="4388154" cy="646331"/>
          </a:xfrm>
          <a:prstGeom prst="rect">
            <a:avLst/>
          </a:prstGeom>
          <a:noFill/>
        </p:spPr>
        <p:txBody>
          <a:bodyPr wrap="square" rtlCol="0">
            <a:spAutoFit/>
          </a:bodyPr>
          <a:lstStyle>
            <a:lvl1pPr marL="0" indent="0" algn="l" defTabSz="1218565" rtl="0" eaLnBrk="1" latinLnBrk="0" hangingPunct="1">
              <a:lnSpc>
                <a:spcPct val="90000"/>
              </a:lnSpc>
              <a:spcBef>
                <a:spcPts val="1335"/>
              </a:spcBef>
              <a:buFont typeface="Arial" panose="020B0604020202090204" pitchFamily="34" charset="0"/>
              <a:buNone/>
              <a:defRPr lang="en-US" sz="3600" b="1" kern="1200" baseline="0">
                <a:solidFill>
                  <a:srgbClr val="732913"/>
                </a:solidFill>
                <a:latin typeface="Averta Std CY Bold" panose="00000800000000000000" pitchFamily="50" charset="0"/>
                <a:ea typeface="+mn-ea"/>
                <a:cs typeface="+mn-cs"/>
              </a:defRPr>
            </a:lvl1pPr>
            <a:lvl2pPr marL="914400" indent="-304800" algn="l" defTabSz="1218565" rtl="0" eaLnBrk="1" latinLnBrk="0" hangingPunct="1">
              <a:lnSpc>
                <a:spcPct val="90000"/>
              </a:lnSpc>
              <a:spcBef>
                <a:spcPts val="665"/>
              </a:spcBef>
              <a:buFont typeface="Arial" panose="020B0604020202090204" pitchFamily="34" charset="0"/>
              <a:buChar char="•"/>
              <a:defRPr sz="3200" kern="1200">
                <a:solidFill>
                  <a:schemeClr val="tx1"/>
                </a:solidFill>
                <a:latin typeface="+mn-lt"/>
                <a:ea typeface="+mn-ea"/>
                <a:cs typeface="+mn-cs"/>
              </a:defRPr>
            </a:lvl2pPr>
            <a:lvl3pPr marL="1524000" indent="-304800" algn="l" defTabSz="1218565" rtl="0" eaLnBrk="1" latinLnBrk="0" hangingPunct="1">
              <a:lnSpc>
                <a:spcPct val="90000"/>
              </a:lnSpc>
              <a:spcBef>
                <a:spcPts val="665"/>
              </a:spcBef>
              <a:buFont typeface="Arial" panose="020B0604020202090204" pitchFamily="34" charset="0"/>
              <a:buChar char="•"/>
              <a:defRPr sz="2665" kern="1200">
                <a:solidFill>
                  <a:schemeClr val="tx1"/>
                </a:solidFill>
                <a:latin typeface="+mn-lt"/>
                <a:ea typeface="+mn-ea"/>
                <a:cs typeface="+mn-cs"/>
              </a:defRPr>
            </a:lvl3pPr>
            <a:lvl4pPr marL="21336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4pPr>
            <a:lvl5pPr marL="27432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5pPr>
            <a:lvl6pPr marL="33528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6pPr>
            <a:lvl7pPr marL="39624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7pPr>
            <a:lvl8pPr marL="45720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8pPr>
            <a:lvl9pPr marL="5181600" indent="-304800" algn="l" defTabSz="1218565" rtl="0" eaLnBrk="1" latinLnBrk="0" hangingPunct="1">
              <a:lnSpc>
                <a:spcPct val="90000"/>
              </a:lnSpc>
              <a:spcBef>
                <a:spcPts val="665"/>
              </a:spcBef>
              <a:buFont typeface="Arial" panose="020B0604020202090204" pitchFamily="34" charset="0"/>
              <a:buChar char="•"/>
              <a:defRPr sz="2400" kern="1200">
                <a:solidFill>
                  <a:schemeClr val="tx1"/>
                </a:solidFill>
                <a:latin typeface="+mn-lt"/>
                <a:ea typeface="+mn-ea"/>
                <a:cs typeface="+mn-cs"/>
              </a:defRPr>
            </a:lvl9pPr>
          </a:lstStyle>
          <a:p>
            <a:pPr marL="0" marR="0" lvl="0" indent="0" algn="l" defTabSz="1218565" rtl="0" eaLnBrk="1" fontAlgn="auto" latinLnBrk="0" hangingPunct="1">
              <a:lnSpc>
                <a:spcPct val="90000"/>
              </a:lnSpc>
              <a:spcBef>
                <a:spcPts val="1335"/>
              </a:spcBef>
              <a:spcAft>
                <a:spcPts val="0"/>
              </a:spcAft>
              <a:buClrTx/>
              <a:buSzTx/>
              <a:buFont typeface="Arial" panose="020B0604020202090204" pitchFamily="34" charset="0"/>
              <a:buNone/>
              <a:defRPr/>
            </a:pPr>
            <a:r>
              <a:rPr lang="vi-VN" sz="4000" dirty="0"/>
              <a:t>Em yêu thiên nhiên</a:t>
            </a:r>
            <a:endPar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pic>
        <p:nvPicPr>
          <p:cNvPr id="16"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17"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pic>
        <p:nvPicPr>
          <p:cNvPr id="18"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61051"/>
            <a:ext cx="1181659" cy="1181659"/>
          </a:xfrm>
          <a:prstGeom prst="rect">
            <a:avLst/>
          </a:prstGeom>
        </p:spPr>
      </p:pic>
      <p:sp>
        <p:nvSpPr>
          <p:cNvPr id="23" name="Hộp Văn bản 22">
            <a:extLst>
              <a:ext uri="{FF2B5EF4-FFF2-40B4-BE49-F238E27FC236}">
                <a16:creationId xmlns:a16="http://schemas.microsoft.com/office/drawing/2014/main" id="{38B72550-A08D-2BAF-2894-71AA244FF87D}"/>
              </a:ext>
            </a:extLst>
          </p:cNvPr>
          <p:cNvSpPr txBox="1"/>
          <p:nvPr/>
        </p:nvSpPr>
        <p:spPr>
          <a:xfrm>
            <a:off x="2267507" y="446732"/>
            <a:ext cx="6104020" cy="1367041"/>
          </a:xfrm>
          <a:prstGeom prst="rect">
            <a:avLst/>
          </a:prstGeom>
          <a:noFill/>
        </p:spPr>
        <p:txBody>
          <a:bodyPr wrap="square">
            <a:spAutoFit/>
          </a:bodyPr>
          <a:lstStyle/>
          <a:p>
            <a:pPr marL="0" marR="0" lvl="0" indent="0" algn="l" defTabSz="1218565" rtl="0" eaLnBrk="1" fontAlgn="auto" latinLnBrk="0" hangingPunct="1">
              <a:lnSpc>
                <a:spcPct val="100000"/>
              </a:lnSpc>
              <a:spcBef>
                <a:spcPts val="1335"/>
              </a:spcBef>
              <a:spcAft>
                <a:spcPts val="0"/>
              </a:spcAft>
              <a:buClrTx/>
              <a:buSzTx/>
              <a:buFont typeface="Arial" panose="020B0604020202090204" pitchFamily="34" charset="0"/>
              <a:buNone/>
              <a:tabLst/>
              <a:defRPr/>
            </a:pPr>
            <a:r>
              <a:rPr lang="en-US" sz="3600" b="1" dirty="0" err="1">
                <a:solidFill>
                  <a:srgbClr val="00B0F0"/>
                </a:solidFill>
                <a:latin typeface="Averta Std CY" panose="00000500000000000000" pitchFamily="50" charset="0"/>
              </a:rPr>
              <a:t>Chủ</a:t>
            </a:r>
            <a:r>
              <a:rPr lang="en-US" sz="3600" b="1" dirty="0">
                <a:solidFill>
                  <a:srgbClr val="00B0F0"/>
                </a:solidFill>
                <a:latin typeface="Averta Std CY" panose="00000500000000000000" pitchFamily="50" charset="0"/>
              </a:rPr>
              <a:t> </a:t>
            </a:r>
            <a:r>
              <a:rPr lang="en-US" sz="3600" b="1" dirty="0" err="1">
                <a:solidFill>
                  <a:srgbClr val="00B0F0"/>
                </a:solidFill>
                <a:latin typeface="Averta Std CY" panose="00000500000000000000" pitchFamily="50" charset="0"/>
              </a:rPr>
              <a:t>đề</a:t>
            </a:r>
            <a:r>
              <a:rPr lang="en-US" sz="3600" b="1" dirty="0">
                <a:solidFill>
                  <a:srgbClr val="00B0F0"/>
                </a:solidFill>
                <a:latin typeface="Averta Std CY" panose="00000500000000000000" pitchFamily="50" charset="0"/>
              </a:rPr>
              <a:t> 4</a:t>
            </a:r>
          </a:p>
          <a:p>
            <a:pPr marL="0" marR="0" lvl="0" indent="0" algn="l" defTabSz="1218565" rtl="0" eaLnBrk="1" fontAlgn="auto" latinLnBrk="0" hangingPunct="1">
              <a:lnSpc>
                <a:spcPct val="100000"/>
              </a:lnSpc>
              <a:spcBef>
                <a:spcPts val="1335"/>
              </a:spcBef>
              <a:spcAft>
                <a:spcPts val="0"/>
              </a:spcAft>
              <a:buClrTx/>
              <a:buSzTx/>
              <a:buFont typeface="Arial" panose="020B0604020202090204" pitchFamily="34" charset="0"/>
              <a:buNone/>
              <a:tabLst/>
              <a:defRPr/>
            </a:pPr>
            <a:endPar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mn-cs"/>
            </a:endParaRPr>
          </a:p>
        </p:txBody>
      </p:sp>
    </p:spTree>
    <p:extLst>
      <p:ext uri="{BB962C8B-B14F-4D97-AF65-F5344CB8AC3E}">
        <p14:creationId xmlns:p14="http://schemas.microsoft.com/office/powerpoint/2010/main" val="1317459723"/>
      </p:ext>
    </p:extLst>
  </p:cSld>
  <p:clrMapOvr>
    <a:masterClrMapping/>
  </p:clrMapOvr>
  <mc:AlternateContent xmlns:mc="http://schemas.openxmlformats.org/markup-compatibility/2006" xmlns:p14="http://schemas.microsoft.com/office/powerpoint/2010/main">
    <mc:Choice Requires="p14">
      <p:transition advTm="1000">
        <p14:warp dir="in"/>
      </p:transition>
    </mc:Choice>
    <mc:Fallback xmlns="">
      <p:transition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Google Shape;487;p33"/>
          <p:cNvSpPr txBox="1"/>
          <p:nvPr/>
        </p:nvSpPr>
        <p:spPr>
          <a:xfrm>
            <a:off x="660040" y="129836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Thứ 4 ngày 20</a:t>
            </a:r>
            <a:r>
              <a:rPr lang="vi-VN" altLang="en-US" sz="4000" dirty="0">
                <a:solidFill>
                  <a:schemeClr val="tx1">
                    <a:lumMod val="10000"/>
                  </a:schemeClr>
                </a:solidFill>
                <a:latin typeface="Times New Roman Regular" panose="02020503050405090304" charset="0"/>
                <a:cs typeface="Times New Roman Regular" panose="02020503050405090304" charset="0"/>
              </a:rPr>
              <a:t> </a:t>
            </a: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tháng 09</a:t>
            </a:r>
            <a:r>
              <a:rPr kumimoji="0" lang="vi-VN" altLang="en-US" sz="4000" b="0" i="0" u="none" strike="noStrike" kern="1200" cap="none" spc="0" normalizeH="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 </a:t>
            </a:r>
            <a:r>
              <a:rPr kumimoji="0" lang="vi-VN" altLang="en-US" sz="4000" b="0" i="0" u="none" strike="noStrike" kern="1200" cap="none" spc="0" normalizeH="0" baseline="0" noProof="0" dirty="0">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rPr>
              <a:t>năm 2023</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endParaRPr kumimoji="0" lang="vi-VN" altLang="en-US" sz="4000" b="0" i="0" u="none" strike="noStrike" kern="1200" cap="none" spc="0" normalizeH="0" baseline="0" noProof="0" dirty="0" err="1">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altLang="en-US" sz="4000" b="0" i="0" u="sng" strike="noStrike" kern="1200" cap="none" spc="0" normalizeH="0" baseline="0" noProof="0" dirty="0" err="1">
                <a:ln>
                  <a:noFill/>
                </a:ln>
                <a:solidFill>
                  <a:srgbClr val="FF0000"/>
                </a:solidFill>
                <a:effectLst/>
                <a:uLnTx/>
                <a:uFillTx/>
                <a:latin typeface="Times New Roman Regular" panose="02020503050405090304" charset="0"/>
                <a:cs typeface="Times New Roman Regular" panose="02020503050405090304" charset="0"/>
                <a:sym typeface="Bubblegum Sans"/>
              </a:rPr>
              <a:t>Tiếng Việt </a:t>
            </a:r>
            <a:endParaRPr kumimoji="0" lang="vi-VN" altLang="en-US" sz="4000" b="0" i="0" u="none" strike="noStrike" kern="1200" cap="none" spc="0" normalizeH="0" baseline="0" noProof="0" dirty="0" err="1">
              <a:ln>
                <a:noFill/>
              </a:ln>
              <a:solidFill>
                <a:srgbClr val="FF0000"/>
              </a:solidFill>
              <a:effectLst/>
              <a:uLnTx/>
              <a:uFillTx/>
              <a:latin typeface="Times New Roman Regular" panose="02020503050405090304" charset="0"/>
              <a:cs typeface="Times New Roman Regular" panose="02020503050405090304" charset="0"/>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lang="vi-VN" sz="4000" dirty="0">
                <a:solidFill>
                  <a:schemeClr val="tx1">
                    <a:lumMod val="10000"/>
                  </a:schemeClr>
                </a:solidFill>
                <a:latin typeface="Times New Roman Regular" panose="02020503050405090304" charset="0"/>
                <a:cs typeface="Times New Roman Regular" panose="02020503050405090304" charset="0"/>
              </a:rPr>
              <a:t>Chuyện bốn mùa</a:t>
            </a:r>
            <a:r>
              <a:rPr lang="en-US" sz="4000" dirty="0">
                <a:solidFill>
                  <a:schemeClr val="tx1">
                    <a:lumMod val="10000"/>
                  </a:schemeClr>
                </a:solidFill>
                <a:latin typeface="Times New Roman Regular" panose="02020503050405090304" charset="0"/>
                <a:cs typeface="Times New Roman Regular" panose="02020503050405090304" charset="0"/>
              </a:rPr>
              <a:t> </a:t>
            </a:r>
            <a:r>
              <a:rPr lang="vi-VN" altLang="en-US" sz="4000" dirty="0" err="1">
                <a:solidFill>
                  <a:schemeClr val="tx1">
                    <a:lumMod val="10000"/>
                  </a:schemeClr>
                </a:solidFill>
                <a:latin typeface="Times New Roman Regular" panose="02020503050405090304" charset="0"/>
                <a:cs typeface="Times New Roman Regular" panose="02020503050405090304" charset="0"/>
              </a:rPr>
              <a:t>(tiết 1+2)</a:t>
            </a:r>
            <a:endParaRPr kumimoji="0" lang="vi-VN" altLang="en-US" sz="4000" b="0" i="0" u="none" strike="noStrike" kern="1200" cap="none" spc="0" normalizeH="0" baseline="0" noProof="0" dirty="0" err="1">
              <a:ln>
                <a:noFill/>
              </a:ln>
              <a:solidFill>
                <a:schemeClr val="tx1">
                  <a:lumMod val="10000"/>
                </a:schemeClr>
              </a:solidFill>
              <a:effectLst/>
              <a:uLnTx/>
              <a:uFillTx/>
              <a:latin typeface="Times New Roman Regular" panose="02020503050405090304" charset="0"/>
              <a:cs typeface="Times New Roman Regular" panose="02020503050405090304" charset="0"/>
              <a:sym typeface="Bubblegum Sans"/>
            </a:endParaRPr>
          </a:p>
        </p:txBody>
      </p:sp>
    </p:spTree>
  </p:cSld>
  <p:clrMapOvr>
    <a:masterClrMapping/>
  </p:clrMapOvr>
  <mc:AlternateContent xmlns:mc="http://schemas.openxmlformats.org/markup-compatibility/2006" xmlns:p14="http://schemas.microsoft.com/office/powerpoint/2010/main">
    <mc:Choice Requires="p14">
      <p:transition p14:dur="25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9" dur="1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888519" y="182635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Hình chữ nhật 1">
            <a:extLst>
              <a:ext uri="{FF2B5EF4-FFF2-40B4-BE49-F238E27FC236}">
                <a16:creationId xmlns:a16="http://schemas.microsoft.com/office/drawing/2014/main" id="{1CD9A998-F712-473C-563E-BAB2A3F98FC3}"/>
              </a:ext>
            </a:extLst>
          </p:cNvPr>
          <p:cNvSpPr/>
          <p:nvPr/>
        </p:nvSpPr>
        <p:spPr>
          <a:xfrm>
            <a:off x="4041592" y="2967335"/>
            <a:ext cx="4108817" cy="923330"/>
          </a:xfrm>
          <a:prstGeom prst="rect">
            <a:avLst/>
          </a:prstGeom>
          <a:noFill/>
        </p:spPr>
        <p:txBody>
          <a:bodyPr wrap="non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rPr>
              <a:t>   Khám phá</a:t>
            </a:r>
            <a:endParaRPr lang="vi-VN" sz="5400" b="1" cap="none" spc="0" dirty="0">
              <a:ln w="22225">
                <a:solidFill>
                  <a:schemeClr val="accent2"/>
                </a:solidFill>
                <a:prstDash val="solid"/>
              </a:ln>
              <a:solidFill>
                <a:schemeClr val="accent2">
                  <a:lumMod val="40000"/>
                  <a:lumOff val="60000"/>
                </a:schemeClr>
              </a:solidFill>
              <a:effectLst/>
            </a:endParaRPr>
          </a:p>
        </p:txBody>
      </p:sp>
      <p:sp>
        <p:nvSpPr>
          <p:cNvPr id="3" name="Hình chữ nhật 2">
            <a:extLst>
              <a:ext uri="{FF2B5EF4-FFF2-40B4-BE49-F238E27FC236}">
                <a16:creationId xmlns:a16="http://schemas.microsoft.com/office/drawing/2014/main" id="{103E6D22-AD23-56A8-FBFA-AA02DD097112}"/>
              </a:ext>
            </a:extLst>
          </p:cNvPr>
          <p:cNvSpPr/>
          <p:nvPr/>
        </p:nvSpPr>
        <p:spPr>
          <a:xfrm>
            <a:off x="3164890" y="2749939"/>
            <a:ext cx="1359795" cy="1323439"/>
          </a:xfrm>
          <a:prstGeom prst="rect">
            <a:avLst/>
          </a:prstGeom>
          <a:solidFill>
            <a:schemeClr val="accent5">
              <a:lumMod val="40000"/>
              <a:lumOff val="60000"/>
            </a:schemeClr>
          </a:solidFill>
        </p:spPr>
        <p:txBody>
          <a:bodyPr wrap="square" lIns="91440" tIns="45720" rIns="91440" bIns="45720">
            <a:spAutoFit/>
          </a:bodyPr>
          <a:lstStyle/>
          <a:p>
            <a:pPr algn="ctr"/>
            <a:endParaRPr lang="vi-VN" sz="8000" b="1" cap="none" spc="0" dirty="0">
              <a:ln w="9525">
                <a:solidFill>
                  <a:schemeClr val="bg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endParaRPr>
          </a:p>
        </p:txBody>
      </p:sp>
      <p:pic>
        <p:nvPicPr>
          <p:cNvPr id="4" name="图片 79">
            <a:extLst>
              <a:ext uri="{FF2B5EF4-FFF2-40B4-BE49-F238E27FC236}">
                <a16:creationId xmlns:a16="http://schemas.microsoft.com/office/drawing/2014/main" id="{58220260-DD94-6A14-AE9F-9AC568AA5D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4751" y="2768149"/>
            <a:ext cx="1680072" cy="140971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250"/>
                                        <p:tgtEl>
                                          <p:spTgt spid="84"/>
                                        </p:tgtEl>
                                      </p:cBhvr>
                                    </p:animEffect>
                                    <p:anim calcmode="lin" valueType="num">
                                      <p:cBhvr>
                                        <p:cTn id="16" dur="1250" fill="hold"/>
                                        <p:tgtEl>
                                          <p:spTgt spid="84"/>
                                        </p:tgtEl>
                                        <p:attrNameLst>
                                          <p:attrName>ppt_x</p:attrName>
                                        </p:attrNameLst>
                                      </p:cBhvr>
                                      <p:tavLst>
                                        <p:tav tm="0">
                                          <p:val>
                                            <p:strVal val="#ppt_x"/>
                                          </p:val>
                                        </p:tav>
                                        <p:tav tm="100000">
                                          <p:val>
                                            <p:strVal val="#ppt_x"/>
                                          </p:val>
                                        </p:tav>
                                      </p:tavLst>
                                    </p:anim>
                                    <p:anim calcmode="lin" valueType="num">
                                      <p:cBhvr>
                                        <p:cTn id="17" dur="1250" fill="hold"/>
                                        <p:tgtEl>
                                          <p:spTgt spid="8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87;p33"/>
          <p:cNvSpPr txBox="1"/>
          <p:nvPr/>
        </p:nvSpPr>
        <p:spPr>
          <a:xfrm>
            <a:off x="871401" y="0"/>
            <a:ext cx="11499786"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r>
              <a:rPr lang="vi-VN" sz="3600" dirty="0">
                <a:solidFill>
                  <a:srgbClr val="F15A24"/>
                </a:solidFill>
                <a:latin typeface="+mn-lt"/>
              </a:rPr>
              <a:t>Mỗi bức tranh dưới đây thể hiện mùa nào trong năm? Vì sao em biết?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61160"/>
            <a:ext cx="607631" cy="607631"/>
          </a:xfrm>
          <a:prstGeom prst="rect">
            <a:avLst/>
          </a:prstGeom>
        </p:spPr>
      </p:pic>
      <p:pic>
        <p:nvPicPr>
          <p:cNvPr id="3" name="Hình ảnh 2">
            <a:extLst>
              <a:ext uri="{FF2B5EF4-FFF2-40B4-BE49-F238E27FC236}">
                <a16:creationId xmlns:a16="http://schemas.microsoft.com/office/drawing/2014/main" id="{1C50FB2E-5475-039A-D4CC-35661AC63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6426"/>
            <a:ext cx="12192000" cy="5301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5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Tree>
    <p:extLst>
      <p:ext uri="{BB962C8B-B14F-4D97-AF65-F5344CB8AC3E}">
        <p14:creationId xmlns:p14="http://schemas.microsoft.com/office/powerpoint/2010/main" val="10393106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820842"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8752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từ khó</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grpSp>
        <p:nvGrpSpPr>
          <p:cNvPr id="6" name="Group 5"/>
          <p:cNvGrpSpPr/>
          <p:nvPr/>
        </p:nvGrpSpPr>
        <p:grpSpPr>
          <a:xfrm>
            <a:off x="5530994" y="331720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246453" y="1103586"/>
            <a:ext cx="3269257" cy="646331"/>
          </a:xfrm>
          <a:prstGeom prst="rect">
            <a:avLst/>
          </a:prstGeom>
          <a:noFill/>
        </p:spPr>
        <p:txBody>
          <a:bodyPr wrap="square" rtlCol="0">
            <a:spAutoFit/>
          </a:bodyPr>
          <a:lstStyle/>
          <a:p>
            <a:r>
              <a:rPr lang="vi-VN" sz="3600" dirty="0">
                <a:latin typeface="+mj-lt"/>
              </a:rPr>
              <a:t>Sung sướng</a:t>
            </a:r>
            <a:endParaRPr lang="en-US" sz="3600" dirty="0">
              <a:latin typeface="+mj-lt"/>
            </a:endParaRPr>
          </a:p>
        </p:txBody>
      </p:sp>
      <p:sp>
        <p:nvSpPr>
          <p:cNvPr id="10" name="TextBox 9"/>
          <p:cNvSpPr txBox="1"/>
          <p:nvPr/>
        </p:nvSpPr>
        <p:spPr>
          <a:xfrm>
            <a:off x="246453" y="2280744"/>
            <a:ext cx="3269257" cy="646331"/>
          </a:xfrm>
          <a:prstGeom prst="rect">
            <a:avLst/>
          </a:prstGeom>
          <a:noFill/>
        </p:spPr>
        <p:txBody>
          <a:bodyPr wrap="square" rtlCol="0">
            <a:spAutoFit/>
          </a:bodyPr>
          <a:lstStyle/>
          <a:p>
            <a:r>
              <a:rPr lang="vi-VN" sz="3600" dirty="0">
                <a:latin typeface="+mj-lt"/>
              </a:rPr>
              <a:t>Nảy lộc</a:t>
            </a:r>
            <a:endParaRPr lang="en-US" sz="3600" dirty="0">
              <a:latin typeface="+mj-lt"/>
            </a:endParaRPr>
          </a:p>
        </p:txBody>
      </p:sp>
      <p:sp>
        <p:nvSpPr>
          <p:cNvPr id="11" name="TextBox 10"/>
          <p:cNvSpPr txBox="1"/>
          <p:nvPr/>
        </p:nvSpPr>
        <p:spPr>
          <a:xfrm>
            <a:off x="246452" y="3620814"/>
            <a:ext cx="3269257" cy="646331"/>
          </a:xfrm>
          <a:prstGeom prst="rect">
            <a:avLst/>
          </a:prstGeom>
          <a:noFill/>
        </p:spPr>
        <p:txBody>
          <a:bodyPr wrap="square" rtlCol="0">
            <a:spAutoFit/>
          </a:bodyPr>
          <a:lstStyle/>
          <a:p>
            <a:r>
              <a:rPr lang="vi-VN" sz="3600" dirty="0">
                <a:latin typeface="+mj-lt"/>
              </a:rPr>
              <a:t>Trăng rằm</a:t>
            </a:r>
            <a:endParaRPr lang="en-US" sz="3600" dirty="0">
              <a:latin typeface="+mj-lt"/>
            </a:endParaRPr>
          </a:p>
        </p:txBody>
      </p:sp>
      <p:sp>
        <p:nvSpPr>
          <p:cNvPr id="12" name="TextBox 11"/>
          <p:cNvSpPr txBox="1"/>
          <p:nvPr/>
        </p:nvSpPr>
        <p:spPr>
          <a:xfrm>
            <a:off x="4468160" y="1158729"/>
            <a:ext cx="3269257" cy="646331"/>
          </a:xfrm>
          <a:prstGeom prst="rect">
            <a:avLst/>
          </a:prstGeom>
          <a:noFill/>
        </p:spPr>
        <p:txBody>
          <a:bodyPr wrap="square" rtlCol="0">
            <a:spAutoFit/>
          </a:bodyPr>
          <a:lstStyle/>
          <a:p>
            <a:r>
              <a:rPr lang="vi-VN" sz="3600" dirty="0">
                <a:latin typeface="+mj-lt"/>
              </a:rPr>
              <a:t>Chuyện trò</a:t>
            </a:r>
            <a:endParaRPr lang="en-US" sz="3600" dirty="0">
              <a:latin typeface="+mj-lt"/>
            </a:endParaRPr>
          </a:p>
        </p:txBody>
      </p:sp>
      <p:sp>
        <p:nvSpPr>
          <p:cNvPr id="13" name="TextBox 12"/>
          <p:cNvSpPr txBox="1"/>
          <p:nvPr/>
        </p:nvSpPr>
        <p:spPr>
          <a:xfrm>
            <a:off x="4324467" y="2280744"/>
            <a:ext cx="3269257" cy="646331"/>
          </a:xfrm>
          <a:prstGeom prst="rect">
            <a:avLst/>
          </a:prstGeom>
          <a:noFill/>
        </p:spPr>
        <p:txBody>
          <a:bodyPr wrap="square" rtlCol="0">
            <a:spAutoFit/>
          </a:bodyPr>
          <a:lstStyle/>
          <a:p>
            <a:r>
              <a:rPr lang="vi-VN" sz="3600" dirty="0">
                <a:latin typeface="+mj-lt"/>
              </a:rPr>
              <a:t>Tựu  trường</a:t>
            </a:r>
            <a:endParaRPr lang="en-US" sz="3600" dirty="0">
              <a:latin typeface="+mj-lt"/>
            </a:endParaRPr>
          </a:p>
        </p:txBody>
      </p:sp>
    </p:spTree>
    <p:extLst>
      <p:ext uri="{BB962C8B-B14F-4D97-AF65-F5344CB8AC3E}">
        <p14:creationId xmlns:p14="http://schemas.microsoft.com/office/powerpoint/2010/main" val="415012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4850" y="2329808"/>
            <a:ext cx="11124336" cy="1231106"/>
          </a:xfrm>
          <a:prstGeom prst="rect">
            <a:avLst/>
          </a:prstGeom>
          <a:noFill/>
        </p:spPr>
        <p:txBody>
          <a:bodyPr wrap="square" rtlCol="0">
            <a:spAutoFit/>
          </a:bodyPr>
          <a:lstStyle/>
          <a:p>
            <a:pPr lvl="0" algn="just">
              <a:spcAft>
                <a:spcPts val="1200"/>
              </a:spcAft>
              <a:defRPr/>
            </a:pPr>
            <a:r>
              <a:rPr kumimoji="0" lang="vi-VN" sz="3200" b="0" i="0" u="none" strike="noStrike" kern="1200" cap="none" spc="0" normalizeH="0" baseline="0" noProof="0" dirty="0">
                <a:ln>
                  <a:noFill/>
                </a:ln>
                <a:effectLst/>
                <a:uLnTx/>
                <a:uFillTx/>
                <a:latin typeface="+mj-lt"/>
              </a:rPr>
              <a:t>Đoạn 1: Từ Một ngày đầu năm</a:t>
            </a:r>
            <a:r>
              <a:rPr kumimoji="0" lang="vi-VN" sz="3200" b="0" i="0" u="none" strike="noStrike" kern="1200" cap="none" spc="0" normalizeH="0" noProof="0" dirty="0">
                <a:ln>
                  <a:noFill/>
                </a:ln>
                <a:effectLst/>
                <a:uLnTx/>
                <a:uFillTx/>
                <a:latin typeface="+mj-lt"/>
              </a:rPr>
              <a:t> ....... Sao lại không yêu em được?</a:t>
            </a:r>
          </a:p>
          <a:p>
            <a:pPr lvl="0" algn="just">
              <a:spcAft>
                <a:spcPts val="1200"/>
              </a:spcAft>
              <a:defRPr/>
            </a:pPr>
            <a:r>
              <a:rPr lang="vi-VN" sz="3200" baseline="0" dirty="0">
                <a:solidFill>
                  <a:prstClr val="black"/>
                </a:solidFill>
                <a:latin typeface="+mj-lt"/>
              </a:rPr>
              <a:t>Đoạn 2: Đoạn còn lại</a:t>
            </a:r>
            <a:endParaRPr kumimoji="0" lang="en-US" sz="3200" b="0" i="0" u="none" strike="noStrike" kern="1200" cap="none" spc="0" normalizeH="0" baseline="0" noProof="0" dirty="0">
              <a:ln>
                <a:noFill/>
              </a:ln>
              <a:solidFill>
                <a:prstClr val="black"/>
              </a:solidFill>
              <a:effectLst/>
              <a:uLnTx/>
              <a:uFillTx/>
              <a:latin typeface="+mj-lt"/>
            </a:endParaRPr>
          </a:p>
        </p:txBody>
      </p:sp>
      <p:grpSp>
        <p:nvGrpSpPr>
          <p:cNvPr id="19" name="Group 18"/>
          <p:cNvGrpSpPr/>
          <p:nvPr/>
        </p:nvGrpSpPr>
        <p:grpSpPr>
          <a:xfrm>
            <a:off x="301855" y="128008"/>
            <a:ext cx="8443415" cy="707886"/>
            <a:chOff x="246453" y="43919"/>
            <a:chExt cx="8443415" cy="707886"/>
          </a:xfrm>
        </p:grpSpPr>
        <p:sp>
          <p:nvSpPr>
            <p:cNvPr id="20" name="Rectangle 19"/>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22" name="Rectangle 21"/>
          <p:cNvSpPr/>
          <p:nvPr/>
        </p:nvSpPr>
        <p:spPr>
          <a:xfrm>
            <a:off x="4221707" y="912301"/>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Chia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23" name="Group 22"/>
          <p:cNvGrpSpPr/>
          <p:nvPr/>
        </p:nvGrpSpPr>
        <p:grpSpPr>
          <a:xfrm>
            <a:off x="5530994" y="3317208"/>
            <a:ext cx="6661006" cy="3547241"/>
            <a:chOff x="953739" y="1619250"/>
            <a:chExt cx="6661006" cy="5238750"/>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7" name="Oval 6"/>
          <p:cNvSpPr/>
          <p:nvPr/>
        </p:nvSpPr>
        <p:spPr>
          <a:xfrm>
            <a:off x="9570" y="695753"/>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Tree>
    <p:extLst>
      <p:ext uri="{BB962C8B-B14F-4D97-AF65-F5344CB8AC3E}">
        <p14:creationId xmlns:p14="http://schemas.microsoft.com/office/powerpoint/2010/main" val="7395381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820842"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8"/>
          <p:cNvSpPr/>
          <p:nvPr/>
        </p:nvSpPr>
        <p:spPr>
          <a:xfrm>
            <a:off x="32781" y="736039"/>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027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73" name="图片 72"/>
          <p:cNvPicPr>
            <a:picLocks noChangeAspect="1"/>
          </p:cNvPicPr>
          <p:nvPr/>
        </p:nvPicPr>
        <p:blipFill rotWithShape="1">
          <a:blip r:embed="rId4">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74" name="图片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sp>
        <p:nvSpPr>
          <p:cNvPr id="39" name="任意多边形 38"/>
          <p:cNvSpPr/>
          <p:nvPr/>
        </p:nvSpPr>
        <p:spPr>
          <a:xfrm>
            <a:off x="5842736" y="6046872"/>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0" y="0"/>
            <a:ext cx="1181659" cy="1181659"/>
          </a:xfrm>
          <a:prstGeom prst="rect">
            <a:avLst/>
          </a:prstGeom>
        </p:spPr>
      </p:pic>
      <p:pic>
        <p:nvPicPr>
          <p:cNvPr id="30"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32"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769" y="161071"/>
            <a:ext cx="2279804" cy="2279804"/>
          </a:xfrm>
          <a:prstGeom prst="rect">
            <a:avLst/>
          </a:prstGeom>
        </p:spPr>
      </p:pic>
      <p:pic>
        <p:nvPicPr>
          <p:cNvPr id="35"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918092" y="350869"/>
            <a:ext cx="2263968" cy="226396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2496" y="1770943"/>
            <a:ext cx="8716322" cy="2185963"/>
          </a:xfrm>
          <a:prstGeom prst="rect">
            <a:avLst/>
          </a:prstGeom>
        </p:spPr>
      </p:pic>
      <p:sp>
        <p:nvSpPr>
          <p:cNvPr id="3" name="Hộp Văn bản 2">
            <a:extLst>
              <a:ext uri="{FF2B5EF4-FFF2-40B4-BE49-F238E27FC236}">
                <a16:creationId xmlns:a16="http://schemas.microsoft.com/office/drawing/2014/main" id="{49B56558-C940-7B06-B9C1-03A9A0148099}"/>
              </a:ext>
            </a:extLst>
          </p:cNvPr>
          <p:cNvSpPr txBox="1"/>
          <p:nvPr/>
        </p:nvSpPr>
        <p:spPr>
          <a:xfrm>
            <a:off x="1202375" y="516143"/>
            <a:ext cx="869149" cy="15696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3175">
            <a:solidFill>
              <a:schemeClr val="tx1"/>
            </a:solidFill>
          </a:ln>
          <a:effectLst>
            <a:glow rad="63500">
              <a:schemeClr val="accent3">
                <a:satMod val="175000"/>
                <a:alpha val="40000"/>
              </a:schemeClr>
            </a:glow>
          </a:effectLst>
        </p:spPr>
        <p:txBody>
          <a:bodyPr wrap="none" rtlCol="0">
            <a:spAutoFit/>
          </a:bodyPr>
          <a:lstStyle/>
          <a:p>
            <a:r>
              <a:rPr lang="vi-VN" sz="9600" b="1" dirty="0">
                <a:solidFill>
                  <a:srgbClr val="FFFF00"/>
                </a:solidFill>
                <a:effectLst>
                  <a:outerShdw blurRad="38100" dist="38100" dir="2700000" algn="tl">
                    <a:srgbClr val="000000">
                      <a:alpha val="43137"/>
                    </a:srgbClr>
                  </a:outerShdw>
                </a:effectLst>
              </a:rPr>
              <a:t>1</a:t>
            </a:r>
          </a:p>
        </p:txBody>
      </p:sp>
    </p:spTree>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53" presetClass="entr" presetSubtype="528" fill="hold" grpId="0" nodeType="withEffect">
                                  <p:stCondLst>
                                    <p:cond delay="10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anim calcmode="lin" valueType="num">
                                      <p:cBhvr>
                                        <p:cTn id="18" dur="500" fill="hold"/>
                                        <p:tgtEl>
                                          <p:spTgt spid="39"/>
                                        </p:tgtEl>
                                        <p:attrNameLst>
                                          <p:attrName>ppt_x</p:attrName>
                                        </p:attrNameLst>
                                      </p:cBhvr>
                                      <p:tavLst>
                                        <p:tav tm="0">
                                          <p:val>
                                            <p:fltVal val="0.5"/>
                                          </p:val>
                                        </p:tav>
                                        <p:tav tm="100000">
                                          <p:val>
                                            <p:strVal val="#ppt_x"/>
                                          </p:val>
                                        </p:tav>
                                      </p:tavLst>
                                    </p:anim>
                                    <p:anim calcmode="lin" valueType="num">
                                      <p:cBhvr>
                                        <p:cTn id="19" dur="500" fill="hold"/>
                                        <p:tgtEl>
                                          <p:spTgt spid="39"/>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2500"/>
                            </p:stCondLst>
                            <p:childTnLst>
                              <p:par>
                                <p:cTn id="33" presetID="32" presetClass="emph" presetSubtype="0" fill="hold" nodeType="after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2594" y="1683402"/>
            <a:ext cx="11124336" cy="1569660"/>
          </a:xfrm>
          <a:prstGeom prst="rect">
            <a:avLst/>
          </a:prstGeom>
          <a:noFill/>
        </p:spPr>
        <p:txBody>
          <a:bodyPr wrap="square" rtlCol="0">
            <a:spAutoFit/>
          </a:bodyPr>
          <a:lstStyle/>
          <a:p>
            <a:r>
              <a:rPr lang="en-US" sz="3200" i="1" dirty="0" err="1">
                <a:latin typeface="Times New Roman" pitchFamily="18" charset="0"/>
                <a:cs typeface="Times New Roman" pitchFamily="18" charset="0"/>
              </a:rPr>
              <a:t>Nhưng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phả̉i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vườn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mới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đơm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ngọt</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Cháu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ấp</a:t>
            </a:r>
            <a:r>
              <a:rPr lang="en-US" sz="3200" i="1" dirty="0">
                <a:latin typeface="Times New Roman" pitchFamily="18" charset="0"/>
                <a:cs typeface="Times New Roman" pitchFamily="18" charset="0"/>
              </a:rPr>
              <a:t> ủ </a:t>
            </a:r>
            <a:r>
              <a:rPr lang="en-US" sz="3200" i="1" dirty="0" err="1">
                <a:latin typeface="Times New Roman" pitchFamily="18" charset="0"/>
                <a:cs typeface="Times New Roman" pitchFamily="18" charset="0"/>
              </a:rPr>
              <a:t>mầm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cối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đâm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chồi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nảy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lộc</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9" name="Group 18"/>
          <p:cNvGrpSpPr/>
          <p:nvPr/>
        </p:nvGrpSpPr>
        <p:grpSpPr>
          <a:xfrm>
            <a:off x="301855" y="128008"/>
            <a:ext cx="8443415" cy="707886"/>
            <a:chOff x="246453" y="43919"/>
            <a:chExt cx="8443415" cy="707886"/>
          </a:xfrm>
        </p:grpSpPr>
        <p:sp>
          <p:nvSpPr>
            <p:cNvPr id="20" name="Rectangle 19"/>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Chuyện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22" name="Rectangle 21"/>
          <p:cNvSpPr/>
          <p:nvPr/>
        </p:nvSpPr>
        <p:spPr>
          <a:xfrm>
            <a:off x="4221707" y="738875"/>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câu dài</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23" name="Group 22"/>
          <p:cNvGrpSpPr/>
          <p:nvPr/>
        </p:nvGrpSpPr>
        <p:grpSpPr>
          <a:xfrm>
            <a:off x="5530994" y="3317208"/>
            <a:ext cx="6661006" cy="3547241"/>
            <a:chOff x="953739" y="1619250"/>
            <a:chExt cx="6661006" cy="5238750"/>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71088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96" y="720273"/>
            <a:ext cx="12150504" cy="6432530"/>
          </a:xfrm>
          <a:prstGeom prst="rect">
            <a:avLst/>
          </a:prstGeom>
          <a:noFill/>
        </p:spPr>
        <p:txBody>
          <a:bodyPr wrap="square" rtlCol="0">
            <a:spAutoFit/>
          </a:bodyPr>
          <a:lstStyle/>
          <a:p>
            <a:pPr>
              <a:spcAft>
                <a:spcPts val="1200"/>
              </a:spcAft>
            </a:pPr>
            <a:r>
              <a:rPr lang="vi-VN" sz="2400" dirty="0">
                <a:latin typeface="+mj-lt"/>
              </a:rPr>
              <a:t>      Một ngày đầu năm, bốn nàng tiên Xuân, Hạ, Thu, Đông gặp nhau. Đông cầm tay Xuân, bảo:</a:t>
            </a:r>
          </a:p>
          <a:p>
            <a:pPr>
              <a:spcAft>
                <a:spcPts val="1200"/>
              </a:spcAft>
            </a:pPr>
            <a:r>
              <a:rPr lang="vi-VN" sz="2400" dirty="0">
                <a:latin typeface="+mj-lt"/>
              </a:rPr>
              <a:t>- Ai cũng yêu chị. Chị về, vườn cây nào cũng đâm chồi nảy lộc.</a:t>
            </a:r>
          </a:p>
          <a:p>
            <a:pPr>
              <a:spcAft>
                <a:spcPts val="1200"/>
              </a:spcAft>
            </a:pPr>
            <a:r>
              <a:rPr lang="vi-VN" sz="2400" dirty="0">
                <a:latin typeface="+mj-lt"/>
              </a:rPr>
              <a:t>Xuân nói:</a:t>
            </a:r>
          </a:p>
          <a:p>
            <a:pPr>
              <a:spcAft>
                <a:spcPts val="1200"/>
              </a:spcAft>
            </a:pPr>
            <a:r>
              <a:rPr lang="vi-VN" sz="2400" dirty="0">
                <a:latin typeface="+mj-lt"/>
              </a:rPr>
              <a:t>- Nhưng phải có nắng của em Hạ, cây trong vườn mới đơm trái ngọt, các cô cậu học trò mới được nghỉ hè.</a:t>
            </a:r>
          </a:p>
          <a:p>
            <a:pPr>
              <a:spcAft>
                <a:spcPts val="1200"/>
              </a:spcAft>
            </a:pPr>
            <a:r>
              <a:rPr lang="vi-VN" sz="2400" dirty="0">
                <a:latin typeface="+mj-lt"/>
              </a:rPr>
              <a:t>    Cô nàng hạ tinh nghịch xen vào:</a:t>
            </a:r>
          </a:p>
          <a:p>
            <a:pPr>
              <a:spcAft>
                <a:spcPts val="1200"/>
              </a:spcAft>
            </a:pPr>
            <a:r>
              <a:rPr lang="vi-VN" sz="2400" dirty="0">
                <a:latin typeface="+mj-lt"/>
              </a:rPr>
              <a:t>- Thế mà thiếu nhi lại thích em Thu nhất. Không có Thu làm sao có vườn bưởi chín vàng, có đêm trăng rằm rước đèn phá cỗ,..</a:t>
            </a:r>
          </a:p>
          <a:p>
            <a:pPr>
              <a:spcAft>
                <a:spcPts val="1200"/>
              </a:spcAft>
            </a:pPr>
            <a:r>
              <a:rPr lang="vi-VN" sz="2400" dirty="0">
                <a:latin typeface="+mj-lt"/>
              </a:rPr>
              <a:t>    Đông giọng buồn buồn:</a:t>
            </a:r>
          </a:p>
          <a:p>
            <a:pPr marL="342900" indent="-342900">
              <a:spcAft>
                <a:spcPts val="1200"/>
              </a:spcAft>
              <a:buFontTx/>
              <a:buChar char="-"/>
            </a:pPr>
            <a:r>
              <a:rPr lang="vi-VN" sz="2400" dirty="0">
                <a:latin typeface="+mj-lt"/>
              </a:rPr>
              <a:t>Chỉ có em là chẳng ai yêu.</a:t>
            </a:r>
          </a:p>
          <a:p>
            <a:pPr>
              <a:spcAft>
                <a:spcPts val="1200"/>
              </a:spcAft>
            </a:pPr>
            <a:r>
              <a:rPr lang="vi-VN" sz="2400" dirty="0">
                <a:latin typeface="+mj-lt"/>
              </a:rPr>
              <a:t>    Thu đặt tay lên vai Đông, thủ thỉ:</a:t>
            </a:r>
          </a:p>
          <a:p>
            <a:pPr>
              <a:spcAft>
                <a:spcPts val="1200"/>
              </a:spcAft>
            </a:pPr>
            <a:r>
              <a:rPr lang="vi-VN" sz="2400" dirty="0">
                <a:latin typeface="+mj-lt"/>
              </a:rPr>
              <a:t>- Có em mới có bập bùng bếp lửa, có giấc ngủ ấm trong chăn. Sao lại không yêu em được?</a:t>
            </a:r>
          </a:p>
          <a:p>
            <a:pPr>
              <a:spcAft>
                <a:spcPts val="1200"/>
              </a:spcAft>
            </a:pPr>
            <a:endParaRPr lang="en-US" sz="2400" dirty="0">
              <a:latin typeface="+mj-lt"/>
            </a:endParaRPr>
          </a:p>
        </p:txBody>
      </p:sp>
      <p:grpSp>
        <p:nvGrpSpPr>
          <p:cNvPr id="4" name="Group 3"/>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7" name="Oval 6"/>
          <p:cNvSpPr/>
          <p:nvPr/>
        </p:nvSpPr>
        <p:spPr>
          <a:xfrm>
            <a:off x="9570" y="695753"/>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
        <p:nvSpPr>
          <p:cNvPr id="8" name="Rectangle 7"/>
          <p:cNvSpPr/>
          <p:nvPr/>
        </p:nvSpPr>
        <p:spPr>
          <a:xfrm>
            <a:off x="3890631" y="4412240"/>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spTree>
    <p:extLst>
      <p:ext uri="{BB962C8B-B14F-4D97-AF65-F5344CB8AC3E}">
        <p14:creationId xmlns:p14="http://schemas.microsoft.com/office/powerpoint/2010/main" val="42204094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453" y="43919"/>
            <a:ext cx="8443415" cy="707886"/>
            <a:chOff x="246453" y="43919"/>
            <a:chExt cx="8443415" cy="707886"/>
          </a:xfrm>
        </p:grpSpPr>
        <p:sp>
          <p:nvSpPr>
            <p:cNvPr id="3" name="Rectangle 2"/>
            <p:cNvSpPr/>
            <p:nvPr/>
          </p:nvSpPr>
          <p:spPr>
            <a:xfrm>
              <a:off x="246453" y="43919"/>
              <a:ext cx="8443415" cy="707886"/>
            </a:xfrm>
            <a:prstGeom prst="rect">
              <a:avLst/>
            </a:prstGeom>
          </p:spPr>
          <p:txBody>
            <a:bodyPr wrap="square">
              <a:spAutoFit/>
            </a:bodyPr>
            <a:lstStyle/>
            <a:p>
              <a:pPr lvl="0" algn="ctr">
                <a:buClr>
                  <a:srgbClr val="0C1D3F"/>
                </a:buClr>
                <a:buSzPts val="3200"/>
                <a:defRPr/>
              </a:pPr>
              <a:r>
                <a:rPr lang="en-US" sz="4000" b="1" i="1" dirty="0">
                  <a:solidFill>
                    <a:srgbClr val="FF0000"/>
                  </a:solidFill>
                  <a:effectLst>
                    <a:reflection blurRad="6350" stA="60000" endA="900" endPos="58000" dir="5400000" sy="-100000" algn="bl" rotWithShape="0"/>
                  </a:effectLst>
                  <a:latin typeface="Coiny" panose="02000903060500060000" pitchFamily="2" charset="0"/>
                </a:rPr>
                <a:t>C</a:t>
              </a:r>
              <a:r>
                <a:rPr lang="vi-VN" sz="4000" b="1" i="1" dirty="0">
                  <a:solidFill>
                    <a:srgbClr val="FF0000"/>
                  </a:solidFill>
                  <a:effectLst>
                    <a:reflection blurRad="6350" stA="60000" endA="900" endPos="58000" dir="5400000" sy="-100000" algn="bl" rotWithShape="0"/>
                  </a:effectLst>
                  <a:latin typeface="Coiny" panose="02000903060500060000" pitchFamily="2" charset="0"/>
                </a:rPr>
                <a:t>huyện bốn mùa</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grpSp>
      <p:sp>
        <p:nvSpPr>
          <p:cNvPr id="5" name="TextBox 4"/>
          <p:cNvSpPr txBox="1"/>
          <p:nvPr/>
        </p:nvSpPr>
        <p:spPr>
          <a:xfrm>
            <a:off x="41496" y="720273"/>
            <a:ext cx="12150504" cy="3200876"/>
          </a:xfrm>
          <a:prstGeom prst="rect">
            <a:avLst/>
          </a:prstGeom>
          <a:noFill/>
        </p:spPr>
        <p:txBody>
          <a:bodyPr wrap="square" rtlCol="0">
            <a:spAutoFit/>
          </a:bodyPr>
          <a:lstStyle/>
          <a:p>
            <a:pPr>
              <a:spcAft>
                <a:spcPts val="1200"/>
              </a:spcAft>
            </a:pPr>
            <a:r>
              <a:rPr lang="vi-VN" sz="2600" dirty="0">
                <a:latin typeface="+mj-lt"/>
              </a:rPr>
              <a:t>      Bốn nàng tiên mải chuyện trò, không biết bà Đất đã đến bên cạnh. Bà vui vẻ góp chuyện:</a:t>
            </a:r>
          </a:p>
          <a:p>
            <a:pPr>
              <a:spcAft>
                <a:spcPts val="1200"/>
              </a:spcAft>
            </a:pPr>
            <a:r>
              <a:rPr lang="vi-VN" sz="2600" dirty="0">
                <a:latin typeface="+mj-lt"/>
              </a:rPr>
              <a:t>- Các cháu mỗi người một vẻ. Xuân làm cho cây lá tươi tốt. Hạ cho trái ngọt, hoa thơm. Thu làm cho trời xanh cao, cho học sinh nhớ ngày tựu trường. Còn cháu Đông, ai mà ghét cháu được! Cháu có công ấp ủ mầm sống để cây cối đâm chồi nảy lộc. Các cháu đều có ích, đều đáng yêu.</a:t>
            </a:r>
          </a:p>
          <a:p>
            <a:pPr algn="r">
              <a:spcAft>
                <a:spcPts val="1200"/>
              </a:spcAft>
            </a:pPr>
            <a:r>
              <a:rPr lang="vi-VN" sz="2600" dirty="0">
                <a:latin typeface="+mj-lt"/>
              </a:rPr>
              <a:t>Theo Từ Nguyên Tĩnh</a:t>
            </a:r>
            <a:endParaRPr lang="en-US" sz="2600" dirty="0">
              <a:latin typeface="+mj-lt"/>
            </a:endParaRPr>
          </a:p>
        </p:txBody>
      </p:sp>
      <p:grpSp>
        <p:nvGrpSpPr>
          <p:cNvPr id="6" name="Group 5"/>
          <p:cNvGrpSpPr/>
          <p:nvPr/>
        </p:nvGrpSpPr>
        <p:grpSpPr>
          <a:xfrm>
            <a:off x="1615884" y="3310758"/>
            <a:ext cx="6661006" cy="3547241"/>
            <a:chOff x="953739" y="1619250"/>
            <a:chExt cx="6661006" cy="523875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8"/>
          <p:cNvSpPr/>
          <p:nvPr/>
        </p:nvSpPr>
        <p:spPr>
          <a:xfrm>
            <a:off x="32781" y="736039"/>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0" name="Rectangle 9"/>
          <p:cNvSpPr/>
          <p:nvPr/>
        </p:nvSpPr>
        <p:spPr>
          <a:xfrm>
            <a:off x="6018984" y="4778281"/>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Luyện đọc đoạn</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spTree>
    <p:extLst>
      <p:ext uri="{BB962C8B-B14F-4D97-AF65-F5344CB8AC3E}">
        <p14:creationId xmlns:p14="http://schemas.microsoft.com/office/powerpoint/2010/main" val="17219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pic>
        <p:nvPicPr>
          <p:cNvPr id="2"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a:fillRect/>
          </a:stretch>
        </p:blipFill>
        <p:spPr>
          <a:xfrm>
            <a:off x="8961120" y="5748126"/>
            <a:ext cx="3449719" cy="1109874"/>
          </a:xfrm>
          <a:prstGeom prst="rect">
            <a:avLst/>
          </a:prstGeom>
        </p:spPr>
      </p:pic>
      <p:sp>
        <p:nvSpPr>
          <p:cNvPr id="3" name="Rectangle 2"/>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trước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lớp</a:t>
            </a:r>
            <a:endParaRPr kumimoji="0" lang="zh-CN" altLang="en-US"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6" name="Rectangle 5"/>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7" name="Rectangle 6"/>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1" i="0" u="none" strike="noStrike" kern="120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panose="020B0604020202090204"/>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1" name="Rectangle 1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4" name="Rectangle 1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pic>
        <p:nvPicPr>
          <p:cNvPr id="1026"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293" y="574316"/>
            <a:ext cx="580334" cy="58033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7"/>
          <a:srcRect l="16127" t="11921" r="14764" b="20863"/>
          <a:stretch>
            <a:fillRect/>
          </a:stretch>
        </p:blipFill>
        <p:spPr>
          <a:xfrm>
            <a:off x="3710549" y="2196156"/>
            <a:ext cx="4476749" cy="225878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666" y="153212"/>
            <a:ext cx="8443415" cy="707886"/>
          </a:xfrm>
          <a:prstGeom prst="rect">
            <a:avLst/>
          </a:prstGeom>
        </p:spPr>
        <p:txBody>
          <a:bodyPr wrap="square">
            <a:spAutoFit/>
          </a:bodyPr>
          <a:lstStyle/>
          <a:p>
            <a:pPr lvl="0" algn="ctr">
              <a:buClr>
                <a:srgbClr val="0C1D3F"/>
              </a:buClr>
              <a:buSzPts val="3200"/>
              <a:defRPr/>
            </a:pPr>
            <a:r>
              <a:rPr lang="vi-VN" sz="4000" b="1" i="1" dirty="0">
                <a:solidFill>
                  <a:srgbClr val="FF0000"/>
                </a:solidFill>
                <a:effectLst>
                  <a:reflection blurRad="6350" stA="60000" endA="900" endPos="58000" dir="5400000" sy="-100000" algn="bl" rotWithShape="0"/>
                </a:effectLst>
                <a:latin typeface="Coiny" panose="02000903060500060000" pitchFamily="2" charset="0"/>
                <a:sym typeface="Bubblegum Sans"/>
              </a:rPr>
              <a:t>Giải nghĩa từ</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grpSp>
        <p:nvGrpSpPr>
          <p:cNvPr id="5" name="Group 4"/>
          <p:cNvGrpSpPr/>
          <p:nvPr/>
        </p:nvGrpSpPr>
        <p:grpSpPr>
          <a:xfrm>
            <a:off x="898634" y="861098"/>
            <a:ext cx="7178728" cy="2333302"/>
            <a:chOff x="898634" y="861098"/>
            <a:chExt cx="7178728" cy="2333302"/>
          </a:xfrm>
        </p:grpSpPr>
        <p:pic>
          <p:nvPicPr>
            <p:cNvPr id="3074" name="Picture 2" descr="Tổng Hợp Hình Ảnh Chồi Non Đẹp Về Những Chồi Non Đầy Sứ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074" y="861098"/>
              <a:ext cx="3174288" cy="2333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8634" y="861098"/>
              <a:ext cx="6416566" cy="707886"/>
            </a:xfrm>
            <a:prstGeom prst="rect">
              <a:avLst/>
            </a:prstGeom>
            <a:noFill/>
          </p:spPr>
          <p:txBody>
            <a:bodyPr wrap="square" rtlCol="0">
              <a:spAutoFit/>
            </a:bodyPr>
            <a:lstStyle/>
            <a:p>
              <a:r>
                <a:rPr lang="vi-VN" sz="4000" b="1" i="1" dirty="0">
                  <a:solidFill>
                    <a:srgbClr val="C00000"/>
                  </a:solidFill>
                  <a:latin typeface="+mj-lt"/>
                </a:rPr>
                <a:t>Lộc: </a:t>
              </a:r>
              <a:r>
                <a:rPr lang="vi-VN" sz="4000" dirty="0">
                  <a:latin typeface="+mj-lt"/>
                </a:rPr>
                <a:t>chồi lá non</a:t>
              </a:r>
              <a:endParaRPr lang="en-US" sz="4000" dirty="0">
                <a:latin typeface="+mj-lt"/>
              </a:endParaRPr>
            </a:p>
          </p:txBody>
        </p:sp>
      </p:grpSp>
      <p:grpSp>
        <p:nvGrpSpPr>
          <p:cNvPr id="9" name="Group 8"/>
          <p:cNvGrpSpPr/>
          <p:nvPr/>
        </p:nvGrpSpPr>
        <p:grpSpPr>
          <a:xfrm>
            <a:off x="411875" y="3564568"/>
            <a:ext cx="11175779" cy="2826380"/>
            <a:chOff x="411875" y="3564568"/>
            <a:chExt cx="11175779" cy="2826380"/>
          </a:xfrm>
        </p:grpSpPr>
        <p:sp>
          <p:nvSpPr>
            <p:cNvPr id="7" name="TextBox 6"/>
            <p:cNvSpPr txBox="1"/>
            <p:nvPr/>
          </p:nvSpPr>
          <p:spPr>
            <a:xfrm>
              <a:off x="411875" y="3564568"/>
              <a:ext cx="11175779" cy="1200329"/>
            </a:xfrm>
            <a:prstGeom prst="rect">
              <a:avLst/>
            </a:prstGeom>
            <a:noFill/>
          </p:spPr>
          <p:txBody>
            <a:bodyPr wrap="square" rtlCol="0">
              <a:spAutoFit/>
            </a:bodyPr>
            <a:lstStyle/>
            <a:p>
              <a:r>
                <a:rPr lang="vi-VN" sz="3600" b="1" i="1" dirty="0">
                  <a:solidFill>
                    <a:srgbClr val="C00000"/>
                  </a:solidFill>
                  <a:latin typeface="Times New Roman" pitchFamily="18" charset="0"/>
                  <a:cs typeface="Times New Roman" pitchFamily="18" charset="0"/>
                </a:rPr>
                <a:t>Tươi tốt: </a:t>
              </a:r>
              <a:r>
                <a:rPr lang="vi-VN" sz="3600" dirty="0">
                  <a:latin typeface="Times New Roman" pitchFamily="18" charset="0"/>
                  <a:cs typeface="Times New Roman" pitchFamily="18" charset="0"/>
                </a:rPr>
                <a:t>(cây cối) xanh tốt do được phát triển trong điều kiện thuận lợi</a:t>
              </a:r>
              <a:endParaRPr lang="en-US" sz="3600" dirty="0">
                <a:latin typeface="Times New Roman" pitchFamily="18" charset="0"/>
                <a:cs typeface="Times New Roman" pitchFamily="18" charset="0"/>
              </a:endParaRPr>
            </a:p>
          </p:txBody>
        </p:sp>
        <p:pic>
          <p:nvPicPr>
            <p:cNvPr id="3076" name="Picture 4" descr="Phân tích hình ảnh bếp lửa trong bài Bếp lửa (13 mẫu) - Văn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08" y="4246839"/>
              <a:ext cx="2814692" cy="214410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912" y="136903"/>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90204" pitchFamily="34" charset="0"/>
                <a:ea typeface="inpin heiti" charset="-122"/>
                <a:cs typeface="Arial" panose="020B0604020202090204" pitchFamily="34" charset="0"/>
              </a:rPr>
              <a:t>Cùng</a:t>
            </a:r>
            <a:r>
              <a:rPr lang="en-US" altLang="zh-CN" sz="3200" b="1" dirty="0">
                <a:solidFill>
                  <a:srgbClr val="0070C0"/>
                </a:solidFill>
                <a:latin typeface="Arial" panose="020B0604020202090204" pitchFamily="34" charset="0"/>
                <a:ea typeface="inpin heiti" charset="-122"/>
                <a:cs typeface="Arial" panose="020B0604020202090204" pitchFamily="34" charset="0"/>
              </a:rPr>
              <a:t> </a:t>
            </a:r>
            <a:r>
              <a:rPr lang="en-US" altLang="zh-CN" sz="3200" b="1" dirty="0" err="1">
                <a:solidFill>
                  <a:srgbClr val="0070C0"/>
                </a:solidFill>
                <a:latin typeface="Arial" panose="020B0604020202090204" pitchFamily="34" charset="0"/>
                <a:ea typeface="inpin heiti" charset="-122"/>
                <a:cs typeface="Arial" panose="020B0604020202090204" pitchFamily="34" charset="0"/>
              </a:rPr>
              <a:t>tìm</a:t>
            </a:r>
            <a:r>
              <a:rPr lang="en-US" altLang="zh-CN" sz="3200" b="1" dirty="0">
                <a:solidFill>
                  <a:srgbClr val="0070C0"/>
                </a:solidFill>
                <a:latin typeface="Arial" panose="020B0604020202090204" pitchFamily="34" charset="0"/>
                <a:ea typeface="inpin heiti" charset="-122"/>
                <a:cs typeface="Arial" panose="020B0604020202090204" pitchFamily="34" charset="0"/>
              </a:rPr>
              <a:t> </a:t>
            </a:r>
            <a:r>
              <a:rPr lang="en-US" altLang="zh-CN" sz="3200" b="1" dirty="0" err="1">
                <a:solidFill>
                  <a:srgbClr val="0070C0"/>
                </a:solidFill>
                <a:latin typeface="Arial" panose="020B0604020202090204" pitchFamily="34" charset="0"/>
                <a:ea typeface="inpin heiti" charset="-122"/>
                <a:cs typeface="Arial" panose="020B0604020202090204" pitchFamily="34" charset="0"/>
              </a:rPr>
              <a:t>hiểu</a:t>
            </a:r>
            <a:endParaRPr lang="zh-CN" altLang="en-US" sz="3200" b="1" dirty="0">
              <a:solidFill>
                <a:srgbClr val="0070C0"/>
              </a:solidFill>
              <a:latin typeface="Arial" panose="020B0604020202090204" pitchFamily="34" charset="0"/>
              <a:ea typeface="inpin heiti" charset="-122"/>
              <a:cs typeface="Arial" panose="020B0604020202090204" pitchFamily="34" charset="0"/>
            </a:endParaRPr>
          </a:p>
        </p:txBody>
      </p:sp>
      <p:pic>
        <p:nvPicPr>
          <p:cNvPr id="3" name="Picture 2"/>
          <p:cNvPicPr>
            <a:picLocks noChangeAspect="1"/>
          </p:cNvPicPr>
          <p:nvPr/>
        </p:nvPicPr>
        <p:blipFill>
          <a:blip r:embed="rId7"/>
          <a:stretch>
            <a:fillRect/>
          </a:stretch>
        </p:blipFill>
        <p:spPr>
          <a:xfrm rot="16200000">
            <a:off x="191126" y="173633"/>
            <a:ext cx="511318" cy="511318"/>
          </a:xfrm>
          <a:prstGeom prst="rect">
            <a:avLst/>
          </a:prstGeom>
        </p:spPr>
      </p:pic>
      <p:grpSp>
        <p:nvGrpSpPr>
          <p:cNvPr id="4" name="Group 3"/>
          <p:cNvGrpSpPr/>
          <p:nvPr/>
        </p:nvGrpSpPr>
        <p:grpSpPr>
          <a:xfrm>
            <a:off x="144358" y="699335"/>
            <a:ext cx="11841315" cy="716799"/>
            <a:chOff x="947754" y="684951"/>
            <a:chExt cx="11841315" cy="716799"/>
          </a:xfrm>
        </p:grpSpPr>
        <p:grpSp>
          <p:nvGrpSpPr>
            <p:cNvPr id="5" name="PA_库_组合 5"/>
            <p:cNvGrpSpPr/>
            <p:nvPr>
              <p:custDataLst>
                <p:tags r:id="rId4"/>
              </p:custDataLst>
            </p:nvPr>
          </p:nvGrpSpPr>
          <p:grpSpPr>
            <a:xfrm>
              <a:off x="947754" y="684951"/>
              <a:ext cx="587835" cy="716799"/>
              <a:chOff x="1836100" y="2332000"/>
              <a:chExt cx="1572829" cy="875132"/>
            </a:xfrm>
          </p:grpSpPr>
          <p:sp>
            <p:nvSpPr>
              <p:cNvPr id="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8" name="文本框 12"/>
              <p:cNvSpPr txBox="1"/>
              <p:nvPr/>
            </p:nvSpPr>
            <p:spPr>
              <a:xfrm>
                <a:off x="2222349" y="2332000"/>
                <a:ext cx="756775" cy="875132"/>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Arial" panose="020B0604020202090204" pitchFamily="34" charset="0"/>
                    <a:ea typeface="方正静蕾简体" panose="02000000000000000000" pitchFamily="2" charset="-122"/>
                    <a:cs typeface="Arial" panose="020B0604020202090204" pitchFamily="34" charset="0"/>
                  </a:rPr>
                  <a:t>1</a:t>
                </a:r>
              </a:p>
            </p:txBody>
          </p:sp>
        </p:grpSp>
        <p:sp>
          <p:nvSpPr>
            <p:cNvPr id="9" name="Rectangle 8"/>
            <p:cNvSpPr/>
            <p:nvPr/>
          </p:nvSpPr>
          <p:spPr>
            <a:xfrm>
              <a:off x="1679947" y="735514"/>
              <a:ext cx="11109122" cy="584775"/>
            </a:xfrm>
            <a:prstGeom prst="rect">
              <a:avLst/>
            </a:prstGeom>
          </p:spPr>
          <p:txBody>
            <a:bodyPr wrap="square">
              <a:spAutoFit/>
            </a:bodyPr>
            <a:lstStyle/>
            <a:p>
              <a:pPr algn="just">
                <a:buClrTx/>
                <a:buFontTx/>
                <a:buNone/>
                <a:defRPr/>
              </a:pPr>
              <a:r>
                <a:rPr lang="vi-VN" altLang="zh-CN" sz="3200" dirty="0">
                  <a:solidFill>
                    <a:srgbClr val="0070C0"/>
                  </a:solidFill>
                  <a:latin typeface="+mj-lt"/>
                  <a:ea typeface="inpin heiti" charset="-122"/>
                  <a:cs typeface="Arial" panose="020B0604020202090204" pitchFamily="34" charset="0"/>
                </a:rPr>
                <a:t>Chọn hình vẽ các nàng tiên phù hợp với tên từng mùa trong năm ?</a:t>
              </a:r>
              <a:endParaRPr lang="zh-CN" altLang="en-US" sz="3200" dirty="0">
                <a:solidFill>
                  <a:srgbClr val="0070C0"/>
                </a:solidFill>
                <a:latin typeface="+mj-lt"/>
                <a:ea typeface="inpin heiti" charset="-122"/>
                <a:cs typeface="Arial" panose="020B0604020202090204" pitchFamily="34" charset="0"/>
              </a:endParaRPr>
            </a:p>
          </p:txBody>
        </p:sp>
      </p:grpSp>
      <p:grpSp>
        <p:nvGrpSpPr>
          <p:cNvPr id="10" name="Group 9"/>
          <p:cNvGrpSpPr/>
          <p:nvPr/>
        </p:nvGrpSpPr>
        <p:grpSpPr>
          <a:xfrm>
            <a:off x="70973" y="2609277"/>
            <a:ext cx="11926595" cy="784830"/>
            <a:chOff x="947754" y="1631149"/>
            <a:chExt cx="10234654" cy="784830"/>
          </a:xfrm>
        </p:grpSpPr>
        <p:grpSp>
          <p:nvGrpSpPr>
            <p:cNvPr id="35" name="PA_库_组合 5"/>
            <p:cNvGrpSpPr/>
            <p:nvPr>
              <p:custDataLst>
                <p:tags r:id="rId3"/>
              </p:custDataLst>
            </p:nvPr>
          </p:nvGrpSpPr>
          <p:grpSpPr>
            <a:xfrm>
              <a:off x="947754" y="1631149"/>
              <a:ext cx="587835" cy="784830"/>
              <a:chOff x="1836100" y="2332000"/>
              <a:chExt cx="1572829" cy="958190"/>
            </a:xfrm>
          </p:grpSpPr>
          <p:sp>
            <p:nvSpPr>
              <p:cNvPr id="3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8" name="文本框 12"/>
              <p:cNvSpPr txBox="1"/>
              <p:nvPr/>
            </p:nvSpPr>
            <p:spPr>
              <a:xfrm>
                <a:off x="2222350" y="2332000"/>
                <a:ext cx="756776"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2</a:t>
                </a:r>
              </a:p>
            </p:txBody>
          </p:sp>
        </p:grpSp>
        <p:sp>
          <p:nvSpPr>
            <p:cNvPr id="39" name="Rectangle 38"/>
            <p:cNvSpPr/>
            <p:nvPr/>
          </p:nvSpPr>
          <p:spPr>
            <a:xfrm>
              <a:off x="1679947" y="1681711"/>
              <a:ext cx="9502461"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Theo lời bà Đất, mỗi mùa trong năm có gì đáng yêu?</a:t>
              </a:r>
            </a:p>
          </p:txBody>
        </p:sp>
      </p:grpSp>
      <p:grpSp>
        <p:nvGrpSpPr>
          <p:cNvPr id="11" name="Group 10"/>
          <p:cNvGrpSpPr/>
          <p:nvPr/>
        </p:nvGrpSpPr>
        <p:grpSpPr>
          <a:xfrm>
            <a:off x="173426" y="3740130"/>
            <a:ext cx="11398469" cy="784830"/>
            <a:chOff x="966613" y="2873030"/>
            <a:chExt cx="11398469" cy="784830"/>
          </a:xfrm>
        </p:grpSpPr>
        <p:grpSp>
          <p:nvGrpSpPr>
            <p:cNvPr id="41" name="PA_库_组合 5"/>
            <p:cNvGrpSpPr/>
            <p:nvPr>
              <p:custDataLst>
                <p:tags r:id="rId2"/>
              </p:custDataLst>
            </p:nvPr>
          </p:nvGrpSpPr>
          <p:grpSpPr>
            <a:xfrm>
              <a:off x="966613" y="2873030"/>
              <a:ext cx="587835" cy="784830"/>
              <a:chOff x="1836100" y="2332000"/>
              <a:chExt cx="1572829" cy="958190"/>
            </a:xfrm>
          </p:grpSpPr>
          <p:sp>
            <p:nvSpPr>
              <p:cNvPr id="4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4"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3</a:t>
                </a:r>
              </a:p>
            </p:txBody>
          </p:sp>
        </p:grpSp>
        <p:sp>
          <p:nvSpPr>
            <p:cNvPr id="45" name="Rectangle 44"/>
            <p:cNvSpPr/>
            <p:nvPr/>
          </p:nvSpPr>
          <p:spPr>
            <a:xfrm>
              <a:off x="1698806" y="2923592"/>
              <a:ext cx="10666276"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Bài đọc nói lên điều gì?</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12" name="Group 11"/>
          <p:cNvGrpSpPr/>
          <p:nvPr/>
        </p:nvGrpSpPr>
        <p:grpSpPr>
          <a:xfrm>
            <a:off x="295111" y="5106873"/>
            <a:ext cx="10724986" cy="784830"/>
            <a:chOff x="947754" y="4099072"/>
            <a:chExt cx="10724986" cy="784830"/>
          </a:xfrm>
        </p:grpSpPr>
        <p:grpSp>
          <p:nvGrpSpPr>
            <p:cNvPr id="46" name="PA_库_组合 5"/>
            <p:cNvGrpSpPr/>
            <p:nvPr>
              <p:custDataLst>
                <p:tags r:id="rId1"/>
              </p:custDataLst>
            </p:nvPr>
          </p:nvGrpSpPr>
          <p:grpSpPr>
            <a:xfrm>
              <a:off x="947754" y="4099072"/>
              <a:ext cx="587835" cy="784830"/>
              <a:chOff x="1836100" y="2332000"/>
              <a:chExt cx="1572829" cy="958190"/>
            </a:xfrm>
          </p:grpSpPr>
          <p:sp>
            <p:nvSpPr>
              <p:cNvPr id="4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49"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4</a:t>
                </a:r>
              </a:p>
            </p:txBody>
          </p:sp>
        </p:grpSp>
        <p:sp>
          <p:nvSpPr>
            <p:cNvPr id="50" name="Rectangle 49"/>
            <p:cNvSpPr/>
            <p:nvPr/>
          </p:nvSpPr>
          <p:spPr>
            <a:xfrm>
              <a:off x="1679947" y="4149634"/>
              <a:ext cx="9992793"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Em thích nhân vật nào nhất? Vì sao?</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51" name="Group 50"/>
          <p:cNvGrpSpPr/>
          <p:nvPr/>
        </p:nvGrpSpPr>
        <p:grpSpPr>
          <a:xfrm>
            <a:off x="9236178" y="3623690"/>
            <a:ext cx="3104143" cy="3127647"/>
            <a:chOff x="7656474" y="831396"/>
            <a:chExt cx="3689350" cy="3269584"/>
          </a:xfrm>
        </p:grpSpPr>
        <p:pic>
          <p:nvPicPr>
            <p:cNvPr id="52" name="图片 2" descr="2"/>
            <p:cNvPicPr>
              <a:picLocks noChangeAspect="1"/>
            </p:cNvPicPr>
            <p:nvPr/>
          </p:nvPicPr>
          <p:blipFill>
            <a:blip r:embed="rId8"/>
            <a:stretch>
              <a:fillRect/>
            </a:stretch>
          </p:blipFill>
          <p:spPr>
            <a:xfrm>
              <a:off x="7656474" y="831396"/>
              <a:ext cx="3689350" cy="3127375"/>
            </a:xfrm>
            <a:prstGeom prst="rect">
              <a:avLst/>
            </a:prstGeom>
          </p:spPr>
        </p:pic>
        <p:sp>
          <p:nvSpPr>
            <p:cNvPr id="53" name="Rounded Rectangle 52"/>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latin typeface="Arial" panose="020B0604020202090204" pitchFamily="34" charset="0"/>
                  <a:cs typeface="Arial" panose="020B0604020202090204" pitchFamily="34" charset="0"/>
                </a:rPr>
                <a:t>Thảo</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luận</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nhóm</a:t>
              </a:r>
              <a:r>
                <a:rPr lang="en-US" sz="3200" dirty="0">
                  <a:latin typeface="Arial" panose="020B0604020202090204" pitchFamily="34" charset="0"/>
                  <a:cs typeface="Arial" panose="020B0604020202090204" pitchFamily="34" charset="0"/>
                </a:rPr>
                <a:t> </a:t>
              </a:r>
              <a:r>
                <a:rPr lang="en-US" sz="3200" dirty="0" err="1">
                  <a:latin typeface="Arial" panose="020B0604020202090204" pitchFamily="34" charset="0"/>
                  <a:cs typeface="Arial" panose="020B0604020202090204" pitchFamily="34" charset="0"/>
                </a:rPr>
                <a:t>đôi</a:t>
              </a:r>
              <a:endParaRPr lang="en-US" sz="3200" dirty="0">
                <a:latin typeface="Arial" panose="020B0604020202090204" pitchFamily="34" charset="0"/>
                <a:cs typeface="Arial" panose="020B0604020202090204" pitchFamily="34" charset="0"/>
              </a:endParaRPr>
            </a:p>
          </p:txBody>
        </p:sp>
      </p:grpSp>
      <p:pic>
        <p:nvPicPr>
          <p:cNvPr id="13314" name="Picture 2" descr="Bài 1: Chuyện bốn mù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947" y="1371026"/>
            <a:ext cx="476250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mj-lt"/>
                <a:ea typeface="inpin heiti" charset="-122"/>
                <a:cs typeface="Times New Roman" panose="02020503050405090304" pitchFamily="18" charset="0"/>
              </a:rPr>
              <a:t>Cùng</a:t>
            </a:r>
            <a:r>
              <a:rPr lang="en-US" altLang="zh-CN" sz="3200" b="1" dirty="0">
                <a:solidFill>
                  <a:srgbClr val="0070C0"/>
                </a:solidFill>
                <a:latin typeface="+mj-lt"/>
                <a:ea typeface="inpin heiti" charset="-122"/>
                <a:cs typeface="Times New Roman" panose="02020503050405090304" pitchFamily="18" charset="0"/>
              </a:rPr>
              <a:t> </a:t>
            </a:r>
            <a:r>
              <a:rPr lang="en-US" altLang="zh-CN" sz="3200" b="1" dirty="0" err="1">
                <a:solidFill>
                  <a:srgbClr val="0070C0"/>
                </a:solidFill>
                <a:latin typeface="+mj-lt"/>
                <a:ea typeface="inpin heiti" charset="-122"/>
                <a:cs typeface="Times New Roman" panose="02020503050405090304" pitchFamily="18" charset="0"/>
              </a:rPr>
              <a:t>tìm</a:t>
            </a:r>
            <a:r>
              <a:rPr lang="en-US" altLang="zh-CN" sz="3200" b="1" dirty="0">
                <a:solidFill>
                  <a:srgbClr val="0070C0"/>
                </a:solidFill>
                <a:latin typeface="+mj-lt"/>
                <a:ea typeface="inpin heiti" charset="-122"/>
                <a:cs typeface="Times New Roman" panose="02020503050405090304" pitchFamily="18" charset="0"/>
              </a:rPr>
              <a:t> </a:t>
            </a:r>
            <a:r>
              <a:rPr lang="en-US" altLang="zh-CN" sz="3200" b="1" dirty="0" err="1">
                <a:solidFill>
                  <a:srgbClr val="0070C0"/>
                </a:solidFill>
                <a:latin typeface="+mj-lt"/>
                <a:ea typeface="inpin heiti" charset="-122"/>
                <a:cs typeface="Times New Roman" panose="02020503050405090304" pitchFamily="18" charset="0"/>
              </a:rPr>
              <a:t>hiểu</a:t>
            </a:r>
            <a:endParaRPr lang="zh-CN" altLang="en-US" sz="3200" b="1" dirty="0">
              <a:solidFill>
                <a:srgbClr val="0070C0"/>
              </a:solidFill>
              <a:latin typeface="+mj-lt"/>
              <a:ea typeface="inpin heiti" charset="-122"/>
              <a:cs typeface="Times New Roman" panose="02020503050405090304" pitchFamily="18" charset="0"/>
            </a:endParaRPr>
          </a:p>
        </p:txBody>
      </p:sp>
      <p:pic>
        <p:nvPicPr>
          <p:cNvPr id="2"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3" name="Group 12"/>
          <p:cNvGrpSpPr/>
          <p:nvPr/>
        </p:nvGrpSpPr>
        <p:grpSpPr>
          <a:xfrm>
            <a:off x="144358" y="809697"/>
            <a:ext cx="11841315" cy="716799"/>
            <a:chOff x="947754" y="684951"/>
            <a:chExt cx="11841315" cy="716799"/>
          </a:xfrm>
        </p:grpSpPr>
        <p:grpSp>
          <p:nvGrpSpPr>
            <p:cNvPr id="14" name="PA_库_组合 5"/>
            <p:cNvGrpSpPr/>
            <p:nvPr>
              <p:custDataLst>
                <p:tags r:id="rId3"/>
              </p:custDataLst>
            </p:nvPr>
          </p:nvGrpSpPr>
          <p:grpSpPr>
            <a:xfrm>
              <a:off x="947754" y="684951"/>
              <a:ext cx="587835" cy="716799"/>
              <a:chOff x="1836100" y="2332000"/>
              <a:chExt cx="1572829" cy="875132"/>
            </a:xfrm>
          </p:grpSpPr>
          <p:sp>
            <p:nvSpPr>
              <p:cNvPr id="2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90204" pitchFamily="34" charset="0"/>
                  <a:cs typeface="Arial" panose="020B0604020202090204" pitchFamily="34" charset="0"/>
                </a:endParaRPr>
              </a:p>
            </p:txBody>
          </p:sp>
          <p:sp>
            <p:nvSpPr>
              <p:cNvPr id="23" name="文本框 12"/>
              <p:cNvSpPr txBox="1"/>
              <p:nvPr/>
            </p:nvSpPr>
            <p:spPr>
              <a:xfrm>
                <a:off x="2222349" y="2332000"/>
                <a:ext cx="756775" cy="875132"/>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Arial" panose="020B0604020202090204" pitchFamily="34" charset="0"/>
                    <a:ea typeface="方正静蕾简体" panose="02000000000000000000" pitchFamily="2" charset="-122"/>
                    <a:cs typeface="Arial" panose="020B0604020202090204" pitchFamily="34" charset="0"/>
                  </a:rPr>
                  <a:t>1</a:t>
                </a:r>
              </a:p>
            </p:txBody>
          </p:sp>
        </p:grpSp>
        <p:sp>
          <p:nvSpPr>
            <p:cNvPr id="15" name="Rectangle 14"/>
            <p:cNvSpPr/>
            <p:nvPr/>
          </p:nvSpPr>
          <p:spPr>
            <a:xfrm>
              <a:off x="1679947" y="735514"/>
              <a:ext cx="11109122" cy="584775"/>
            </a:xfrm>
            <a:prstGeom prst="rect">
              <a:avLst/>
            </a:prstGeom>
          </p:spPr>
          <p:txBody>
            <a:bodyPr wrap="square">
              <a:spAutoFit/>
            </a:bodyPr>
            <a:lstStyle/>
            <a:p>
              <a:pPr algn="just">
                <a:buClrTx/>
                <a:buFontTx/>
                <a:buNone/>
                <a:defRPr/>
              </a:pPr>
              <a:r>
                <a:rPr lang="vi-VN" altLang="zh-CN" sz="3200" dirty="0">
                  <a:solidFill>
                    <a:srgbClr val="0070C0"/>
                  </a:solidFill>
                  <a:latin typeface="+mj-lt"/>
                  <a:ea typeface="inpin heiti" charset="-122"/>
                  <a:cs typeface="Arial" panose="020B0604020202090204" pitchFamily="34" charset="0"/>
                </a:rPr>
                <a:t>Chọn hình vẽ các nàng tiên phù hợp với tên từng mùa trong năm ?</a:t>
              </a:r>
              <a:endParaRPr lang="zh-CN" altLang="en-US" sz="3200" dirty="0">
                <a:solidFill>
                  <a:srgbClr val="0070C0"/>
                </a:solidFill>
                <a:latin typeface="+mj-lt"/>
                <a:ea typeface="inpin heiti" charset="-122"/>
                <a:cs typeface="Arial" panose="020B0604020202090204" pitchFamily="34" charset="0"/>
              </a:endParaRPr>
            </a:p>
          </p:txBody>
        </p:sp>
      </p:grpSp>
      <p:pic>
        <p:nvPicPr>
          <p:cNvPr id="24" name="Picture 2" descr="Bài 1: Chuyện bốn mù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7006" y="1434088"/>
            <a:ext cx="9506607" cy="35793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9352" y="5249917"/>
            <a:ext cx="2709447" cy="646331"/>
          </a:xfrm>
          <a:prstGeom prst="rect">
            <a:avLst/>
          </a:prstGeom>
          <a:noFill/>
        </p:spPr>
        <p:txBody>
          <a:bodyPr wrap="square" rtlCol="0">
            <a:spAutoFit/>
          </a:bodyPr>
          <a:lstStyle/>
          <a:p>
            <a:r>
              <a:rPr lang="vi-VN" sz="3600" dirty="0">
                <a:latin typeface="+mj-lt"/>
              </a:rPr>
              <a:t>Mùa Xuân</a:t>
            </a:r>
            <a:endParaRPr lang="en-US" sz="3600" dirty="0">
              <a:latin typeface="+mj-lt"/>
            </a:endParaRPr>
          </a:p>
        </p:txBody>
      </p:sp>
      <p:sp>
        <p:nvSpPr>
          <p:cNvPr id="25" name="TextBox 24"/>
          <p:cNvSpPr txBox="1"/>
          <p:nvPr/>
        </p:nvSpPr>
        <p:spPr>
          <a:xfrm>
            <a:off x="3973722" y="5289302"/>
            <a:ext cx="2709447" cy="646331"/>
          </a:xfrm>
          <a:prstGeom prst="rect">
            <a:avLst/>
          </a:prstGeom>
          <a:noFill/>
        </p:spPr>
        <p:txBody>
          <a:bodyPr wrap="square" rtlCol="0">
            <a:spAutoFit/>
          </a:bodyPr>
          <a:lstStyle/>
          <a:p>
            <a:r>
              <a:rPr lang="vi-VN" sz="3600" dirty="0">
                <a:latin typeface="+mj-lt"/>
              </a:rPr>
              <a:t>Mùa Thu</a:t>
            </a:r>
            <a:endParaRPr lang="en-US" sz="3600" dirty="0">
              <a:latin typeface="+mj-lt"/>
            </a:endParaRPr>
          </a:p>
        </p:txBody>
      </p:sp>
      <p:sp>
        <p:nvSpPr>
          <p:cNvPr id="26" name="TextBox 25"/>
          <p:cNvSpPr txBox="1"/>
          <p:nvPr/>
        </p:nvSpPr>
        <p:spPr>
          <a:xfrm>
            <a:off x="6345629" y="5281448"/>
            <a:ext cx="2709447" cy="646331"/>
          </a:xfrm>
          <a:prstGeom prst="rect">
            <a:avLst/>
          </a:prstGeom>
          <a:noFill/>
        </p:spPr>
        <p:txBody>
          <a:bodyPr wrap="square" rtlCol="0">
            <a:spAutoFit/>
          </a:bodyPr>
          <a:lstStyle/>
          <a:p>
            <a:r>
              <a:rPr lang="vi-VN" sz="3600" dirty="0">
                <a:latin typeface="+mj-lt"/>
              </a:rPr>
              <a:t>Mùa Hạ</a:t>
            </a:r>
            <a:endParaRPr lang="en-US" sz="3600" dirty="0">
              <a:latin typeface="+mj-lt"/>
            </a:endParaRPr>
          </a:p>
        </p:txBody>
      </p:sp>
      <p:sp>
        <p:nvSpPr>
          <p:cNvPr id="27" name="TextBox 26"/>
          <p:cNvSpPr txBox="1"/>
          <p:nvPr/>
        </p:nvSpPr>
        <p:spPr>
          <a:xfrm>
            <a:off x="8634691" y="5217097"/>
            <a:ext cx="2709447" cy="646331"/>
          </a:xfrm>
          <a:prstGeom prst="rect">
            <a:avLst/>
          </a:prstGeom>
          <a:noFill/>
        </p:spPr>
        <p:txBody>
          <a:bodyPr wrap="square" rtlCol="0">
            <a:spAutoFit/>
          </a:bodyPr>
          <a:lstStyle/>
          <a:p>
            <a:r>
              <a:rPr lang="vi-VN" sz="3600" dirty="0">
                <a:latin typeface="+mj-lt"/>
              </a:rPr>
              <a:t>Mùa Đông</a:t>
            </a:r>
            <a:endParaRPr lang="en-US" sz="36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6"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300" y="3124200"/>
            <a:ext cx="609600" cy="609600"/>
          </a:xfrm>
          <a:prstGeom prst="rect">
            <a:avLst/>
          </a:prstGeom>
        </p:spPr>
      </p:pic>
      <p:grpSp>
        <p:nvGrpSpPr>
          <p:cNvPr id="17" name="Group 16"/>
          <p:cNvGrpSpPr/>
          <p:nvPr/>
        </p:nvGrpSpPr>
        <p:grpSpPr>
          <a:xfrm>
            <a:off x="70973" y="1332270"/>
            <a:ext cx="11926595" cy="784830"/>
            <a:chOff x="947754" y="1631149"/>
            <a:chExt cx="10234654" cy="784830"/>
          </a:xfrm>
        </p:grpSpPr>
        <p:grpSp>
          <p:nvGrpSpPr>
            <p:cNvPr id="18" name="PA_库_组合 5"/>
            <p:cNvGrpSpPr/>
            <p:nvPr>
              <p:custDataLst>
                <p:tags r:id="rId3"/>
              </p:custDataLst>
            </p:nvPr>
          </p:nvGrpSpPr>
          <p:grpSpPr>
            <a:xfrm>
              <a:off x="947754" y="1631149"/>
              <a:ext cx="587835" cy="784830"/>
              <a:chOff x="1836100" y="2332000"/>
              <a:chExt cx="1572829" cy="958190"/>
            </a:xfrm>
          </p:grpSpPr>
          <p:sp>
            <p:nvSpPr>
              <p:cNvPr id="2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3" name="文本框 12"/>
              <p:cNvSpPr txBox="1"/>
              <p:nvPr/>
            </p:nvSpPr>
            <p:spPr>
              <a:xfrm>
                <a:off x="2222350" y="2332000"/>
                <a:ext cx="756776"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2</a:t>
                </a:r>
              </a:p>
            </p:txBody>
          </p:sp>
        </p:grpSp>
        <p:sp>
          <p:nvSpPr>
            <p:cNvPr id="19" name="Rectangle 18"/>
            <p:cNvSpPr/>
            <p:nvPr/>
          </p:nvSpPr>
          <p:spPr>
            <a:xfrm>
              <a:off x="1679947" y="1681711"/>
              <a:ext cx="9502461"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Theo lời bà Đất, mỗi mùa trong năm có gì đáng yêu?</a:t>
              </a:r>
            </a:p>
          </p:txBody>
        </p:sp>
      </p:grpSp>
      <p:grpSp>
        <p:nvGrpSpPr>
          <p:cNvPr id="24" name="Group 23"/>
          <p:cNvGrpSpPr/>
          <p:nvPr/>
        </p:nvGrpSpPr>
        <p:grpSpPr>
          <a:xfrm>
            <a:off x="7583214" y="3317208"/>
            <a:ext cx="4608786" cy="3547241"/>
            <a:chOff x="953739" y="1619250"/>
            <a:chExt cx="6661006" cy="5238750"/>
          </a:xfrm>
        </p:grpSpPr>
        <p:pic>
          <p:nvPicPr>
            <p:cNvPr id="2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388136" y="2403167"/>
            <a:ext cx="6096000" cy="3539430"/>
          </a:xfrm>
          <a:prstGeom prst="rect">
            <a:avLst/>
          </a:prstGeom>
        </p:spPr>
        <p:txBody>
          <a:bodyPr>
            <a:spAutoFit/>
          </a:bodyPr>
          <a:lstStyle/>
          <a:p>
            <a:r>
              <a:rPr lang="vi-VN" sz="3200" dirty="0">
                <a:latin typeface="+mj-lt"/>
              </a:rPr>
              <a:t>Xuân làm cho cây lá tươi tốt. Hạ cho trái ngọt, hoa thơm. Thu làm cho trời xanh cao, cho học sinh nhớ ngày tựu trường. Còn cháu Đông, ai mà ghét cháu được! Cháu có công ấp ủ mầm sống để cây cối đâm chồi nảy lộc.</a:t>
            </a:r>
            <a:endParaRPr lang="en-US" sz="32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5" name="Group 14"/>
          <p:cNvGrpSpPr/>
          <p:nvPr/>
        </p:nvGrpSpPr>
        <p:grpSpPr>
          <a:xfrm>
            <a:off x="600624" y="1012696"/>
            <a:ext cx="11398469" cy="784830"/>
            <a:chOff x="966613" y="2873030"/>
            <a:chExt cx="11398469" cy="784830"/>
          </a:xfrm>
        </p:grpSpPr>
        <p:grpSp>
          <p:nvGrpSpPr>
            <p:cNvPr id="21" name="PA_库_组合 5"/>
            <p:cNvGrpSpPr/>
            <p:nvPr>
              <p:custDataLst>
                <p:tags r:id="rId3"/>
              </p:custDataLst>
            </p:nvPr>
          </p:nvGrpSpPr>
          <p:grpSpPr>
            <a:xfrm>
              <a:off x="966613" y="2873030"/>
              <a:ext cx="587835" cy="784830"/>
              <a:chOff x="1836100" y="2332000"/>
              <a:chExt cx="1572829" cy="958190"/>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6"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3</a:t>
                </a:r>
              </a:p>
            </p:txBody>
          </p:sp>
        </p:grpSp>
        <p:sp>
          <p:nvSpPr>
            <p:cNvPr id="23" name="Rectangle 22"/>
            <p:cNvSpPr/>
            <p:nvPr/>
          </p:nvSpPr>
          <p:spPr>
            <a:xfrm>
              <a:off x="1698806" y="2923592"/>
              <a:ext cx="10666276"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Bài đọc nói lên điều gì?</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27" name="Group 26"/>
          <p:cNvGrpSpPr/>
          <p:nvPr/>
        </p:nvGrpSpPr>
        <p:grpSpPr>
          <a:xfrm>
            <a:off x="7583214" y="3317208"/>
            <a:ext cx="4608786" cy="3547241"/>
            <a:chOff x="953739" y="1619250"/>
            <a:chExt cx="6661006" cy="5238750"/>
          </a:xfrm>
        </p:grpSpPr>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780799" y="2459504"/>
            <a:ext cx="6096000" cy="1200329"/>
          </a:xfrm>
          <a:prstGeom prst="rect">
            <a:avLst/>
          </a:prstGeom>
        </p:spPr>
        <p:txBody>
          <a:bodyPr>
            <a:spAutoFit/>
          </a:bodyPr>
          <a:lstStyle/>
          <a:p>
            <a:r>
              <a:rPr lang="vi-VN" sz="3600" dirty="0">
                <a:latin typeface="Times New Roman" pitchFamily="18" charset="0"/>
                <a:cs typeface="Times New Roman" pitchFamily="18" charset="0"/>
              </a:rPr>
              <a:t>Bài đọc nói về ý nghĩa, vai trò của các mùa trong một năm.</a:t>
            </a:r>
            <a:endParaRPr lang="en-US" sz="360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4"/>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defTabSz="914400"/>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NHỔ</a:t>
            </a:r>
            <a:r>
              <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 </a:t>
            </a:r>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CÀ</a:t>
            </a:r>
            <a:r>
              <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 </a:t>
            </a:r>
            <a:r>
              <a:rPr lang="en-US" sz="660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RỐT</a:t>
            </a:r>
            <a:endParaRPr lang="en-US" sz="660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40" name="Rectangle 39"/>
          <p:cNvSpPr/>
          <p:nvPr/>
        </p:nvSpPr>
        <p:spPr>
          <a:xfrm>
            <a:off x="462656" y="106226"/>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Cùng</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tìm</a:t>
            </a:r>
            <a:r>
              <a:rPr kumimoji="0" lang="en-US" altLang="zh-CN"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rPr>
              <a:t> </a:t>
            </a:r>
            <a:r>
              <a:rPr kumimoji="0" lang="en-US" altLang="zh-CN" sz="3200" b="1" i="0" u="none" strike="noStrike" kern="1200" cap="none" spc="0" normalizeH="0" baseline="0" noProof="0" dirty="0" err="1">
                <a:ln>
                  <a:noFill/>
                </a:ln>
                <a:solidFill>
                  <a:srgbClr val="0070C0"/>
                </a:solidFill>
                <a:effectLst/>
                <a:uLnTx/>
                <a:uFillTx/>
                <a:latin typeface="Calibri Light"/>
                <a:ea typeface="inpin heiti" charset="-122"/>
                <a:cs typeface="Times New Roman" panose="02020503050405090304" pitchFamily="18" charset="0"/>
              </a:rPr>
              <a:t>hiểu</a:t>
            </a:r>
            <a:endParaRPr kumimoji="0" lang="zh-CN" altLang="en-US" sz="3200" b="1" i="0" u="none" strike="noStrike" kern="1200" cap="none" spc="0" normalizeH="0" baseline="0" noProof="0" dirty="0">
              <a:ln>
                <a:noFill/>
              </a:ln>
              <a:solidFill>
                <a:srgbClr val="0070C0"/>
              </a:solidFill>
              <a:effectLst/>
              <a:uLnTx/>
              <a:uFillTx/>
              <a:latin typeface="Calibri Light"/>
              <a:ea typeface="inpin heiti" charset="-122"/>
              <a:cs typeface="Times New Roman" panose="02020503050405090304" pitchFamily="18" charset="0"/>
            </a:endParaRPr>
          </a:p>
        </p:txBody>
      </p:sp>
      <p:pic>
        <p:nvPicPr>
          <p:cNvPr id="12"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88" y="2819400"/>
            <a:ext cx="609600" cy="609600"/>
          </a:xfrm>
          <a:prstGeom prst="rect">
            <a:avLst/>
          </a:prstGeom>
        </p:spPr>
      </p:pic>
      <p:grpSp>
        <p:nvGrpSpPr>
          <p:cNvPr id="17" name="Group 16"/>
          <p:cNvGrpSpPr/>
          <p:nvPr/>
        </p:nvGrpSpPr>
        <p:grpSpPr>
          <a:xfrm>
            <a:off x="661207" y="1023604"/>
            <a:ext cx="10724986" cy="784830"/>
            <a:chOff x="947754" y="4099072"/>
            <a:chExt cx="10724986" cy="784830"/>
          </a:xfrm>
        </p:grpSpPr>
        <p:grpSp>
          <p:nvGrpSpPr>
            <p:cNvPr id="18" name="PA_库_组合 5"/>
            <p:cNvGrpSpPr/>
            <p:nvPr>
              <p:custDataLst>
                <p:tags r:id="rId3"/>
              </p:custDataLst>
            </p:nvPr>
          </p:nvGrpSpPr>
          <p:grpSpPr>
            <a:xfrm>
              <a:off x="947754" y="4099072"/>
              <a:ext cx="587835" cy="784830"/>
              <a:chOff x="1836100" y="2332000"/>
              <a:chExt cx="1572829" cy="958190"/>
            </a:xfrm>
          </p:grpSpPr>
          <p:sp>
            <p:nvSpPr>
              <p:cNvPr id="2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25"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4</a:t>
                </a:r>
              </a:p>
            </p:txBody>
          </p:sp>
        </p:grpSp>
        <p:sp>
          <p:nvSpPr>
            <p:cNvPr id="19" name="Rectangle 18"/>
            <p:cNvSpPr/>
            <p:nvPr/>
          </p:nvSpPr>
          <p:spPr>
            <a:xfrm>
              <a:off x="1679947" y="4149634"/>
              <a:ext cx="9992793" cy="584775"/>
            </a:xfrm>
            <a:prstGeom prst="rect">
              <a:avLst/>
            </a:prstGeom>
          </p:spPr>
          <p:txBody>
            <a:bodyPr wrap="square">
              <a:spAutoFit/>
            </a:bodyPr>
            <a:lstStyle/>
            <a:p>
              <a:pPr algn="just">
                <a:buClrTx/>
                <a:buFontTx/>
                <a:buNone/>
                <a:defRPr/>
              </a:pPr>
              <a:r>
                <a:rPr lang="vi-VN" altLang="zh-CN" sz="3200" dirty="0">
                  <a:solidFill>
                    <a:srgbClr val="0070C0"/>
                  </a:solidFill>
                  <a:latin typeface="Times New Roman" pitchFamily="18" charset="0"/>
                  <a:ea typeface="inpin heiti" charset="-122"/>
                  <a:cs typeface="Times New Roman" pitchFamily="18" charset="0"/>
                </a:rPr>
                <a:t>Em thích nhân vật nào nhất? Vì sao?</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26" name="Group 25"/>
          <p:cNvGrpSpPr/>
          <p:nvPr/>
        </p:nvGrpSpPr>
        <p:grpSpPr>
          <a:xfrm>
            <a:off x="7583214" y="3317208"/>
            <a:ext cx="4608786" cy="3547241"/>
            <a:chOff x="953739" y="1619250"/>
            <a:chExt cx="6661006" cy="5238750"/>
          </a:xfrm>
        </p:grpSpPr>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532388" y="2385536"/>
            <a:ext cx="6096000" cy="3539430"/>
          </a:xfrm>
          <a:prstGeom prst="rect">
            <a:avLst/>
          </a:prstGeom>
        </p:spPr>
        <p:txBody>
          <a:bodyPr>
            <a:spAutoFit/>
          </a:bodyPr>
          <a:lstStyle/>
          <a:p>
            <a:r>
              <a:rPr lang="vi-VN" sz="3200" dirty="0">
                <a:latin typeface="Times New Roman" pitchFamily="18" charset="0"/>
                <a:cs typeface="Times New Roman" pitchFamily="18" charset="0"/>
              </a:rPr>
              <a:t>- Em thích mùa xuân nhất. Vì mùa xuân đến, cây cối đâm chồi nảy lộc, em được nghỉ Tết, cùng bố mẹ đón năm mới.</a:t>
            </a:r>
          </a:p>
          <a:p>
            <a:r>
              <a:rPr lang="vi-VN" sz="3200" dirty="0">
                <a:latin typeface="Times New Roman" pitchFamily="18" charset="0"/>
                <a:cs typeface="Times New Roman" pitchFamily="18" charset="0"/>
              </a:rPr>
              <a:t>- Em thích mùa thu nhất. Vì mùa thu có đêm Trung Thu, em được cùng bạn bè rước đèn phá cỗ.</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grpSp>
        <p:nvGrpSpPr>
          <p:cNvPr id="19" name="组合 1"/>
          <p:cNvGrpSpPr/>
          <p:nvPr/>
        </p:nvGrpSpPr>
        <p:grpSpPr>
          <a:xfrm>
            <a:off x="3457476" y="2115073"/>
            <a:ext cx="8587865" cy="3320203"/>
            <a:chOff x="2710462" y="2030194"/>
            <a:chExt cx="8587865" cy="2492009"/>
          </a:xfrm>
        </p:grpSpPr>
        <p:pic>
          <p:nvPicPr>
            <p:cNvPr id="20" name="图片 2"/>
            <p:cNvPicPr>
              <a:picLocks noChangeAspect="1"/>
            </p:cNvPicPr>
            <p:nvPr/>
          </p:nvPicPr>
          <p:blipFill>
            <a:blip r:embed="rId4"/>
            <a:stretch>
              <a:fillRect/>
            </a:stretch>
          </p:blipFill>
          <p:spPr>
            <a:xfrm>
              <a:off x="2882550" y="2030194"/>
              <a:ext cx="8410489" cy="1372660"/>
            </a:xfrm>
            <a:prstGeom prst="rect">
              <a:avLst/>
            </a:prstGeom>
          </p:spPr>
        </p:pic>
        <p:pic>
          <p:nvPicPr>
            <p:cNvPr id="21" name="图片 3"/>
            <p:cNvPicPr>
              <a:picLocks noChangeAspect="1"/>
            </p:cNvPicPr>
            <p:nvPr/>
          </p:nvPicPr>
          <p:blipFill>
            <a:blip r:embed="rId5"/>
            <a:stretch>
              <a:fillRect/>
            </a:stretch>
          </p:blipFill>
          <p:spPr>
            <a:xfrm>
              <a:off x="2710462" y="3335552"/>
              <a:ext cx="8587865" cy="1186651"/>
            </a:xfrm>
            <a:prstGeom prst="rect">
              <a:avLst/>
            </a:prstGeom>
          </p:spPr>
        </p:pic>
      </p:grpSp>
      <p:sp>
        <p:nvSpPr>
          <p:cNvPr id="18" name="文本框 18"/>
          <p:cNvSpPr txBox="1"/>
          <p:nvPr/>
        </p:nvSpPr>
        <p:spPr>
          <a:xfrm>
            <a:off x="2554590" y="304591"/>
            <a:ext cx="6882489" cy="923330"/>
          </a:xfrm>
          <a:prstGeom prst="rect">
            <a:avLst/>
          </a:prstGeom>
          <a:noFill/>
        </p:spPr>
        <p:txBody>
          <a:bodyPr wrap="square" rtlCol="0">
            <a:spAutoFit/>
          </a:bodyPr>
          <a:lstStyle/>
          <a:p>
            <a:pPr algn="ctr"/>
            <a:r>
              <a:rPr lang="en-US" altLang="zh-CN" sz="5400" b="1" kern="1200" dirty="0" err="1">
                <a:solidFill>
                  <a:srgbClr val="FF6600"/>
                </a:solidFill>
                <a:latin typeface="Arial" panose="020B0604020202090204" pitchFamily="34" charset="0"/>
              </a:rPr>
              <a:t>Nội</a:t>
            </a:r>
            <a:r>
              <a:rPr lang="zh-CN" altLang="en-US" sz="5400" b="1" kern="1200" dirty="0">
                <a:solidFill>
                  <a:srgbClr val="FF6600"/>
                </a:solidFill>
                <a:latin typeface="Arial" panose="020B0604020202090204" pitchFamily="34" charset="0"/>
              </a:rPr>
              <a:t> </a:t>
            </a:r>
            <a:r>
              <a:rPr lang="en-US" altLang="zh-CN" sz="5400" b="1" kern="1200" dirty="0">
                <a:solidFill>
                  <a:srgbClr val="FF6600"/>
                </a:solidFill>
                <a:latin typeface="Arial" panose="020B0604020202090204" pitchFamily="34" charset="0"/>
              </a:rPr>
              <a:t>dung </a:t>
            </a:r>
            <a:r>
              <a:rPr lang="en-US" altLang="zh-CN" sz="5400" b="1" kern="1200" dirty="0" err="1">
                <a:solidFill>
                  <a:srgbClr val="FF6600"/>
                </a:solidFill>
                <a:latin typeface="Arial" panose="020B0604020202090204" pitchFamily="34" charset="0"/>
              </a:rPr>
              <a:t>bài</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học</a:t>
            </a:r>
            <a:endParaRPr lang="zh-CN" altLang="en-US" sz="5400" b="1" kern="1200" dirty="0">
              <a:solidFill>
                <a:srgbClr val="FF6600"/>
              </a:solidFill>
              <a:latin typeface="Arial" panose="020B0604020202090204" pitchFamily="34" charset="0"/>
            </a:endParaRPr>
          </a:p>
        </p:txBody>
      </p:sp>
      <p:sp>
        <p:nvSpPr>
          <p:cNvPr id="3" name="Rectangle 2"/>
          <p:cNvSpPr/>
          <p:nvPr/>
        </p:nvSpPr>
        <p:spPr>
          <a:xfrm>
            <a:off x="5123002" y="3029498"/>
            <a:ext cx="6096000" cy="1754326"/>
          </a:xfrm>
          <a:prstGeom prst="rect">
            <a:avLst/>
          </a:prstGeom>
        </p:spPr>
        <p:txBody>
          <a:bodyPr>
            <a:spAutoFit/>
          </a:bodyPr>
          <a:lstStyle/>
          <a:p>
            <a:r>
              <a:rPr lang="en-US" sz="3600" b="1" i="1" dirty="0" err="1">
                <a:solidFill>
                  <a:srgbClr val="C00000"/>
                </a:solidFill>
                <a:latin typeface="Times New Roman" pitchFamily="18" charset="0"/>
                <a:cs typeface="Times New Roman" pitchFamily="18" charset="0"/>
              </a:rPr>
              <a:t>Mỗi</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mùa</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trong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năm</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đều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có</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vẻ</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đẹp</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riêng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đều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có</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ích</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cho</a:t>
            </a:r>
            <a:r>
              <a:rPr lang="en-US" sz="3600" b="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cuộc</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sống</a:t>
            </a:r>
            <a:r>
              <a:rPr lang="en-US" sz="3600" b="1" i="1" dirty="0">
                <a:solidFill>
                  <a:srgbClr val="C00000"/>
                </a:solidFill>
                <a:latin typeface="Times New Roman" pitchFamily="18" charset="0"/>
                <a:cs typeface="Times New Roman" pitchFamily="18" charset="0"/>
              </a:rPr>
              <a:t>.</a:t>
            </a:r>
            <a:endParaRPr lang="en-US" sz="3600" b="1" dirty="0">
              <a:solidFill>
                <a:srgbClr val="C00000"/>
              </a:solidFill>
              <a:latin typeface="Times New Roman" pitchFamily="18" charset="0"/>
              <a:cs typeface="Times New Roman" pitchFamily="18" charset="0"/>
            </a:endParaRPr>
          </a:p>
        </p:txBody>
      </p:sp>
      <p:grpSp>
        <p:nvGrpSpPr>
          <p:cNvPr id="14" name="Group 13"/>
          <p:cNvGrpSpPr/>
          <p:nvPr/>
        </p:nvGrpSpPr>
        <p:grpSpPr>
          <a:xfrm>
            <a:off x="16613" y="3489822"/>
            <a:ext cx="4608786" cy="3547241"/>
            <a:chOff x="953739" y="1619250"/>
            <a:chExt cx="6661006" cy="523875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p:tgtEl>
                                          <p:spTgt spid="19"/>
                                        </p:tgtEl>
                                        <p:attrNameLst>
                                          <p:attrName>ppt_y</p:attrName>
                                        </p:attrNameLst>
                                      </p:cBhvr>
                                      <p:tavLst>
                                        <p:tav tm="0">
                                          <p:val>
                                            <p:strVal val="#ppt_y+#ppt_h*1.125000"/>
                                          </p:val>
                                        </p:tav>
                                        <p:tav tm="100000">
                                          <p:val>
                                            <p:strVal val="#ppt_y"/>
                                          </p:val>
                                        </p:tav>
                                      </p:tavLst>
                                    </p:anim>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grpSp>
        <p:nvGrpSpPr>
          <p:cNvPr id="19" name="组合 1"/>
          <p:cNvGrpSpPr/>
          <p:nvPr/>
        </p:nvGrpSpPr>
        <p:grpSpPr>
          <a:xfrm>
            <a:off x="3495249" y="2186511"/>
            <a:ext cx="8617394" cy="3281145"/>
            <a:chOff x="2249963" y="2030194"/>
            <a:chExt cx="8617394" cy="2462694"/>
          </a:xfrm>
        </p:grpSpPr>
        <p:pic>
          <p:nvPicPr>
            <p:cNvPr id="20" name="图片 2"/>
            <p:cNvPicPr>
              <a:picLocks noChangeAspect="1"/>
            </p:cNvPicPr>
            <p:nvPr/>
          </p:nvPicPr>
          <p:blipFill>
            <a:blip r:embed="rId4"/>
            <a:stretch>
              <a:fillRect/>
            </a:stretch>
          </p:blipFill>
          <p:spPr>
            <a:xfrm>
              <a:off x="2456868" y="2030194"/>
              <a:ext cx="8410489" cy="1372660"/>
            </a:xfrm>
            <a:prstGeom prst="rect">
              <a:avLst/>
            </a:prstGeom>
          </p:spPr>
        </p:pic>
        <p:pic>
          <p:nvPicPr>
            <p:cNvPr id="21" name="图片 3"/>
            <p:cNvPicPr>
              <a:picLocks noChangeAspect="1"/>
            </p:cNvPicPr>
            <p:nvPr/>
          </p:nvPicPr>
          <p:blipFill>
            <a:blip r:embed="rId5"/>
            <a:stretch>
              <a:fillRect/>
            </a:stretch>
          </p:blipFill>
          <p:spPr>
            <a:xfrm>
              <a:off x="2249963" y="3306237"/>
              <a:ext cx="8587865" cy="1186651"/>
            </a:xfrm>
            <a:prstGeom prst="rect">
              <a:avLst/>
            </a:prstGeom>
          </p:spPr>
        </p:pic>
      </p:grpSp>
      <p:sp>
        <p:nvSpPr>
          <p:cNvPr id="13" name="文本框 18"/>
          <p:cNvSpPr txBox="1"/>
          <p:nvPr/>
        </p:nvSpPr>
        <p:spPr>
          <a:xfrm>
            <a:off x="2654756" y="406025"/>
            <a:ext cx="6882489" cy="923330"/>
          </a:xfrm>
          <a:prstGeom prst="rect">
            <a:avLst/>
          </a:prstGeom>
          <a:noFill/>
        </p:spPr>
        <p:txBody>
          <a:bodyPr wrap="square" rtlCol="0">
            <a:spAutoFit/>
          </a:bodyPr>
          <a:lstStyle/>
          <a:p>
            <a:pPr algn="ctr"/>
            <a:r>
              <a:rPr lang="en-US" altLang="zh-CN" sz="5400" b="1" kern="1200" dirty="0" err="1">
                <a:solidFill>
                  <a:srgbClr val="FF6600"/>
                </a:solidFill>
                <a:latin typeface="Arial" panose="020B0604020202090204" pitchFamily="34" charset="0"/>
              </a:rPr>
              <a:t>Liên</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hệ</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bản</a:t>
            </a:r>
            <a:r>
              <a:rPr lang="zh-CN" altLang="en-US" sz="5400" b="1" kern="1200" dirty="0">
                <a:solidFill>
                  <a:srgbClr val="FF6600"/>
                </a:solidFill>
                <a:latin typeface="Arial" panose="020B0604020202090204" pitchFamily="34" charset="0"/>
              </a:rPr>
              <a:t> </a:t>
            </a:r>
            <a:r>
              <a:rPr lang="en-US" altLang="zh-CN" sz="5400" b="1" kern="1200" dirty="0" err="1">
                <a:solidFill>
                  <a:srgbClr val="FF6600"/>
                </a:solidFill>
                <a:latin typeface="Arial" panose="020B0604020202090204" pitchFamily="34" charset="0"/>
              </a:rPr>
              <a:t>thân</a:t>
            </a:r>
            <a:endParaRPr lang="zh-CN" altLang="en-US" sz="5400" b="1" kern="1200" dirty="0">
              <a:solidFill>
                <a:srgbClr val="FF6600"/>
              </a:solidFill>
              <a:latin typeface="Arial" panose="020B0604020202090204" pitchFamily="34" charset="0"/>
            </a:endParaRPr>
          </a:p>
        </p:txBody>
      </p:sp>
      <p:grpSp>
        <p:nvGrpSpPr>
          <p:cNvPr id="12" name="Group 11"/>
          <p:cNvGrpSpPr/>
          <p:nvPr/>
        </p:nvGrpSpPr>
        <p:grpSpPr>
          <a:xfrm>
            <a:off x="16613" y="3489822"/>
            <a:ext cx="4145484" cy="3547241"/>
            <a:chOff x="953739" y="1619250"/>
            <a:chExt cx="6661006" cy="523875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39" y="1628775"/>
              <a:ext cx="359817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911" y="1619250"/>
              <a:ext cx="306283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4162097" y="3692193"/>
            <a:ext cx="7814960" cy="646331"/>
          </a:xfrm>
          <a:prstGeom prst="rect">
            <a:avLst/>
          </a:prstGeom>
        </p:spPr>
        <p:txBody>
          <a:bodyPr wrap="none">
            <a:spAutoFit/>
          </a:bodyPr>
          <a:lstStyle/>
          <a:p>
            <a:r>
              <a:rPr lang="en-US" sz="3600" b="1" i="1" dirty="0" err="1">
                <a:solidFill>
                  <a:srgbClr val="C00000"/>
                </a:solidFill>
                <a:latin typeface="Times New Roman" pitchFamily="18" charset="0"/>
                <a:cs typeface="Times New Roman" pitchFamily="18" charset="0"/>
              </a:rPr>
              <a:t>Yêu</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quý</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thiên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nhiên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cảnh</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vật</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bốn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mùa</a:t>
            </a:r>
            <a:r>
              <a:rPr lang="en-US" sz="3600" b="1" i="1" dirty="0">
                <a:solidFill>
                  <a:srgbClr val="C00000"/>
                </a:solidFill>
                <a:latin typeface="Times New Roman" pitchFamily="18" charset="0"/>
                <a:cs typeface="Times New Roman" pitchFamily="18" charset="0"/>
              </a:rPr>
              <a:t>.</a:t>
            </a:r>
            <a:endParaRPr lang="en-US" sz="3600" b="1" dirty="0">
              <a:solidFill>
                <a:srgbClr val="C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p:tgtEl>
                                          <p:spTgt spid="19"/>
                                        </p:tgtEl>
                                        <p:attrNameLst>
                                          <p:attrName>ppt_y</p:attrName>
                                        </p:attrNameLst>
                                      </p:cBhvr>
                                      <p:tavLst>
                                        <p:tav tm="0">
                                          <p:val>
                                            <p:strVal val="#ppt_y+#ppt_h*1.125000"/>
                                          </p:val>
                                        </p:tav>
                                        <p:tav tm="100000">
                                          <p:val>
                                            <p:strVal val="#ppt_y"/>
                                          </p:val>
                                        </p:tav>
                                      </p:tavLst>
                                    </p:anim>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7"/>
          <a:stretch>
            <a:fillRect/>
          </a:stretch>
        </p:blipFill>
        <p:spPr>
          <a:xfrm>
            <a:off x="3091461" y="2038991"/>
            <a:ext cx="5358848" cy="2780017"/>
          </a:xfrm>
          <a:prstGeom prst="rect">
            <a:avLst/>
          </a:prstGeom>
        </p:spPr>
      </p:pic>
      <p:pic>
        <p:nvPicPr>
          <p:cNvPr id="16" name="图片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875" y="1371246"/>
            <a:ext cx="1269867" cy="95596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9802" y="-152400"/>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171" y="5078826"/>
            <a:ext cx="1859907" cy="914400"/>
          </a:xfrm>
          <a:prstGeom prst="rect">
            <a:avLst/>
          </a:prstGeom>
        </p:spPr>
      </p:pic>
      <p:sp>
        <p:nvSpPr>
          <p:cNvPr id="42" name="Rectangle 41"/>
          <p:cNvSpPr/>
          <p:nvPr/>
        </p:nvSpPr>
        <p:spPr>
          <a:xfrm>
            <a:off x="-1055963" y="510211"/>
            <a:ext cx="7798108" cy="584775"/>
          </a:xfrm>
          <a:prstGeom prst="rect">
            <a:avLst/>
          </a:prstGeom>
        </p:spPr>
        <p:txBody>
          <a:bodyPr wrap="square">
            <a:spAutoFit/>
          </a:bodyPr>
          <a:lstStyle/>
          <a:p>
            <a:pPr algn="ctr"/>
            <a:r>
              <a:rPr lang="en-US" altLang="zh-CN" sz="3200" b="1">
                <a:solidFill>
                  <a:srgbClr val="0070C0"/>
                </a:solidFill>
                <a:latin typeface="Arial" panose="020B0604020202090204" pitchFamily="34" charset="0"/>
              </a:rPr>
              <a:t>Đọc</a:t>
            </a:r>
            <a:r>
              <a:rPr lang="zh-CN" altLang="en-US" sz="3200" b="1">
                <a:solidFill>
                  <a:srgbClr val="0070C0"/>
                </a:solidFill>
                <a:latin typeface="Arial" panose="020B0604020202090204" pitchFamily="34" charset="0"/>
              </a:rPr>
              <a:t> </a:t>
            </a:r>
            <a:r>
              <a:rPr lang="vi-VN" altLang="zh-CN" sz="3200" b="1">
                <a:solidFill>
                  <a:srgbClr val="0070C0"/>
                </a:solidFill>
                <a:latin typeface="Arial" panose="020B0604020202090204" pitchFamily="34" charset="0"/>
              </a:rPr>
              <a:t>trước</a:t>
            </a:r>
            <a:r>
              <a:rPr lang="zh-CN" altLang="en-US" sz="3200" b="1">
                <a:solidFill>
                  <a:srgbClr val="0070C0"/>
                </a:solidFill>
                <a:latin typeface="Arial" panose="020B0604020202090204" pitchFamily="34" charset="0"/>
              </a:rPr>
              <a:t> </a:t>
            </a:r>
            <a:r>
              <a:rPr lang="en-US" altLang="zh-CN" sz="3200" b="1">
                <a:solidFill>
                  <a:srgbClr val="0070C0"/>
                </a:solidFill>
                <a:latin typeface="Arial" panose="020B0604020202090204" pitchFamily="34" charset="0"/>
              </a:rPr>
              <a:t>lớp</a:t>
            </a:r>
            <a:endParaRPr lang="zh-CN" altLang="en-US" sz="3200" b="1">
              <a:solidFill>
                <a:srgbClr val="0070C0"/>
              </a:solidFill>
              <a:latin typeface="Arial" panose="020B0604020202090204" pitchFamily="34" charset="0"/>
            </a:endParaRPr>
          </a:p>
        </p:txBody>
      </p:sp>
      <p:sp>
        <p:nvSpPr>
          <p:cNvPr id="44" name="Rounded Rectangle 43"/>
          <p:cNvSpPr/>
          <p:nvPr/>
        </p:nvSpPr>
        <p:spPr>
          <a:xfrm>
            <a:off x="1268360" y="2732301"/>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4335454" y="1722848"/>
            <a:ext cx="3521092" cy="584775"/>
          </a:xfrm>
          <a:prstGeom prst="rect">
            <a:avLst/>
          </a:prstGeom>
        </p:spPr>
        <p:txBody>
          <a:bodyPr wrap="none">
            <a:spAutoFit/>
          </a:bodyPr>
          <a:lstStyle/>
          <a:p>
            <a:pPr algn="ctr"/>
            <a:r>
              <a:rPr lang="en-US" altLang="zh-CN" sz="3200" b="1" kern="1200" dirty="0" err="1">
                <a:solidFill>
                  <a:srgbClr val="FF1531"/>
                </a:solidFill>
                <a:latin typeface="Arial" panose="020B0604020202090204" pitchFamily="34" charset="0"/>
              </a:rPr>
              <a:t>Tiêu</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chí</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đánh</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giá</a:t>
            </a:r>
            <a:endParaRPr lang="zh-CN" altLang="en-US" sz="3200" b="1" kern="1200" dirty="0">
              <a:solidFill>
                <a:srgbClr val="FF1531"/>
              </a:solidFill>
              <a:latin typeface="Arial" panose="020B0604020202090204" pitchFamily="34" charset="0"/>
            </a:endParaRPr>
          </a:p>
        </p:txBody>
      </p:sp>
      <p:sp>
        <p:nvSpPr>
          <p:cNvPr id="46" name="Rectangle 45"/>
          <p:cNvSpPr/>
          <p:nvPr/>
        </p:nvSpPr>
        <p:spPr>
          <a:xfrm>
            <a:off x="2002426" y="2663909"/>
            <a:ext cx="1938351" cy="584775"/>
          </a:xfrm>
          <a:prstGeom prst="rect">
            <a:avLst/>
          </a:prstGeom>
        </p:spPr>
        <p:txBody>
          <a:bodyPr wrap="none">
            <a:spAutoFit/>
          </a:bodyPr>
          <a:lstStyle/>
          <a:p>
            <a:r>
              <a:rPr lang="en-US" altLang="zh-CN" sz="3200" kern="1200">
                <a:latin typeface="Arial" panose="020B0604020202090204" pitchFamily="34" charset="0"/>
              </a:rPr>
              <a:t>Đọc</a:t>
            </a:r>
            <a:r>
              <a:rPr lang="zh-CN" altLang="en-US" sz="3200" kern="1200">
                <a:latin typeface="Arial" panose="020B0604020202090204" pitchFamily="34" charset="0"/>
              </a:rPr>
              <a:t> </a:t>
            </a:r>
            <a:r>
              <a:rPr lang="en-US" altLang="zh-CN" sz="3200" kern="1200">
                <a:latin typeface="Arial" panose="020B0604020202090204" pitchFamily="34" charset="0"/>
              </a:rPr>
              <a:t>đúng</a:t>
            </a:r>
            <a:endParaRPr lang="zh-CN" altLang="en-US" sz="3200" kern="1200">
              <a:latin typeface="Arial" panose="020B0604020202090204" pitchFamily="34" charset="0"/>
            </a:endParaRPr>
          </a:p>
        </p:txBody>
      </p:sp>
      <p:sp>
        <p:nvSpPr>
          <p:cNvPr id="47" name="Oval 46"/>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0070C0"/>
                </a:solidFill>
                <a:latin typeface="Arial" panose="020B0604020202090204" pitchFamily="34" charset="0"/>
                <a:ea typeface="inpin heiti" charset="-122"/>
                <a:cs typeface="Times New Roman" panose="02020503050405090304" pitchFamily="18" charset="0"/>
              </a:rPr>
              <a:t>1</a:t>
            </a:r>
            <a:endParaRPr lang="en-US" sz="2800" dirty="0">
              <a:solidFill>
                <a:prstClr val="white"/>
              </a:solidFill>
            </a:endParaRPr>
          </a:p>
        </p:txBody>
      </p:sp>
      <p:grpSp>
        <p:nvGrpSpPr>
          <p:cNvPr id="48" name="Group 47"/>
          <p:cNvGrpSpPr/>
          <p:nvPr/>
        </p:nvGrpSpPr>
        <p:grpSpPr>
          <a:xfrm>
            <a:off x="1268360" y="3353093"/>
            <a:ext cx="3645680" cy="607107"/>
            <a:chOff x="1717199" y="4363552"/>
            <a:chExt cx="3645680" cy="607107"/>
          </a:xfrm>
        </p:grpSpPr>
        <p:sp>
          <p:nvSpPr>
            <p:cNvPr id="49" name="Rounded Rectangle 48"/>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451265" y="4363552"/>
              <a:ext cx="1960793" cy="599459"/>
            </a:xfrm>
            <a:prstGeom prst="rect">
              <a:avLst/>
            </a:prstGeom>
          </p:spPr>
          <p:txBody>
            <a:bodyPr wrap="none">
              <a:spAutoFit/>
            </a:bodyPr>
            <a:lstStyle/>
            <a:p>
              <a:pPr>
                <a:lnSpc>
                  <a:spcPct val="112000"/>
                </a:lnSpc>
                <a:buClrTx/>
                <a:defRPr/>
              </a:pPr>
              <a:r>
                <a:rPr lang="en-US" altLang="zh-CN" sz="3200" dirty="0" err="1"/>
                <a:t>Đọc</a:t>
              </a:r>
              <a:r>
                <a:rPr lang="zh-CN" altLang="en-US" sz="3200" dirty="0"/>
                <a:t> </a:t>
              </a:r>
              <a:r>
                <a:rPr lang="en-US" altLang="zh-CN" sz="3200" dirty="0"/>
                <a:t>to, </a:t>
              </a:r>
              <a:r>
                <a:rPr lang="en-US" altLang="zh-CN" sz="3200" dirty="0" err="1"/>
                <a:t>rõ</a:t>
              </a:r>
              <a:endParaRPr lang="zh-CN" altLang="en-US" sz="3200" dirty="0"/>
            </a:p>
          </p:txBody>
        </p:sp>
        <p:sp>
          <p:nvSpPr>
            <p:cNvPr id="51" name="Oval 50"/>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2</a:t>
              </a:r>
              <a:endParaRPr lang="en-US" sz="2800" dirty="0">
                <a:solidFill>
                  <a:prstClr val="black"/>
                </a:solidFill>
              </a:endParaRPr>
            </a:p>
          </p:txBody>
        </p:sp>
      </p:grpSp>
      <p:grpSp>
        <p:nvGrpSpPr>
          <p:cNvPr id="52" name="Group 51"/>
          <p:cNvGrpSpPr/>
          <p:nvPr/>
        </p:nvGrpSpPr>
        <p:grpSpPr>
          <a:xfrm>
            <a:off x="1268360" y="4091561"/>
            <a:ext cx="5119273" cy="599459"/>
            <a:chOff x="1717199" y="5199333"/>
            <a:chExt cx="5119273" cy="599459"/>
          </a:xfrm>
        </p:grpSpPr>
        <p:sp>
          <p:nvSpPr>
            <p:cNvPr id="53" name="Rounded Rectangle 52"/>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2451265" y="5199333"/>
              <a:ext cx="3736920" cy="599459"/>
            </a:xfrm>
            <a:prstGeom prst="rect">
              <a:avLst/>
            </a:prstGeom>
          </p:spPr>
          <p:txBody>
            <a:bodyPr wrap="none">
              <a:spAutoFit/>
            </a:bodyPr>
            <a:lstStyle/>
            <a:p>
              <a:pPr>
                <a:lnSpc>
                  <a:spcPct val="112000"/>
                </a:lnSpc>
                <a:buClrTx/>
                <a:defRPr/>
              </a:pPr>
              <a:r>
                <a:rPr lang="en-US" altLang="zh-CN" sz="3200" dirty="0" err="1"/>
                <a:t>Ngắt</a:t>
              </a:r>
              <a:r>
                <a:rPr lang="zh-CN" altLang="en-US" sz="3200" dirty="0"/>
                <a:t> </a:t>
              </a:r>
              <a:r>
                <a:rPr lang="en-US" altLang="zh-CN" sz="3200" dirty="0" err="1"/>
                <a:t>nghỉ</a:t>
              </a:r>
              <a:r>
                <a:rPr lang="zh-CN" altLang="en-US" sz="3200" dirty="0"/>
                <a:t> </a:t>
              </a:r>
              <a:r>
                <a:rPr lang="en-US" altLang="zh-CN" sz="3200" dirty="0" err="1"/>
                <a:t>đúng</a:t>
              </a:r>
              <a:r>
                <a:rPr lang="zh-CN" altLang="en-US" sz="3200" dirty="0"/>
                <a:t> </a:t>
              </a:r>
              <a:r>
                <a:rPr lang="en-US" altLang="zh-CN" sz="3200" dirty="0" err="1"/>
                <a:t>chỗ</a:t>
              </a:r>
              <a:endParaRPr lang="zh-CN" altLang="en-US" sz="3200" dirty="0"/>
            </a:p>
          </p:txBody>
        </p:sp>
        <p:sp>
          <p:nvSpPr>
            <p:cNvPr id="55" name="Oval 54"/>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3</a:t>
              </a:r>
              <a:endParaRPr lang="en-US" sz="2800" dirty="0">
                <a:solidFill>
                  <a:prstClr val="black"/>
                </a:solidFill>
              </a:endParaRPr>
            </a:p>
          </p:txBody>
        </p:sp>
      </p:grpSp>
      <p:pic>
        <p:nvPicPr>
          <p:cNvPr id="56"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06353" y="273230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59614" y="338118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387633" y="412855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268360" y="4779333"/>
            <a:ext cx="8097635" cy="599459"/>
            <a:chOff x="1717199" y="5199333"/>
            <a:chExt cx="8097635" cy="599459"/>
          </a:xfrm>
        </p:grpSpPr>
        <p:sp>
          <p:nvSpPr>
            <p:cNvPr id="60" name="Rounded Rectangle 59"/>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2414689" y="5199333"/>
              <a:ext cx="6373861" cy="599459"/>
            </a:xfrm>
            <a:prstGeom prst="rect">
              <a:avLst/>
            </a:prstGeom>
          </p:spPr>
          <p:txBody>
            <a:bodyPr wrap="none">
              <a:spAutoFit/>
            </a:bodyPr>
            <a:lstStyle/>
            <a:p>
              <a:pPr>
                <a:lnSpc>
                  <a:spcPct val="112000"/>
                </a:lnSpc>
                <a:buClrTx/>
                <a:defRPr/>
              </a:pPr>
              <a:r>
                <a:rPr lang="en-US" altLang="zh-CN" sz="3200" dirty="0" err="1"/>
                <a:t>Giọng</a:t>
              </a:r>
              <a:r>
                <a:rPr lang="zh-CN" altLang="en-US" sz="3200" dirty="0"/>
                <a:t> </a:t>
              </a:r>
              <a:r>
                <a:rPr lang="en-US" altLang="zh-CN" sz="3200" dirty="0" err="1"/>
                <a:t>đọc</a:t>
              </a:r>
              <a:r>
                <a:rPr lang="zh-CN" altLang="en-US" sz="3200" dirty="0"/>
                <a:t> </a:t>
              </a:r>
              <a:r>
                <a:rPr lang="en-US" altLang="zh-CN" sz="3200" dirty="0" err="1"/>
                <a:t>và</a:t>
              </a:r>
              <a:r>
                <a:rPr lang="zh-CN" altLang="en-US" sz="3200" dirty="0"/>
                <a:t> </a:t>
              </a:r>
              <a:r>
                <a:rPr lang="en-US" altLang="zh-CN" sz="3200" dirty="0" err="1"/>
                <a:t>nhấn</a:t>
              </a:r>
              <a:r>
                <a:rPr lang="zh-CN" altLang="en-US" sz="3200" dirty="0"/>
                <a:t> </a:t>
              </a:r>
              <a:r>
                <a:rPr lang="en-US" altLang="zh-CN" sz="3200" dirty="0" err="1"/>
                <a:t>giọng</a:t>
              </a:r>
              <a:r>
                <a:rPr lang="zh-CN" altLang="en-US" sz="3200" dirty="0"/>
                <a:t> </a:t>
              </a:r>
              <a:r>
                <a:rPr lang="en-US" altLang="zh-CN" sz="3200" dirty="0" err="1"/>
                <a:t>phù</a:t>
              </a:r>
              <a:r>
                <a:rPr lang="zh-CN" altLang="en-US" sz="3200" dirty="0"/>
                <a:t> </a:t>
              </a:r>
              <a:r>
                <a:rPr lang="en-US" altLang="zh-CN" sz="3200" dirty="0" err="1"/>
                <a:t>hợp</a:t>
              </a:r>
              <a:endParaRPr lang="zh-CN" altLang="en-US" sz="3200" dirty="0"/>
            </a:p>
          </p:txBody>
        </p:sp>
        <p:sp>
          <p:nvSpPr>
            <p:cNvPr id="62" name="Oval 61"/>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4</a:t>
              </a:r>
              <a:endParaRPr lang="en-US" sz="2800" dirty="0">
                <a:solidFill>
                  <a:prstClr val="black"/>
                </a:solidFill>
              </a:endParaRPr>
            </a:p>
          </p:txBody>
        </p:sp>
      </p:grpSp>
      <p:pic>
        <p:nvPicPr>
          <p:cNvPr id="6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508760" y="481632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stretch>
            <a:fillRect/>
          </a:stretch>
        </p:blipFill>
        <p:spPr>
          <a:xfrm rot="16200000">
            <a:off x="692781" y="619369"/>
            <a:ext cx="511318" cy="51131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1" name="组合 30"/>
          <p:cNvGrpSpPr/>
          <p:nvPr/>
        </p:nvGrpSpPr>
        <p:grpSpPr>
          <a:xfrm>
            <a:off x="-17584" y="6400799"/>
            <a:ext cx="12203723" cy="636263"/>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9802" y="-152400"/>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4302" y="4800600"/>
            <a:ext cx="1859907" cy="914400"/>
          </a:xfrm>
          <a:prstGeom prst="rect">
            <a:avLst/>
          </a:prstGeom>
        </p:spPr>
      </p:pic>
      <p:sp>
        <p:nvSpPr>
          <p:cNvPr id="13" name="TextBox 12"/>
          <p:cNvSpPr txBox="1"/>
          <p:nvPr/>
        </p:nvSpPr>
        <p:spPr>
          <a:xfrm>
            <a:off x="1018674" y="1216493"/>
            <a:ext cx="10154652" cy="707886"/>
          </a:xfrm>
          <a:prstGeom prst="rect">
            <a:avLst/>
          </a:prstGeom>
          <a:noFill/>
        </p:spPr>
        <p:txBody>
          <a:bodyPr wrap="square" rtlCol="0">
            <a:spAutoFit/>
          </a:bodyPr>
          <a:lstStyle/>
          <a:p>
            <a:pPr lvl="0" algn="ctr">
              <a:spcAft>
                <a:spcPts val="1200"/>
              </a:spcAft>
              <a:defRPr/>
            </a:pPr>
            <a:r>
              <a:rPr kumimoji="0" lang="vi-VN" sz="4000" b="0" i="0" u="none" strike="noStrike" kern="1200" cap="none" spc="0" normalizeH="0" baseline="0" noProof="0" dirty="0">
                <a:ln>
                  <a:noFill/>
                </a:ln>
                <a:solidFill>
                  <a:srgbClr val="C00000"/>
                </a:solidFill>
                <a:effectLst/>
                <a:uLnTx/>
                <a:uFillTx/>
                <a:latin typeface="Calibri"/>
              </a:rPr>
              <a:t>Kể tên các loại hoa quả, thường có ở mỗi mùa.</a:t>
            </a:r>
            <a:endParaRPr kumimoji="0" lang="en-US" sz="4000" b="0" i="0" u="none" strike="noStrike" kern="1200" cap="none" spc="0" normalizeH="0" baseline="0" noProof="0" dirty="0">
              <a:ln>
                <a:noFill/>
              </a:ln>
              <a:solidFill>
                <a:srgbClr val="C00000"/>
              </a:solidFill>
              <a:effectLst/>
              <a:uLnTx/>
              <a:uFillTx/>
              <a:latin typeface="Calibri"/>
            </a:endParaRPr>
          </a:p>
        </p:txBody>
      </p:sp>
      <p:sp>
        <p:nvSpPr>
          <p:cNvPr id="15" name="Rectangle 14"/>
          <p:cNvSpPr/>
          <p:nvPr/>
        </p:nvSpPr>
        <p:spPr>
          <a:xfrm>
            <a:off x="348893" y="286239"/>
            <a:ext cx="8443415" cy="769441"/>
          </a:xfrm>
          <a:prstGeom prst="rect">
            <a:avLst/>
          </a:prstGeom>
        </p:spPr>
        <p:txBody>
          <a:bodyPr wrap="square">
            <a:spAutoFit/>
          </a:bodyPr>
          <a:lstStyle/>
          <a:p>
            <a:pPr lvl="0" algn="ctr">
              <a:buClr>
                <a:srgbClr val="0C1D3F"/>
              </a:buClr>
              <a:buSzPts val="3200"/>
              <a:defRPr/>
            </a:pPr>
            <a:r>
              <a:rPr kumimoji="0" lang="vi-VN" sz="44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Hoa thơm trái ngọt</a:t>
            </a:r>
            <a:endParaRPr kumimoji="0" lang="en-US" sz="44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48" y="194425"/>
            <a:ext cx="1013941" cy="101394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714500" y="171450"/>
            <a:ext cx="8877300" cy="6457950"/>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a:solidFill>
                  <a:srgbClr val="FF0000"/>
                </a:solidFill>
                <a:latin typeface="Times New Roman" panose="02020603050405020304" pitchFamily="18" charset="0"/>
                <a:cs typeface="Times New Roman" panose="02020603050405020304" pitchFamily="18" charset="0"/>
              </a:rPr>
              <a:t>Cách chơi: </a:t>
            </a:r>
          </a:p>
          <a:p>
            <a:pPr defTabSz="914400"/>
            <a:r>
              <a:rPr lang="en-US" sz="3200">
                <a:solidFill>
                  <a:srgbClr val="002060"/>
                </a:solidFill>
                <a:latin typeface="Times New Roman" panose="02020603050405020304" pitchFamily="18" charset="0"/>
                <a:cs typeface="Times New Roman" panose="02020603050405020304" pitchFamily="18" charset="0"/>
              </a:rPr>
              <a:t>Học sinh chọn đáp án nào bạn hãy bấm vào củ cà rốt theo đáp án đó.</a:t>
            </a:r>
          </a:p>
          <a:p>
            <a:pPr defTabSz="914400"/>
            <a:r>
              <a:rPr lang="en-US" sz="3200">
                <a:solidFill>
                  <a:srgbClr val="002060"/>
                </a:solidFill>
                <a:latin typeface="Times New Roman" panose="02020603050405020304" pitchFamily="18" charset="0"/>
                <a:cs typeface="Times New Roman" panose="02020603050405020304" pitchFamily="18" charset="0"/>
              </a:rPr>
              <a:t>Chú thỏ sẽ tự đi đến nhổ cà rốt và sẽ biết được đáp án đúng, sai.</a:t>
            </a:r>
          </a:p>
          <a:p>
            <a:pPr defTabSz="914400"/>
            <a:r>
              <a:rPr lang="en-US" sz="3200">
                <a:solidFill>
                  <a:srgbClr val="002060"/>
                </a:solidFill>
                <a:latin typeface="Times New Roman" panose="02020603050405020304" pitchFamily="18" charset="0"/>
                <a:cs typeface="Times New Roman" panose="02020603050405020304" pitchFamily="18" charset="0"/>
              </a:rPr>
              <a:t>Cuối cùng bấm vào bác nông dân sẽ ra đáp án đúng.</a:t>
            </a:r>
          </a:p>
          <a:p>
            <a:pPr defTabSz="914400"/>
            <a:r>
              <a:rPr lang="en-US" sz="3200">
                <a:solidFill>
                  <a:srgbClr val="002060"/>
                </a:solidFill>
                <a:latin typeface="Times New Roman" panose="02020603050405020304" pitchFamily="18" charset="0"/>
                <a:cs typeface="Times New Roman" panose="02020603050405020304" pitchFamily="18" charset="0"/>
              </a:rPr>
              <a:t>Bấm vào màn hình qua slide chứa câu hỏi tiếp theo.</a:t>
            </a:r>
          </a:p>
        </p:txBody>
      </p:sp>
    </p:spTree>
    <p:extLst>
      <p:ext uri="{BB962C8B-B14F-4D97-AF65-F5344CB8AC3E}">
        <p14:creationId xmlns:p14="http://schemas.microsoft.com/office/powerpoint/2010/main" val="32273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000" dirty="0" err="1">
                <a:solidFill>
                  <a:prstClr val="white"/>
                </a:solidFill>
                <a:latin typeface="Times New Roman" panose="02020603050405020304" pitchFamily="18" charset="0"/>
                <a:cs typeface="Times New Roman" panose="02020603050405020304" pitchFamily="18" charset="0"/>
              </a:rPr>
              <a:t>Được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chứ</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Nhưng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để</a:t>
            </a:r>
            <a:r>
              <a:rPr lang="en-US" sz="2000" dirty="0">
                <a:solidFill>
                  <a:prstClr val="white"/>
                </a:solidFill>
                <a:latin typeface="Times New Roman" panose="02020603050405020304" pitchFamily="18" charset="0"/>
                <a:cs typeface="Times New Roman" panose="02020603050405020304" pitchFamily="18" charset="0"/>
              </a:rPr>
              <a:t> ta </a:t>
            </a:r>
            <a:r>
              <a:rPr lang="en-US" sz="2000" dirty="0" err="1">
                <a:solidFill>
                  <a:prstClr val="white"/>
                </a:solidFill>
                <a:latin typeface="Times New Roman" panose="02020603050405020304" pitchFamily="18" charset="0"/>
                <a:cs typeface="Times New Roman" panose="02020603050405020304" pitchFamily="18" charset="0"/>
              </a:rPr>
              <a:t>xem</a:t>
            </a:r>
            <a:r>
              <a:rPr lang="en-US" sz="2000" dirty="0">
                <a:solidFill>
                  <a:prstClr val="white"/>
                </a:solidFill>
                <a:latin typeface="Times New Roman" panose="02020603050405020304" pitchFamily="18" charset="0"/>
                <a:cs typeface="Times New Roman" panose="02020603050405020304" pitchFamily="18" charset="0"/>
              </a:rPr>
              <a:t> con ở </a:t>
            </a:r>
            <a:r>
              <a:rPr lang="en-US" sz="2000" dirty="0" err="1">
                <a:solidFill>
                  <a:prstClr val="white"/>
                </a:solidFill>
                <a:latin typeface="Times New Roman" panose="02020603050405020304" pitchFamily="18" charset="0"/>
                <a:cs typeface="Times New Roman" panose="02020603050405020304" pitchFamily="18" charset="0"/>
              </a:rPr>
              <a:t>trường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hoàng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không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thì</a:t>
            </a:r>
            <a:r>
              <a:rPr lang="en-US" sz="2000" dirty="0">
                <a:solidFill>
                  <a:prstClr val="white"/>
                </a:solidFill>
                <a:latin typeface="Times New Roman" panose="02020603050405020304" pitchFamily="18" charset="0"/>
                <a:cs typeface="Times New Roman" panose="02020603050405020304" pitchFamily="18" charset="0"/>
              </a:rPr>
              <a:t> ta </a:t>
            </a:r>
            <a:r>
              <a:rPr lang="en-US" sz="2000" dirty="0" err="1">
                <a:solidFill>
                  <a:prstClr val="white"/>
                </a:solidFill>
                <a:latin typeface="Times New Roman" panose="02020603050405020304" pitchFamily="18" charset="0"/>
                <a:cs typeface="Times New Roman" panose="02020603050405020304" pitchFamily="18" charset="0"/>
              </a:rPr>
              <a:t>mới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cho</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3" fill="hold"/>
                                        <p:tgtEl>
                                          <p:spTgt spid="29"/>
                                        </p:tgtEl>
                                      </p:cBhvr>
                                    </p:cmd>
                                  </p:childTnLst>
                                </p:cTn>
                              </p:par>
                            </p:childTnLst>
                          </p:cTn>
                        </p:par>
                        <p:par>
                          <p:cTn id="32" fill="hold">
                            <p:stCondLst>
                              <p:cond delay="11993"/>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3"/>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68" fill="hold"/>
                                        <p:tgtEl>
                                          <p:spTgt spid="30"/>
                                        </p:tgtEl>
                                      </p:cBhvr>
                                    </p:cmd>
                                  </p:childTnLst>
                                </p:cTn>
                              </p:par>
                            </p:childTnLst>
                          </p:cTn>
                        </p:par>
                        <p:par>
                          <p:cTn id="44" fill="hold">
                            <p:stCondLst>
                              <p:cond delay="19661"/>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61"/>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669" fill="hold"/>
                                        <p:tgtEl>
                                          <p:spTgt spid="31"/>
                                        </p:tgtEl>
                                      </p:cBhvr>
                                    </p:cmd>
                                  </p:childTnLst>
                                </p:cTn>
                              </p:par>
                            </p:childTnLst>
                          </p:cTn>
                        </p:par>
                        <p:par>
                          <p:cTn id="56" fill="hold">
                            <p:stCondLst>
                              <p:cond delay="2383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3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63" fill="hold"/>
                                        <p:tgtEl>
                                          <p:spTgt spid="32"/>
                                        </p:tgtEl>
                                      </p:cBhvr>
                                    </p:cmd>
                                  </p:childTnLst>
                                </p:cTn>
                              </p:par>
                            </p:childTnLst>
                          </p:cTn>
                        </p:par>
                        <p:par>
                          <p:cTn id="68" fill="hold">
                            <p:stCondLst>
                              <p:cond delay="26293"/>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03"/>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03"/>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13"/>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13"/>
                            </p:stCondLst>
                            <p:childTnLst>
                              <p:par>
                                <p:cTn id="92" presetID="1" presetClass="mediacall" presetSubtype="0" fill="hold" nodeType="afterEffect">
                                  <p:stCondLst>
                                    <p:cond delay="0"/>
                                  </p:stCondLst>
                                  <p:childTnLst>
                                    <p:cmd type="call" cmd="playFrom(0.0)">
                                      <p:cBhvr>
                                        <p:cTn id="93" dur="2133" fill="hold"/>
                                        <p:tgtEl>
                                          <p:spTgt spid="33"/>
                                        </p:tgtEl>
                                      </p:cBhvr>
                                    </p:cmd>
                                  </p:childTnLst>
                                </p:cTn>
                              </p:par>
                            </p:childTnLst>
                          </p:cTn>
                        </p:par>
                        <p:par>
                          <p:cTn id="94" fill="hold">
                            <p:stCondLst>
                              <p:cond delay="30446"/>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27175" y="5413804"/>
            <a:ext cx="823031" cy="612530"/>
          </a:xfrm>
          <a:prstGeom prst="rect">
            <a:avLst/>
          </a:prstGeom>
        </p:spPr>
      </p:pic>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291975" y="5451904"/>
            <a:ext cx="823031" cy="612530"/>
          </a:xfrm>
          <a:prstGeom prst="rect">
            <a:avLst/>
          </a:prstGeom>
        </p:spPr>
      </p:pic>
      <p:pic>
        <p:nvPicPr>
          <p:cNvPr id="26" name="Picture 2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rét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căm</a:t>
            </a:r>
            <a:endParaRPr lang="en-US" sz="2400" b="1" dirty="0">
              <a:solidFill>
                <a:srgbClr val="FF0000"/>
              </a:solidFill>
              <a:latin typeface="Times New Roman" panose="02020603050405020304" pitchFamily="18" charset="0"/>
              <a:cs typeface="Times New Roman" panose="02020603050405020304" pitchFamily="18" charset="0"/>
            </a:endParaRPr>
          </a:p>
          <a:p>
            <a:pPr algn="ctr" defTabSz="914400"/>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quàng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giày</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5477467" y="1887249"/>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xuân</a:t>
            </a:r>
            <a:r>
              <a:rPr lang="en-US" sz="2400" b="1" dirty="0">
                <a:solidFill>
                  <a:prstClr val="white"/>
                </a:solidFill>
                <a:latin typeface="Times New Roman" panose="02020603050405020304" pitchFamily="18" charset="0"/>
                <a:cs typeface="Times New Roman" panose="02020603050405020304" pitchFamily="18" charset="0"/>
              </a:rPr>
              <a:t> </a:t>
            </a:r>
          </a:p>
        </p:txBody>
      </p:sp>
      <p:sp>
        <p:nvSpPr>
          <p:cNvPr id="82" name="Rectangle 8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27175" y="5413804"/>
            <a:ext cx="823031" cy="612530"/>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cây</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    Cho </a:t>
            </a:r>
            <a:r>
              <a:rPr lang="en-US" sz="2400" b="1" dirty="0" err="1">
                <a:solidFill>
                  <a:srgbClr val="FF0000"/>
                </a:solidFill>
                <a:latin typeface="Times New Roman" panose="02020603050405020304" pitchFamily="18" charset="0"/>
                <a:cs typeface="Times New Roman" panose="02020603050405020304" pitchFamily="18" charset="0"/>
              </a:rPr>
              <a:t>bé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thêm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tuổi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hồng</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thu</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xuân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đông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hạ</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9748784" y="5479736"/>
            <a:ext cx="823031" cy="612530"/>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b="1" dirty="0">
                <a:solidFill>
                  <a:srgbClr val="FF0000"/>
                </a:solidFill>
                <a:latin typeface="Times New Roman" panose="02020603050405020304" pitchFamily="18" charset="0"/>
                <a:cs typeface="Times New Roman" panose="02020603050405020304" pitchFamily="18" charset="0"/>
              </a:rPr>
              <a:t>Mùa gì bé đón trăng rằm</a:t>
            </a:r>
          </a:p>
          <a:p>
            <a:pPr algn="ctr" defTabSz="914400"/>
            <a:r>
              <a:rPr lang="vi-VN" sz="2400" b="1" dirty="0">
                <a:solidFill>
                  <a:srgbClr val="FF0000"/>
                </a:solidFill>
                <a:latin typeface="Times New Roman" panose="02020603050405020304" pitchFamily="18" charset="0"/>
                <a:cs typeface="Times New Roman" panose="02020603050405020304" pitchFamily="18" charset="0"/>
              </a:rPr>
              <a:t>         Rước đèn phá cỗ, chị Hằng cùng vui?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mưa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hè</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b="1" dirty="0">
                <a:solidFill>
                  <a:srgbClr val="FF0000"/>
                </a:solidFill>
                <a:latin typeface="Times New Roman" panose="02020603050405020304" pitchFamily="18" charset="0"/>
                <a:cs typeface="Times New Roman" panose="02020603050405020304" pitchFamily="18" charset="0"/>
              </a:rPr>
              <a:t>Mùa gì phượng đỏ rực trời</a:t>
            </a:r>
          </a:p>
          <a:p>
            <a:pPr algn="ctr" defTabSz="914400"/>
            <a:r>
              <a:rPr lang="vi-VN" sz="2400" b="1" dirty="0">
                <a:solidFill>
                  <a:srgbClr val="FF0000"/>
                </a:solidFill>
                <a:latin typeface="Times New Roman" panose="02020603050405020304" pitchFamily="18" charset="0"/>
                <a:cs typeface="Times New Roman" panose="02020603050405020304" pitchFamily="18" charset="0"/>
              </a:rPr>
              <a:t>           Ve kêu ra rả rộn ràng khắp nơi?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20000" b="100000" l="9630" r="89630">
                        <a14:backgroundMark x1="38519" y1="97000" x2="42963" y2="95000"/>
                      </a14:backgroundRemoval>
                    </a14:imgEffect>
                  </a14:imgLayer>
                </a14:imgProps>
              </a:ext>
              <a:ext uri="{28A0092B-C50C-407E-A947-70E740481C1C}">
                <a14:useLocalDpi xmlns:a14="http://schemas.microsoft.com/office/drawing/2010/main"/>
              </a:ext>
            </a:extLst>
          </a:blip>
          <a:srcRect/>
          <a:stretch/>
        </p:blipFill>
        <p:spPr>
          <a:xfrm rot="3519568">
            <a:off x="7569561" y="5440387"/>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A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B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mưa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C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xuân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pPr defTabSz="914400"/>
            <a:r>
              <a:rPr lang="en-US" sz="2400" b="1" dirty="0">
                <a:solidFill>
                  <a:prstClr val="white"/>
                </a:solidFill>
                <a:latin typeface="Times New Roman" panose="02020603050405020304" pitchFamily="18" charset="0"/>
                <a:cs typeface="Times New Roman" panose="02020603050405020304" pitchFamily="18" charset="0"/>
              </a:rPr>
              <a:t>D : </a:t>
            </a:r>
            <a:r>
              <a:rPr lang="en-US" sz="2400" b="1" dirty="0" err="1">
                <a:solidFill>
                  <a:prstClr val="white"/>
                </a:solidFill>
                <a:latin typeface="Times New Roman" panose="02020603050405020304" pitchFamily="18" charset="0"/>
                <a:cs typeface="Times New Roman" panose="02020603050405020304" pitchFamily="18" charset="0"/>
              </a:rPr>
              <a:t>Mùa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hè</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TotalTime>
  <Words>1642</Words>
  <Application>Microsoft Office PowerPoint</Application>
  <PresentationFormat>Màn hình rộng</PresentationFormat>
  <Paragraphs>194</Paragraphs>
  <Slides>35</Slides>
  <Notes>22</Notes>
  <HiddenSlides>0</HiddenSlides>
  <MMClips>10</MMClips>
  <ScaleCrop>false</ScaleCrop>
  <HeadingPairs>
    <vt:vector size="6" baseType="variant">
      <vt:variant>
        <vt:lpstr>Phông được Dùng</vt:lpstr>
      </vt:variant>
      <vt:variant>
        <vt:i4>12</vt:i4>
      </vt:variant>
      <vt:variant>
        <vt:lpstr>Chủ đề</vt:lpstr>
      </vt:variant>
      <vt:variant>
        <vt:i4>5</vt:i4>
      </vt:variant>
      <vt:variant>
        <vt:lpstr>Tiêu đề Bản chiếu</vt:lpstr>
      </vt:variant>
      <vt:variant>
        <vt:i4>35</vt:i4>
      </vt:variant>
    </vt:vector>
  </HeadingPairs>
  <TitlesOfParts>
    <vt:vector size="52" baseType="lpstr">
      <vt:lpstr>等线</vt:lpstr>
      <vt:lpstr>Microsoft YaHei</vt:lpstr>
      <vt:lpstr>Arial</vt:lpstr>
      <vt:lpstr>Arial Rounded MT Bold</vt:lpstr>
      <vt:lpstr>Averta Std CY</vt:lpstr>
      <vt:lpstr>Averta Std CY Bold</vt:lpstr>
      <vt:lpstr>Bubblegum Sans</vt:lpstr>
      <vt:lpstr>Calibri</vt:lpstr>
      <vt:lpstr>Calibri Light</vt:lpstr>
      <vt:lpstr>Coiny</vt:lpstr>
      <vt:lpstr>Times New Roman</vt:lpstr>
      <vt:lpstr>Times New Roman Regular</vt:lpstr>
      <vt:lpstr>Office Theme</vt:lpstr>
      <vt:lpstr>2_Office 主题</vt:lpstr>
      <vt:lpstr>Office 主题</vt:lpstr>
      <vt:lpstr>1_Office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Nguyễn Thị Hương</cp:lastModifiedBy>
  <cp:revision>146</cp:revision>
  <dcterms:created xsi:type="dcterms:W3CDTF">2022-01-24T09:48:57Z</dcterms:created>
  <dcterms:modified xsi:type="dcterms:W3CDTF">2023-09-20T07:37:12Z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