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264" r:id="rId3"/>
    <p:sldId id="332" r:id="rId4"/>
    <p:sldId id="333" r:id="rId5"/>
    <p:sldId id="343" r:id="rId6"/>
    <p:sldId id="345" r:id="rId7"/>
    <p:sldId id="336" r:id="rId8"/>
    <p:sldId id="342" r:id="rId9"/>
    <p:sldId id="325" r:id="rId10"/>
    <p:sldId id="337" r:id="rId11"/>
    <p:sldId id="338" r:id="rId12"/>
    <p:sldId id="32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AF92"/>
    <a:srgbClr val="62CEB4"/>
    <a:srgbClr val="79D5BF"/>
    <a:srgbClr val="4BB2FF"/>
    <a:srgbClr val="0192FF"/>
    <a:srgbClr val="63C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53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0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38233" y="0"/>
            <a:ext cx="8260434" cy="1045029"/>
          </a:xfrm>
          <a:prstGeom prst="roundRect">
            <a:avLst/>
          </a:prstGeom>
          <a:solidFill>
            <a:srgbClr val="37AF92"/>
          </a:solidFill>
          <a:ln w="57150">
            <a:solidFill>
              <a:srgbClr val="62CE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Chủ đề 3: Cộng đồng địa phương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/>
          <p:nvPr/>
        </p:nvSpPr>
        <p:spPr>
          <a:xfrm>
            <a:off x="1157348" y="1676753"/>
            <a:ext cx="941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Em hãy đề xuất cách lựa chọn khi mua một loại hàng hóa.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41" y="767208"/>
            <a:ext cx="748730" cy="8459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7671" y="1061618"/>
            <a:ext cx="4051004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7348" y="3171959"/>
            <a:ext cx="99983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lựa chọn khi mua một loại hàng hóa: </a:t>
            </a:r>
          </a:p>
          <a:p>
            <a:pPr marL="342900" indent="-342900" algn="just">
              <a:buFontTx/>
              <a:buChar char="-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hóa có ghi rõ nguồn gốc xuất xứ, thành phần, ngày sản xuất và hạn sử dụng.</a:t>
            </a: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Phù hợp với túi tiền, sở thích và nhu cầu của người dùng.</a:t>
            </a: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vi-VN" sz="2400">
                <a:solidFill>
                  <a:srgbClr val="000000"/>
                </a:solidFill>
                <a:cs typeface="Arial" panose="020B0604020202020204" pitchFamily="34" charset="0"/>
              </a:rPr>
              <a:t>Chọn thực phẩm tươi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mới</a:t>
            </a:r>
            <a:r>
              <a:rPr lang="vi-VN" sz="2400">
                <a:solidFill>
                  <a:srgbClr val="000000"/>
                </a:solidFill>
                <a:cs typeface="Arial" panose="020B0604020202020204" pitchFamily="34" charset="0"/>
              </a:rPr>
              <a:t>, chưa bị ngả màu, héo, úa 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vi-VN" sz="2400">
                <a:solidFill>
                  <a:srgbClr val="000000"/>
                </a:solidFill>
                <a:cs typeface="Arial" panose="020B0604020202020204" pitchFamily="34" charset="0"/>
              </a:rPr>
              <a:t>có mùi</a:t>
            </a:r>
            <a:r>
              <a:rPr lang="en-US" sz="240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mua quần áo cần xem kích cỡ, chất liệu và chưa bị rách hay tuột chỉ.</a:t>
            </a: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vi-VN" sz="24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7348" y="2239690"/>
            <a:ext cx="9724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mua một loại hàng hóa cần phải xác định giá tiền, chất lượng của sản phẩm đó.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834894" y="-3750"/>
            <a:ext cx="6835631" cy="7293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Bài 11 : </a:t>
            </a:r>
            <a:r>
              <a:rPr lang="en-US" sz="24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mua bán hàng hóa (tiết 2)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61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4" y="883289"/>
            <a:ext cx="11362948" cy="5974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9624" y="1076984"/>
            <a:ext cx="1970108" cy="461665"/>
          </a:xfrm>
          <a:prstGeom prst="rect">
            <a:avLst/>
          </a:prstGeom>
          <a:solidFill>
            <a:srgbClr val="37AF92"/>
          </a:solidFill>
          <a:ln>
            <a:solidFill>
              <a:srgbClr val="37AF9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4226" y="1076984"/>
            <a:ext cx="3073301" cy="461665"/>
          </a:xfrm>
          <a:prstGeom prst="rect">
            <a:avLst/>
          </a:prstGeom>
          <a:solidFill>
            <a:srgbClr val="37AF92"/>
          </a:solidFill>
          <a:ln>
            <a:solidFill>
              <a:srgbClr val="37AF9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- Dặn dò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34894" y="-3750"/>
            <a:ext cx="6835631" cy="7293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Bài 11 : </a:t>
            </a:r>
            <a:r>
              <a:rPr lang="en-US" sz="24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mua bán hàng hóa (tiết 2)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0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F20F53F7-B344-4AE1-AC84-665077B59B91}"/>
              </a:ext>
            </a:extLst>
          </p:cNvPr>
          <p:cNvSpPr txBox="1"/>
          <p:nvPr/>
        </p:nvSpPr>
        <p:spPr>
          <a:xfrm>
            <a:off x="737999" y="1315843"/>
            <a:ext cx="8612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Quan sát các hình dưới đây và cho biết: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34894" y="-3750"/>
            <a:ext cx="6835631" cy="7293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Bài 11 : </a:t>
            </a:r>
            <a:r>
              <a:rPr lang="en-US" sz="24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mua bán hàng hóa (tiết 2)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2200" y="842460"/>
            <a:ext cx="3403882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khám phá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5" t="10277" r="11179" b="19382"/>
          <a:stretch/>
        </p:blipFill>
        <p:spPr>
          <a:xfrm>
            <a:off x="568183" y="622046"/>
            <a:ext cx="614017" cy="649442"/>
          </a:xfrm>
          <a:prstGeom prst="rect">
            <a:avLst/>
          </a:prstGeom>
        </p:spPr>
      </p:pic>
      <p:sp>
        <p:nvSpPr>
          <p:cNvPr id="12" name="Text Box 1">
            <a:extLst>
              <a:ext uri="{FF2B5EF4-FFF2-40B4-BE49-F238E27FC236}">
                <a16:creationId xmlns:a16="http://schemas.microsoft.com/office/drawing/2014/main" id="{F20F53F7-B344-4AE1-AC84-665077B59B91}"/>
              </a:ext>
            </a:extLst>
          </p:cNvPr>
          <p:cNvSpPr txBox="1"/>
          <p:nvPr/>
        </p:nvSpPr>
        <p:spPr>
          <a:xfrm>
            <a:off x="568183" y="1789227"/>
            <a:ext cx="8612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hàng hóa thường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ở đâu?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5E070F32-CCEF-4131-B366-8D467D95D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8" y="2394414"/>
            <a:ext cx="3562066" cy="2562437"/>
          </a:xfrm>
          <a:prstGeom prst="rect">
            <a:avLst/>
          </a:prstGeom>
        </p:spPr>
      </p:pic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6C2BF453-A743-48E5-8C79-55A946B838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02"/>
          <a:stretch/>
        </p:blipFill>
        <p:spPr>
          <a:xfrm>
            <a:off x="3631324" y="2394414"/>
            <a:ext cx="3794077" cy="26041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01" y="2394414"/>
            <a:ext cx="2447487" cy="36341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036" y="2366982"/>
            <a:ext cx="2351964" cy="3661580"/>
          </a:xfrm>
          <a:prstGeom prst="rect">
            <a:avLst/>
          </a:prstGeom>
        </p:spPr>
      </p:pic>
      <p:sp>
        <p:nvSpPr>
          <p:cNvPr id="19" name="Text Box 1">
            <a:extLst>
              <a:ext uri="{FF2B5EF4-FFF2-40B4-BE49-F238E27FC236}">
                <a16:creationId xmlns:a16="http://schemas.microsoft.com/office/drawing/2014/main" id="{F20F53F7-B344-4AE1-AC84-665077B59B91}"/>
              </a:ext>
            </a:extLst>
          </p:cNvPr>
          <p:cNvSpPr txBox="1"/>
          <p:nvPr/>
        </p:nvSpPr>
        <p:spPr>
          <a:xfrm>
            <a:off x="929576" y="5004969"/>
            <a:ext cx="1841429" cy="461665"/>
          </a:xfrm>
          <a:prstGeom prst="rect">
            <a:avLst/>
          </a:prstGeom>
          <a:noFill/>
          <a:ln>
            <a:solidFill>
              <a:srgbClr val="37AF9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Siêu thị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">
            <a:extLst>
              <a:ext uri="{FF2B5EF4-FFF2-40B4-BE49-F238E27FC236}">
                <a16:creationId xmlns:a16="http://schemas.microsoft.com/office/drawing/2014/main" id="{F20F53F7-B344-4AE1-AC84-665077B59B91}"/>
              </a:ext>
            </a:extLst>
          </p:cNvPr>
          <p:cNvSpPr txBox="1"/>
          <p:nvPr/>
        </p:nvSpPr>
        <p:spPr>
          <a:xfrm>
            <a:off x="3931723" y="5004969"/>
            <a:ext cx="3133997" cy="461665"/>
          </a:xfrm>
          <a:prstGeom prst="rect">
            <a:avLst/>
          </a:prstGeom>
          <a:noFill/>
          <a:ln>
            <a:solidFill>
              <a:srgbClr val="37AF9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Chợ truyền thống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1">
            <a:extLst>
              <a:ext uri="{FF2B5EF4-FFF2-40B4-BE49-F238E27FC236}">
                <a16:creationId xmlns:a16="http://schemas.microsoft.com/office/drawing/2014/main" id="{F20F53F7-B344-4AE1-AC84-665077B59B91}"/>
              </a:ext>
            </a:extLst>
          </p:cNvPr>
          <p:cNvSpPr txBox="1"/>
          <p:nvPr/>
        </p:nvSpPr>
        <p:spPr>
          <a:xfrm>
            <a:off x="7627762" y="6056710"/>
            <a:ext cx="2042763" cy="830997"/>
          </a:xfrm>
          <a:prstGeom prst="rect">
            <a:avLst/>
          </a:prstGeom>
          <a:noFill/>
          <a:ln>
            <a:solidFill>
              <a:srgbClr val="37AF9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Cửa hàng</a:t>
            </a:r>
          </a:p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bánh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1">
            <a:extLst>
              <a:ext uri="{FF2B5EF4-FFF2-40B4-BE49-F238E27FC236}">
                <a16:creationId xmlns:a16="http://schemas.microsoft.com/office/drawing/2014/main" id="{F20F53F7-B344-4AE1-AC84-665077B59B91}"/>
              </a:ext>
            </a:extLst>
          </p:cNvPr>
          <p:cNvSpPr txBox="1"/>
          <p:nvPr/>
        </p:nvSpPr>
        <p:spPr>
          <a:xfrm>
            <a:off x="10116403" y="6056710"/>
            <a:ext cx="1799229" cy="830997"/>
          </a:xfrm>
          <a:prstGeom prst="rect">
            <a:avLst/>
          </a:prstGeom>
          <a:noFill/>
          <a:ln>
            <a:solidFill>
              <a:srgbClr val="37AF9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Chợ nổi</a:t>
            </a:r>
          </a:p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trên sông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14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8" grpId="0" animBg="1"/>
      <p:bldP spid="10" grpId="0" animBg="1"/>
      <p:bldP spid="12" grpId="1"/>
      <p:bldP spid="12" grpId="2"/>
      <p:bldP spid="19" grpId="1" animBg="1"/>
      <p:bldP spid="19" grpId="2" animBg="1"/>
      <p:bldP spid="20" grpId="1" animBg="1"/>
      <p:bldP spid="20" grpId="2" animBg="1"/>
      <p:bldP spid="21" grpId="1" animBg="1"/>
      <p:bldP spid="21" grpId="2" animBg="1"/>
      <p:bldP spid="22" grpId="1" animBg="1"/>
      <p:bldP spid="22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3CCC8D8C-C41C-40A4-AF5A-AC21441D0EC9}"/>
              </a:ext>
            </a:extLst>
          </p:cNvPr>
          <p:cNvSpPr txBox="1"/>
          <p:nvPr/>
        </p:nvSpPr>
        <p:spPr>
          <a:xfrm>
            <a:off x="370114" y="1327562"/>
            <a:ext cx="1182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2. Những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bày, mua, bán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nơi đó.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5E070F32-CCEF-4131-B366-8D467D95D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85" y="1845301"/>
            <a:ext cx="4959160" cy="3567461"/>
          </a:xfrm>
          <a:prstGeom prst="rect">
            <a:avLst/>
          </a:prstGeom>
        </p:spPr>
      </p:pic>
      <p:sp>
        <p:nvSpPr>
          <p:cNvPr id="4" name="Rounded Rectangular Callout 8">
            <a:extLst>
              <a:ext uri="{FF2B5EF4-FFF2-40B4-BE49-F238E27FC236}">
                <a16:creationId xmlns:a16="http://schemas.microsoft.com/office/drawing/2014/main" id="{383AD5D2-26BB-4B16-B8D0-143108B8E5AB}"/>
              </a:ext>
            </a:extLst>
          </p:cNvPr>
          <p:cNvSpPr/>
          <p:nvPr/>
        </p:nvSpPr>
        <p:spPr>
          <a:xfrm>
            <a:off x="331959" y="4759036"/>
            <a:ext cx="5645145" cy="2082672"/>
          </a:xfrm>
          <a:prstGeom prst="wedgeRoundRectCallout">
            <a:avLst>
              <a:gd name="adj1" fmla="val 20188"/>
              <a:gd name="adj2" fmla="val -5650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7AF9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được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trên kệ rất khoa học, gọn gàng, chia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Giá tiền có sẵn ở từng loại hàng. K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hách h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tự chọn đồ xong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quầy tính tiền. 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5" t="10277" r="11179" b="19382"/>
          <a:stretch/>
        </p:blipFill>
        <p:spPr>
          <a:xfrm>
            <a:off x="568183" y="622046"/>
            <a:ext cx="614017" cy="6494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2200" y="842460"/>
            <a:ext cx="3403882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khám phá</a:t>
            </a: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6C2BF453-A743-48E5-8C79-55A946B83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515" y="1845301"/>
            <a:ext cx="5322428" cy="3477780"/>
          </a:xfrm>
          <a:prstGeom prst="rect">
            <a:avLst/>
          </a:prstGeom>
        </p:spPr>
      </p:pic>
      <p:sp>
        <p:nvSpPr>
          <p:cNvPr id="11" name="Rounded Rectangular Callout 8">
            <a:extLst>
              <a:ext uri="{FF2B5EF4-FFF2-40B4-BE49-F238E27FC236}">
                <a16:creationId xmlns:a16="http://schemas.microsoft.com/office/drawing/2014/main" id="{383AD5D2-26BB-4B16-B8D0-143108B8E5AB}"/>
              </a:ext>
            </a:extLst>
          </p:cNvPr>
          <p:cNvSpPr/>
          <p:nvPr/>
        </p:nvSpPr>
        <p:spPr>
          <a:xfrm>
            <a:off x="6457966" y="5379155"/>
            <a:ext cx="5527344" cy="1462553"/>
          </a:xfrm>
          <a:prstGeom prst="wedgeRoundRectCallout">
            <a:avLst>
              <a:gd name="adj1" fmla="val 20188"/>
              <a:gd name="adj2" fmla="val -5650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7AF9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chợ, hàng hóa được bày bán trên sạp, trong rổ, chậu, … Người mua cần hỏi giá tiền và có thể trả giá.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834894" y="-3750"/>
            <a:ext cx="6835631" cy="7293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Bài 11 : </a:t>
            </a:r>
            <a:r>
              <a:rPr lang="en-US" sz="24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mua bán hàng hóa (tiết 2)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1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4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3CCC8D8C-C41C-40A4-AF5A-AC21441D0EC9}"/>
              </a:ext>
            </a:extLst>
          </p:cNvPr>
          <p:cNvSpPr txBox="1"/>
          <p:nvPr/>
        </p:nvSpPr>
        <p:spPr>
          <a:xfrm>
            <a:off x="370114" y="1327562"/>
            <a:ext cx="1182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2. Những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bày, mua, bán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nơi đó.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5" t="10277" r="11179" b="19382"/>
          <a:stretch/>
        </p:blipFill>
        <p:spPr>
          <a:xfrm>
            <a:off x="568183" y="622046"/>
            <a:ext cx="614017" cy="6494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2200" y="842460"/>
            <a:ext cx="3403882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khám phá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73" y="1845301"/>
            <a:ext cx="2628181" cy="36801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39" y="1845301"/>
            <a:ext cx="2617757" cy="3861768"/>
          </a:xfrm>
          <a:prstGeom prst="rect">
            <a:avLst/>
          </a:prstGeom>
        </p:spPr>
      </p:pic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383AD5D2-26BB-4B16-B8D0-143108B8E5AB}"/>
              </a:ext>
            </a:extLst>
          </p:cNvPr>
          <p:cNvSpPr/>
          <p:nvPr/>
        </p:nvSpPr>
        <p:spPr>
          <a:xfrm>
            <a:off x="6583380" y="5090984"/>
            <a:ext cx="5444836" cy="1767016"/>
          </a:xfrm>
          <a:prstGeom prst="wedgeRoundRectCallout">
            <a:avLst>
              <a:gd name="adj1" fmla="val 20188"/>
              <a:gd name="adj2" fmla="val -5650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7AF9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-Ở chợ nổi, hàng hóa được sắp xếp trên các thuyền, ghe... </a:t>
            </a: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-Mọi người mua bán với nhau ngay trên sông nước.</a:t>
            </a: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383AD5D2-26BB-4B16-B8D0-143108B8E5AB}"/>
              </a:ext>
            </a:extLst>
          </p:cNvPr>
          <p:cNvSpPr/>
          <p:nvPr/>
        </p:nvSpPr>
        <p:spPr>
          <a:xfrm>
            <a:off x="461949" y="5090983"/>
            <a:ext cx="5407231" cy="1767016"/>
          </a:xfrm>
          <a:prstGeom prst="wedgeRoundRectCallout">
            <a:avLst>
              <a:gd name="adj1" fmla="val 20188"/>
              <a:gd name="adj2" fmla="val -5650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7AF9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hóa được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tủ,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kệ ngăn nắp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 có sẵn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h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hoặc trong menu. K</a:t>
            </a:r>
            <a:r>
              <a:rPr lang="vi-VN" sz="2400">
                <a:solidFill>
                  <a:schemeClr val="tx1"/>
                </a:solidFill>
                <a:cs typeface="Arial" panose="020B0604020202020204" pitchFamily="34" charset="0"/>
              </a:rPr>
              <a:t>hách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đồ xong</a:t>
            </a:r>
            <a:r>
              <a:rPr lang="vi-VN" sz="2400">
                <a:solidFill>
                  <a:schemeClr val="tx1"/>
                </a:solidFill>
                <a:cs typeface="Arial" panose="020B0604020202020204" pitchFamily="34" charset="0"/>
              </a:rPr>
              <a:t> ra quầy tính tiền. 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834894" y="-3750"/>
            <a:ext cx="6835631" cy="7293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Bài 11 : </a:t>
            </a:r>
            <a:r>
              <a:rPr lang="en-US" sz="24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mua bán hàng hóa (tiết 2)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0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65565" y="13579"/>
            <a:ext cx="6835631" cy="94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Thứ bảy ngày 4 tháng 12 năm 2021</a:t>
            </a:r>
          </a:p>
          <a:p>
            <a:pPr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Bài 9 : </a:t>
            </a:r>
            <a:r>
              <a:rPr lang="en-US" sz="24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mua bán hàng hóa (tiết 2)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2200" y="842460"/>
            <a:ext cx="3403882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khám phá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5" t="10277" r="11179" b="19382"/>
          <a:stretch/>
        </p:blipFill>
        <p:spPr>
          <a:xfrm>
            <a:off x="568183" y="622046"/>
            <a:ext cx="614017" cy="649442"/>
          </a:xfrm>
          <a:prstGeom prst="rect">
            <a:avLst/>
          </a:prstGeom>
        </p:spPr>
      </p:pic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5E070F32-CCEF-4131-B366-8D467D95D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8" y="2013386"/>
            <a:ext cx="4010036" cy="2884692"/>
          </a:xfrm>
          <a:prstGeom prst="rect">
            <a:avLst/>
          </a:prstGeom>
        </p:spPr>
      </p:pic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6C2BF453-A743-48E5-8C79-55A946B838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02"/>
          <a:stretch/>
        </p:blipFill>
        <p:spPr>
          <a:xfrm>
            <a:off x="4131281" y="2013386"/>
            <a:ext cx="4064609" cy="28846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848" y="2013386"/>
            <a:ext cx="2006609" cy="29795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457" y="1999670"/>
            <a:ext cx="1861751" cy="28984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288" y="5090637"/>
            <a:ext cx="12008920" cy="1569660"/>
          </a:xfrm>
          <a:prstGeom prst="rect">
            <a:avLst/>
          </a:prstGeom>
          <a:solidFill>
            <a:srgbClr val="79D5BF"/>
          </a:solidFill>
          <a:ln w="57150">
            <a:solidFill>
              <a:srgbClr val="37AF9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- </a:t>
            </a: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mua bán hàng hóa diễn ra ở 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 địa điểm khác nhau. </a:t>
            </a:r>
          </a:p>
          <a:p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- Ở mỗi nơi đó có cách trưng bày hàng hóa khác nhau và cách mua bán cũng khác nhau.</a:t>
            </a:r>
          </a:p>
        </p:txBody>
      </p:sp>
      <p:sp>
        <p:nvSpPr>
          <p:cNvPr id="23" name="Text Box 1">
            <a:extLst>
              <a:ext uri="{FF2B5EF4-FFF2-40B4-BE49-F238E27FC236}">
                <a16:creationId xmlns:a16="http://schemas.microsoft.com/office/drawing/2014/main" id="{3CCC8D8C-C41C-40A4-AF5A-AC21441D0EC9}"/>
              </a:ext>
            </a:extLst>
          </p:cNvPr>
          <p:cNvSpPr txBox="1"/>
          <p:nvPr/>
        </p:nvSpPr>
        <p:spPr>
          <a:xfrm>
            <a:off x="370114" y="1327562"/>
            <a:ext cx="1182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2. Những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bày, mua, bán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nơi đó.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01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>
            <a:extLst>
              <a:ext uri="{FF2B5EF4-FFF2-40B4-BE49-F238E27FC236}">
                <a16:creationId xmlns:a16="http://schemas.microsoft.com/office/drawing/2014/main" id="{F20F53F7-B344-4AE1-AC84-665077B59B91}"/>
              </a:ext>
            </a:extLst>
          </p:cNvPr>
          <p:cNvSpPr txBox="1"/>
          <p:nvPr/>
        </p:nvSpPr>
        <p:spPr>
          <a:xfrm>
            <a:off x="1182200" y="1372978"/>
            <a:ext cx="8612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3. Vì sao cần lựa chọn hàng hóa trước khi mua?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5" t="10277" r="11179" b="19382"/>
          <a:stretch/>
        </p:blipFill>
        <p:spPr>
          <a:xfrm>
            <a:off x="568183" y="622046"/>
            <a:ext cx="614017" cy="6494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2200" y="842460"/>
            <a:ext cx="3403882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khám phá</a:t>
            </a:r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5E070F32-CCEF-4131-B366-8D467D95D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100368"/>
            <a:ext cx="3924045" cy="2822833"/>
          </a:xfrm>
          <a:prstGeom prst="rect">
            <a:avLst/>
          </a:prstGeom>
        </p:spPr>
      </p:pic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6C2BF453-A743-48E5-8C79-55A946B83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044" y="2133005"/>
            <a:ext cx="4214084" cy="2753566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3124" y="2059701"/>
            <a:ext cx="4376143" cy="285011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96199" y="5138536"/>
            <a:ext cx="10946021" cy="1200329"/>
          </a:xfrm>
          <a:prstGeom prst="rect">
            <a:avLst/>
          </a:prstGeom>
          <a:noFill/>
          <a:ln w="28575">
            <a:solidFill>
              <a:srgbClr val="37AF92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Lựa chọn hàng hóa trước khi mua để đảm bảo chất lượng,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thực phẩm tươi ngon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rõ nguồn gốc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xuất xứ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ngày sản xuất, hạn sử dụng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; chọn được hàng phù hợp giá tiền, sở thích và nhu cầu của người dùng, ...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6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F20F53F7-B344-4AE1-AC84-665077B59B91}"/>
              </a:ext>
            </a:extLst>
          </p:cNvPr>
          <p:cNvSpPr txBox="1"/>
          <p:nvPr/>
        </p:nvSpPr>
        <p:spPr>
          <a:xfrm>
            <a:off x="1182199" y="1233048"/>
            <a:ext cx="10418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Một số nơi mua bán hàng hóa trên thực tế.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2200" y="842460"/>
            <a:ext cx="3403882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khám phá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5" t="10277" r="11179" b="19382"/>
          <a:stretch/>
        </p:blipFill>
        <p:spPr>
          <a:xfrm>
            <a:off x="568183" y="622046"/>
            <a:ext cx="614017" cy="649442"/>
          </a:xfrm>
          <a:prstGeom prst="rect">
            <a:avLst/>
          </a:prstGeom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380CEA70-044D-44AC-B759-758C3A0B0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3"/>
          <a:stretch/>
        </p:blipFill>
        <p:spPr>
          <a:xfrm>
            <a:off x="-12419" y="1641080"/>
            <a:ext cx="4279348" cy="2704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30"/>
          <a:stretch/>
        </p:blipFill>
        <p:spPr>
          <a:xfrm>
            <a:off x="4479317" y="1694713"/>
            <a:ext cx="3750283" cy="2687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17" y="4446526"/>
            <a:ext cx="3750283" cy="24114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88" y="1694713"/>
            <a:ext cx="3750012" cy="2633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9" y="4446526"/>
            <a:ext cx="4279348" cy="24555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 b="14682"/>
          <a:stretch/>
        </p:blipFill>
        <p:spPr>
          <a:xfrm>
            <a:off x="8441988" y="4350337"/>
            <a:ext cx="3750012" cy="2507663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834894" y="-3750"/>
            <a:ext cx="6835631" cy="7293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Bài 11 : </a:t>
            </a:r>
            <a:r>
              <a:rPr lang="en-US" sz="24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mua bán hàng hóa (tiết 2)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85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9882" y="2454334"/>
            <a:ext cx="9016282" cy="2974148"/>
          </a:xfrm>
          <a:prstGeom prst="rect">
            <a:avLst/>
          </a:prstGeom>
          <a:noFill/>
          <a:ln w="28575">
            <a:solidFill>
              <a:srgbClr val="37AF92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 bán diễn ra ở nhiều nơi. Mỗi địa điểm có cách trưng bày hàng hóa khác nhau và cách mua bán khác nhau.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 lựa chọn hàng hóa trước khi mua để đảm bảo chất lượng sản phẩm, phù hợp giá cả và sở thích, nhu cầu của người dùng.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6082" y="1558394"/>
            <a:ext cx="2162629" cy="461665"/>
          </a:xfrm>
          <a:prstGeom prst="rect">
            <a:avLst/>
          </a:prstGeom>
          <a:solidFill>
            <a:srgbClr val="62CEB4"/>
          </a:solidFill>
          <a:ln>
            <a:solidFill>
              <a:srgbClr val="37AF9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Kết luận</a:t>
            </a:r>
            <a:endParaRPr lang="zh-CN" altLang="en-US" sz="2400" b="0" dirty="0"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5" t="10277" r="11179" b="19382"/>
          <a:stretch/>
        </p:blipFill>
        <p:spPr>
          <a:xfrm>
            <a:off x="568183" y="622046"/>
            <a:ext cx="614017" cy="6494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2200" y="842460"/>
            <a:ext cx="3403882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khám phá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34894" y="-3750"/>
            <a:ext cx="6835631" cy="7293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Bài 11 : </a:t>
            </a:r>
            <a:r>
              <a:rPr lang="en-US" sz="24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mua bán hàng hóa (tiết 2)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1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8" t="12484" r="6949" b="11965"/>
          <a:stretch/>
        </p:blipFill>
        <p:spPr>
          <a:xfrm>
            <a:off x="764275" y="714649"/>
            <a:ext cx="736732" cy="6772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1007" y="909860"/>
            <a:ext cx="3814271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thực hành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2191" y="1482108"/>
            <a:ext cx="11489734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Chuẩn bị cho năm học mới, em cùng các bạn lập kế hoạch mua đồ dùng học tập.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8709" y="1961385"/>
            <a:ext cx="8053137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1. Hãy kể tên những đồ dùng học tập cần mua.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88709" y="2947971"/>
            <a:ext cx="9976699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2. Lập danh sách mua các loại đồ dùng đó theo thứ tự ưu tiên.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081444"/>
              </p:ext>
            </p:extLst>
          </p:nvPr>
        </p:nvGraphicFramePr>
        <p:xfrm>
          <a:off x="1501007" y="3580500"/>
          <a:ext cx="8712485" cy="30580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8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9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6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9674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STT</a:t>
                      </a:r>
                    </a:p>
                  </a:txBody>
                  <a:tcPr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Tên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</a:rPr>
                        <a:t> đồ dùng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</a:rPr>
                        <a:t> lượng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Nơi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</a:rPr>
                        <a:t> mua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674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Bút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</a:rPr>
                        <a:t> viết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Cửa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</a:rPr>
                        <a:t> hàng A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674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Vở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Nhà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</a:rPr>
                        <a:t> sách …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674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Thước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</a:rPr>
                        <a:t> kẻ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Nhà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</a:rPr>
                        <a:t> sách …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674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674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678701" y="2407115"/>
            <a:ext cx="10194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 viết, vở, mực, bút chì, </a:t>
            </a:r>
            <a:r>
              <a:rPr lang="vi-VN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tẩy, thước kẻ, 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 vẽ, </a:t>
            </a:r>
            <a:r>
              <a:rPr lang="vi-VN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bút, 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 sách, …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834894" y="-3750"/>
            <a:ext cx="6835631" cy="7293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Bài 11 : </a:t>
            </a:r>
            <a:r>
              <a:rPr lang="en-US" sz="24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mua bán hàng hóa (tiết 2)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86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824</Words>
  <Application>Microsoft Office PowerPoint</Application>
  <PresentationFormat>Widescreen</PresentationFormat>
  <Paragraphs>84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Microsoft YaHei</vt:lpstr>
      <vt:lpstr>宋体</vt:lpstr>
      <vt:lpstr>Arial</vt:lpstr>
      <vt:lpstr>Calibri</vt:lpstr>
      <vt:lpstr>Calibri Light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tran hong luong</dc:creator>
  <cp:lastModifiedBy>Administrator</cp:lastModifiedBy>
  <cp:revision>160</cp:revision>
  <dcterms:created xsi:type="dcterms:W3CDTF">2021-06-04T09:28:00Z</dcterms:created>
  <dcterms:modified xsi:type="dcterms:W3CDTF">2025-03-04T02:47:30Z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