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4" r:id="rId2"/>
  </p:sldMasterIdLst>
  <p:notesMasterIdLst>
    <p:notesMasterId r:id="rId38"/>
  </p:notesMasterIdLst>
  <p:sldIdLst>
    <p:sldId id="256" r:id="rId3"/>
    <p:sldId id="262" r:id="rId4"/>
    <p:sldId id="264" r:id="rId5"/>
    <p:sldId id="266" r:id="rId6"/>
    <p:sldId id="267" r:id="rId7"/>
    <p:sldId id="337" r:id="rId8"/>
    <p:sldId id="269" r:id="rId9"/>
    <p:sldId id="338" r:id="rId10"/>
    <p:sldId id="265" r:id="rId11"/>
    <p:sldId id="281" r:id="rId12"/>
    <p:sldId id="280" r:id="rId13"/>
    <p:sldId id="339" r:id="rId14"/>
    <p:sldId id="284" r:id="rId15"/>
    <p:sldId id="285" r:id="rId16"/>
    <p:sldId id="287" r:id="rId17"/>
    <p:sldId id="288" r:id="rId18"/>
    <p:sldId id="291" r:id="rId19"/>
    <p:sldId id="340" r:id="rId20"/>
    <p:sldId id="361" r:id="rId21"/>
    <p:sldId id="293" r:id="rId22"/>
    <p:sldId id="295" r:id="rId23"/>
    <p:sldId id="298" r:id="rId24"/>
    <p:sldId id="341" r:id="rId25"/>
    <p:sldId id="327" r:id="rId26"/>
    <p:sldId id="364" r:id="rId27"/>
    <p:sldId id="370" r:id="rId28"/>
    <p:sldId id="365" r:id="rId29"/>
    <p:sldId id="366" r:id="rId30"/>
    <p:sldId id="367" r:id="rId31"/>
    <p:sldId id="261" r:id="rId32"/>
    <p:sldId id="368" r:id="rId33"/>
    <p:sldId id="299" r:id="rId34"/>
    <p:sldId id="369" r:id="rId35"/>
    <p:sldId id="282" r:id="rId36"/>
    <p:sldId id="33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00"/>
    <a:srgbClr val="003399"/>
    <a:srgbClr val="FFFF66"/>
    <a:srgbClr val="FFFF99"/>
    <a:srgbClr val="225D31"/>
    <a:srgbClr val="CC6600"/>
    <a:srgbClr val="FFCC99"/>
    <a:srgbClr val="FF9933"/>
    <a:srgbClr val="E0AA72"/>
    <a:srgbClr val="DAF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44" autoAdjust="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D55A1-C2B3-4715-B0EC-43BC348995DB}"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B3D16-09AC-4DC6-B4BC-5D762D42E9FA}" type="slidenum">
              <a:rPr lang="en-US" smtClean="0"/>
              <a:t>‹#›</a:t>
            </a:fld>
            <a:endParaRPr lang="en-US"/>
          </a:p>
        </p:txBody>
      </p:sp>
    </p:spTree>
    <p:extLst>
      <p:ext uri="{BB962C8B-B14F-4D97-AF65-F5344CB8AC3E}">
        <p14:creationId xmlns:p14="http://schemas.microsoft.com/office/powerpoint/2010/main" val="256057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03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5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74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chia lớp thành các nhóm 4 HS.</a:t>
            </a:r>
          </a:p>
        </p:txBody>
      </p:sp>
      <p:sp>
        <p:nvSpPr>
          <p:cNvPr id="4" name="Slide Number Placeholder 3"/>
          <p:cNvSpPr>
            <a:spLocks noGrp="1"/>
          </p:cNvSpPr>
          <p:nvPr>
            <p:ph type="sldNum" sz="quarter" idx="5"/>
          </p:nvPr>
        </p:nvSpPr>
        <p:spPr/>
        <p:txBody>
          <a:bodyPr/>
          <a:lstStyle/>
          <a:p>
            <a:fld id="{004B3D16-09AC-4DC6-B4BC-5D762D42E9FA}" type="slidenum">
              <a:rPr lang="en-US" smtClean="0"/>
              <a:t>13</a:t>
            </a:fld>
            <a:endParaRPr lang="en-US"/>
          </a:p>
        </p:txBody>
      </p:sp>
    </p:spTree>
    <p:extLst>
      <p:ext uri="{BB962C8B-B14F-4D97-AF65-F5344CB8AC3E}">
        <p14:creationId xmlns:p14="http://schemas.microsoft.com/office/powerpoint/2010/main" val="3396190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04B3D16-09AC-4DC6-B4BC-5D762D42E9FA}" type="slidenum">
              <a:rPr lang="en-US" smtClean="0"/>
              <a:t>14</a:t>
            </a:fld>
            <a:endParaRPr lang="en-US"/>
          </a:p>
        </p:txBody>
      </p:sp>
    </p:spTree>
    <p:extLst>
      <p:ext uri="{BB962C8B-B14F-4D97-AF65-F5344CB8AC3E}">
        <p14:creationId xmlns:p14="http://schemas.microsoft.com/office/powerpoint/2010/main" val="251420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555555"/>
                </a:solidFill>
                <a:effectLst/>
                <a:latin typeface="Roboto" panose="02000000000000000000" pitchFamily="2" charset="0"/>
              </a:rPr>
              <a:t>	</a:t>
            </a:r>
            <a:r>
              <a:rPr lang="vi-VN" b="0" i="0">
                <a:solidFill>
                  <a:srgbClr val="555555"/>
                </a:solidFill>
                <a:effectLst/>
                <a:latin typeface="Roboto" panose="02000000000000000000" pitchFamily="2" charset="0"/>
              </a:rPr>
              <a:t>Thành phố Hồ Chí Minh nằm trong vùng chuyển tiếp giữa miền Ðông Nam bộ và đồng bằng sông Cửu Long. Ðịa hình tổng quát có dạng thấp dần từ Bắc xuống Nam và từ Ðông sang Tây. Nó có thể chia thành 3 tiểu vùng địa hình.</a:t>
            </a:r>
          </a:p>
          <a:p>
            <a:pPr algn="just"/>
            <a:r>
              <a:rPr lang="en-US" b="0" i="0">
                <a:solidFill>
                  <a:srgbClr val="000000"/>
                </a:solidFill>
                <a:effectLst/>
                <a:latin typeface="NotoSerif"/>
              </a:rPr>
              <a:t>	</a:t>
            </a:r>
            <a:r>
              <a:rPr lang="vi-VN" b="0" i="0">
                <a:solidFill>
                  <a:srgbClr val="000000"/>
                </a:solidFill>
                <a:effectLst/>
                <a:latin typeface="NotoSerif"/>
              </a:rPr>
              <a:t>Vùng cao nằm ở phía Bắc - Ðông Bắc và một phần Tây Bắc (thuộc bắc huyện Củ Chi, đông bắc quận Thủ Ðức và quận 9), với dạng địa hình lượn sóng, độ cao trung bình 10-25 m và xen kẽ có những đồi gò độ cao cao nhất tới 32m, như đồi Long Bình (quận 9).</a:t>
            </a:r>
          </a:p>
          <a:p>
            <a:pPr algn="just"/>
            <a:r>
              <a:rPr lang="en-US" b="0" i="0">
                <a:solidFill>
                  <a:srgbClr val="000000"/>
                </a:solidFill>
                <a:effectLst/>
                <a:latin typeface="NotoSerif"/>
              </a:rPr>
              <a:t>	</a:t>
            </a:r>
            <a:r>
              <a:rPr lang="vi-VN" b="0" i="0">
                <a:solidFill>
                  <a:srgbClr val="000000"/>
                </a:solidFill>
                <a:effectLst/>
                <a:latin typeface="NotoSerif"/>
              </a:rPr>
              <a:t>Vùng thấp trũng ở phía Nam-Tây Nam và Ðông Nam thành phố (thuộc các quận 9, 8,7 và các huyện Bình Chánh, Nhà Bè, Cần Giờ). Vùng này có độ cao trung bình trên dưới 1m và cao nhất 2m, thấp nhất 0,5m.</a:t>
            </a:r>
          </a:p>
          <a:p>
            <a:pPr algn="just"/>
            <a:r>
              <a:rPr lang="en-US" b="0" i="0">
                <a:solidFill>
                  <a:srgbClr val="000000"/>
                </a:solidFill>
                <a:effectLst/>
                <a:latin typeface="NotoSerif"/>
              </a:rPr>
              <a:t>	</a:t>
            </a:r>
            <a:r>
              <a:rPr lang="vi-VN" b="0" i="0">
                <a:solidFill>
                  <a:srgbClr val="000000"/>
                </a:solidFill>
                <a:effectLst/>
                <a:latin typeface="NotoSerif"/>
              </a:rPr>
              <a:t>Vùng trung bình, phân bố ở khu vực Trung tâm Thành phố, gồm phần lớn nội thành cũ, một phần các quận 2, Thủ Ðức, toàn bộ quận 12 và huyện Hóc Môn. Vùng này có độ cao trung bình 5-10m.</a:t>
            </a:r>
          </a:p>
          <a:p>
            <a:pPr algn="just"/>
            <a:r>
              <a:rPr lang="en-US" b="0" i="0">
                <a:solidFill>
                  <a:srgbClr val="000000"/>
                </a:solidFill>
                <a:effectLst/>
                <a:latin typeface="NotoSerif"/>
              </a:rPr>
              <a:t>=&gt; </a:t>
            </a:r>
            <a:r>
              <a:rPr lang="vi-VN" b="0" i="0">
                <a:solidFill>
                  <a:srgbClr val="000000"/>
                </a:solidFill>
                <a:effectLst/>
                <a:latin typeface="NotoSerif"/>
              </a:rPr>
              <a:t>Nhìn chung, địa hình Thành phố Hồ Chí Minh không phức tạp, song cũng khá đa dạng, có điều kiện để phát triển nhiều mặt.</a:t>
            </a:r>
          </a:p>
          <a:p>
            <a:endParaRPr lang="en-US"/>
          </a:p>
        </p:txBody>
      </p:sp>
      <p:sp>
        <p:nvSpPr>
          <p:cNvPr id="4" name="Slide Number Placeholder 3"/>
          <p:cNvSpPr>
            <a:spLocks noGrp="1"/>
          </p:cNvSpPr>
          <p:nvPr>
            <p:ph type="sldNum" sz="quarter" idx="5"/>
          </p:nvPr>
        </p:nvSpPr>
        <p:spPr/>
        <p:txBody>
          <a:bodyPr/>
          <a:lstStyle/>
          <a:p>
            <a:fld id="{004B3D16-09AC-4DC6-B4BC-5D762D42E9FA}" type="slidenum">
              <a:rPr lang="en-US" smtClean="0"/>
              <a:t>17</a:t>
            </a:fld>
            <a:endParaRPr lang="en-US"/>
          </a:p>
        </p:txBody>
      </p:sp>
    </p:spTree>
    <p:extLst>
      <p:ext uri="{BB962C8B-B14F-4D97-AF65-F5344CB8AC3E}">
        <p14:creationId xmlns:p14="http://schemas.microsoft.com/office/powerpoint/2010/main" val="406974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555555"/>
                </a:solidFill>
                <a:effectLst/>
                <a:latin typeface="Roboto" panose="02000000000000000000" pitchFamily="2" charset="0"/>
              </a:rPr>
              <a:t>	</a:t>
            </a:r>
            <a:r>
              <a:rPr lang="vi-VN" b="0" i="0">
                <a:solidFill>
                  <a:srgbClr val="555555"/>
                </a:solidFill>
                <a:effectLst/>
                <a:latin typeface="Roboto" panose="02000000000000000000" pitchFamily="2" charset="0"/>
              </a:rPr>
              <a:t>Thành phố Hồ Chí Minh nằm trong vùng chuyển tiếp giữa miền Ðông Nam bộ và đồng bằng sông Cửu Long. Ðịa hình tổng quát có dạng thấp dần từ Bắc xuống Nam và từ Ðông sang Tây. Nó có thể chia thành 3 tiểu vùng địa hình.</a:t>
            </a:r>
          </a:p>
          <a:p>
            <a:pPr algn="just"/>
            <a:r>
              <a:rPr lang="en-US" b="0" i="0">
                <a:solidFill>
                  <a:srgbClr val="000000"/>
                </a:solidFill>
                <a:effectLst/>
                <a:latin typeface="NotoSerif"/>
              </a:rPr>
              <a:t>	</a:t>
            </a:r>
            <a:r>
              <a:rPr lang="vi-VN" b="0" i="0">
                <a:solidFill>
                  <a:srgbClr val="000000"/>
                </a:solidFill>
                <a:effectLst/>
                <a:latin typeface="NotoSerif"/>
              </a:rPr>
              <a:t>Vùng cao nằm ở phía Bắc - Ðông Bắc và một phần Tây Bắc (thuộc bắc huyện Củ Chi, đông bắc quận Thủ Ðức và quận 9), với dạng địa hình lượn sóng, độ cao trung bình 10-25 m và xen kẽ có những đồi gò độ cao cao nhất tới 32m, như đồi Long Bình (quận 9).</a:t>
            </a:r>
          </a:p>
          <a:p>
            <a:pPr algn="just"/>
            <a:r>
              <a:rPr lang="en-US" b="0" i="0">
                <a:solidFill>
                  <a:srgbClr val="000000"/>
                </a:solidFill>
                <a:effectLst/>
                <a:latin typeface="NotoSerif"/>
              </a:rPr>
              <a:t>	</a:t>
            </a:r>
            <a:r>
              <a:rPr lang="vi-VN" b="0" i="0">
                <a:solidFill>
                  <a:srgbClr val="000000"/>
                </a:solidFill>
                <a:effectLst/>
                <a:latin typeface="NotoSerif"/>
              </a:rPr>
              <a:t>Vùng thấp trũng ở phía Nam-Tây Nam và Ðông Nam thành phố (thuộc các quận 9, 8,7 và các huyện Bình Chánh, Nhà Bè, Cần Giờ). Vùng này có độ cao trung bình trên dưới 1m và cao nhất 2m, thấp nhất 0,5m.</a:t>
            </a:r>
          </a:p>
          <a:p>
            <a:pPr algn="just"/>
            <a:r>
              <a:rPr lang="en-US" b="0" i="0">
                <a:solidFill>
                  <a:srgbClr val="000000"/>
                </a:solidFill>
                <a:effectLst/>
                <a:latin typeface="NotoSerif"/>
              </a:rPr>
              <a:t>	</a:t>
            </a:r>
            <a:r>
              <a:rPr lang="vi-VN" b="0" i="0">
                <a:solidFill>
                  <a:srgbClr val="000000"/>
                </a:solidFill>
                <a:effectLst/>
                <a:latin typeface="NotoSerif"/>
              </a:rPr>
              <a:t>Vùng trung bình, phân bố ở khu vực Trung tâm Thành phố, gồm phần lớn nội thành cũ, một phần các quận 2, Thủ Ðức, toàn bộ quận 12 và huyện Hóc Môn. Vùng này có độ cao trung bình 5-10m.</a:t>
            </a:r>
          </a:p>
          <a:p>
            <a:pPr algn="just"/>
            <a:r>
              <a:rPr lang="en-US" b="0" i="0">
                <a:solidFill>
                  <a:srgbClr val="000000"/>
                </a:solidFill>
                <a:effectLst/>
                <a:latin typeface="NotoSerif"/>
              </a:rPr>
              <a:t>=&gt; </a:t>
            </a:r>
            <a:r>
              <a:rPr lang="vi-VN" b="0" i="0">
                <a:solidFill>
                  <a:srgbClr val="000000"/>
                </a:solidFill>
                <a:effectLst/>
                <a:latin typeface="NotoSerif"/>
              </a:rPr>
              <a:t>Nhìn chung, địa hình Thành phố Hồ Chí Minh không phức tạp, song cũng khá đa dạng, có điều kiện để phát triển nhiều mặt.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B3D16-09AC-4DC6-B4BC-5D762D42E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9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04B3D16-09AC-4DC6-B4BC-5D762D42E9FA}" type="slidenum">
              <a:rPr lang="en-US" smtClean="0"/>
              <a:t>22</a:t>
            </a:fld>
            <a:endParaRPr lang="en-US"/>
          </a:p>
        </p:txBody>
      </p:sp>
    </p:spTree>
    <p:extLst>
      <p:ext uri="{BB962C8B-B14F-4D97-AF65-F5344CB8AC3E}">
        <p14:creationId xmlns:p14="http://schemas.microsoft.com/office/powerpoint/2010/main" val="77970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chia lớp thành các nhóm 4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B3D16-09AC-4DC6-B4BC-5D762D42E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B3D16-09AC-4DC6-B4BC-5D762D42E9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5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57EDBD-316F-EF38-D1EB-E2CDC511596D}"/>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759947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55C8F4-EE6C-752E-1027-40FC0B37BD85}"/>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776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FBDCE8-90F7-9420-9986-985B4C4B030D}"/>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82735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67135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24515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48A67F-FF06-1F56-3C39-02B09633B9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A6D7456-605B-1CC9-F092-669845986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756E0938-A728-4BB0-36D9-E759BF260C0C}"/>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5F4D0EF7-2108-FF8D-A23F-0F25ABA01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AF4CC4C-4B2E-5F06-DC15-EFF4C7223458}"/>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330040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A5371-55EC-DB79-646A-4172394166C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BCD1419-174C-B02D-588A-19630369C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BC8698A-93E8-1DA9-AD7B-3542FF44D3F7}"/>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7CDD7D63-D531-01FC-3EEC-B38EF2DB23C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8433C00-F555-42B9-8C1E-3303B21C50F7}"/>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121035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C1F4F5-797A-683C-C846-5921A976BB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C78FCBB-7A8C-8AF7-96EC-A719BCC8D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92619DF-2F24-B017-C510-6A23114FCCC0}"/>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D8707864-DAF0-1982-BEC8-654A4AC905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4452B47-1224-01B3-B44D-2AB070D78DD2}"/>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735205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1AFF7-346C-2874-4E90-0A1F016619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9C5696B-1DD0-CFC8-49CB-957E35AB3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0365991-061A-E255-98A5-8392C4C8FE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D9A3D2B-C6F7-6A9A-64ED-AF0D18F76A0D}"/>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6" name="Footer Placeholder 5">
            <a:extLst>
              <a:ext uri="{FF2B5EF4-FFF2-40B4-BE49-F238E27FC236}">
                <a16:creationId xmlns:a16="http://schemas.microsoft.com/office/drawing/2014/main" xmlns="" id="{5AEA5CEA-3C2D-0A85-EB97-C35E9BDCF90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2791046-30E7-89AC-48C3-35D7F3D8069D}"/>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220058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5C023-D9D9-3D70-163C-70F7C3EA596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7D2214F-4E6A-AF0F-A8A2-BE279A4C8A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D016A5-1253-AFA3-7AEF-4B5F11463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54D1288-EDDC-8F29-90BD-1374B7F90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9D4F51C-72B3-7A1F-3148-C8AEF52CF8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4F5FDAC-8506-4628-8239-DE74FC5C79A9}"/>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8" name="Footer Placeholder 7">
            <a:extLst>
              <a:ext uri="{FF2B5EF4-FFF2-40B4-BE49-F238E27FC236}">
                <a16:creationId xmlns:a16="http://schemas.microsoft.com/office/drawing/2014/main" xmlns="" id="{3BE474F6-55DF-D105-9C24-BB129C92984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7109388C-FFA3-61B7-63EE-26188C5E0F7C}"/>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4035779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16940-2C2A-D8F3-B5B3-4D2F58AC906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005AB424-DE0D-7ECC-0DE0-3752989850FB}"/>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4" name="Footer Placeholder 3">
            <a:extLst>
              <a:ext uri="{FF2B5EF4-FFF2-40B4-BE49-F238E27FC236}">
                <a16:creationId xmlns:a16="http://schemas.microsoft.com/office/drawing/2014/main" xmlns="" id="{F975F696-47D6-4375-9043-818F7EEF357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C6B4597D-6F2F-5732-AE62-67E4029703DA}"/>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41157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8E86AC-F84D-68AF-4E4B-B241372437AD}"/>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84397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BB0352-3CA4-DFEA-B1BF-53B4498E3A42}"/>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3" name="Footer Placeholder 2">
            <a:extLst>
              <a:ext uri="{FF2B5EF4-FFF2-40B4-BE49-F238E27FC236}">
                <a16:creationId xmlns:a16="http://schemas.microsoft.com/office/drawing/2014/main" xmlns="" id="{09C31C7F-EB66-C555-6DCE-3928EA53CA0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8EA44D5-00BE-1453-EC24-F12D07A9C3E2}"/>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158857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82457-9801-1534-F73C-821A921CA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691D2B4-EF4A-EA19-5C85-42A850A81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4820B6D-DC62-7B85-B3AE-6A7D2FDFF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15734C1-9B38-63BC-CEAF-434C0EA2D9B3}"/>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6" name="Footer Placeholder 5">
            <a:extLst>
              <a:ext uri="{FF2B5EF4-FFF2-40B4-BE49-F238E27FC236}">
                <a16:creationId xmlns:a16="http://schemas.microsoft.com/office/drawing/2014/main" xmlns="" id="{2A83AD68-8DB1-304D-02DB-D01A0489163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38A5761-B2BB-2514-D28F-6010D3A97069}"/>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123784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A3533-48B9-86D4-1844-5495E286D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C2F98F3-9371-6B6D-7D1B-0B71874E7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539EB80-58BE-4CE1-19CB-1330DA461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3C0D801-69A1-4C0C-5FDE-DFFBC2FC673C}"/>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6" name="Footer Placeholder 5">
            <a:extLst>
              <a:ext uri="{FF2B5EF4-FFF2-40B4-BE49-F238E27FC236}">
                <a16:creationId xmlns:a16="http://schemas.microsoft.com/office/drawing/2014/main" xmlns="" id="{A9C6CA9C-AB61-107F-D60C-EBCDD506DF4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7EC998-DF49-BF85-451A-104C92CF4DC7}"/>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1725758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5D124-5969-0C58-836D-0BD675F5F41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7672033-363C-9B24-2945-098B1F3B3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0B6CFB4-4A65-2CBB-DF1D-8DD301214586}"/>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BDEB7F4A-4003-6B5C-D637-F5FD6138B1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18014B7-DDB3-2E2F-8F42-8C276B0FF248}"/>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1864723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3C098D7-84CF-FC34-29C1-63E764EC47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3837288-CA58-B43A-349D-DC7A5841E8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D793358-36BA-CB8B-783A-70DEEA98EB55}"/>
              </a:ext>
            </a:extLst>
          </p:cNvPr>
          <p:cNvSpPr>
            <a:spLocks noGrp="1"/>
          </p:cNvSpPr>
          <p:nvPr>
            <p:ph type="dt" sz="half" idx="10"/>
          </p:nvPr>
        </p:nvSpPr>
        <p:spPr/>
        <p:txBody>
          <a:body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1A41C766-83B9-1737-0DDA-89B659CC73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C553066-59BF-7499-693E-F61C380D719E}"/>
              </a:ext>
            </a:extLst>
          </p:cNvPr>
          <p:cNvSpPr>
            <a:spLocks noGrp="1"/>
          </p:cNvSpPr>
          <p:nvPr>
            <p:ph type="sldNum" sz="quarter" idx="12"/>
          </p:nvPr>
        </p:nvSpPr>
        <p:spPr/>
        <p:txBody>
          <a:bodyPr/>
          <a:lstStyle/>
          <a:p>
            <a:fld id="{41EFD126-FE8C-463B-8B11-32319CDF39E0}" type="slidenum">
              <a:rPr lang="vi-VN" smtClean="0"/>
              <a:t>‹#›</a:t>
            </a:fld>
            <a:endParaRPr lang="vi-VN"/>
          </a:p>
        </p:txBody>
      </p:sp>
    </p:spTree>
    <p:extLst>
      <p:ext uri="{BB962C8B-B14F-4D97-AF65-F5344CB8AC3E}">
        <p14:creationId xmlns:p14="http://schemas.microsoft.com/office/powerpoint/2010/main" val="2386019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F555B0-64A6-FB9D-E4D3-E6A061CAA673}"/>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925147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DA0005C-5508-1304-63E8-9F84A3CD7225}"/>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6" name="Footer Placeholder 5">
            <a:extLst>
              <a:ext uri="{FF2B5EF4-FFF2-40B4-BE49-F238E27FC236}">
                <a16:creationId xmlns:a16="http://schemas.microsoft.com/office/drawing/2014/main" xmlns=""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51297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B417BD-FC47-C6F2-ED1C-C79F0AE0C93F}"/>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8" name="Footer Placeholder 7">
            <a:extLst>
              <a:ext uri="{FF2B5EF4-FFF2-40B4-BE49-F238E27FC236}">
                <a16:creationId xmlns:a16="http://schemas.microsoft.com/office/drawing/2014/main" xmlns=""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00645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97A8CF0-429A-D9A3-8EFD-044D146F4D23}"/>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4" name="Footer Placeholder 3">
            <a:extLst>
              <a:ext uri="{FF2B5EF4-FFF2-40B4-BE49-F238E27FC236}">
                <a16:creationId xmlns:a16="http://schemas.microsoft.com/office/drawing/2014/main" xmlns=""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46909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B0106F-9947-00D5-EF4E-EE593EFFA40D}"/>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3" name="Footer Placeholder 2">
            <a:extLst>
              <a:ext uri="{FF2B5EF4-FFF2-40B4-BE49-F238E27FC236}">
                <a16:creationId xmlns:a16="http://schemas.microsoft.com/office/drawing/2014/main" xmlns=""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628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1B9FE8-2F4A-B49A-C825-26F855FB3B2E}"/>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6" name="Footer Placeholder 5">
            <a:extLst>
              <a:ext uri="{FF2B5EF4-FFF2-40B4-BE49-F238E27FC236}">
                <a16:creationId xmlns:a16="http://schemas.microsoft.com/office/drawing/2014/main" xmlns=""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19409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1D33D7-95FD-F0EE-BD4E-42B32C8B7A2E}"/>
              </a:ext>
            </a:extLst>
          </p:cNvPr>
          <p:cNvSpPr>
            <a:spLocks noGrp="1"/>
          </p:cNvSpPr>
          <p:nvPr>
            <p:ph type="dt" sz="half" idx="10"/>
          </p:nvPr>
        </p:nvSpPr>
        <p:spPr/>
        <p:txBody>
          <a:bodyPr/>
          <a:lstStyle/>
          <a:p>
            <a:fld id="{4362CF81-980A-4977-914E-0FB23C57FDEB}" type="datetimeFigureOut">
              <a:rPr lang="en-US" smtClean="0"/>
              <a:t>9/10/2024</a:t>
            </a:fld>
            <a:endParaRPr lang="en-US"/>
          </a:p>
        </p:txBody>
      </p:sp>
      <p:sp>
        <p:nvSpPr>
          <p:cNvPr id="6" name="Footer Placeholder 5">
            <a:extLst>
              <a:ext uri="{FF2B5EF4-FFF2-40B4-BE49-F238E27FC236}">
                <a16:creationId xmlns:a16="http://schemas.microsoft.com/office/drawing/2014/main" xmlns=""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3755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7CEF01D-BDE5-2EC6-F663-7853AEE6E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9/10/2024</a:t>
            </a:fld>
            <a:endParaRPr lang="en-US"/>
          </a:p>
        </p:txBody>
      </p:sp>
      <p:sp>
        <p:nvSpPr>
          <p:cNvPr id="5" name="Footer Placeholder 4">
            <a:extLst>
              <a:ext uri="{FF2B5EF4-FFF2-40B4-BE49-F238E27FC236}">
                <a16:creationId xmlns:a16="http://schemas.microsoft.com/office/drawing/2014/main" xmlns=""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pic>
        <p:nvPicPr>
          <p:cNvPr id="10" name="Picture 9">
            <a:extLst>
              <a:ext uri="{FF2B5EF4-FFF2-40B4-BE49-F238E27FC236}">
                <a16:creationId xmlns:a16="http://schemas.microsoft.com/office/drawing/2014/main" xmlns="" id="{FAFB4949-98B2-337D-4B8E-94EF39824A3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067512" y="3018997"/>
            <a:ext cx="1961823" cy="1964594"/>
          </a:xfrm>
          <a:prstGeom prst="rect">
            <a:avLst/>
          </a:prstGeom>
        </p:spPr>
      </p:pic>
      <p:pic>
        <p:nvPicPr>
          <p:cNvPr id="11" name="Picture 10">
            <a:extLst>
              <a:ext uri="{FF2B5EF4-FFF2-40B4-BE49-F238E27FC236}">
                <a16:creationId xmlns:a16="http://schemas.microsoft.com/office/drawing/2014/main" xmlns="" id="{275771F4-B4CC-8BAE-A674-34127BFE667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878800" y="10943797"/>
            <a:ext cx="1961823" cy="1964594"/>
          </a:xfrm>
          <a:prstGeom prst="rect">
            <a:avLst/>
          </a:prstGeom>
        </p:spPr>
      </p:pic>
    </p:spTree>
    <p:extLst>
      <p:ext uri="{BB962C8B-B14F-4D97-AF65-F5344CB8AC3E}">
        <p14:creationId xmlns:p14="http://schemas.microsoft.com/office/powerpoint/2010/main" val="65804930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81"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9C01228-3FFE-65D2-C509-C097F60B78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1F1389C-4382-12E6-0603-98F9CC2B8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C4BA869-9302-5312-A995-317AC9B739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4934E9E-7213-5DD2-EFBE-29F7DDD20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47135-6E80-4027-95A0-72D07FB9AC88}" type="datetimeFigureOut">
              <a:rPr lang="vi-VN" smtClean="0"/>
              <a:t>10/09/2024</a:t>
            </a:fld>
            <a:endParaRPr lang="vi-VN"/>
          </a:p>
        </p:txBody>
      </p:sp>
      <p:sp>
        <p:nvSpPr>
          <p:cNvPr id="5" name="Footer Placeholder 4">
            <a:extLst>
              <a:ext uri="{FF2B5EF4-FFF2-40B4-BE49-F238E27FC236}">
                <a16:creationId xmlns:a16="http://schemas.microsoft.com/office/drawing/2014/main" xmlns="" id="{55E3370A-0F92-4E87-B2D8-D762C0F0F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DEE4D42-AB16-7698-5CE1-CF8963646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FD126-FE8C-463B-8B11-32319CDF39E0}" type="slidenum">
              <a:rPr lang="vi-VN" smtClean="0"/>
              <a:t>‹#›</a:t>
            </a:fld>
            <a:endParaRPr lang="vi-VN"/>
          </a:p>
        </p:txBody>
      </p:sp>
    </p:spTree>
    <p:extLst>
      <p:ext uri="{BB962C8B-B14F-4D97-AF65-F5344CB8AC3E}">
        <p14:creationId xmlns:p14="http://schemas.microsoft.com/office/powerpoint/2010/main" val="40391452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gif"/><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8.wav"/><Relationship Id="rId7" Type="http://schemas.openxmlformats.org/officeDocument/2006/relationships/image" Target="../media/image37.png"/><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audio" Target="../media/audio8.wav"/></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8.wav"/><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8.wav"/></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audio" Target="../media/audio8.wav"/><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8.wav"/><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8.wav"/></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audio" Target="../media/audio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8.wav"/><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audio" Target="../media/audio3.wav"/><Relationship Id="rId5" Type="http://schemas.openxmlformats.org/officeDocument/2006/relationships/image" Target="../media/image39.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0.wav"/></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audio" Target="../media/audio8.wav"/><Relationship Id="rId5" Type="http://schemas.openxmlformats.org/officeDocument/2006/relationships/image" Target="../media/image45.png"/><Relationship Id="rId10" Type="http://schemas.openxmlformats.org/officeDocument/2006/relationships/audio" Target="../media/audio70.wav"/><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xml"/><Relationship Id="rId11" Type="http://schemas.openxmlformats.org/officeDocument/2006/relationships/image" Target="../media/image68.png"/><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4.mp3"/><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0.xml"/><Relationship Id="rId11" Type="http://schemas.openxmlformats.org/officeDocument/2006/relationships/image" Target="../media/image68.png"/><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4.mp3"/><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68.png"/><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4.mp3"/><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7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wav"/><Relationship Id="rId7"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xmlns="" id="{066C14EC-3CA1-8827-FF1D-9E72A9C9AE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xmlns="" id="{14184F86-9D0C-6AE7-551D-805342748B66}"/>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xmlns="" id="{B61AFC71-42F5-E343-F4B1-B90C3E5C0B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24480" y="1156131"/>
            <a:ext cx="2532724" cy="1239092"/>
          </a:xfrm>
          <a:prstGeom prst="rect">
            <a:avLst/>
          </a:prstGeom>
        </p:spPr>
      </p:pic>
      <p:pic>
        <p:nvPicPr>
          <p:cNvPr id="79" name="Picture 78">
            <a:extLst>
              <a:ext uri="{FF2B5EF4-FFF2-40B4-BE49-F238E27FC236}">
                <a16:creationId xmlns:a16="http://schemas.microsoft.com/office/drawing/2014/main" xmlns="" id="{53EAF341-13B8-F3CA-4E6C-B29F33EC6183}"/>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1028" name="Picture 4">
            <a:extLst>
              <a:ext uri="{FF2B5EF4-FFF2-40B4-BE49-F238E27FC236}">
                <a16:creationId xmlns:a16="http://schemas.microsoft.com/office/drawing/2014/main" xmlns="" id="{A9EC1D00-05D4-ED67-155C-28BB4CA4A3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2449" y="-297965"/>
            <a:ext cx="6924956" cy="42757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0A4205B0-8DEA-2324-A6A0-015B7320D4DF}"/>
              </a:ext>
            </a:extLst>
          </p:cNvPr>
          <p:cNvPicPr>
            <a:picLocks noChangeAspect="1"/>
          </p:cNvPicPr>
          <p:nvPr/>
        </p:nvPicPr>
        <p:blipFill rotWithShape="1">
          <a:blip r:embed="rId10"/>
          <a:srcRect b="3286"/>
          <a:stretch/>
        </p:blipFill>
        <p:spPr>
          <a:xfrm>
            <a:off x="-86927" y="2093694"/>
            <a:ext cx="2855670" cy="3940609"/>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81910FA1-38B8-A6AB-106C-972FD0D4513F}"/>
              </a:ext>
            </a:extLst>
          </p:cNvPr>
          <p:cNvPicPr>
            <a:picLocks noChangeAspect="1"/>
          </p:cNvPicPr>
          <p:nvPr/>
        </p:nvPicPr>
        <p:blipFill>
          <a:blip r:embed="rId11"/>
          <a:stretch>
            <a:fillRect/>
          </a:stretch>
        </p:blipFill>
        <p:spPr>
          <a:xfrm flipH="1">
            <a:off x="818697" y="3165137"/>
            <a:ext cx="2824709" cy="3681801"/>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A899BE10-00C2-1AE7-9B1C-66C74A318600}"/>
              </a:ext>
            </a:extLst>
          </p:cNvPr>
          <p:cNvPicPr>
            <a:picLocks noChangeAspect="1"/>
          </p:cNvPicPr>
          <p:nvPr/>
        </p:nvPicPr>
        <p:blipFill>
          <a:blip r:embed="rId12"/>
          <a:stretch>
            <a:fillRect/>
          </a:stretch>
        </p:blipFill>
        <p:spPr>
          <a:xfrm>
            <a:off x="140728" y="222092"/>
            <a:ext cx="4663844" cy="3816427"/>
          </a:xfrm>
          <a:prstGeom prst="rect">
            <a:avLst/>
          </a:prstGeom>
        </p:spPr>
      </p:pic>
      <p:pic>
        <p:nvPicPr>
          <p:cNvPr id="3" name="Picture 2">
            <a:extLst>
              <a:ext uri="{FF2B5EF4-FFF2-40B4-BE49-F238E27FC236}">
                <a16:creationId xmlns:a16="http://schemas.microsoft.com/office/drawing/2014/main" xmlns="" id="{BDBD14FA-A2EC-19EF-CEAE-4680B2C5746F}"/>
              </a:ext>
            </a:extLst>
          </p:cNvPr>
          <p:cNvPicPr>
            <a:picLocks noChangeAspect="1"/>
          </p:cNvPicPr>
          <p:nvPr/>
        </p:nvPicPr>
        <p:blipFill>
          <a:blip r:embed="rId13"/>
          <a:stretch>
            <a:fillRect/>
          </a:stretch>
        </p:blipFill>
        <p:spPr>
          <a:xfrm>
            <a:off x="2826846" y="3389059"/>
            <a:ext cx="9028959" cy="3145809"/>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 presetClass="entr" presetSubtype="4" fill="hold" nodeType="withEffect" p14:presetBounceEnd="66667">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14:bounceEnd="66667">
                                          <p:cBhvr additive="base">
                                            <p:cTn id="10"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11"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par>
                                    <p:cTn id="12" presetID="2" presetClass="entr" presetSubtype="4" fill="hold" nodeType="withEffect" p14:presetBounceEnd="66667">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66667">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17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80"/>
                                            </p:tgtEl>
                                          </p:cBhvr>
                                          <p:by x="110000" y="110000"/>
                                        </p:animScale>
                                      </p:childTnLst>
                                    </p:cTn>
                                  </p:par>
                                  <p:par>
                                    <p:cTn id="16" presetID="16" presetClass="entr" presetSubtype="21" fill="hold" grpId="0"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barn(inVertical)">
                                          <p:cBhvr>
                                            <p:cTn id="18" dur="500"/>
                                            <p:tgtEl>
                                              <p:spTgt spid="86"/>
                                            </p:tgtEl>
                                          </p:cBhvr>
                                        </p:animEffect>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1000" fill="hold"/>
                                            <p:tgtEl>
                                              <p:spTgt spid="24"/>
                                            </p:tgtEl>
                                            <p:attrNameLst>
                                              <p:attrName>ppt_x</p:attrName>
                                            </p:attrNameLst>
                                          </p:cBhvr>
                                          <p:tavLst>
                                            <p:tav tm="0">
                                              <p:val>
                                                <p:strVal val="#ppt_x"/>
                                              </p:val>
                                            </p:tav>
                                            <p:tav tm="100000">
                                              <p:val>
                                                <p:strVal val="#ppt_x"/>
                                              </p:val>
                                            </p:tav>
                                          </p:tavLst>
                                        </p:anim>
                                        <p:anim calcmode="lin" valueType="num">
                                          <p:cBhvr additive="base">
                                            <p:cTn id="22"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4" name="uỷn.wav"/>
                                            </p:tgtEl>
                                          </p:cMediaNode>
                                        </p:audio>
                                      </p:sub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000" fill="hold"/>
                                            <p:tgtEl>
                                              <p:spTgt spid="29"/>
                                            </p:tgtEl>
                                            <p:attrNameLst>
                                              <p:attrName>ppt_x</p:attrName>
                                            </p:attrNameLst>
                                          </p:cBhvr>
                                          <p:tavLst>
                                            <p:tav tm="0">
                                              <p:val>
                                                <p:strVal val="#ppt_x"/>
                                              </p:val>
                                            </p:tav>
                                            <p:tav tm="100000">
                                              <p:val>
                                                <p:strVal val="#ppt_x"/>
                                              </p:val>
                                            </p:tav>
                                          </p:tavLst>
                                        </p:anim>
                                        <p:anim calcmode="lin" valueType="num">
                                          <p:cBhvr additive="base">
                                            <p:cTn id="26"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8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stle&#10;&#10;Description automatically generated">
            <a:extLst>
              <a:ext uri="{FF2B5EF4-FFF2-40B4-BE49-F238E27FC236}">
                <a16:creationId xmlns:a16="http://schemas.microsoft.com/office/drawing/2014/main" xmlns="" id="{FA8926E6-19E8-951C-D0F6-6EBB7E69E8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7" r="6247"/>
          <a:stretch/>
        </p:blipFill>
        <p:spPr>
          <a:xfrm>
            <a:off x="0" y="0"/>
            <a:ext cx="12191998" cy="6858000"/>
          </a:xfrm>
          <a:prstGeom prst="rect">
            <a:avLst/>
          </a:prstGeom>
        </p:spPr>
      </p:pic>
      <p:pic>
        <p:nvPicPr>
          <p:cNvPr id="15" name="Picture 14">
            <a:extLst>
              <a:ext uri="{FF2B5EF4-FFF2-40B4-BE49-F238E27FC236}">
                <a16:creationId xmlns:a16="http://schemas.microsoft.com/office/drawing/2014/main" xmlns="" id="{40130E54-4376-DA73-C79B-D58744A07706}"/>
              </a:ext>
            </a:extLst>
          </p:cNvPr>
          <p:cNvPicPr>
            <a:picLocks noChangeAspect="1"/>
          </p:cNvPicPr>
          <p:nvPr/>
        </p:nvPicPr>
        <p:blipFill>
          <a:blip r:embed="rId3"/>
          <a:stretch>
            <a:fillRect/>
          </a:stretch>
        </p:blipFill>
        <p:spPr>
          <a:xfrm>
            <a:off x="4847279" y="2816273"/>
            <a:ext cx="2497440" cy="3780000"/>
          </a:xfrm>
          <a:prstGeom prst="rect">
            <a:avLst/>
          </a:prstGeom>
        </p:spPr>
      </p:pic>
      <p:pic>
        <p:nvPicPr>
          <p:cNvPr id="2" name="Picture 1">
            <a:extLst>
              <a:ext uri="{FF2B5EF4-FFF2-40B4-BE49-F238E27FC236}">
                <a16:creationId xmlns:a16="http://schemas.microsoft.com/office/drawing/2014/main" xmlns="" id="{52FC104C-51E8-2116-24AD-39189919D368}"/>
              </a:ext>
            </a:extLst>
          </p:cNvPr>
          <p:cNvPicPr>
            <a:picLocks noChangeAspect="1"/>
          </p:cNvPicPr>
          <p:nvPr/>
        </p:nvPicPr>
        <p:blipFill>
          <a:blip r:embed="rId4"/>
          <a:stretch>
            <a:fillRect/>
          </a:stretch>
        </p:blipFill>
        <p:spPr>
          <a:xfrm>
            <a:off x="-2" y="1606612"/>
            <a:ext cx="12192000" cy="3297936"/>
          </a:xfrm>
          <a:prstGeom prst="rect">
            <a:avLst/>
          </a:prstGeom>
        </p:spPr>
      </p:pic>
    </p:spTree>
    <p:extLst>
      <p:ext uri="{BB962C8B-B14F-4D97-AF65-F5344CB8AC3E}">
        <p14:creationId xmlns:p14="http://schemas.microsoft.com/office/powerpoint/2010/main" val="3633005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435">
                                          <p:stCondLst>
                                            <p:cond delay="0"/>
                                          </p:stCondLst>
                                        </p:cTn>
                                        <p:tgtEl>
                                          <p:spTgt spid="15"/>
                                        </p:tgtEl>
                                      </p:cBhvr>
                                    </p:animEffect>
                                    <p:anim calcmode="lin" valueType="num">
                                      <p:cBhvr>
                                        <p:cTn id="8"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13" dur="20">
                                          <p:stCondLst>
                                            <p:cond delay="487"/>
                                          </p:stCondLst>
                                        </p:cTn>
                                        <p:tgtEl>
                                          <p:spTgt spid="15"/>
                                        </p:tgtEl>
                                      </p:cBhvr>
                                      <p:to x="100000" y="60000"/>
                                    </p:animScale>
                                    <p:animScale>
                                      <p:cBhvr>
                                        <p:cTn id="14" dur="124" decel="50000">
                                          <p:stCondLst>
                                            <p:cond delay="507"/>
                                          </p:stCondLst>
                                        </p:cTn>
                                        <p:tgtEl>
                                          <p:spTgt spid="15"/>
                                        </p:tgtEl>
                                      </p:cBhvr>
                                      <p:to x="100000" y="100000"/>
                                    </p:animScale>
                                    <p:animScale>
                                      <p:cBhvr>
                                        <p:cTn id="15" dur="20">
                                          <p:stCondLst>
                                            <p:cond delay="984"/>
                                          </p:stCondLst>
                                        </p:cTn>
                                        <p:tgtEl>
                                          <p:spTgt spid="15"/>
                                        </p:tgtEl>
                                      </p:cBhvr>
                                      <p:to x="100000" y="80000"/>
                                    </p:animScale>
                                    <p:animScale>
                                      <p:cBhvr>
                                        <p:cTn id="16" dur="124" decel="50000">
                                          <p:stCondLst>
                                            <p:cond delay="1004"/>
                                          </p:stCondLst>
                                        </p:cTn>
                                        <p:tgtEl>
                                          <p:spTgt spid="15"/>
                                        </p:tgtEl>
                                      </p:cBhvr>
                                      <p:to x="100000" y="100000"/>
                                    </p:animScale>
                                    <p:animScale>
                                      <p:cBhvr>
                                        <p:cTn id="17" dur="20">
                                          <p:stCondLst>
                                            <p:cond delay="1231"/>
                                          </p:stCondLst>
                                        </p:cTn>
                                        <p:tgtEl>
                                          <p:spTgt spid="15"/>
                                        </p:tgtEl>
                                      </p:cBhvr>
                                      <p:to x="100000" y="90000"/>
                                    </p:animScale>
                                    <p:animScale>
                                      <p:cBhvr>
                                        <p:cTn id="18" dur="124" decel="50000">
                                          <p:stCondLst>
                                            <p:cond delay="1251"/>
                                          </p:stCondLst>
                                        </p:cTn>
                                        <p:tgtEl>
                                          <p:spTgt spid="15"/>
                                        </p:tgtEl>
                                      </p:cBhvr>
                                      <p:to x="100000" y="100000"/>
                                    </p:animScale>
                                    <p:animScale>
                                      <p:cBhvr>
                                        <p:cTn id="19" dur="20">
                                          <p:stCondLst>
                                            <p:cond delay="1356"/>
                                          </p:stCondLst>
                                        </p:cTn>
                                        <p:tgtEl>
                                          <p:spTgt spid="15"/>
                                        </p:tgtEl>
                                      </p:cBhvr>
                                      <p:to x="100000" y="95000"/>
                                    </p:animScale>
                                    <p:animScale>
                                      <p:cBhvr>
                                        <p:cTn id="20" dur="124" decel="50000">
                                          <p:stCondLst>
                                            <p:cond delay="1376"/>
                                          </p:stCondLst>
                                        </p:cTn>
                                        <p:tgtEl>
                                          <p:spTgt spid="15"/>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3" name="Group 12">
            <a:extLst>
              <a:ext uri="{FF2B5EF4-FFF2-40B4-BE49-F238E27FC236}">
                <a16:creationId xmlns:a16="http://schemas.microsoft.com/office/drawing/2014/main" xmlns="" id="{14870043-1212-EB4F-FC61-5ACE336456DF}"/>
              </a:ext>
            </a:extLst>
          </p:cNvPr>
          <p:cNvGrpSpPr/>
          <p:nvPr/>
        </p:nvGrpSpPr>
        <p:grpSpPr>
          <a:xfrm>
            <a:off x="891914" y="452091"/>
            <a:ext cx="10769848" cy="720000"/>
            <a:chOff x="891914" y="452091"/>
            <a:chExt cx="10769848" cy="720000"/>
          </a:xfrm>
        </p:grpSpPr>
        <p:sp>
          <p:nvSpPr>
            <p:cNvPr id="3" name="Rectangle: Rounded Corners 2">
              <a:extLst>
                <a:ext uri="{FF2B5EF4-FFF2-40B4-BE49-F238E27FC236}">
                  <a16:creationId xmlns:a16="http://schemas.microsoft.com/office/drawing/2014/main" xmlns="" id="{6AEE2612-4598-562B-99CF-25D4871C3FC8}"/>
                </a:ext>
              </a:extLst>
            </p:cNvPr>
            <p:cNvSpPr/>
            <p:nvPr/>
          </p:nvSpPr>
          <p:spPr>
            <a:xfrm>
              <a:off x="891914" y="452091"/>
              <a:ext cx="10769848" cy="720000"/>
            </a:xfrm>
            <a:custGeom>
              <a:avLst/>
              <a:gdLst>
                <a:gd name="connsiteX0" fmla="*/ 0 w 10769848"/>
                <a:gd name="connsiteY0" fmla="*/ 120002 h 720000"/>
                <a:gd name="connsiteX1" fmla="*/ 120002 w 10769848"/>
                <a:gd name="connsiteY1" fmla="*/ 0 h 720000"/>
                <a:gd name="connsiteX2" fmla="*/ 10649846 w 10769848"/>
                <a:gd name="connsiteY2" fmla="*/ 0 h 720000"/>
                <a:gd name="connsiteX3" fmla="*/ 10769848 w 10769848"/>
                <a:gd name="connsiteY3" fmla="*/ 120002 h 720000"/>
                <a:gd name="connsiteX4" fmla="*/ 10769848 w 10769848"/>
                <a:gd name="connsiteY4" fmla="*/ 599998 h 720000"/>
                <a:gd name="connsiteX5" fmla="*/ 10649846 w 10769848"/>
                <a:gd name="connsiteY5" fmla="*/ 720000 h 720000"/>
                <a:gd name="connsiteX6" fmla="*/ 120002 w 10769848"/>
                <a:gd name="connsiteY6" fmla="*/ 720000 h 720000"/>
                <a:gd name="connsiteX7" fmla="*/ 0 w 10769848"/>
                <a:gd name="connsiteY7" fmla="*/ 599998 h 720000"/>
                <a:gd name="connsiteX8" fmla="*/ 0 w 10769848"/>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9848" h="720000" fill="none" extrusionOk="0">
                  <a:moveTo>
                    <a:pt x="0" y="120002"/>
                  </a:moveTo>
                  <a:cubicBezTo>
                    <a:pt x="65" y="55481"/>
                    <a:pt x="54720" y="1666"/>
                    <a:pt x="120002" y="0"/>
                  </a:cubicBezTo>
                  <a:cubicBezTo>
                    <a:pt x="2951672" y="72427"/>
                    <a:pt x="8119686" y="61419"/>
                    <a:pt x="10649846" y="0"/>
                  </a:cubicBezTo>
                  <a:cubicBezTo>
                    <a:pt x="10715432" y="-4746"/>
                    <a:pt x="10761284" y="51136"/>
                    <a:pt x="10769848" y="120002"/>
                  </a:cubicBezTo>
                  <a:cubicBezTo>
                    <a:pt x="10731695" y="283626"/>
                    <a:pt x="10788501" y="427457"/>
                    <a:pt x="10769848" y="599998"/>
                  </a:cubicBezTo>
                  <a:cubicBezTo>
                    <a:pt x="10770116" y="664912"/>
                    <a:pt x="10712786" y="716262"/>
                    <a:pt x="10649846" y="720000"/>
                  </a:cubicBezTo>
                  <a:cubicBezTo>
                    <a:pt x="7977403" y="749827"/>
                    <a:pt x="4042603" y="640694"/>
                    <a:pt x="120002" y="720000"/>
                  </a:cubicBezTo>
                  <a:cubicBezTo>
                    <a:pt x="55685" y="719779"/>
                    <a:pt x="-5295" y="667320"/>
                    <a:pt x="0" y="599998"/>
                  </a:cubicBezTo>
                  <a:cubicBezTo>
                    <a:pt x="3432" y="530237"/>
                    <a:pt x="35474" y="278147"/>
                    <a:pt x="0" y="120002"/>
                  </a:cubicBezTo>
                  <a:close/>
                </a:path>
                <a:path w="10769848" h="720000" stroke="0" extrusionOk="0">
                  <a:moveTo>
                    <a:pt x="0" y="120002"/>
                  </a:moveTo>
                  <a:cubicBezTo>
                    <a:pt x="4433" y="54935"/>
                    <a:pt x="55044" y="2743"/>
                    <a:pt x="120002" y="0"/>
                  </a:cubicBezTo>
                  <a:cubicBezTo>
                    <a:pt x="3209193" y="123000"/>
                    <a:pt x="7916299" y="-96860"/>
                    <a:pt x="10649846" y="0"/>
                  </a:cubicBezTo>
                  <a:cubicBezTo>
                    <a:pt x="10711875" y="-3236"/>
                    <a:pt x="10772448" y="48485"/>
                    <a:pt x="10769848" y="120002"/>
                  </a:cubicBezTo>
                  <a:cubicBezTo>
                    <a:pt x="10781225" y="194638"/>
                    <a:pt x="10755313" y="455683"/>
                    <a:pt x="10769848" y="599998"/>
                  </a:cubicBezTo>
                  <a:cubicBezTo>
                    <a:pt x="10764151" y="668337"/>
                    <a:pt x="10708073" y="718683"/>
                    <a:pt x="10649846" y="720000"/>
                  </a:cubicBezTo>
                  <a:cubicBezTo>
                    <a:pt x="6673786" y="559293"/>
                    <a:pt x="3459423" y="759667"/>
                    <a:pt x="120002" y="720000"/>
                  </a:cubicBezTo>
                  <a:cubicBezTo>
                    <a:pt x="44209" y="718078"/>
                    <a:pt x="-2497" y="665142"/>
                    <a:pt x="0" y="599998"/>
                  </a:cubicBezTo>
                  <a:cubicBezTo>
                    <a:pt x="-31219" y="426908"/>
                    <a:pt x="18585" y="215495"/>
                    <a:pt x="0" y="120002"/>
                  </a:cubicBezTo>
                  <a:close/>
                </a:path>
              </a:pathLst>
            </a:custGeom>
            <a:solidFill>
              <a:srgbClr val="CCFFFF"/>
            </a:solidFill>
            <a:ln w="28575">
              <a:solidFill>
                <a:srgbClr val="0066CC"/>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7887557-8383-BF32-3857-1A5B39550384}"/>
                </a:ext>
              </a:extLst>
            </p:cNvPr>
            <p:cNvSpPr txBox="1"/>
            <p:nvPr/>
          </p:nvSpPr>
          <p:spPr>
            <a:xfrm>
              <a:off x="1253590" y="488925"/>
              <a:ext cx="5051960" cy="646331"/>
            </a:xfrm>
            <a:prstGeom prst="rect">
              <a:avLst/>
            </a:prstGeom>
            <a:noFill/>
          </p:spPr>
          <p:txBody>
            <a:bodyPr wrap="square" rtlCol="0">
              <a:spAutoFit/>
            </a:bodyPr>
            <a:lstStyle/>
            <a:p>
              <a:r>
                <a:rPr lang="vi-VN" sz="3600" b="1">
                  <a:solidFill>
                    <a:srgbClr val="003399"/>
                  </a:solidFill>
                  <a:latin typeface="Calibri" panose="020F0502020204030204" pitchFamily="34" charset="0"/>
                  <a:ea typeface="Calibri" panose="020F0502020204030204" pitchFamily="34" charset="0"/>
                  <a:cs typeface="Calibri" panose="020F0502020204030204" pitchFamily="34" charset="0"/>
                </a:rPr>
                <a:t>Vị trí địa lí và lãnh thổ</a:t>
              </a:r>
              <a:endParaRPr lang="en-US" sz="3600" b="1">
                <a:solidFill>
                  <a:srgbClr val="00339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xmlns="" id="{AC3C62E9-FD63-5146-BD6D-2178A4961FB2}"/>
              </a:ext>
            </a:extLst>
          </p:cNvPr>
          <p:cNvPicPr>
            <a:picLocks noChangeAspect="1"/>
          </p:cNvPicPr>
          <p:nvPr/>
        </p:nvPicPr>
        <p:blipFill>
          <a:blip r:embed="rId5"/>
          <a:stretch>
            <a:fillRect/>
          </a:stretch>
        </p:blipFill>
        <p:spPr>
          <a:xfrm>
            <a:off x="530238" y="452091"/>
            <a:ext cx="723352" cy="720000"/>
          </a:xfrm>
          <a:prstGeom prst="rect">
            <a:avLst/>
          </a:prstGeom>
        </p:spPr>
      </p:pic>
      <p:sp>
        <p:nvSpPr>
          <p:cNvPr id="16" name="TextBox 15">
            <a:extLst>
              <a:ext uri="{FF2B5EF4-FFF2-40B4-BE49-F238E27FC236}">
                <a16:creationId xmlns:a16="http://schemas.microsoft.com/office/drawing/2014/main" xmlns="" id="{C19F5426-12FA-F2D5-E3ED-099E1D9C1664}"/>
              </a:ext>
            </a:extLst>
          </p:cNvPr>
          <p:cNvSpPr txBox="1"/>
          <p:nvPr/>
        </p:nvSpPr>
        <p:spPr>
          <a:xfrm>
            <a:off x="530238" y="1227723"/>
            <a:ext cx="11131524" cy="1754326"/>
          </a:xfrm>
          <a:prstGeom prst="rect">
            <a:avLst/>
          </a:prstGeom>
          <a:noFill/>
        </p:spPr>
        <p:txBody>
          <a:bodyPr wrap="square">
            <a:spAutoFit/>
          </a:bodyPr>
          <a:lstStyle/>
          <a:p>
            <a:pPr algn="just"/>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a:solidFill>
                  <a:srgbClr val="C00000"/>
                </a:solidFill>
                <a:latin typeface="Calibri" panose="020F0502020204030204" pitchFamily="34" charset="0"/>
                <a:ea typeface="Calibri" panose="020F0502020204030204" pitchFamily="34" charset="0"/>
                <a:cs typeface="Calibri" panose="020F0502020204030204" pitchFamily="34" charset="0"/>
              </a:rPr>
              <a:t>Đọc </a:t>
            </a:r>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thông tin và quan sát hình 3, em hãy:</a:t>
            </a:r>
            <a:endParaRPr lang="en-US" sz="3600" b="1">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3600" b="1">
                <a:solidFill>
                  <a:srgbClr val="C00000"/>
                </a:solidFill>
                <a:latin typeface="Calibri" panose="020F0502020204030204" pitchFamily="34" charset="0"/>
                <a:ea typeface="Calibri" panose="020F0502020204030204" pitchFamily="34" charset="0"/>
                <a:cs typeface="Calibri" panose="020F0502020204030204" pitchFamily="34" charset="0"/>
              </a:rPr>
              <a:t>- Xác định trên bản đồ vị trí địa lí của Việt Nam.</a:t>
            </a:r>
          </a:p>
          <a:p>
            <a:pPr algn="just"/>
            <a:r>
              <a:rPr lang="en-US" sz="3600" b="1">
                <a:solidFill>
                  <a:srgbClr val="C00000"/>
                </a:solidFill>
                <a:latin typeface="Calibri" panose="020F0502020204030204" pitchFamily="34" charset="0"/>
                <a:ea typeface="Calibri" panose="020F0502020204030204" pitchFamily="34" charset="0"/>
                <a:cs typeface="Calibri" panose="020F0502020204030204" pitchFamily="34" charset="0"/>
              </a:rPr>
              <a:t>- Mô tả hình dạng phần đất liền Việt Nam.</a:t>
            </a:r>
          </a:p>
        </p:txBody>
      </p:sp>
      <p:pic>
        <p:nvPicPr>
          <p:cNvPr id="22" name="Picture 21">
            <a:extLst>
              <a:ext uri="{FF2B5EF4-FFF2-40B4-BE49-F238E27FC236}">
                <a16:creationId xmlns:a16="http://schemas.microsoft.com/office/drawing/2014/main" xmlns="" id="{A84D3C4E-5C75-37F3-BCF7-FA5EF5B00FA3}"/>
              </a:ext>
            </a:extLst>
          </p:cNvPr>
          <p:cNvPicPr>
            <a:picLocks noChangeAspect="1"/>
          </p:cNvPicPr>
          <p:nvPr/>
        </p:nvPicPr>
        <p:blipFill>
          <a:blip r:embed="rId6"/>
          <a:stretch>
            <a:fillRect/>
          </a:stretch>
        </p:blipFill>
        <p:spPr>
          <a:xfrm>
            <a:off x="9371945" y="2259000"/>
            <a:ext cx="2380800" cy="4320000"/>
          </a:xfrm>
          <a:prstGeom prst="rect">
            <a:avLst/>
          </a:prstGeom>
        </p:spPr>
      </p:pic>
      <p:pic>
        <p:nvPicPr>
          <p:cNvPr id="6" name="Picture 5">
            <a:extLst>
              <a:ext uri="{FF2B5EF4-FFF2-40B4-BE49-F238E27FC236}">
                <a16:creationId xmlns:a16="http://schemas.microsoft.com/office/drawing/2014/main" xmlns="" id="{17DFC1AD-AD37-20B6-B0EA-8F9B0F5343D0}"/>
              </a:ext>
            </a:extLst>
          </p:cNvPr>
          <p:cNvPicPr>
            <a:picLocks noChangeAspect="1"/>
          </p:cNvPicPr>
          <p:nvPr/>
        </p:nvPicPr>
        <p:blipFill>
          <a:blip r:embed="rId7"/>
          <a:stretch>
            <a:fillRect/>
          </a:stretch>
        </p:blipFill>
        <p:spPr>
          <a:xfrm>
            <a:off x="1592432" y="3066024"/>
            <a:ext cx="6885542" cy="3429000"/>
          </a:xfrm>
          <a:prstGeom prst="rect">
            <a:avLst/>
          </a:prstGeom>
          <a:effectLst>
            <a:outerShdw blurRad="50800" dist="38100" dir="16200000" rotWithShape="0">
              <a:schemeClr val="tx1">
                <a:lumMod val="50000"/>
                <a:lumOff val="50000"/>
                <a:alpha val="40000"/>
              </a:schemeClr>
            </a:outerShdw>
          </a:effectLst>
        </p:spPr>
      </p:pic>
    </p:spTree>
    <p:extLst>
      <p:ext uri="{BB962C8B-B14F-4D97-AF65-F5344CB8AC3E}">
        <p14:creationId xmlns:p14="http://schemas.microsoft.com/office/powerpoint/2010/main" val="56610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 fill="hold"/>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grpId="0" nodeType="clickEffect">
                                      <p:stCondLst>
                                        <p:cond delay="0"/>
                                      </p:stCondLst>
                                      <p:iterate type="wd">
                                        <p:tmPct val="10000"/>
                                      </p:iterate>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3*#ppt_w"/>
                                              </p:val>
                                            </p:tav>
                                            <p:tav tm="100000">
                                              <p:val>
                                                <p:strVal val="#ppt_w"/>
                                              </p:val>
                                            </p:tav>
                                          </p:tavLst>
                                        </p:anim>
                                        <p:anim calcmode="lin" valueType="num">
                                          <p:cBhvr>
                                            <p:cTn id="16" dur="500" fill="hold"/>
                                            <p:tgtEl>
                                              <p:spTgt spid="16"/>
                                            </p:tgtEl>
                                            <p:attrNameLst>
                                              <p:attrName>ppt_h</p:attrName>
                                            </p:attrNameLst>
                                          </p:cBhvr>
                                          <p:tavLst>
                                            <p:tav tm="0">
                                              <p:val>
                                                <p:strVal val="4/3*#ppt_h"/>
                                              </p:val>
                                            </p:tav>
                                            <p:tav tm="100000">
                                              <p:val>
                                                <p:strVal val="#ppt_h"/>
                                              </p:val>
                                            </p:tav>
                                          </p:tavLst>
                                        </p:anim>
                                      </p:childTnLst>
                                    </p:cTn>
                                  </p:par>
                                  <p:par>
                                    <p:cTn id="17" presetID="2" presetClass="entr" presetSubtype="4" fill="hold" nodeType="withEffect" p14:presetBounceEnd="53333">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3333">
                                          <p:cBhvr additive="base">
                                            <p:cTn id="19" dur="750" fill="hold"/>
                                            <p:tgtEl>
                                              <p:spTgt spid="22"/>
                                            </p:tgtEl>
                                            <p:attrNameLst>
                                              <p:attrName>ppt_x</p:attrName>
                                            </p:attrNameLst>
                                          </p:cBhvr>
                                          <p:tavLst>
                                            <p:tav tm="0">
                                              <p:val>
                                                <p:strVal val="#ppt_x"/>
                                              </p:val>
                                            </p:tav>
                                            <p:tav tm="100000">
                                              <p:val>
                                                <p:strVal val="#ppt_x"/>
                                              </p:val>
                                            </p:tav>
                                          </p:tavLst>
                                        </p:anim>
                                        <p:anim calcmode="lin" valueType="num" p14:bounceEnd="53333">
                                          <p:cBhvr additive="base">
                                            <p:cTn id="20"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huýt.wav"/>
                                            </p:tgtEl>
                                          </p:cMediaNode>
                                        </p:audio>
                                      </p:subTnLst>
                                    </p:cTn>
                                  </p:par>
                                  <p:par>
                                    <p:cTn id="21" presetID="32" presetClass="emph" presetSubtype="0" repeatCount="2000" fill="hold" nodeType="withEffect">
                                      <p:stCondLst>
                                        <p:cond delay="750"/>
                                      </p:stCondLst>
                                      <p:childTnLst>
                                        <p:animRot by="120000">
                                          <p:cBhvr>
                                            <p:cTn id="22" dur="100" fill="hold">
                                              <p:stCondLst>
                                                <p:cond delay="0"/>
                                              </p:stCondLst>
                                            </p:cTn>
                                            <p:tgtEl>
                                              <p:spTgt spid="22"/>
                                            </p:tgtEl>
                                            <p:attrNameLst>
                                              <p:attrName>r</p:attrName>
                                            </p:attrNameLst>
                                          </p:cBhvr>
                                        </p:animRot>
                                        <p:animRot by="-240000">
                                          <p:cBhvr>
                                            <p:cTn id="23" dur="200" fill="hold">
                                              <p:stCondLst>
                                                <p:cond delay="200"/>
                                              </p:stCondLst>
                                            </p:cTn>
                                            <p:tgtEl>
                                              <p:spTgt spid="22"/>
                                            </p:tgtEl>
                                            <p:attrNameLst>
                                              <p:attrName>r</p:attrName>
                                            </p:attrNameLst>
                                          </p:cBhvr>
                                        </p:animRot>
                                        <p:animRot by="240000">
                                          <p:cBhvr>
                                            <p:cTn id="24" dur="200" fill="hold">
                                              <p:stCondLst>
                                                <p:cond delay="400"/>
                                              </p:stCondLst>
                                            </p:cTn>
                                            <p:tgtEl>
                                              <p:spTgt spid="22"/>
                                            </p:tgtEl>
                                            <p:attrNameLst>
                                              <p:attrName>r</p:attrName>
                                            </p:attrNameLst>
                                          </p:cBhvr>
                                        </p:animRot>
                                        <p:animRot by="-240000">
                                          <p:cBhvr>
                                            <p:cTn id="25" dur="200" fill="hold">
                                              <p:stCondLst>
                                                <p:cond delay="600"/>
                                              </p:stCondLst>
                                            </p:cTn>
                                            <p:tgtEl>
                                              <p:spTgt spid="22"/>
                                            </p:tgtEl>
                                            <p:attrNameLst>
                                              <p:attrName>r</p:attrName>
                                            </p:attrNameLst>
                                          </p:cBhvr>
                                        </p:animRot>
                                        <p:animRot by="120000">
                                          <p:cBhvr>
                                            <p:cTn id="26" dur="200" fill="hold">
                                              <p:stCondLst>
                                                <p:cond delay="800"/>
                                              </p:stCondLst>
                                            </p:cTn>
                                            <p:tgtEl>
                                              <p:spTgt spid="22"/>
                                            </p:tgtEl>
                                            <p:attrNameLst>
                                              <p:attrName>r</p:attrName>
                                            </p:attrNameLst>
                                          </p:cBhvr>
                                        </p:animRot>
                                      </p:childTnLst>
                                    </p:cTn>
                                  </p:par>
                                </p:childTnLst>
                              </p:cTn>
                            </p:par>
                            <p:par>
                              <p:cTn id="27" fill="hold">
                                <p:stCondLst>
                                  <p:cond delay="2750"/>
                                </p:stCondLst>
                                <p:childTnLst>
                                  <p:par>
                                    <p:cTn id="28" presetID="26" presetClass="emph" presetSubtype="0" fill="hold"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 fill="hold"/>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8" name="ÂM-THANH-XOAY.wav"/>
                                            </p:tgtEl>
                                          </p:cMediaNode>
                                        </p:audio>
                                      </p:sub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grpId="0" nodeType="clickEffect">
                                      <p:stCondLst>
                                        <p:cond delay="0"/>
                                      </p:stCondLst>
                                      <p:iterate type="wd">
                                        <p:tmPct val="10000"/>
                                      </p:iterate>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3*#ppt_w"/>
                                              </p:val>
                                            </p:tav>
                                            <p:tav tm="100000">
                                              <p:val>
                                                <p:strVal val="#ppt_w"/>
                                              </p:val>
                                            </p:tav>
                                          </p:tavLst>
                                        </p:anim>
                                        <p:anim calcmode="lin" valueType="num">
                                          <p:cBhvr>
                                            <p:cTn id="16" dur="500" fill="hold"/>
                                            <p:tgtEl>
                                              <p:spTgt spid="16"/>
                                            </p:tgtEl>
                                            <p:attrNameLst>
                                              <p:attrName>ppt_h</p:attrName>
                                            </p:attrNameLst>
                                          </p:cBhvr>
                                          <p:tavLst>
                                            <p:tav tm="0">
                                              <p:val>
                                                <p:strVal val="4/3*#ppt_h"/>
                                              </p:val>
                                            </p:tav>
                                            <p:tav tm="100000">
                                              <p:val>
                                                <p:strVal val="#ppt_h"/>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huýt.wav"/>
                                            </p:tgtEl>
                                          </p:cMediaNode>
                                        </p:audio>
                                      </p:subTnLst>
                                    </p:cTn>
                                  </p:par>
                                  <p:par>
                                    <p:cTn id="21" presetID="32" presetClass="emph" presetSubtype="0" repeatCount="2000" fill="hold" nodeType="withEffect">
                                      <p:stCondLst>
                                        <p:cond delay="750"/>
                                      </p:stCondLst>
                                      <p:childTnLst>
                                        <p:animRot by="120000">
                                          <p:cBhvr>
                                            <p:cTn id="22" dur="100" fill="hold">
                                              <p:stCondLst>
                                                <p:cond delay="0"/>
                                              </p:stCondLst>
                                            </p:cTn>
                                            <p:tgtEl>
                                              <p:spTgt spid="22"/>
                                            </p:tgtEl>
                                            <p:attrNameLst>
                                              <p:attrName>r</p:attrName>
                                            </p:attrNameLst>
                                          </p:cBhvr>
                                        </p:animRot>
                                        <p:animRot by="-240000">
                                          <p:cBhvr>
                                            <p:cTn id="23" dur="200" fill="hold">
                                              <p:stCondLst>
                                                <p:cond delay="200"/>
                                              </p:stCondLst>
                                            </p:cTn>
                                            <p:tgtEl>
                                              <p:spTgt spid="22"/>
                                            </p:tgtEl>
                                            <p:attrNameLst>
                                              <p:attrName>r</p:attrName>
                                            </p:attrNameLst>
                                          </p:cBhvr>
                                        </p:animRot>
                                        <p:animRot by="240000">
                                          <p:cBhvr>
                                            <p:cTn id="24" dur="200" fill="hold">
                                              <p:stCondLst>
                                                <p:cond delay="400"/>
                                              </p:stCondLst>
                                            </p:cTn>
                                            <p:tgtEl>
                                              <p:spTgt spid="22"/>
                                            </p:tgtEl>
                                            <p:attrNameLst>
                                              <p:attrName>r</p:attrName>
                                            </p:attrNameLst>
                                          </p:cBhvr>
                                        </p:animRot>
                                        <p:animRot by="-240000">
                                          <p:cBhvr>
                                            <p:cTn id="25" dur="200" fill="hold">
                                              <p:stCondLst>
                                                <p:cond delay="600"/>
                                              </p:stCondLst>
                                            </p:cTn>
                                            <p:tgtEl>
                                              <p:spTgt spid="22"/>
                                            </p:tgtEl>
                                            <p:attrNameLst>
                                              <p:attrName>r</p:attrName>
                                            </p:attrNameLst>
                                          </p:cBhvr>
                                        </p:animRot>
                                        <p:animRot by="120000">
                                          <p:cBhvr>
                                            <p:cTn id="26" dur="200" fill="hold">
                                              <p:stCondLst>
                                                <p:cond delay="800"/>
                                              </p:stCondLst>
                                            </p:cTn>
                                            <p:tgtEl>
                                              <p:spTgt spid="22"/>
                                            </p:tgtEl>
                                            <p:attrNameLst>
                                              <p:attrName>r</p:attrName>
                                            </p:attrNameLst>
                                          </p:cBhvr>
                                        </p:animRot>
                                      </p:childTnLst>
                                    </p:cTn>
                                  </p:par>
                                </p:childTnLst>
                              </p:cTn>
                            </p:par>
                            <p:par>
                              <p:cTn id="27" fill="hold">
                                <p:stCondLst>
                                  <p:cond delay="2750"/>
                                </p:stCondLst>
                                <p:childTnLst>
                                  <p:par>
                                    <p:cTn id="28" presetID="26" presetClass="emph" presetSubtype="0" fill="hold"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9DC65618-6061-D434-DA27-E7FAE0BE5E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0" b="5389"/>
          <a:stretch/>
        </p:blipFill>
        <p:spPr>
          <a:xfrm>
            <a:off x="3359193" y="451050"/>
            <a:ext cx="4608652" cy="5955900"/>
          </a:xfrm>
          <a:prstGeom prst="rect">
            <a:avLst/>
          </a:prstGeom>
        </p:spPr>
      </p:pic>
      <p:sp>
        <p:nvSpPr>
          <p:cNvPr id="9" name="TextBox 8">
            <a:extLst>
              <a:ext uri="{FF2B5EF4-FFF2-40B4-BE49-F238E27FC236}">
                <a16:creationId xmlns:a16="http://schemas.microsoft.com/office/drawing/2014/main" xmlns="" id="{C266A5A2-74B4-FDDD-60D4-5335CD127294}"/>
              </a:ext>
            </a:extLst>
          </p:cNvPr>
          <p:cNvSpPr txBox="1"/>
          <p:nvPr/>
        </p:nvSpPr>
        <p:spPr>
          <a:xfrm>
            <a:off x="7955188" y="582067"/>
            <a:ext cx="3778800" cy="5693866"/>
          </a:xfrm>
          <a:prstGeom prst="rect">
            <a:avLst/>
          </a:prstGeom>
          <a:noFill/>
        </p:spPr>
        <p:txBody>
          <a:bodyPr wrap="square">
            <a:spAutoFit/>
          </a:bodyPr>
          <a:lstStyle/>
          <a:p>
            <a:pPr algn="just"/>
            <a:r>
              <a:rPr lang="vi-VN" sz="28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Lãnh thổ Việt Nam là một khối thống nhất và toàn vẹn, bao gồm: vùng đất, vùng biển và vùng trời. Phần đất liền Việt Nam có hình chữ S, trải dài theo chiều Bắc – Nam, hẹp theo chiều ngang. Vùng biển Việt Nam thuộc Biển Đông có nhiều đảo và quần đảo. Đường bờ biển dài khoảng 3 260 km.</a:t>
            </a:r>
            <a:endParaRPr lang="en-US" sz="2800" b="1">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3A0EADDB-6F78-E635-2C32-1C1C0FC6592E}"/>
              </a:ext>
            </a:extLst>
          </p:cNvPr>
          <p:cNvSpPr txBox="1"/>
          <p:nvPr/>
        </p:nvSpPr>
        <p:spPr>
          <a:xfrm>
            <a:off x="458012" y="556867"/>
            <a:ext cx="2913838" cy="5262979"/>
          </a:xfrm>
          <a:prstGeom prst="rect">
            <a:avLst/>
          </a:prstGeom>
          <a:noFill/>
        </p:spPr>
        <p:txBody>
          <a:bodyPr wrap="square">
            <a:spAutoFit/>
          </a:bodyPr>
          <a:lstStyle/>
          <a:p>
            <a:pPr algn="just"/>
            <a:r>
              <a:rPr lang="vi-VN" sz="28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Việt Nam thuộc châu Á, nằm gần trung tâm khu vực Đông Nam Á, tiếp giáp với Biển Đông. Phần đất liền, Việt Nam tiếp giáp với Trung Quốc ở phía bắc,   Cam-pu-chia</a:t>
            </a:r>
            <a:r>
              <a:rPr lang="en-US" sz="28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a:t>
            </a:r>
            <a:r>
              <a:rPr lang="vi-VN" sz="28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(Cambodia) và Lào ở phía tây.</a:t>
            </a:r>
          </a:p>
        </p:txBody>
      </p:sp>
    </p:spTree>
    <p:extLst>
      <p:ext uri="{BB962C8B-B14F-4D97-AF65-F5344CB8AC3E}">
        <p14:creationId xmlns:p14="http://schemas.microsoft.com/office/powerpoint/2010/main" val="2378277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B77FBE-A656-2309-8FEA-13BD7B80FEBB}"/>
              </a:ext>
            </a:extLst>
          </p:cNvPr>
          <p:cNvPicPr>
            <a:picLocks noChangeAspect="1"/>
          </p:cNvPicPr>
          <p:nvPr/>
        </p:nvPicPr>
        <p:blipFill rotWithShape="1">
          <a:blip r:embed="rId3"/>
          <a:srcRect l="77" t="2911" b="2911"/>
          <a:stretch/>
        </p:blipFill>
        <p:spPr>
          <a:xfrm>
            <a:off x="0" y="2"/>
            <a:ext cx="12192000" cy="6857998"/>
          </a:xfrm>
          <a:prstGeom prst="rect">
            <a:avLst/>
          </a:prstGeom>
        </p:spPr>
      </p:pic>
      <p:pic>
        <p:nvPicPr>
          <p:cNvPr id="23" name="Picture 22">
            <a:extLst>
              <a:ext uri="{FF2B5EF4-FFF2-40B4-BE49-F238E27FC236}">
                <a16:creationId xmlns:a16="http://schemas.microsoft.com/office/drawing/2014/main" xmlns="" id="{A1D97101-F45F-D7A0-F995-C3E730C71F79}"/>
              </a:ext>
            </a:extLst>
          </p:cNvPr>
          <p:cNvPicPr>
            <a:picLocks noChangeAspect="1"/>
          </p:cNvPicPr>
          <p:nvPr/>
        </p:nvPicPr>
        <p:blipFill>
          <a:blip r:embed="rId4"/>
          <a:stretch>
            <a:fillRect/>
          </a:stretch>
        </p:blipFill>
        <p:spPr>
          <a:xfrm>
            <a:off x="1397204" y="2178000"/>
            <a:ext cx="9397590" cy="4680000"/>
          </a:xfrm>
          <a:prstGeom prst="rect">
            <a:avLst/>
          </a:prstGeom>
          <a:effectLst>
            <a:outerShdw blurRad="50800" dist="38100" dir="16200000" rotWithShape="0">
              <a:schemeClr val="tx1">
                <a:lumMod val="50000"/>
                <a:lumOff val="50000"/>
                <a:alpha val="40000"/>
              </a:schemeClr>
            </a:outerShdw>
          </a:effectLst>
        </p:spPr>
      </p:pic>
      <p:pic>
        <p:nvPicPr>
          <p:cNvPr id="5" name="Picture 4">
            <a:extLst>
              <a:ext uri="{FF2B5EF4-FFF2-40B4-BE49-F238E27FC236}">
                <a16:creationId xmlns:a16="http://schemas.microsoft.com/office/drawing/2014/main" xmlns="" id="{F62B6634-20F8-236D-84BA-D495F85E8FB4}"/>
              </a:ext>
            </a:extLst>
          </p:cNvPr>
          <p:cNvPicPr>
            <a:picLocks noChangeAspect="1"/>
          </p:cNvPicPr>
          <p:nvPr/>
        </p:nvPicPr>
        <p:blipFill>
          <a:blip r:embed="rId5"/>
          <a:stretch>
            <a:fillRect/>
          </a:stretch>
        </p:blipFill>
        <p:spPr>
          <a:xfrm>
            <a:off x="228324" y="373475"/>
            <a:ext cx="11199323" cy="3840813"/>
          </a:xfrm>
          <a:prstGeom prst="rect">
            <a:avLst/>
          </a:prstGeom>
        </p:spPr>
      </p:pic>
    </p:spTree>
    <p:extLst>
      <p:ext uri="{BB962C8B-B14F-4D97-AF65-F5344CB8AC3E}">
        <p14:creationId xmlns:p14="http://schemas.microsoft.com/office/powerpoint/2010/main" val="33228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B77FBE-A656-2309-8FEA-13BD7B80FEBB}"/>
              </a:ext>
            </a:extLst>
          </p:cNvPr>
          <p:cNvPicPr>
            <a:picLocks noChangeAspect="1"/>
          </p:cNvPicPr>
          <p:nvPr/>
        </p:nvPicPr>
        <p:blipFill rotWithShape="1">
          <a:blip r:embed="rId5"/>
          <a:srcRect l="77" t="2911" b="2911"/>
          <a:stretch/>
        </p:blipFill>
        <p:spPr>
          <a:xfrm>
            <a:off x="0" y="2"/>
            <a:ext cx="12192000" cy="6857998"/>
          </a:xfrm>
          <a:prstGeom prst="rect">
            <a:avLst/>
          </a:prstGeom>
        </p:spPr>
      </p:pic>
      <p:pic>
        <p:nvPicPr>
          <p:cNvPr id="9" name="Picture 8">
            <a:extLst>
              <a:ext uri="{FF2B5EF4-FFF2-40B4-BE49-F238E27FC236}">
                <a16:creationId xmlns:a16="http://schemas.microsoft.com/office/drawing/2014/main" xmlns="" id="{8BA8C435-508E-EE8C-FEE8-A148AE91F498}"/>
              </a:ext>
            </a:extLst>
          </p:cNvPr>
          <p:cNvPicPr>
            <a:picLocks noChangeAspect="1"/>
          </p:cNvPicPr>
          <p:nvPr/>
        </p:nvPicPr>
        <p:blipFill>
          <a:blip r:embed="rId6"/>
          <a:stretch>
            <a:fillRect/>
          </a:stretch>
        </p:blipFill>
        <p:spPr>
          <a:xfrm>
            <a:off x="182931" y="2177998"/>
            <a:ext cx="2648000" cy="4500000"/>
          </a:xfrm>
          <a:prstGeom prst="rect">
            <a:avLst/>
          </a:prstGeom>
          <a:effectLst>
            <a:outerShdw blurRad="50800" dist="38100" dir="5400000" algn="ctr" rotWithShape="0">
              <a:schemeClr val="tx1">
                <a:lumMod val="50000"/>
                <a:lumOff val="50000"/>
                <a:alpha val="40000"/>
              </a:schemeClr>
            </a:outerShdw>
          </a:effectLst>
        </p:spPr>
      </p:pic>
      <p:pic>
        <p:nvPicPr>
          <p:cNvPr id="15" name="Picture 14">
            <a:extLst>
              <a:ext uri="{FF2B5EF4-FFF2-40B4-BE49-F238E27FC236}">
                <a16:creationId xmlns:a16="http://schemas.microsoft.com/office/drawing/2014/main" xmlns="" id="{D1023B13-63A1-3C54-4F38-34F4773E7DA5}"/>
              </a:ext>
            </a:extLst>
          </p:cNvPr>
          <p:cNvPicPr>
            <a:picLocks noChangeAspect="1"/>
          </p:cNvPicPr>
          <p:nvPr/>
        </p:nvPicPr>
        <p:blipFill>
          <a:blip r:embed="rId7"/>
          <a:stretch>
            <a:fillRect/>
          </a:stretch>
        </p:blipFill>
        <p:spPr>
          <a:xfrm>
            <a:off x="9601060" y="2177998"/>
            <a:ext cx="2408000" cy="4500000"/>
          </a:xfrm>
          <a:prstGeom prst="rect">
            <a:avLst/>
          </a:prstGeom>
          <a:effectLst>
            <a:outerShdw blurRad="50800" dist="38100" dir="5400000" algn="ctr" rotWithShape="0">
              <a:schemeClr val="tx1">
                <a:lumMod val="50000"/>
                <a:lumOff val="50000"/>
                <a:alpha val="40000"/>
              </a:schemeClr>
            </a:outerShdw>
          </a:effectLst>
        </p:spPr>
      </p:pic>
      <p:sp>
        <p:nvSpPr>
          <p:cNvPr id="20" name="TextBox 19">
            <a:extLst>
              <a:ext uri="{FF2B5EF4-FFF2-40B4-BE49-F238E27FC236}">
                <a16:creationId xmlns:a16="http://schemas.microsoft.com/office/drawing/2014/main" xmlns="" id="{E2ADBF9E-3B0A-F202-6ED5-D0DBD11AFB23}"/>
              </a:ext>
            </a:extLst>
          </p:cNvPr>
          <p:cNvSpPr txBox="1"/>
          <p:nvPr/>
        </p:nvSpPr>
        <p:spPr>
          <a:xfrm>
            <a:off x="3107995" y="2177998"/>
            <a:ext cx="5976000" cy="1328023"/>
          </a:xfrm>
          <a:custGeom>
            <a:avLst/>
            <a:gdLst>
              <a:gd name="connsiteX0" fmla="*/ 0 w 5976000"/>
              <a:gd name="connsiteY0" fmla="*/ 221342 h 1328023"/>
              <a:gd name="connsiteX1" fmla="*/ 221342 w 5976000"/>
              <a:gd name="connsiteY1" fmla="*/ 0 h 1328023"/>
              <a:gd name="connsiteX2" fmla="*/ 5754658 w 5976000"/>
              <a:gd name="connsiteY2" fmla="*/ 0 h 1328023"/>
              <a:gd name="connsiteX3" fmla="*/ 5976000 w 5976000"/>
              <a:gd name="connsiteY3" fmla="*/ 221342 h 1328023"/>
              <a:gd name="connsiteX4" fmla="*/ 5976000 w 5976000"/>
              <a:gd name="connsiteY4" fmla="*/ 1106681 h 1328023"/>
              <a:gd name="connsiteX5" fmla="*/ 5754658 w 5976000"/>
              <a:gd name="connsiteY5" fmla="*/ 1328023 h 1328023"/>
              <a:gd name="connsiteX6" fmla="*/ 221342 w 5976000"/>
              <a:gd name="connsiteY6" fmla="*/ 1328023 h 1328023"/>
              <a:gd name="connsiteX7" fmla="*/ 0 w 5976000"/>
              <a:gd name="connsiteY7" fmla="*/ 1106681 h 1328023"/>
              <a:gd name="connsiteX8" fmla="*/ 0 w 59760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6000" h="1328023" fill="none" extrusionOk="0">
                <a:moveTo>
                  <a:pt x="0" y="221342"/>
                </a:moveTo>
                <a:cubicBezTo>
                  <a:pt x="-14501" y="82586"/>
                  <a:pt x="101008" y="-18232"/>
                  <a:pt x="221342" y="0"/>
                </a:cubicBezTo>
                <a:cubicBezTo>
                  <a:pt x="2388351" y="-22113"/>
                  <a:pt x="4068147" y="99713"/>
                  <a:pt x="5754658" y="0"/>
                </a:cubicBezTo>
                <a:cubicBezTo>
                  <a:pt x="5857973" y="-8572"/>
                  <a:pt x="5982885" y="97244"/>
                  <a:pt x="5976000" y="221342"/>
                </a:cubicBezTo>
                <a:cubicBezTo>
                  <a:pt x="5993204" y="555026"/>
                  <a:pt x="5963695" y="981274"/>
                  <a:pt x="5976000" y="1106681"/>
                </a:cubicBezTo>
                <a:cubicBezTo>
                  <a:pt x="5985098" y="1237838"/>
                  <a:pt x="5864403" y="1339550"/>
                  <a:pt x="5754658" y="1328023"/>
                </a:cubicBezTo>
                <a:cubicBezTo>
                  <a:pt x="3380747" y="1253127"/>
                  <a:pt x="1096538" y="1469210"/>
                  <a:pt x="221342" y="1328023"/>
                </a:cubicBezTo>
                <a:cubicBezTo>
                  <a:pt x="97507" y="1321135"/>
                  <a:pt x="22575" y="1234564"/>
                  <a:pt x="0" y="1106681"/>
                </a:cubicBezTo>
                <a:cubicBezTo>
                  <a:pt x="27033" y="803088"/>
                  <a:pt x="-56304" y="425806"/>
                  <a:pt x="0" y="221342"/>
                </a:cubicBezTo>
                <a:close/>
              </a:path>
              <a:path w="5976000" h="1328023" stroke="0" extrusionOk="0">
                <a:moveTo>
                  <a:pt x="0" y="221342"/>
                </a:moveTo>
                <a:cubicBezTo>
                  <a:pt x="4562" y="101670"/>
                  <a:pt x="105950" y="6893"/>
                  <a:pt x="221342" y="0"/>
                </a:cubicBezTo>
                <a:cubicBezTo>
                  <a:pt x="1629899" y="124774"/>
                  <a:pt x="4246991" y="-119602"/>
                  <a:pt x="5754658" y="0"/>
                </a:cubicBezTo>
                <a:cubicBezTo>
                  <a:pt x="5897612" y="-6882"/>
                  <a:pt x="5974287" y="98259"/>
                  <a:pt x="5976000" y="221342"/>
                </a:cubicBezTo>
                <a:cubicBezTo>
                  <a:pt x="6004185" y="508568"/>
                  <a:pt x="6041536" y="810774"/>
                  <a:pt x="5976000" y="1106681"/>
                </a:cubicBezTo>
                <a:cubicBezTo>
                  <a:pt x="5983522" y="1223909"/>
                  <a:pt x="5877937" y="1329703"/>
                  <a:pt x="5754658" y="1328023"/>
                </a:cubicBezTo>
                <a:cubicBezTo>
                  <a:pt x="3007440" y="1163653"/>
                  <a:pt x="2788539" y="1303078"/>
                  <a:pt x="221342" y="1328023"/>
                </a:cubicBezTo>
                <a:cubicBezTo>
                  <a:pt x="93515" y="1325774"/>
                  <a:pt x="-4829" y="1218633"/>
                  <a:pt x="0" y="1106681"/>
                </a:cubicBezTo>
                <a:cubicBezTo>
                  <a:pt x="72932" y="911327"/>
                  <a:pt x="-73254" y="580767"/>
                  <a:pt x="0" y="221342"/>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2774229335">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en-US" sz="3600">
                <a:solidFill>
                  <a:srgbClr val="002060"/>
                </a:solidFill>
              </a:rPr>
              <a:t>HS trong nhóm đếm số thứ tự từ 1 đến 4.</a:t>
            </a:r>
          </a:p>
        </p:txBody>
      </p:sp>
      <p:sp>
        <p:nvSpPr>
          <p:cNvPr id="22" name="TextBox 21">
            <a:extLst>
              <a:ext uri="{FF2B5EF4-FFF2-40B4-BE49-F238E27FC236}">
                <a16:creationId xmlns:a16="http://schemas.microsoft.com/office/drawing/2014/main" xmlns="" id="{C6EDEA87-2586-C3AC-E606-8AE7E4C6575E}"/>
              </a:ext>
            </a:extLst>
          </p:cNvPr>
          <p:cNvSpPr txBox="1"/>
          <p:nvPr/>
        </p:nvSpPr>
        <p:spPr>
          <a:xfrm>
            <a:off x="3107994" y="4211532"/>
            <a:ext cx="6310125" cy="1940957"/>
          </a:xfrm>
          <a:custGeom>
            <a:avLst/>
            <a:gdLst>
              <a:gd name="connsiteX0" fmla="*/ 0 w 6310125"/>
              <a:gd name="connsiteY0" fmla="*/ 323499 h 1940957"/>
              <a:gd name="connsiteX1" fmla="*/ 323499 w 6310125"/>
              <a:gd name="connsiteY1" fmla="*/ 0 h 1940957"/>
              <a:gd name="connsiteX2" fmla="*/ 5986626 w 6310125"/>
              <a:gd name="connsiteY2" fmla="*/ 0 h 1940957"/>
              <a:gd name="connsiteX3" fmla="*/ 6310125 w 6310125"/>
              <a:gd name="connsiteY3" fmla="*/ 323499 h 1940957"/>
              <a:gd name="connsiteX4" fmla="*/ 6310125 w 6310125"/>
              <a:gd name="connsiteY4" fmla="*/ 1617458 h 1940957"/>
              <a:gd name="connsiteX5" fmla="*/ 5986626 w 6310125"/>
              <a:gd name="connsiteY5" fmla="*/ 1940957 h 1940957"/>
              <a:gd name="connsiteX6" fmla="*/ 323499 w 6310125"/>
              <a:gd name="connsiteY6" fmla="*/ 1940957 h 1940957"/>
              <a:gd name="connsiteX7" fmla="*/ 0 w 6310125"/>
              <a:gd name="connsiteY7" fmla="*/ 1617458 h 1940957"/>
              <a:gd name="connsiteX8" fmla="*/ 0 w 6310125"/>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125" h="1940957" fill="none" extrusionOk="0">
                <a:moveTo>
                  <a:pt x="0" y="323499"/>
                </a:moveTo>
                <a:cubicBezTo>
                  <a:pt x="-6485" y="148721"/>
                  <a:pt x="169149" y="-21039"/>
                  <a:pt x="323499" y="0"/>
                </a:cubicBezTo>
                <a:cubicBezTo>
                  <a:pt x="1384992" y="153362"/>
                  <a:pt x="4090902" y="108211"/>
                  <a:pt x="5986626" y="0"/>
                </a:cubicBezTo>
                <a:cubicBezTo>
                  <a:pt x="6171246" y="-1720"/>
                  <a:pt x="6320470" y="149229"/>
                  <a:pt x="6310125" y="323499"/>
                </a:cubicBezTo>
                <a:cubicBezTo>
                  <a:pt x="6194642" y="677716"/>
                  <a:pt x="6302049" y="1304919"/>
                  <a:pt x="6310125" y="1617458"/>
                </a:cubicBezTo>
                <a:cubicBezTo>
                  <a:pt x="6277629" y="1793016"/>
                  <a:pt x="6149767" y="1934665"/>
                  <a:pt x="5986626" y="1940957"/>
                </a:cubicBezTo>
                <a:cubicBezTo>
                  <a:pt x="4013778" y="1930132"/>
                  <a:pt x="1345720" y="1827908"/>
                  <a:pt x="323499" y="1940957"/>
                </a:cubicBezTo>
                <a:cubicBezTo>
                  <a:pt x="137133" y="1930167"/>
                  <a:pt x="-10476" y="1827121"/>
                  <a:pt x="0" y="1617458"/>
                </a:cubicBezTo>
                <a:cubicBezTo>
                  <a:pt x="98950" y="1170438"/>
                  <a:pt x="-19776" y="551520"/>
                  <a:pt x="0" y="323499"/>
                </a:cubicBezTo>
                <a:close/>
              </a:path>
              <a:path w="6310125" h="1940957" stroke="0" extrusionOk="0">
                <a:moveTo>
                  <a:pt x="0" y="323499"/>
                </a:moveTo>
                <a:cubicBezTo>
                  <a:pt x="21897" y="125017"/>
                  <a:pt x="141269" y="6138"/>
                  <a:pt x="323499" y="0"/>
                </a:cubicBezTo>
                <a:cubicBezTo>
                  <a:pt x="2043472" y="-46873"/>
                  <a:pt x="3469096" y="-20350"/>
                  <a:pt x="5986626" y="0"/>
                </a:cubicBezTo>
                <a:cubicBezTo>
                  <a:pt x="6183439" y="8241"/>
                  <a:pt x="6335978" y="125949"/>
                  <a:pt x="6310125" y="323499"/>
                </a:cubicBezTo>
                <a:cubicBezTo>
                  <a:pt x="6409909" y="526393"/>
                  <a:pt x="6233294" y="1349515"/>
                  <a:pt x="6310125" y="1617458"/>
                </a:cubicBezTo>
                <a:cubicBezTo>
                  <a:pt x="6324346" y="1767345"/>
                  <a:pt x="6181627" y="1972080"/>
                  <a:pt x="5986626" y="1940957"/>
                </a:cubicBezTo>
                <a:cubicBezTo>
                  <a:pt x="4805542" y="2106843"/>
                  <a:pt x="2914456" y="2098449"/>
                  <a:pt x="323499" y="1940957"/>
                </a:cubicBezTo>
                <a:cubicBezTo>
                  <a:pt x="128621" y="1967972"/>
                  <a:pt x="-6580" y="1810164"/>
                  <a:pt x="0" y="1617458"/>
                </a:cubicBezTo>
                <a:cubicBezTo>
                  <a:pt x="-30871" y="991713"/>
                  <a:pt x="92811" y="750539"/>
                  <a:pt x="0" y="323499"/>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3877451910">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600" dirty="0" err="1">
                <a:solidFill>
                  <a:srgbClr val="002060"/>
                </a:solidFill>
              </a:rPr>
              <a:t>Phân</a:t>
            </a:r>
            <a:r>
              <a:rPr lang="en-US" sz="3600" dirty="0">
                <a:solidFill>
                  <a:srgbClr val="002060"/>
                </a:solidFill>
              </a:rPr>
              <a:t> chia </a:t>
            </a:r>
            <a:r>
              <a:rPr lang="en-US" sz="3600" dirty="0" err="1">
                <a:solidFill>
                  <a:srgbClr val="002060"/>
                </a:solidFill>
              </a:rPr>
              <a:t>nhiệm</a:t>
            </a:r>
            <a:r>
              <a:rPr lang="en-US" sz="3600" dirty="0">
                <a:solidFill>
                  <a:srgbClr val="002060"/>
                </a:solidFill>
              </a:rPr>
              <a:t> </a:t>
            </a:r>
            <a:r>
              <a:rPr lang="en-US" sz="3600" dirty="0" err="1">
                <a:solidFill>
                  <a:srgbClr val="002060"/>
                </a:solidFill>
              </a:rPr>
              <a:t>vụ</a:t>
            </a:r>
            <a:r>
              <a:rPr lang="en-US" sz="3600" dirty="0">
                <a:solidFill>
                  <a:srgbClr val="002060"/>
                </a:solidFill>
              </a:rPr>
              <a:t> </a:t>
            </a:r>
            <a:r>
              <a:rPr lang="en-US" sz="3600" dirty="0" err="1">
                <a:solidFill>
                  <a:srgbClr val="002060"/>
                </a:solidFill>
              </a:rPr>
              <a:t>cho</a:t>
            </a:r>
            <a:r>
              <a:rPr lang="en-US" sz="3600" dirty="0">
                <a:solidFill>
                  <a:srgbClr val="002060"/>
                </a:solidFill>
              </a:rPr>
              <a:t> </a:t>
            </a:r>
            <a:r>
              <a:rPr lang="en-US" sz="3600" dirty="0" err="1">
                <a:solidFill>
                  <a:srgbClr val="002060"/>
                </a:solidFill>
              </a:rPr>
              <a:t>các</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viên</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trưởng</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phó</a:t>
            </a:r>
            <a:r>
              <a:rPr lang="en-US" sz="3600" dirty="0">
                <a:solidFill>
                  <a:srgbClr val="002060"/>
                </a:solidFill>
              </a:rPr>
              <a:t>, </a:t>
            </a:r>
            <a:r>
              <a:rPr lang="en-US" sz="3600" dirty="0" err="1">
                <a:solidFill>
                  <a:srgbClr val="002060"/>
                </a:solidFill>
              </a:rPr>
              <a:t>thư</a:t>
            </a:r>
            <a:r>
              <a:rPr lang="en-US" sz="3600" dirty="0">
                <a:solidFill>
                  <a:srgbClr val="002060"/>
                </a:solidFill>
              </a:rPr>
              <a:t> </a:t>
            </a:r>
            <a:r>
              <a:rPr lang="en-US" sz="3600" dirty="0" err="1">
                <a:solidFill>
                  <a:srgbClr val="002060"/>
                </a:solidFill>
              </a:rPr>
              <a:t>kí</a:t>
            </a:r>
            <a:r>
              <a:rPr lang="en-US" sz="3600" dirty="0">
                <a:solidFill>
                  <a:srgbClr val="002060"/>
                </a:solidFill>
              </a:rPr>
              <a:t>,…</a:t>
            </a:r>
            <a:endParaRPr lang="vi-VN" sz="3600" dirty="0">
              <a:solidFill>
                <a:srgbClr val="002060"/>
              </a:solidFill>
            </a:endParaRPr>
          </a:p>
        </p:txBody>
      </p:sp>
      <p:pic>
        <p:nvPicPr>
          <p:cNvPr id="2" name="Picture 1">
            <a:extLst>
              <a:ext uri="{FF2B5EF4-FFF2-40B4-BE49-F238E27FC236}">
                <a16:creationId xmlns:a16="http://schemas.microsoft.com/office/drawing/2014/main" xmlns="" id="{135FBC6B-8058-E541-2DE1-38168572BC32}"/>
              </a:ext>
            </a:extLst>
          </p:cNvPr>
          <p:cNvPicPr>
            <a:picLocks noChangeAspect="1"/>
          </p:cNvPicPr>
          <p:nvPr/>
        </p:nvPicPr>
        <p:blipFill>
          <a:blip r:embed="rId8"/>
          <a:stretch>
            <a:fillRect/>
          </a:stretch>
        </p:blipFill>
        <p:spPr>
          <a:xfrm>
            <a:off x="733595" y="372463"/>
            <a:ext cx="10071465" cy="2274005"/>
          </a:xfrm>
          <a:prstGeom prst="rect">
            <a:avLst/>
          </a:prstGeom>
        </p:spPr>
      </p:pic>
    </p:spTree>
    <p:extLst>
      <p:ext uri="{BB962C8B-B14F-4D97-AF65-F5344CB8AC3E}">
        <p14:creationId xmlns:p14="http://schemas.microsoft.com/office/powerpoint/2010/main" val="3420955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3333">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huýt.wav"/>
                                            </p:tgtEl>
                                          </p:cMediaNode>
                                        </p:audio>
                                      </p:subTnLst>
                                    </p:cTn>
                                  </p:par>
                                  <p:par>
                                    <p:cTn id="13" presetID="32" presetClass="emph" presetSubtype="0" repeatCount="2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9"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par>
                                    <p:cTn id="28" presetID="9"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huýt.wav"/>
                                            </p:tgtEl>
                                          </p:cMediaNode>
                                        </p:audio>
                                      </p:sub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huýt.wav"/>
                                            </p:tgtEl>
                                          </p:cMediaNode>
                                        </p:audio>
                                      </p:subTnLst>
                                    </p:cTn>
                                  </p:par>
                                  <p:par>
                                    <p:cTn id="13" presetID="32" presetClass="emph" presetSubtype="0" repeatCount="2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9"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10" name="click.wav"/>
                                            </p:tgtEl>
                                          </p:cMediaNode>
                                        </p:audio>
                                      </p:subTnLst>
                                    </p:cTn>
                                  </p:par>
                                  <p:par>
                                    <p:cTn id="28" presetID="9"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10" name="click.wav"/>
                                            </p:tgtEl>
                                          </p:cMediaNode>
                                        </p:audio>
                                      </p:sub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2571CB-925B-FA97-E36D-6705C457F526}"/>
              </a:ext>
            </a:extLst>
          </p:cNvPr>
          <p:cNvPicPr>
            <a:picLocks noChangeAspect="1"/>
          </p:cNvPicPr>
          <p:nvPr/>
        </p:nvPicPr>
        <p:blipFill rotWithShape="1">
          <a:blip r:embed="rId3"/>
          <a:srcRect l="77" t="2911" b="2911"/>
          <a:stretch/>
        </p:blipFill>
        <p:spPr>
          <a:xfrm>
            <a:off x="0" y="2"/>
            <a:ext cx="12192000" cy="6857998"/>
          </a:xfrm>
          <a:prstGeom prst="rect">
            <a:avLst/>
          </a:prstGeom>
        </p:spPr>
      </p:pic>
      <p:pic>
        <p:nvPicPr>
          <p:cNvPr id="31" name="Picture 30">
            <a:extLst>
              <a:ext uri="{FF2B5EF4-FFF2-40B4-BE49-F238E27FC236}">
                <a16:creationId xmlns:a16="http://schemas.microsoft.com/office/drawing/2014/main" xmlns="" id="{15155556-D946-F80A-0811-A52213FBF6B3}"/>
              </a:ext>
            </a:extLst>
          </p:cNvPr>
          <p:cNvPicPr>
            <a:picLocks noChangeAspect="1"/>
          </p:cNvPicPr>
          <p:nvPr/>
        </p:nvPicPr>
        <p:blipFill>
          <a:blip r:embed="rId4"/>
          <a:stretch>
            <a:fillRect/>
          </a:stretch>
        </p:blipFill>
        <p:spPr>
          <a:xfrm>
            <a:off x="8902153" y="2177998"/>
            <a:ext cx="3106915" cy="4500000"/>
          </a:xfrm>
          <a:prstGeom prst="rect">
            <a:avLst/>
          </a:prstGeom>
        </p:spPr>
      </p:pic>
      <p:pic>
        <p:nvPicPr>
          <p:cNvPr id="35" name="Picture 34">
            <a:extLst>
              <a:ext uri="{FF2B5EF4-FFF2-40B4-BE49-F238E27FC236}">
                <a16:creationId xmlns:a16="http://schemas.microsoft.com/office/drawing/2014/main" xmlns="" id="{A86025FC-1B03-62CC-D19C-2A1F13424C88}"/>
              </a:ext>
            </a:extLst>
          </p:cNvPr>
          <p:cNvPicPr>
            <a:picLocks noChangeAspect="1"/>
          </p:cNvPicPr>
          <p:nvPr/>
        </p:nvPicPr>
        <p:blipFill>
          <a:blip r:embed="rId5"/>
          <a:stretch>
            <a:fillRect/>
          </a:stretch>
        </p:blipFill>
        <p:spPr>
          <a:xfrm>
            <a:off x="3173862" y="1785172"/>
            <a:ext cx="3965540" cy="1512000"/>
          </a:xfrm>
          <a:prstGeom prst="rect">
            <a:avLst/>
          </a:prstGeom>
        </p:spPr>
      </p:pic>
      <p:pic>
        <p:nvPicPr>
          <p:cNvPr id="39" name="Picture 38">
            <a:extLst>
              <a:ext uri="{FF2B5EF4-FFF2-40B4-BE49-F238E27FC236}">
                <a16:creationId xmlns:a16="http://schemas.microsoft.com/office/drawing/2014/main" xmlns="" id="{05724194-110C-4C0A-BE6C-8B8A71A9B2A1}"/>
              </a:ext>
            </a:extLst>
          </p:cNvPr>
          <p:cNvPicPr>
            <a:picLocks noChangeAspect="1"/>
          </p:cNvPicPr>
          <p:nvPr/>
        </p:nvPicPr>
        <p:blipFill>
          <a:blip r:embed="rId6"/>
          <a:stretch>
            <a:fillRect/>
          </a:stretch>
        </p:blipFill>
        <p:spPr>
          <a:xfrm>
            <a:off x="4753681" y="3475585"/>
            <a:ext cx="3965540" cy="1512000"/>
          </a:xfrm>
          <a:prstGeom prst="rect">
            <a:avLst/>
          </a:prstGeom>
        </p:spPr>
      </p:pic>
      <p:pic>
        <p:nvPicPr>
          <p:cNvPr id="43" name="Picture 42">
            <a:extLst>
              <a:ext uri="{FF2B5EF4-FFF2-40B4-BE49-F238E27FC236}">
                <a16:creationId xmlns:a16="http://schemas.microsoft.com/office/drawing/2014/main" xmlns="" id="{4979A5F9-9E18-F2BC-5A4F-7952F0B3272B}"/>
              </a:ext>
            </a:extLst>
          </p:cNvPr>
          <p:cNvPicPr>
            <a:picLocks noChangeAspect="1"/>
          </p:cNvPicPr>
          <p:nvPr/>
        </p:nvPicPr>
        <p:blipFill>
          <a:blip r:embed="rId7"/>
          <a:stretch>
            <a:fillRect/>
          </a:stretch>
        </p:blipFill>
        <p:spPr>
          <a:xfrm>
            <a:off x="3173862" y="5165998"/>
            <a:ext cx="3960000" cy="1512000"/>
          </a:xfrm>
          <a:prstGeom prst="rect">
            <a:avLst/>
          </a:prstGeom>
        </p:spPr>
      </p:pic>
      <p:pic>
        <p:nvPicPr>
          <p:cNvPr id="48" name="Picture 47">
            <a:extLst>
              <a:ext uri="{FF2B5EF4-FFF2-40B4-BE49-F238E27FC236}">
                <a16:creationId xmlns:a16="http://schemas.microsoft.com/office/drawing/2014/main" xmlns="" id="{A4CF84A1-33DA-E804-7C12-4FFF12D07516}"/>
              </a:ext>
            </a:extLst>
          </p:cNvPr>
          <p:cNvPicPr>
            <a:picLocks noChangeAspect="1"/>
          </p:cNvPicPr>
          <p:nvPr/>
        </p:nvPicPr>
        <p:blipFill>
          <a:blip r:embed="rId8"/>
          <a:stretch>
            <a:fillRect/>
          </a:stretch>
        </p:blipFill>
        <p:spPr>
          <a:xfrm flipH="1">
            <a:off x="182931" y="2177998"/>
            <a:ext cx="2808000" cy="4500000"/>
          </a:xfrm>
          <a:prstGeom prst="rect">
            <a:avLst/>
          </a:prstGeom>
        </p:spPr>
      </p:pic>
      <p:pic>
        <p:nvPicPr>
          <p:cNvPr id="2" name="Picture 1">
            <a:extLst>
              <a:ext uri="{FF2B5EF4-FFF2-40B4-BE49-F238E27FC236}">
                <a16:creationId xmlns:a16="http://schemas.microsoft.com/office/drawing/2014/main" xmlns="" id="{AB4E7537-974A-17E7-4FF8-2E727CFA861B}"/>
              </a:ext>
            </a:extLst>
          </p:cNvPr>
          <p:cNvPicPr>
            <a:picLocks noChangeAspect="1"/>
          </p:cNvPicPr>
          <p:nvPr/>
        </p:nvPicPr>
        <p:blipFill>
          <a:blip r:embed="rId9"/>
          <a:stretch>
            <a:fillRect/>
          </a:stretch>
        </p:blipFill>
        <p:spPr>
          <a:xfrm>
            <a:off x="514535" y="428540"/>
            <a:ext cx="10864014" cy="2353260"/>
          </a:xfrm>
          <a:prstGeom prst="rect">
            <a:avLst/>
          </a:prstGeom>
        </p:spPr>
      </p:pic>
    </p:spTree>
    <p:extLst>
      <p:ext uri="{BB962C8B-B14F-4D97-AF65-F5344CB8AC3E}">
        <p14:creationId xmlns:p14="http://schemas.microsoft.com/office/powerpoint/2010/main" val="3688515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3333">
                                          <p:cBhvr additive="base">
                                            <p:cTn id="7" dur="750" fill="hold"/>
                                            <p:tgtEl>
                                              <p:spTgt spid="48"/>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3333">
                                          <p:cBhvr additive="base">
                                            <p:cTn id="11" dur="750" fill="hold"/>
                                            <p:tgtEl>
                                              <p:spTgt spid="31"/>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huýt.wav"/>
                                            </p:tgtEl>
                                          </p:cMediaNode>
                                        </p:audio>
                                      </p:subTnLst>
                                    </p:cTn>
                                  </p:par>
                                  <p:par>
                                    <p:cTn id="13" presetID="12" presetClass="entr" presetSubtype="4" fill="hold"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2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32" presetClass="emph" presetSubtype="0" repeatCount="2000" fill="hold" nodeType="withEffect">
                                      <p:stCondLst>
                                        <p:cond delay="750"/>
                                      </p:stCondLst>
                                      <p:childTnLst>
                                        <p:animRot by="120000">
                                          <p:cBhvr>
                                            <p:cTn id="26" dur="100" fill="hold">
                                              <p:stCondLst>
                                                <p:cond delay="0"/>
                                              </p:stCondLst>
                                            </p:cTn>
                                            <p:tgtEl>
                                              <p:spTgt spid="48"/>
                                            </p:tgtEl>
                                            <p:attrNameLst>
                                              <p:attrName>r</p:attrName>
                                            </p:attrNameLst>
                                          </p:cBhvr>
                                        </p:animRot>
                                        <p:animRot by="-240000">
                                          <p:cBhvr>
                                            <p:cTn id="27" dur="200" fill="hold">
                                              <p:stCondLst>
                                                <p:cond delay="200"/>
                                              </p:stCondLst>
                                            </p:cTn>
                                            <p:tgtEl>
                                              <p:spTgt spid="48"/>
                                            </p:tgtEl>
                                            <p:attrNameLst>
                                              <p:attrName>r</p:attrName>
                                            </p:attrNameLst>
                                          </p:cBhvr>
                                        </p:animRot>
                                        <p:animRot by="240000">
                                          <p:cBhvr>
                                            <p:cTn id="28" dur="200" fill="hold">
                                              <p:stCondLst>
                                                <p:cond delay="400"/>
                                              </p:stCondLst>
                                            </p:cTn>
                                            <p:tgtEl>
                                              <p:spTgt spid="48"/>
                                            </p:tgtEl>
                                            <p:attrNameLst>
                                              <p:attrName>r</p:attrName>
                                            </p:attrNameLst>
                                          </p:cBhvr>
                                        </p:animRot>
                                        <p:animRot by="-240000">
                                          <p:cBhvr>
                                            <p:cTn id="29" dur="200" fill="hold">
                                              <p:stCondLst>
                                                <p:cond delay="600"/>
                                              </p:stCondLst>
                                            </p:cTn>
                                            <p:tgtEl>
                                              <p:spTgt spid="48"/>
                                            </p:tgtEl>
                                            <p:attrNameLst>
                                              <p:attrName>r</p:attrName>
                                            </p:attrNameLst>
                                          </p:cBhvr>
                                        </p:animRot>
                                        <p:animRot by="120000">
                                          <p:cBhvr>
                                            <p:cTn id="30" dur="200" fill="hold">
                                              <p:stCondLst>
                                                <p:cond delay="800"/>
                                              </p:stCondLst>
                                            </p:cTn>
                                            <p:tgtEl>
                                              <p:spTgt spid="48"/>
                                            </p:tgtEl>
                                            <p:attrNameLst>
                                              <p:attrName>r</p:attrName>
                                            </p:attrNameLst>
                                          </p:cBhvr>
                                        </p:animRot>
                                      </p:childTnLst>
                                    </p:cTn>
                                  </p:par>
                                  <p:par>
                                    <p:cTn id="31" presetID="32" presetClass="emph" presetSubtype="0" repeatCount="2000" fill="hold" nodeType="withEffect">
                                      <p:stCondLst>
                                        <p:cond delay="75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31" presetClass="entr" presetSubtype="0" fill="hold" nodeType="withEffect">
                                      <p:stCondLst>
                                        <p:cond delay="75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ppt_x"/>
                                              </p:val>
                                            </p:tav>
                                            <p:tav tm="100000">
                                              <p:val>
                                                <p:strVal val="#ppt_x"/>
                                              </p:val>
                                            </p:tav>
                                          </p:tavLst>
                                        </p:anim>
                                        <p:anim calcmode="lin" valueType="num">
                                          <p:cBhvr additive="base">
                                            <p:cTn id="8"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huýt.wav"/>
                                            </p:tgtEl>
                                          </p:cMediaNode>
                                        </p:audio>
                                      </p:sub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750" fill="hold"/>
                                            <p:tgtEl>
                                              <p:spTgt spid="31"/>
                                            </p:tgtEl>
                                            <p:attrNameLst>
                                              <p:attrName>ppt_x</p:attrName>
                                            </p:attrNameLst>
                                          </p:cBhvr>
                                          <p:tavLst>
                                            <p:tav tm="0">
                                              <p:val>
                                                <p:strVal val="#ppt_x"/>
                                              </p:val>
                                            </p:tav>
                                            <p:tav tm="100000">
                                              <p:val>
                                                <p:strVal val="#ppt_x"/>
                                              </p:val>
                                            </p:tav>
                                          </p:tavLst>
                                        </p:anim>
                                        <p:anim calcmode="lin" valueType="num">
                                          <p:cBhvr additive="base">
                                            <p:cTn id="12"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huýt.wav"/>
                                            </p:tgtEl>
                                          </p:cMediaNode>
                                        </p:audio>
                                      </p:subTnLst>
                                    </p:cTn>
                                  </p:par>
                                  <p:par>
                                    <p:cTn id="13" presetID="12" presetClass="entr" presetSubtype="4" fill="hold"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2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32" presetClass="emph" presetSubtype="0" repeatCount="2000" fill="hold" nodeType="withEffect">
                                      <p:stCondLst>
                                        <p:cond delay="750"/>
                                      </p:stCondLst>
                                      <p:childTnLst>
                                        <p:animRot by="120000">
                                          <p:cBhvr>
                                            <p:cTn id="26" dur="100" fill="hold">
                                              <p:stCondLst>
                                                <p:cond delay="0"/>
                                              </p:stCondLst>
                                            </p:cTn>
                                            <p:tgtEl>
                                              <p:spTgt spid="48"/>
                                            </p:tgtEl>
                                            <p:attrNameLst>
                                              <p:attrName>r</p:attrName>
                                            </p:attrNameLst>
                                          </p:cBhvr>
                                        </p:animRot>
                                        <p:animRot by="-240000">
                                          <p:cBhvr>
                                            <p:cTn id="27" dur="200" fill="hold">
                                              <p:stCondLst>
                                                <p:cond delay="200"/>
                                              </p:stCondLst>
                                            </p:cTn>
                                            <p:tgtEl>
                                              <p:spTgt spid="48"/>
                                            </p:tgtEl>
                                            <p:attrNameLst>
                                              <p:attrName>r</p:attrName>
                                            </p:attrNameLst>
                                          </p:cBhvr>
                                        </p:animRot>
                                        <p:animRot by="240000">
                                          <p:cBhvr>
                                            <p:cTn id="28" dur="200" fill="hold">
                                              <p:stCondLst>
                                                <p:cond delay="400"/>
                                              </p:stCondLst>
                                            </p:cTn>
                                            <p:tgtEl>
                                              <p:spTgt spid="48"/>
                                            </p:tgtEl>
                                            <p:attrNameLst>
                                              <p:attrName>r</p:attrName>
                                            </p:attrNameLst>
                                          </p:cBhvr>
                                        </p:animRot>
                                        <p:animRot by="-240000">
                                          <p:cBhvr>
                                            <p:cTn id="29" dur="200" fill="hold">
                                              <p:stCondLst>
                                                <p:cond delay="600"/>
                                              </p:stCondLst>
                                            </p:cTn>
                                            <p:tgtEl>
                                              <p:spTgt spid="48"/>
                                            </p:tgtEl>
                                            <p:attrNameLst>
                                              <p:attrName>r</p:attrName>
                                            </p:attrNameLst>
                                          </p:cBhvr>
                                        </p:animRot>
                                        <p:animRot by="120000">
                                          <p:cBhvr>
                                            <p:cTn id="30" dur="200" fill="hold">
                                              <p:stCondLst>
                                                <p:cond delay="800"/>
                                              </p:stCondLst>
                                            </p:cTn>
                                            <p:tgtEl>
                                              <p:spTgt spid="48"/>
                                            </p:tgtEl>
                                            <p:attrNameLst>
                                              <p:attrName>r</p:attrName>
                                            </p:attrNameLst>
                                          </p:cBhvr>
                                        </p:animRot>
                                      </p:childTnLst>
                                    </p:cTn>
                                  </p:par>
                                  <p:par>
                                    <p:cTn id="31" presetID="32" presetClass="emph" presetSubtype="0" repeatCount="2000" fill="hold" nodeType="withEffect">
                                      <p:stCondLst>
                                        <p:cond delay="75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31" presetClass="entr" presetSubtype="0" fill="hold" nodeType="withEffect">
                                      <p:stCondLst>
                                        <p:cond delay="75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3" name="Group 12">
            <a:extLst>
              <a:ext uri="{FF2B5EF4-FFF2-40B4-BE49-F238E27FC236}">
                <a16:creationId xmlns:a16="http://schemas.microsoft.com/office/drawing/2014/main" xmlns="" id="{14870043-1212-EB4F-FC61-5ACE336456DF}"/>
              </a:ext>
            </a:extLst>
          </p:cNvPr>
          <p:cNvGrpSpPr/>
          <p:nvPr/>
        </p:nvGrpSpPr>
        <p:grpSpPr>
          <a:xfrm>
            <a:off x="891914" y="452091"/>
            <a:ext cx="5508886" cy="720000"/>
            <a:chOff x="891914" y="452091"/>
            <a:chExt cx="5508886" cy="720000"/>
          </a:xfrm>
        </p:grpSpPr>
        <p:sp>
          <p:nvSpPr>
            <p:cNvPr id="3" name="Rectangle: Rounded Corners 2">
              <a:extLst>
                <a:ext uri="{FF2B5EF4-FFF2-40B4-BE49-F238E27FC236}">
                  <a16:creationId xmlns:a16="http://schemas.microsoft.com/office/drawing/2014/main" xmlns="" id="{6AEE2612-4598-562B-99CF-25D4871C3FC8}"/>
                </a:ext>
              </a:extLst>
            </p:cNvPr>
            <p:cNvSpPr/>
            <p:nvPr/>
          </p:nvSpPr>
          <p:spPr>
            <a:xfrm>
              <a:off x="891914" y="452091"/>
              <a:ext cx="5508886" cy="720000"/>
            </a:xfrm>
            <a:custGeom>
              <a:avLst/>
              <a:gdLst>
                <a:gd name="connsiteX0" fmla="*/ 0 w 5508886"/>
                <a:gd name="connsiteY0" fmla="*/ 120002 h 720000"/>
                <a:gd name="connsiteX1" fmla="*/ 120002 w 5508886"/>
                <a:gd name="connsiteY1" fmla="*/ 0 h 720000"/>
                <a:gd name="connsiteX2" fmla="*/ 5388884 w 5508886"/>
                <a:gd name="connsiteY2" fmla="*/ 0 h 720000"/>
                <a:gd name="connsiteX3" fmla="*/ 5508886 w 5508886"/>
                <a:gd name="connsiteY3" fmla="*/ 120002 h 720000"/>
                <a:gd name="connsiteX4" fmla="*/ 5508886 w 5508886"/>
                <a:gd name="connsiteY4" fmla="*/ 599998 h 720000"/>
                <a:gd name="connsiteX5" fmla="*/ 5388884 w 5508886"/>
                <a:gd name="connsiteY5" fmla="*/ 720000 h 720000"/>
                <a:gd name="connsiteX6" fmla="*/ 120002 w 5508886"/>
                <a:gd name="connsiteY6" fmla="*/ 720000 h 720000"/>
                <a:gd name="connsiteX7" fmla="*/ 0 w 5508886"/>
                <a:gd name="connsiteY7" fmla="*/ 599998 h 720000"/>
                <a:gd name="connsiteX8" fmla="*/ 0 w 5508886"/>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886" h="720000" fill="none" extrusionOk="0">
                  <a:moveTo>
                    <a:pt x="0" y="120002"/>
                  </a:moveTo>
                  <a:cubicBezTo>
                    <a:pt x="65" y="55481"/>
                    <a:pt x="54720" y="1666"/>
                    <a:pt x="120002" y="0"/>
                  </a:cubicBezTo>
                  <a:cubicBezTo>
                    <a:pt x="2108676" y="72427"/>
                    <a:pt x="4303999" y="61419"/>
                    <a:pt x="5388884" y="0"/>
                  </a:cubicBezTo>
                  <a:cubicBezTo>
                    <a:pt x="5454470" y="-4746"/>
                    <a:pt x="5500322" y="51136"/>
                    <a:pt x="5508886" y="120002"/>
                  </a:cubicBezTo>
                  <a:cubicBezTo>
                    <a:pt x="5470733" y="283626"/>
                    <a:pt x="5527539" y="427457"/>
                    <a:pt x="5508886" y="599998"/>
                  </a:cubicBezTo>
                  <a:cubicBezTo>
                    <a:pt x="5509154" y="664912"/>
                    <a:pt x="5451824" y="716262"/>
                    <a:pt x="5388884" y="720000"/>
                  </a:cubicBezTo>
                  <a:cubicBezTo>
                    <a:pt x="4040956" y="749827"/>
                    <a:pt x="2042753" y="640694"/>
                    <a:pt x="120002" y="720000"/>
                  </a:cubicBezTo>
                  <a:cubicBezTo>
                    <a:pt x="55685" y="719779"/>
                    <a:pt x="-5295" y="667320"/>
                    <a:pt x="0" y="599998"/>
                  </a:cubicBezTo>
                  <a:cubicBezTo>
                    <a:pt x="3432" y="530237"/>
                    <a:pt x="35474" y="278147"/>
                    <a:pt x="0" y="120002"/>
                  </a:cubicBezTo>
                  <a:close/>
                </a:path>
                <a:path w="5508886" h="720000" stroke="0" extrusionOk="0">
                  <a:moveTo>
                    <a:pt x="0" y="120002"/>
                  </a:moveTo>
                  <a:cubicBezTo>
                    <a:pt x="4433" y="54935"/>
                    <a:pt x="55044" y="2743"/>
                    <a:pt x="120002" y="0"/>
                  </a:cubicBezTo>
                  <a:cubicBezTo>
                    <a:pt x="2657744" y="123000"/>
                    <a:pt x="4832820" y="-96860"/>
                    <a:pt x="5388884" y="0"/>
                  </a:cubicBezTo>
                  <a:cubicBezTo>
                    <a:pt x="5450913" y="-3236"/>
                    <a:pt x="5511486" y="48485"/>
                    <a:pt x="5508886" y="120002"/>
                  </a:cubicBezTo>
                  <a:cubicBezTo>
                    <a:pt x="5520263" y="194638"/>
                    <a:pt x="5494351" y="455683"/>
                    <a:pt x="5508886" y="599998"/>
                  </a:cubicBezTo>
                  <a:cubicBezTo>
                    <a:pt x="5503189" y="668337"/>
                    <a:pt x="5447111" y="718683"/>
                    <a:pt x="5388884" y="720000"/>
                  </a:cubicBezTo>
                  <a:cubicBezTo>
                    <a:pt x="3158985" y="559293"/>
                    <a:pt x="879646" y="759667"/>
                    <a:pt x="120002" y="720000"/>
                  </a:cubicBezTo>
                  <a:cubicBezTo>
                    <a:pt x="44209" y="718078"/>
                    <a:pt x="-2497" y="665142"/>
                    <a:pt x="0" y="599998"/>
                  </a:cubicBezTo>
                  <a:cubicBezTo>
                    <a:pt x="-31219" y="426908"/>
                    <a:pt x="18585" y="215495"/>
                    <a:pt x="0" y="120002"/>
                  </a:cubicBezTo>
                  <a:close/>
                </a:path>
              </a:pathLst>
            </a:custGeom>
            <a:solidFill>
              <a:srgbClr val="CCFFFF"/>
            </a:solidFill>
            <a:ln w="28575">
              <a:solidFill>
                <a:srgbClr val="0066CC"/>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7887557-8383-BF32-3857-1A5B39550384}"/>
                </a:ext>
              </a:extLst>
            </p:cNvPr>
            <p:cNvSpPr txBox="1"/>
            <p:nvPr/>
          </p:nvSpPr>
          <p:spPr>
            <a:xfrm>
              <a:off x="1253590" y="488925"/>
              <a:ext cx="48424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Vị trí địa lí và lãnh thổ</a:t>
              </a:r>
              <a:endParaRPr kumimoji="0" lang="en-US" sz="36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xmlns="" id="{AC3C62E9-FD63-5146-BD6D-2178A4961FB2}"/>
              </a:ext>
            </a:extLst>
          </p:cNvPr>
          <p:cNvPicPr>
            <a:picLocks noChangeAspect="1"/>
          </p:cNvPicPr>
          <p:nvPr/>
        </p:nvPicPr>
        <p:blipFill>
          <a:blip r:embed="rId3"/>
          <a:stretch>
            <a:fillRect/>
          </a:stretch>
        </p:blipFill>
        <p:spPr>
          <a:xfrm>
            <a:off x="530238" y="452091"/>
            <a:ext cx="723352" cy="720000"/>
          </a:xfrm>
          <a:prstGeom prst="rect">
            <a:avLst/>
          </a:prstGeom>
        </p:spPr>
      </p:pic>
      <p:sp>
        <p:nvSpPr>
          <p:cNvPr id="7" name="TextBox 6">
            <a:extLst>
              <a:ext uri="{FF2B5EF4-FFF2-40B4-BE49-F238E27FC236}">
                <a16:creationId xmlns:a16="http://schemas.microsoft.com/office/drawing/2014/main" xmlns="" id="{D2321AE7-1AF6-6BF7-30A7-40E3134A30C0}"/>
              </a:ext>
            </a:extLst>
          </p:cNvPr>
          <p:cNvSpPr txBox="1"/>
          <p:nvPr/>
        </p:nvSpPr>
        <p:spPr>
          <a:xfrm>
            <a:off x="530238" y="2187751"/>
            <a:ext cx="6530962" cy="3046988"/>
          </a:xfrm>
          <a:prstGeom prst="rect">
            <a:avLst/>
          </a:prstGeom>
          <a:noFill/>
        </p:spPr>
        <p:txBody>
          <a:bodyPr wrap="square" rtlCol="0">
            <a:spAutoFit/>
          </a:bodyPr>
          <a:lstStyle/>
          <a:p>
            <a:pPr algn="just"/>
            <a:r>
              <a:rPr lang="en-US" sz="3200"/>
              <a:t>Việt Nam thuộc </a:t>
            </a:r>
            <a:r>
              <a:rPr lang="en-US" sz="3200" b="1">
                <a:solidFill>
                  <a:srgbClr val="FF0000"/>
                </a:solidFill>
              </a:rPr>
              <a:t>châu Á</a:t>
            </a:r>
            <a:r>
              <a:rPr lang="en-US" sz="3200"/>
              <a:t>, nằm gần trung tâm khu vực Đông Nam Á, </a:t>
            </a:r>
            <a:r>
              <a:rPr lang="en-US" sz="3200" b="1">
                <a:solidFill>
                  <a:srgbClr val="0070C0"/>
                </a:solidFill>
              </a:rPr>
              <a:t>tiếp giáp với Biển Đông.</a:t>
            </a:r>
            <a:r>
              <a:rPr lang="en-US" sz="3200"/>
              <a:t> Phần đất liền, Việt Nam </a:t>
            </a:r>
            <a:r>
              <a:rPr lang="en-US" sz="3200" b="1">
                <a:solidFill>
                  <a:srgbClr val="C00000"/>
                </a:solidFill>
              </a:rPr>
              <a:t>tiếp giáp với Trung Quốc ở phía bắc</a:t>
            </a:r>
            <a:r>
              <a:rPr lang="en-US" sz="3200"/>
              <a:t>, </a:t>
            </a:r>
            <a:r>
              <a:rPr lang="en-US" sz="3200" b="1">
                <a:solidFill>
                  <a:srgbClr val="7030A0"/>
                </a:solidFill>
              </a:rPr>
              <a:t>Cam-pu-chia (Cambodia) và Lào ở phía tây.</a:t>
            </a:r>
          </a:p>
        </p:txBody>
      </p:sp>
      <p:pic>
        <p:nvPicPr>
          <p:cNvPr id="2" name="Picture 1">
            <a:extLst>
              <a:ext uri="{FF2B5EF4-FFF2-40B4-BE49-F238E27FC236}">
                <a16:creationId xmlns:a16="http://schemas.microsoft.com/office/drawing/2014/main" xmlns="" id="{7E8CABD1-DA12-06BD-2857-6C655A0DA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0" b="5389"/>
          <a:stretch/>
        </p:blipFill>
        <p:spPr>
          <a:xfrm>
            <a:off x="7053110" y="451050"/>
            <a:ext cx="4608652" cy="5955900"/>
          </a:xfrm>
          <a:prstGeom prst="rect">
            <a:avLst/>
          </a:prstGeom>
        </p:spPr>
      </p:pic>
      <p:pic>
        <p:nvPicPr>
          <p:cNvPr id="6" name="Picture 5">
            <a:extLst>
              <a:ext uri="{FF2B5EF4-FFF2-40B4-BE49-F238E27FC236}">
                <a16:creationId xmlns:a16="http://schemas.microsoft.com/office/drawing/2014/main" xmlns="" id="{84CA49FB-0B33-5639-3487-0D1FD84FA920}"/>
              </a:ext>
            </a:extLst>
          </p:cNvPr>
          <p:cNvPicPr>
            <a:picLocks noChangeAspect="1"/>
          </p:cNvPicPr>
          <p:nvPr/>
        </p:nvPicPr>
        <p:blipFill>
          <a:blip r:embed="rId5"/>
          <a:stretch>
            <a:fillRect/>
          </a:stretch>
        </p:blipFill>
        <p:spPr>
          <a:xfrm>
            <a:off x="601280" y="987404"/>
            <a:ext cx="4115157" cy="1639966"/>
          </a:xfrm>
          <a:prstGeom prst="rect">
            <a:avLst/>
          </a:prstGeom>
        </p:spPr>
      </p:pic>
    </p:spTree>
    <p:extLst>
      <p:ext uri="{BB962C8B-B14F-4D97-AF65-F5344CB8AC3E}">
        <p14:creationId xmlns:p14="http://schemas.microsoft.com/office/powerpoint/2010/main" val="181497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3" name="Group 12">
            <a:extLst>
              <a:ext uri="{FF2B5EF4-FFF2-40B4-BE49-F238E27FC236}">
                <a16:creationId xmlns:a16="http://schemas.microsoft.com/office/drawing/2014/main" xmlns="" id="{14870043-1212-EB4F-FC61-5ACE336456DF}"/>
              </a:ext>
            </a:extLst>
          </p:cNvPr>
          <p:cNvGrpSpPr/>
          <p:nvPr/>
        </p:nvGrpSpPr>
        <p:grpSpPr>
          <a:xfrm>
            <a:off x="891913" y="452091"/>
            <a:ext cx="5375537" cy="720000"/>
            <a:chOff x="891914" y="452091"/>
            <a:chExt cx="5760658" cy="720000"/>
          </a:xfrm>
        </p:grpSpPr>
        <p:sp>
          <p:nvSpPr>
            <p:cNvPr id="3" name="Rectangle: Rounded Corners 2">
              <a:extLst>
                <a:ext uri="{FF2B5EF4-FFF2-40B4-BE49-F238E27FC236}">
                  <a16:creationId xmlns:a16="http://schemas.microsoft.com/office/drawing/2014/main" xmlns="" id="{6AEE2612-4598-562B-99CF-25D4871C3FC8}"/>
                </a:ext>
              </a:extLst>
            </p:cNvPr>
            <p:cNvSpPr/>
            <p:nvPr/>
          </p:nvSpPr>
          <p:spPr>
            <a:xfrm>
              <a:off x="891914" y="452091"/>
              <a:ext cx="5760658" cy="720000"/>
            </a:xfrm>
            <a:custGeom>
              <a:avLst/>
              <a:gdLst>
                <a:gd name="connsiteX0" fmla="*/ 0 w 5760658"/>
                <a:gd name="connsiteY0" fmla="*/ 120002 h 720000"/>
                <a:gd name="connsiteX1" fmla="*/ 120002 w 5760658"/>
                <a:gd name="connsiteY1" fmla="*/ 0 h 720000"/>
                <a:gd name="connsiteX2" fmla="*/ 5640656 w 5760658"/>
                <a:gd name="connsiteY2" fmla="*/ 0 h 720000"/>
                <a:gd name="connsiteX3" fmla="*/ 5760658 w 5760658"/>
                <a:gd name="connsiteY3" fmla="*/ 120002 h 720000"/>
                <a:gd name="connsiteX4" fmla="*/ 5760658 w 5760658"/>
                <a:gd name="connsiteY4" fmla="*/ 599998 h 720000"/>
                <a:gd name="connsiteX5" fmla="*/ 5640656 w 5760658"/>
                <a:gd name="connsiteY5" fmla="*/ 720000 h 720000"/>
                <a:gd name="connsiteX6" fmla="*/ 120002 w 5760658"/>
                <a:gd name="connsiteY6" fmla="*/ 720000 h 720000"/>
                <a:gd name="connsiteX7" fmla="*/ 0 w 5760658"/>
                <a:gd name="connsiteY7" fmla="*/ 599998 h 720000"/>
                <a:gd name="connsiteX8" fmla="*/ 0 w 5760658"/>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658" h="720000" fill="none" extrusionOk="0">
                  <a:moveTo>
                    <a:pt x="0" y="120002"/>
                  </a:moveTo>
                  <a:cubicBezTo>
                    <a:pt x="65" y="55481"/>
                    <a:pt x="54720" y="1666"/>
                    <a:pt x="120002" y="0"/>
                  </a:cubicBezTo>
                  <a:cubicBezTo>
                    <a:pt x="1866457" y="72427"/>
                    <a:pt x="4180631" y="61419"/>
                    <a:pt x="5640656" y="0"/>
                  </a:cubicBezTo>
                  <a:cubicBezTo>
                    <a:pt x="5706242" y="-4746"/>
                    <a:pt x="5752094" y="51136"/>
                    <a:pt x="5760658" y="120002"/>
                  </a:cubicBezTo>
                  <a:cubicBezTo>
                    <a:pt x="5722505" y="283626"/>
                    <a:pt x="5779311" y="427457"/>
                    <a:pt x="5760658" y="599998"/>
                  </a:cubicBezTo>
                  <a:cubicBezTo>
                    <a:pt x="5760926" y="664912"/>
                    <a:pt x="5703596" y="716262"/>
                    <a:pt x="5640656" y="720000"/>
                  </a:cubicBezTo>
                  <a:cubicBezTo>
                    <a:pt x="3372723" y="749827"/>
                    <a:pt x="2502015" y="640694"/>
                    <a:pt x="120002" y="720000"/>
                  </a:cubicBezTo>
                  <a:cubicBezTo>
                    <a:pt x="55685" y="719779"/>
                    <a:pt x="-5295" y="667320"/>
                    <a:pt x="0" y="599998"/>
                  </a:cubicBezTo>
                  <a:cubicBezTo>
                    <a:pt x="3432" y="530237"/>
                    <a:pt x="35474" y="278147"/>
                    <a:pt x="0" y="120002"/>
                  </a:cubicBezTo>
                  <a:close/>
                </a:path>
                <a:path w="5760658" h="720000" stroke="0" extrusionOk="0">
                  <a:moveTo>
                    <a:pt x="0" y="120002"/>
                  </a:moveTo>
                  <a:cubicBezTo>
                    <a:pt x="4433" y="54935"/>
                    <a:pt x="55044" y="2743"/>
                    <a:pt x="120002" y="0"/>
                  </a:cubicBezTo>
                  <a:cubicBezTo>
                    <a:pt x="1071581" y="123000"/>
                    <a:pt x="3517164" y="-96860"/>
                    <a:pt x="5640656" y="0"/>
                  </a:cubicBezTo>
                  <a:cubicBezTo>
                    <a:pt x="5702685" y="-3236"/>
                    <a:pt x="5763258" y="48485"/>
                    <a:pt x="5760658" y="120002"/>
                  </a:cubicBezTo>
                  <a:cubicBezTo>
                    <a:pt x="5772035" y="194638"/>
                    <a:pt x="5746123" y="455683"/>
                    <a:pt x="5760658" y="599998"/>
                  </a:cubicBezTo>
                  <a:cubicBezTo>
                    <a:pt x="5754961" y="668337"/>
                    <a:pt x="5698883" y="718683"/>
                    <a:pt x="5640656" y="720000"/>
                  </a:cubicBezTo>
                  <a:cubicBezTo>
                    <a:pt x="3642165" y="559293"/>
                    <a:pt x="2019951" y="759667"/>
                    <a:pt x="120002" y="720000"/>
                  </a:cubicBezTo>
                  <a:cubicBezTo>
                    <a:pt x="44209" y="718078"/>
                    <a:pt x="-2497" y="665142"/>
                    <a:pt x="0" y="599998"/>
                  </a:cubicBezTo>
                  <a:cubicBezTo>
                    <a:pt x="-31219" y="426908"/>
                    <a:pt x="18585" y="215495"/>
                    <a:pt x="0" y="120002"/>
                  </a:cubicBezTo>
                  <a:close/>
                </a:path>
              </a:pathLst>
            </a:custGeom>
            <a:solidFill>
              <a:srgbClr val="CCFFFF"/>
            </a:solidFill>
            <a:ln w="28575">
              <a:solidFill>
                <a:srgbClr val="0066CC"/>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7887557-8383-BF32-3857-1A5B39550384}"/>
                </a:ext>
              </a:extLst>
            </p:cNvPr>
            <p:cNvSpPr txBox="1"/>
            <p:nvPr/>
          </p:nvSpPr>
          <p:spPr>
            <a:xfrm>
              <a:off x="1253590" y="488925"/>
              <a:ext cx="4842410" cy="646331"/>
            </a:xfrm>
            <a:prstGeom prst="rect">
              <a:avLst/>
            </a:prstGeom>
            <a:noFill/>
          </p:spPr>
          <p:txBody>
            <a:bodyPr wrap="square" rtlCol="0">
              <a:spAutoFit/>
            </a:bodyPr>
            <a:lstStyle/>
            <a:p>
              <a:r>
                <a:rPr lang="vi-VN" sz="3600" b="1">
                  <a:solidFill>
                    <a:srgbClr val="003399"/>
                  </a:solidFill>
                  <a:latin typeface="Calibri" panose="020F0502020204030204" pitchFamily="34" charset="0"/>
                  <a:ea typeface="Calibri" panose="020F0502020204030204" pitchFamily="34" charset="0"/>
                  <a:cs typeface="Calibri" panose="020F0502020204030204" pitchFamily="34" charset="0"/>
                </a:rPr>
                <a:t>Vị trí địa lí và lãnh thổ</a:t>
              </a:r>
            </a:p>
          </p:txBody>
        </p:sp>
      </p:grpSp>
      <p:pic>
        <p:nvPicPr>
          <p:cNvPr id="14" name="Picture 13">
            <a:extLst>
              <a:ext uri="{FF2B5EF4-FFF2-40B4-BE49-F238E27FC236}">
                <a16:creationId xmlns:a16="http://schemas.microsoft.com/office/drawing/2014/main" xmlns="" id="{AC3C62E9-FD63-5146-BD6D-2178A4961FB2}"/>
              </a:ext>
            </a:extLst>
          </p:cNvPr>
          <p:cNvPicPr>
            <a:picLocks noChangeAspect="1"/>
          </p:cNvPicPr>
          <p:nvPr/>
        </p:nvPicPr>
        <p:blipFill>
          <a:blip r:embed="rId4"/>
          <a:stretch>
            <a:fillRect/>
          </a:stretch>
        </p:blipFill>
        <p:spPr>
          <a:xfrm>
            <a:off x="530238" y="452091"/>
            <a:ext cx="723352" cy="720000"/>
          </a:xfrm>
          <a:prstGeom prst="rect">
            <a:avLst/>
          </a:prstGeom>
        </p:spPr>
      </p:pic>
      <p:sp>
        <p:nvSpPr>
          <p:cNvPr id="7" name="TextBox 6">
            <a:extLst>
              <a:ext uri="{FF2B5EF4-FFF2-40B4-BE49-F238E27FC236}">
                <a16:creationId xmlns:a16="http://schemas.microsoft.com/office/drawing/2014/main" xmlns="" id="{D2321AE7-1AF6-6BF7-30A7-40E3134A30C0}"/>
              </a:ext>
            </a:extLst>
          </p:cNvPr>
          <p:cNvSpPr txBox="1"/>
          <p:nvPr/>
        </p:nvSpPr>
        <p:spPr>
          <a:xfrm>
            <a:off x="542430" y="1975770"/>
            <a:ext cx="6683362" cy="4524315"/>
          </a:xfrm>
          <a:prstGeom prst="rect">
            <a:avLst/>
          </a:prstGeom>
          <a:noFill/>
        </p:spPr>
        <p:txBody>
          <a:bodyPr wrap="square" rtlCol="0">
            <a:spAutoFit/>
          </a:bodyPr>
          <a:lstStyle/>
          <a:p>
            <a:pPr algn="just"/>
            <a:r>
              <a:rPr lang="vi-VN" sz="3200"/>
              <a:t>Lãnh thổ Việt Nam </a:t>
            </a:r>
            <a:r>
              <a:rPr lang="vi-VN" sz="3200" b="1">
                <a:solidFill>
                  <a:srgbClr val="FF0000"/>
                </a:solidFill>
              </a:rPr>
              <a:t>là một khối thống nhất và toàn vẹn</a:t>
            </a:r>
            <a:r>
              <a:rPr lang="vi-VN" sz="3200"/>
              <a:t>, bao gồm: </a:t>
            </a:r>
            <a:r>
              <a:rPr lang="vi-VN" sz="3200" b="1">
                <a:solidFill>
                  <a:srgbClr val="00B0F0"/>
                </a:solidFill>
              </a:rPr>
              <a:t>vùng đất, vùng biển và vùng trời.</a:t>
            </a:r>
            <a:r>
              <a:rPr lang="vi-VN" sz="3200"/>
              <a:t> Phần đất liền Việt Nam </a:t>
            </a:r>
            <a:r>
              <a:rPr lang="vi-VN" sz="3200" b="1">
                <a:solidFill>
                  <a:srgbClr val="FF0000"/>
                </a:solidFill>
              </a:rPr>
              <a:t>có hình chữ S</a:t>
            </a:r>
            <a:r>
              <a:rPr lang="vi-VN" sz="3200"/>
              <a:t>, trải dài theo chiều Bắc – Nam, hẹp theo chiều ngang. Vùng biển Việt Nam thuộc Biển Đông có nhiều đảo và quần đảo. </a:t>
            </a:r>
            <a:r>
              <a:rPr lang="vi-VN" sz="3200" b="1">
                <a:solidFill>
                  <a:srgbClr val="0070C0"/>
                </a:solidFill>
              </a:rPr>
              <a:t>Đường bờ biển dài khoảng 3 260 km.</a:t>
            </a:r>
          </a:p>
        </p:txBody>
      </p:sp>
      <p:pic>
        <p:nvPicPr>
          <p:cNvPr id="6" name="Picture 5">
            <a:extLst>
              <a:ext uri="{FF2B5EF4-FFF2-40B4-BE49-F238E27FC236}">
                <a16:creationId xmlns:a16="http://schemas.microsoft.com/office/drawing/2014/main" xmlns="" id="{6A04F919-4D87-3891-5386-21E67BC5AE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30" b="5389"/>
          <a:stretch/>
        </p:blipFill>
        <p:spPr>
          <a:xfrm>
            <a:off x="7432222" y="488925"/>
            <a:ext cx="4608652" cy="5955900"/>
          </a:xfrm>
          <a:prstGeom prst="rect">
            <a:avLst/>
          </a:prstGeom>
        </p:spPr>
      </p:pic>
      <p:pic>
        <p:nvPicPr>
          <p:cNvPr id="2" name="Picture 1">
            <a:extLst>
              <a:ext uri="{FF2B5EF4-FFF2-40B4-BE49-F238E27FC236}">
                <a16:creationId xmlns:a16="http://schemas.microsoft.com/office/drawing/2014/main" xmlns="" id="{18DA9F8A-9CF7-30E1-006C-2B2B2AC5A97E}"/>
              </a:ext>
            </a:extLst>
          </p:cNvPr>
          <p:cNvPicPr>
            <a:picLocks noChangeAspect="1"/>
          </p:cNvPicPr>
          <p:nvPr/>
        </p:nvPicPr>
        <p:blipFill>
          <a:blip r:embed="rId6"/>
          <a:stretch>
            <a:fillRect/>
          </a:stretch>
        </p:blipFill>
        <p:spPr>
          <a:xfrm>
            <a:off x="707039" y="833011"/>
            <a:ext cx="5261304" cy="2127688"/>
          </a:xfrm>
          <a:prstGeom prst="rect">
            <a:avLst/>
          </a:prstGeom>
        </p:spPr>
      </p:pic>
    </p:spTree>
    <p:extLst>
      <p:ext uri="{BB962C8B-B14F-4D97-AF65-F5344CB8AC3E}">
        <p14:creationId xmlns:p14="http://schemas.microsoft.com/office/powerpoint/2010/main" val="118448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D2321AE7-1AF6-6BF7-30A7-40E3134A30C0}"/>
              </a:ext>
            </a:extLst>
          </p:cNvPr>
          <p:cNvSpPr txBox="1"/>
          <p:nvPr/>
        </p:nvSpPr>
        <p:spPr>
          <a:xfrm>
            <a:off x="852118" y="854807"/>
            <a:ext cx="4538748"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Phần đất liền Việt Nam </a:t>
            </a:r>
            <a:r>
              <a:rPr kumimoji="0" lang="vi-VN" sz="4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có hình chữ S</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srgbClr val="003399"/>
                </a:solidFill>
                <a:effectLst/>
                <a:uLnTx/>
                <a:uFillTx/>
                <a:latin typeface="Arial" panose="020B0604020202020204" pitchFamily="34" charset="0"/>
                <a:ea typeface="+mn-ea"/>
                <a:cs typeface="+mn-cs"/>
              </a:rPr>
              <a:t>trải dài</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theo chiều </a:t>
            </a:r>
            <a:r>
              <a:rPr kumimoji="0" lang="vi-VN" sz="4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Bắc – Nam</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1" i="0" u="none" strike="noStrike" kern="1200" cap="none" spc="0" normalizeH="0" baseline="0" noProof="0">
                <a:ln>
                  <a:noFill/>
                </a:ln>
                <a:solidFill>
                  <a:srgbClr val="7030A0"/>
                </a:solidFill>
                <a:effectLst/>
                <a:uLnTx/>
                <a:uFillTx/>
                <a:latin typeface="Arial" panose="020B0604020202020204" pitchFamily="34" charset="0"/>
                <a:ea typeface="+mn-ea"/>
                <a:cs typeface="+mn-cs"/>
              </a:rPr>
              <a:t>hẹp theo chiều ngang</a:t>
            </a:r>
          </a:p>
        </p:txBody>
      </p:sp>
      <p:sp>
        <p:nvSpPr>
          <p:cNvPr id="20" name="Rectangle 19">
            <a:extLst>
              <a:ext uri="{FF2B5EF4-FFF2-40B4-BE49-F238E27FC236}">
                <a16:creationId xmlns:a16="http://schemas.microsoft.com/office/drawing/2014/main" xmlns="" id="{78A142ED-FB46-2D57-6182-0882B68975CA}"/>
              </a:ext>
            </a:extLst>
          </p:cNvPr>
          <p:cNvSpPr/>
          <p:nvPr/>
        </p:nvSpPr>
        <p:spPr>
          <a:xfrm>
            <a:off x="6096000" y="336297"/>
            <a:ext cx="5234984" cy="6300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FF5355C6-DCAF-F121-FFAC-E9553310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36297"/>
            <a:ext cx="4529850" cy="6185406"/>
          </a:xfrm>
          <a:prstGeom prst="rect">
            <a:avLst/>
          </a:prstGeom>
        </p:spPr>
      </p:pic>
    </p:spTree>
    <p:extLst>
      <p:ext uri="{BB962C8B-B14F-4D97-AF65-F5344CB8AC3E}">
        <p14:creationId xmlns:p14="http://schemas.microsoft.com/office/powerpoint/2010/main" val="2519805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C9C5E65-B268-6CE0-B593-3A98277A0CAC}"/>
              </a:ext>
            </a:extLst>
          </p:cNvPr>
          <p:cNvPicPr>
            <a:picLocks noChangeAspect="1"/>
          </p:cNvPicPr>
          <p:nvPr/>
        </p:nvPicPr>
        <p:blipFill>
          <a:blip r:embed="rId2"/>
          <a:stretch>
            <a:fillRect/>
          </a:stretch>
        </p:blipFill>
        <p:spPr>
          <a:xfrm>
            <a:off x="0" y="279000"/>
            <a:ext cx="12192000" cy="4724399"/>
          </a:xfrm>
          <a:prstGeom prst="rect">
            <a:avLst/>
          </a:prstGeom>
        </p:spPr>
      </p:pic>
      <p:sp>
        <p:nvSpPr>
          <p:cNvPr id="8" name="Rectangle: Rounded Corners 7">
            <a:extLst>
              <a:ext uri="{FF2B5EF4-FFF2-40B4-BE49-F238E27FC236}">
                <a16:creationId xmlns:a16="http://schemas.microsoft.com/office/drawing/2014/main" xmlns="" id="{EB5BCC67-01CD-8493-7069-471F4D770845}"/>
              </a:ext>
            </a:extLst>
          </p:cNvPr>
          <p:cNvSpPr/>
          <p:nvPr/>
        </p:nvSpPr>
        <p:spPr>
          <a:xfrm>
            <a:off x="167999" y="164892"/>
            <a:ext cx="11856000" cy="6414108"/>
          </a:xfrm>
          <a:custGeom>
            <a:avLst/>
            <a:gdLst>
              <a:gd name="connsiteX0" fmla="*/ 0 w 11856000"/>
              <a:gd name="connsiteY0" fmla="*/ 637755 h 6414108"/>
              <a:gd name="connsiteX1" fmla="*/ 637755 w 11856000"/>
              <a:gd name="connsiteY1" fmla="*/ 0 h 6414108"/>
              <a:gd name="connsiteX2" fmla="*/ 11218245 w 11856000"/>
              <a:gd name="connsiteY2" fmla="*/ 0 h 6414108"/>
              <a:gd name="connsiteX3" fmla="*/ 11856000 w 11856000"/>
              <a:gd name="connsiteY3" fmla="*/ 637755 h 6414108"/>
              <a:gd name="connsiteX4" fmla="*/ 11856000 w 11856000"/>
              <a:gd name="connsiteY4" fmla="*/ 5776353 h 6414108"/>
              <a:gd name="connsiteX5" fmla="*/ 11218245 w 11856000"/>
              <a:gd name="connsiteY5" fmla="*/ 6414108 h 6414108"/>
              <a:gd name="connsiteX6" fmla="*/ 637755 w 11856000"/>
              <a:gd name="connsiteY6" fmla="*/ 6414108 h 6414108"/>
              <a:gd name="connsiteX7" fmla="*/ 0 w 11856000"/>
              <a:gd name="connsiteY7" fmla="*/ 5776353 h 6414108"/>
              <a:gd name="connsiteX8" fmla="*/ 0 w 11856000"/>
              <a:gd name="connsiteY8" fmla="*/ 637755 h 64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6000" h="6414108" extrusionOk="0">
                <a:moveTo>
                  <a:pt x="0" y="637755"/>
                </a:moveTo>
                <a:cubicBezTo>
                  <a:pt x="-30136" y="266944"/>
                  <a:pt x="274558" y="4119"/>
                  <a:pt x="637755" y="0"/>
                </a:cubicBezTo>
                <a:cubicBezTo>
                  <a:pt x="2285201" y="132882"/>
                  <a:pt x="7250611" y="-84951"/>
                  <a:pt x="11218245" y="0"/>
                </a:cubicBezTo>
                <a:cubicBezTo>
                  <a:pt x="11553857" y="16220"/>
                  <a:pt x="11844327" y="350052"/>
                  <a:pt x="11856000" y="637755"/>
                </a:cubicBezTo>
                <a:cubicBezTo>
                  <a:pt x="11876187" y="2137356"/>
                  <a:pt x="12008480" y="4363409"/>
                  <a:pt x="11856000" y="5776353"/>
                </a:cubicBezTo>
                <a:cubicBezTo>
                  <a:pt x="11873248" y="6130621"/>
                  <a:pt x="11589239" y="6375475"/>
                  <a:pt x="11218245" y="6414108"/>
                </a:cubicBezTo>
                <a:cubicBezTo>
                  <a:pt x="6107057" y="6501747"/>
                  <a:pt x="5652530" y="6341429"/>
                  <a:pt x="637755" y="6414108"/>
                </a:cubicBezTo>
                <a:cubicBezTo>
                  <a:pt x="283259" y="6392420"/>
                  <a:pt x="-6813" y="6138043"/>
                  <a:pt x="0" y="5776353"/>
                </a:cubicBezTo>
                <a:cubicBezTo>
                  <a:pt x="-38581" y="4120360"/>
                  <a:pt x="63341" y="2120358"/>
                  <a:pt x="0" y="637755"/>
                </a:cubicBezTo>
                <a:close/>
              </a:path>
            </a:pathLst>
          </a:custGeom>
          <a:no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0D802208-2F96-D70D-562B-F79BC464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327" y="3359932"/>
            <a:ext cx="3627345" cy="3286933"/>
          </a:xfrm>
          <a:prstGeom prst="rect">
            <a:avLst/>
          </a:prstGeom>
          <a:solidFill>
            <a:srgbClr val="FFF800"/>
          </a:solidFill>
        </p:spPr>
      </p:pic>
    </p:spTree>
    <p:extLst>
      <p:ext uri="{BB962C8B-B14F-4D97-AF65-F5344CB8AC3E}">
        <p14:creationId xmlns:p14="http://schemas.microsoft.com/office/powerpoint/2010/main" val="18478829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 graphics, design&#10;&#10;Description automatically generated">
            <a:extLst>
              <a:ext uri="{FF2B5EF4-FFF2-40B4-BE49-F238E27FC236}">
                <a16:creationId xmlns:a16="http://schemas.microsoft.com/office/drawing/2014/main" xmlns="" id="{CC38659C-53AB-3D2F-0BA8-C479703BC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8"/>
            <a:ext cx="12192000" cy="6856512"/>
          </a:xfrm>
          <a:prstGeom prst="rect">
            <a:avLst/>
          </a:prstGeom>
        </p:spPr>
      </p:pic>
      <p:pic>
        <p:nvPicPr>
          <p:cNvPr id="5" name="Picture 4">
            <a:extLst>
              <a:ext uri="{FF2B5EF4-FFF2-40B4-BE49-F238E27FC236}">
                <a16:creationId xmlns:a16="http://schemas.microsoft.com/office/drawing/2014/main" xmlns="" id="{801B0AF5-62BA-D797-E812-F8EE06BAE7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50" b="73867"/>
          <a:stretch/>
        </p:blipFill>
        <p:spPr>
          <a:xfrm>
            <a:off x="213529" y="545981"/>
            <a:ext cx="3328416" cy="1042124"/>
          </a:xfrm>
          <a:prstGeom prst="rect">
            <a:avLst/>
          </a:prstGeom>
        </p:spPr>
      </p:pic>
      <p:pic>
        <p:nvPicPr>
          <p:cNvPr id="6" name="Picture 5">
            <a:extLst>
              <a:ext uri="{FF2B5EF4-FFF2-40B4-BE49-F238E27FC236}">
                <a16:creationId xmlns:a16="http://schemas.microsoft.com/office/drawing/2014/main" xmlns="" id="{4EDF7B47-652E-98AF-A49C-071D74E3E0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50" b="73867"/>
          <a:stretch/>
        </p:blipFill>
        <p:spPr>
          <a:xfrm flipH="1">
            <a:off x="8638974" y="545981"/>
            <a:ext cx="3328416" cy="1042124"/>
          </a:xfrm>
          <a:prstGeom prst="rect">
            <a:avLst/>
          </a:prstGeom>
        </p:spPr>
      </p:pic>
      <p:pic>
        <p:nvPicPr>
          <p:cNvPr id="7" name="Picture 6" descr="A red and white target with a arrow in the center&#10;&#10;Description automatically generated with medium confidence">
            <a:extLst>
              <a:ext uri="{FF2B5EF4-FFF2-40B4-BE49-F238E27FC236}">
                <a16:creationId xmlns:a16="http://schemas.microsoft.com/office/drawing/2014/main" xmlns="" id="{06CB7CF2-4ABA-63B7-6F44-DCEAF27D8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4119" y="596635"/>
            <a:ext cx="1080000" cy="1080000"/>
          </a:xfrm>
          <a:prstGeom prst="rect">
            <a:avLst/>
          </a:prstGeom>
        </p:spPr>
      </p:pic>
      <p:pic>
        <p:nvPicPr>
          <p:cNvPr id="8" name="Picture 7" descr="A red and white target with a arrow in the center&#10;&#10;Description automatically generated with medium confidence">
            <a:extLst>
              <a:ext uri="{FF2B5EF4-FFF2-40B4-BE49-F238E27FC236}">
                <a16:creationId xmlns:a16="http://schemas.microsoft.com/office/drawing/2014/main" xmlns="" id="{A0341A53-5BFE-4819-7493-A6DB511F9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36801" y="596635"/>
            <a:ext cx="1080000" cy="1080000"/>
          </a:xfrm>
          <a:prstGeom prst="rect">
            <a:avLst/>
          </a:prstGeom>
        </p:spPr>
      </p:pic>
      <p:grpSp>
        <p:nvGrpSpPr>
          <p:cNvPr id="9" name="Group 8">
            <a:extLst>
              <a:ext uri="{FF2B5EF4-FFF2-40B4-BE49-F238E27FC236}">
                <a16:creationId xmlns:a16="http://schemas.microsoft.com/office/drawing/2014/main" xmlns="" id="{11036023-8E17-EEF3-6734-FEA48F390AD9}"/>
              </a:ext>
            </a:extLst>
          </p:cNvPr>
          <p:cNvGrpSpPr/>
          <p:nvPr/>
        </p:nvGrpSpPr>
        <p:grpSpPr>
          <a:xfrm>
            <a:off x="3955729" y="980269"/>
            <a:ext cx="4280542" cy="696366"/>
            <a:chOff x="3943590" y="937122"/>
            <a:chExt cx="4280542" cy="696366"/>
          </a:xfrm>
        </p:grpSpPr>
        <p:sp>
          <p:nvSpPr>
            <p:cNvPr id="10" name="TextBox 67">
              <a:extLst>
                <a:ext uri="{FF2B5EF4-FFF2-40B4-BE49-F238E27FC236}">
                  <a16:creationId xmlns:a16="http://schemas.microsoft.com/office/drawing/2014/main" xmlns="" id="{02451BDF-8777-159E-289B-C3FCD0E7B05A}"/>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rPr>
                <a:t>YÊU CẦU CẦN ĐẠT</a:t>
              </a:r>
              <a:endParaRPr kumimoji="0" lang="en-US" sz="8000" b="1" i="0" u="none" strike="noStrike" kern="1200" cap="none" spc="0" normalizeH="0" baseline="0" noProof="0" dirty="0">
                <a:ln w="190500" cap="rnd" cmpd="sng">
                  <a:solidFill>
                    <a:schemeClr val="bg1"/>
                  </a:solidFill>
                  <a:prstDash val="solid"/>
                </a:ln>
                <a:solidFill>
                  <a:srgbClr val="FF3300"/>
                </a:solidFill>
                <a:effectLst>
                  <a:innerShdw blurRad="114300">
                    <a:schemeClr val="bg1">
                      <a:lumMod val="85000"/>
                    </a:schemeClr>
                  </a:innerShdw>
                </a:effectLst>
                <a:uLnTx/>
                <a:uFillTx/>
                <a:latin typeface="SVN-Apple" panose="02040603050506020204" pitchFamily="18" charset="0"/>
                <a:ea typeface="LNTH-LuoLuoNotangYuanTi 1" pitchFamily="2" charset="-128"/>
                <a:cs typeface="LNTH-LuoLuoNotangYuanTi 1" pitchFamily="2" charset="-128"/>
              </a:endParaRPr>
            </a:p>
          </p:txBody>
        </p:sp>
        <p:sp>
          <p:nvSpPr>
            <p:cNvPr id="11" name="TextBox 67">
              <a:extLst>
                <a:ext uri="{FF2B5EF4-FFF2-40B4-BE49-F238E27FC236}">
                  <a16:creationId xmlns:a16="http://schemas.microsoft.com/office/drawing/2014/main" xmlns="" id="{5F0416D9-DAFF-AF18-67EB-865FFB83C5CC}"/>
                </a:ext>
              </a:extLst>
            </p:cNvPr>
            <p:cNvSpPr txBox="1"/>
            <p:nvPr/>
          </p:nvSpPr>
          <p:spPr>
            <a:xfrm>
              <a:off x="3943590" y="937122"/>
              <a:ext cx="4280542" cy="69636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cap="rnd" cmpd="sng">
                    <a:solidFill>
                      <a:srgbClr val="C00000"/>
                    </a:solidFill>
                    <a:prstDash val="solid"/>
                  </a:ln>
                  <a:solidFill>
                    <a:srgbClr val="FF4548"/>
                  </a:solidFill>
                  <a:effectLst>
                    <a:outerShdw dist="165100" dir="2700000" algn="ctr" rotWithShape="0">
                      <a:srgbClr val="FF7789">
                        <a:alpha val="50000"/>
                      </a:srgbClr>
                    </a:outerShdw>
                  </a:effectLst>
                  <a:uLnTx/>
                  <a:uFillTx/>
                  <a:latin typeface="SVN-Apple" panose="02040603050506020204" pitchFamily="18" charset="0"/>
                  <a:ea typeface="LNTH-LuoLuoNotangYuanTi 1" pitchFamily="2" charset="-128"/>
                  <a:cs typeface="LNTH-LuoLuoNotangYuanTi 1" pitchFamily="2" charset="-128"/>
                </a:rPr>
                <a:t>YÊU CẦU CẦN ĐẠT</a:t>
              </a:r>
              <a:endParaRPr kumimoji="0" lang="en-US" sz="8000" b="1" i="0" u="none" strike="noStrike" kern="1200" cap="none" spc="0" normalizeH="0" baseline="0" noProof="0" dirty="0">
                <a:ln w="19050" cap="rnd" cmpd="sng">
                  <a:solidFill>
                    <a:srgbClr val="C00000"/>
                  </a:solidFill>
                  <a:prstDash val="solid"/>
                </a:ln>
                <a:solidFill>
                  <a:srgbClr val="FF4548"/>
                </a:solidFill>
                <a:effectLst>
                  <a:outerShdw dist="165100" dir="2700000" algn="ctr" rotWithShape="0">
                    <a:srgbClr val="FF7789">
                      <a:alpha val="50000"/>
                    </a:srgbClr>
                  </a:outerShdw>
                </a:effectLst>
                <a:uLnTx/>
                <a:uFillTx/>
                <a:latin typeface="SVN-Apple" panose="02040603050506020204" pitchFamily="18" charset="0"/>
                <a:ea typeface="LNTH-LuoLuoNotangYuanTi 1" pitchFamily="2" charset="-128"/>
                <a:cs typeface="LNTH-LuoLuoNotangYuanTi 1" pitchFamily="2" charset="-128"/>
              </a:endParaRPr>
            </a:p>
          </p:txBody>
        </p:sp>
      </p:grpSp>
      <p:sp>
        <p:nvSpPr>
          <p:cNvPr id="13" name="TextBox 12">
            <a:extLst>
              <a:ext uri="{FF2B5EF4-FFF2-40B4-BE49-F238E27FC236}">
                <a16:creationId xmlns:a16="http://schemas.microsoft.com/office/drawing/2014/main" xmlns="" id="{FFBBF44C-0227-1E96-39BD-2E248DD75F1B}"/>
              </a:ext>
            </a:extLst>
          </p:cNvPr>
          <p:cNvSpPr txBox="1"/>
          <p:nvPr/>
        </p:nvSpPr>
        <p:spPr>
          <a:xfrm>
            <a:off x="1818291" y="1727289"/>
            <a:ext cx="8555417" cy="3785652"/>
          </a:xfrm>
          <a:prstGeom prst="rect">
            <a:avLst/>
          </a:prstGeom>
          <a:noFill/>
        </p:spPr>
        <p:txBody>
          <a:bodyPr wrap="square">
            <a:spAutoFit/>
          </a:bodyPr>
          <a:lstStyle/>
          <a:p>
            <a:pPr algn="just"/>
            <a:r>
              <a:rPr lang="en-US" sz="2400" b="1">
                <a:solidFill>
                  <a:srgbClr val="FF7828"/>
                </a:solidFill>
                <a:latin typeface="UTM Duepuntozero" panose="02040603050506020204" pitchFamily="18" charset="0"/>
              </a:rPr>
              <a:t>Sau khi học xong bài này, em sẽ:</a:t>
            </a:r>
          </a:p>
          <a:p>
            <a:pPr algn="just"/>
            <a:r>
              <a:rPr lang="vi-VN" sz="2400"/>
              <a:t>–</a:t>
            </a:r>
            <a:r>
              <a:rPr lang="en-US" sz="2400"/>
              <a:t> </a:t>
            </a:r>
            <a:r>
              <a:rPr lang="vi-VN" sz="2400"/>
              <a:t>Xác định được vị trí địa lí của Việt Nam trên bản đồ hoặc lược đồ.</a:t>
            </a:r>
          </a:p>
          <a:p>
            <a:pPr algn="just"/>
            <a:r>
              <a:rPr lang="vi-VN" sz="2400"/>
              <a:t>–</a:t>
            </a:r>
            <a:r>
              <a:rPr lang="en-US" sz="2400"/>
              <a:t> </a:t>
            </a:r>
            <a:r>
              <a:rPr lang="vi-VN" sz="2400"/>
              <a:t>Trình bày được ảnh hưởng của vị trí địa lí đối với tự nhiên và hoạt động sản xuất.</a:t>
            </a:r>
            <a:endParaRPr lang="en-US" sz="2400"/>
          </a:p>
          <a:p>
            <a:pPr algn="just"/>
            <a:r>
              <a:rPr lang="en-US" sz="2400"/>
              <a:t>- </a:t>
            </a:r>
            <a:r>
              <a:rPr lang="vi-VN" sz="2400"/>
              <a:t>Mô tả được hình dạng lãnh thổ phần đất liền của Việt Nam.</a:t>
            </a:r>
            <a:endParaRPr lang="en-US" sz="2400"/>
          </a:p>
          <a:p>
            <a:pPr algn="just"/>
            <a:r>
              <a:rPr lang="vi-VN" sz="2400"/>
              <a:t>–</a:t>
            </a:r>
            <a:r>
              <a:rPr lang="en-US" sz="2400"/>
              <a:t> </a:t>
            </a:r>
            <a:r>
              <a:rPr lang="vi-VN" sz="2400"/>
              <a:t>Nêu được số lượng đơn vị hành chính của Việt Nam, kể được tên một số tỉnh, thành phố của Việt Nam.</a:t>
            </a:r>
          </a:p>
          <a:p>
            <a:pPr algn="just"/>
            <a:r>
              <a:rPr lang="vi-VN" sz="2400"/>
              <a:t>–</a:t>
            </a:r>
            <a:r>
              <a:rPr lang="en-US" sz="2400"/>
              <a:t> </a:t>
            </a:r>
            <a:r>
              <a:rPr lang="vi-VN" sz="2400"/>
              <a:t>Nêu được ý nghĩa của Quốc kì, Quốc huy, Quốc ca của Việt Nam.</a:t>
            </a:r>
            <a:endParaRPr lang="en-US" sz="2400"/>
          </a:p>
        </p:txBody>
      </p:sp>
    </p:spTree>
    <p:extLst>
      <p:ext uri="{BB962C8B-B14F-4D97-AF65-F5344CB8AC3E}">
        <p14:creationId xmlns:p14="http://schemas.microsoft.com/office/powerpoint/2010/main" val="238793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6"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435">
                                          <p:stCondLst>
                                            <p:cond delay="0"/>
                                          </p:stCondLst>
                                        </p:cTn>
                                        <p:tgtEl>
                                          <p:spTgt spid="7"/>
                                        </p:tgtEl>
                                      </p:cBhvr>
                                    </p:animEffect>
                                    <p:anim calcmode="lin" valueType="num">
                                      <p:cBhvr>
                                        <p:cTn id="1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6" dur="20">
                                          <p:stCondLst>
                                            <p:cond delay="487"/>
                                          </p:stCondLst>
                                        </p:cTn>
                                        <p:tgtEl>
                                          <p:spTgt spid="7"/>
                                        </p:tgtEl>
                                      </p:cBhvr>
                                      <p:to x="100000" y="60000"/>
                                    </p:animScale>
                                    <p:animScale>
                                      <p:cBhvr>
                                        <p:cTn id="17" dur="124" decel="50000">
                                          <p:stCondLst>
                                            <p:cond delay="507"/>
                                          </p:stCondLst>
                                        </p:cTn>
                                        <p:tgtEl>
                                          <p:spTgt spid="7"/>
                                        </p:tgtEl>
                                      </p:cBhvr>
                                      <p:to x="100000" y="100000"/>
                                    </p:animScale>
                                    <p:animScale>
                                      <p:cBhvr>
                                        <p:cTn id="18" dur="20">
                                          <p:stCondLst>
                                            <p:cond delay="984"/>
                                          </p:stCondLst>
                                        </p:cTn>
                                        <p:tgtEl>
                                          <p:spTgt spid="7"/>
                                        </p:tgtEl>
                                      </p:cBhvr>
                                      <p:to x="100000" y="80000"/>
                                    </p:animScale>
                                    <p:animScale>
                                      <p:cBhvr>
                                        <p:cTn id="19" dur="124" decel="50000">
                                          <p:stCondLst>
                                            <p:cond delay="1004"/>
                                          </p:stCondLst>
                                        </p:cTn>
                                        <p:tgtEl>
                                          <p:spTgt spid="7"/>
                                        </p:tgtEl>
                                      </p:cBhvr>
                                      <p:to x="100000" y="100000"/>
                                    </p:animScale>
                                    <p:animScale>
                                      <p:cBhvr>
                                        <p:cTn id="20" dur="20">
                                          <p:stCondLst>
                                            <p:cond delay="1231"/>
                                          </p:stCondLst>
                                        </p:cTn>
                                        <p:tgtEl>
                                          <p:spTgt spid="7"/>
                                        </p:tgtEl>
                                      </p:cBhvr>
                                      <p:to x="100000" y="90000"/>
                                    </p:animScale>
                                    <p:animScale>
                                      <p:cBhvr>
                                        <p:cTn id="21" dur="124" decel="50000">
                                          <p:stCondLst>
                                            <p:cond delay="1251"/>
                                          </p:stCondLst>
                                        </p:cTn>
                                        <p:tgtEl>
                                          <p:spTgt spid="7"/>
                                        </p:tgtEl>
                                      </p:cBhvr>
                                      <p:to x="100000" y="100000"/>
                                    </p:animScale>
                                    <p:animScale>
                                      <p:cBhvr>
                                        <p:cTn id="22" dur="20">
                                          <p:stCondLst>
                                            <p:cond delay="1356"/>
                                          </p:stCondLst>
                                        </p:cTn>
                                        <p:tgtEl>
                                          <p:spTgt spid="7"/>
                                        </p:tgtEl>
                                      </p:cBhvr>
                                      <p:to x="100000" y="95000"/>
                                    </p:animScale>
                                    <p:animScale>
                                      <p:cBhvr>
                                        <p:cTn id="23" dur="124" decel="50000">
                                          <p:stCondLst>
                                            <p:cond delay="1376"/>
                                          </p:stCondLst>
                                        </p:cTn>
                                        <p:tgtEl>
                                          <p:spTgt spid="7"/>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435">
                                          <p:stCondLst>
                                            <p:cond delay="0"/>
                                          </p:stCondLst>
                                        </p:cTn>
                                        <p:tgtEl>
                                          <p:spTgt spid="8"/>
                                        </p:tgtEl>
                                      </p:cBhvr>
                                    </p:animEffect>
                                    <p:anim calcmode="lin" valueType="num">
                                      <p:cBhvr>
                                        <p:cTn id="2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3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3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32" dur="20">
                                          <p:stCondLst>
                                            <p:cond delay="487"/>
                                          </p:stCondLst>
                                        </p:cTn>
                                        <p:tgtEl>
                                          <p:spTgt spid="8"/>
                                        </p:tgtEl>
                                      </p:cBhvr>
                                      <p:to x="100000" y="60000"/>
                                    </p:animScale>
                                    <p:animScale>
                                      <p:cBhvr>
                                        <p:cTn id="33" dur="124" decel="50000">
                                          <p:stCondLst>
                                            <p:cond delay="507"/>
                                          </p:stCondLst>
                                        </p:cTn>
                                        <p:tgtEl>
                                          <p:spTgt spid="8"/>
                                        </p:tgtEl>
                                      </p:cBhvr>
                                      <p:to x="100000" y="100000"/>
                                    </p:animScale>
                                    <p:animScale>
                                      <p:cBhvr>
                                        <p:cTn id="34" dur="20">
                                          <p:stCondLst>
                                            <p:cond delay="984"/>
                                          </p:stCondLst>
                                        </p:cTn>
                                        <p:tgtEl>
                                          <p:spTgt spid="8"/>
                                        </p:tgtEl>
                                      </p:cBhvr>
                                      <p:to x="100000" y="80000"/>
                                    </p:animScale>
                                    <p:animScale>
                                      <p:cBhvr>
                                        <p:cTn id="35" dur="124" decel="50000">
                                          <p:stCondLst>
                                            <p:cond delay="1004"/>
                                          </p:stCondLst>
                                        </p:cTn>
                                        <p:tgtEl>
                                          <p:spTgt spid="8"/>
                                        </p:tgtEl>
                                      </p:cBhvr>
                                      <p:to x="100000" y="100000"/>
                                    </p:animScale>
                                    <p:animScale>
                                      <p:cBhvr>
                                        <p:cTn id="36" dur="20">
                                          <p:stCondLst>
                                            <p:cond delay="1231"/>
                                          </p:stCondLst>
                                        </p:cTn>
                                        <p:tgtEl>
                                          <p:spTgt spid="8"/>
                                        </p:tgtEl>
                                      </p:cBhvr>
                                      <p:to x="100000" y="90000"/>
                                    </p:animScale>
                                    <p:animScale>
                                      <p:cBhvr>
                                        <p:cTn id="37" dur="124" decel="50000">
                                          <p:stCondLst>
                                            <p:cond delay="1251"/>
                                          </p:stCondLst>
                                        </p:cTn>
                                        <p:tgtEl>
                                          <p:spTgt spid="8"/>
                                        </p:tgtEl>
                                      </p:cBhvr>
                                      <p:to x="100000" y="100000"/>
                                    </p:animScale>
                                    <p:animScale>
                                      <p:cBhvr>
                                        <p:cTn id="38" dur="20">
                                          <p:stCondLst>
                                            <p:cond delay="1356"/>
                                          </p:stCondLst>
                                        </p:cTn>
                                        <p:tgtEl>
                                          <p:spTgt spid="8"/>
                                        </p:tgtEl>
                                      </p:cBhvr>
                                      <p:to x="100000" y="95000"/>
                                    </p:animScale>
                                    <p:animScale>
                                      <p:cBhvr>
                                        <p:cTn id="39" dur="124" decel="50000">
                                          <p:stCondLst>
                                            <p:cond delay="1376"/>
                                          </p:stCondLst>
                                        </p:cTn>
                                        <p:tgtEl>
                                          <p:spTgt spid="8"/>
                                        </p:tgtEl>
                                      </p:cBhvr>
                                      <p:to x="100000" y="100000"/>
                                    </p:animScale>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right)">
                                      <p:cBhvr>
                                        <p:cTn id="43" dur="500"/>
                                        <p:tgtEl>
                                          <p:spTgt spid="5"/>
                                        </p:tgtEl>
                                      </p:cBhvr>
                                    </p:animEffect>
                                  </p:childTnLst>
                                </p:cTn>
                              </p:par>
                              <p:par>
                                <p:cTn id="44" presetID="22" presetClass="entr" presetSubtype="8"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Effect transition="in" filter="strips(downRight)">
                                      <p:cBhvr>
                                        <p:cTn id="51" dur="500"/>
                                        <p:tgtEl>
                                          <p:spTgt spid="1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animEffect transition="in" filter="strips(downRight)">
                                      <p:cBhvr>
                                        <p:cTn id="56" dur="500"/>
                                        <p:tgtEl>
                                          <p:spTgt spid="13">
                                            <p:txEl>
                                              <p:pRg st="1" end="1"/>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childTnLst>
                    </p:cTn>
                  </p:par>
                  <p:par>
                    <p:cTn id="57" fill="hold">
                      <p:stCondLst>
                        <p:cond delay="indefinite"/>
                      </p:stCondLst>
                      <p:childTnLst>
                        <p:par>
                          <p:cTn id="58" fill="hold">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13">
                                            <p:txEl>
                                              <p:pRg st="2" end="2"/>
                                            </p:txEl>
                                          </p:spTgt>
                                        </p:tgtEl>
                                        <p:attrNameLst>
                                          <p:attrName>style.visibility</p:attrName>
                                        </p:attrNameLst>
                                      </p:cBhvr>
                                      <p:to>
                                        <p:strVal val="visible"/>
                                      </p:to>
                                    </p:set>
                                    <p:animEffect transition="in" filter="strips(downRight)">
                                      <p:cBhvr>
                                        <p:cTn id="61" dur="500"/>
                                        <p:tgtEl>
                                          <p:spTgt spid="13">
                                            <p:txEl>
                                              <p:pRg st="2" end="2"/>
                                            </p:txEl>
                                          </p:spTgt>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13">
                                            <p:txEl>
                                              <p:pRg st="3" end="3"/>
                                            </p:txEl>
                                          </p:spTgt>
                                        </p:tgtEl>
                                        <p:attrNameLst>
                                          <p:attrName>style.visibility</p:attrName>
                                        </p:attrNameLst>
                                      </p:cBhvr>
                                      <p:to>
                                        <p:strVal val="visible"/>
                                      </p:to>
                                    </p:set>
                                    <p:animEffect transition="in" filter="strips(downRight)">
                                      <p:cBhvr>
                                        <p:cTn id="66" dur="500"/>
                                        <p:tgtEl>
                                          <p:spTgt spid="13">
                                            <p:txEl>
                                              <p:pRg st="3" end="3"/>
                                            </p:txEl>
                                          </p:spTgt>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childTnLst>
                    </p:cTn>
                  </p:par>
                  <p:par>
                    <p:cTn id="67" fill="hold">
                      <p:stCondLst>
                        <p:cond delay="indefinite"/>
                      </p:stCondLst>
                      <p:childTnLst>
                        <p:par>
                          <p:cTn id="68" fill="hold">
                            <p:stCondLst>
                              <p:cond delay="0"/>
                            </p:stCondLst>
                            <p:childTnLst>
                              <p:par>
                                <p:cTn id="69" presetID="18" presetClass="entr" presetSubtype="6" fill="hold" grpId="0" nodeType="clickEffect">
                                  <p:stCondLst>
                                    <p:cond delay="0"/>
                                  </p:stCondLst>
                                  <p:childTnLst>
                                    <p:set>
                                      <p:cBhvr>
                                        <p:cTn id="70" dur="1" fill="hold">
                                          <p:stCondLst>
                                            <p:cond delay="0"/>
                                          </p:stCondLst>
                                        </p:cTn>
                                        <p:tgtEl>
                                          <p:spTgt spid="13">
                                            <p:txEl>
                                              <p:pRg st="4" end="4"/>
                                            </p:txEl>
                                          </p:spTgt>
                                        </p:tgtEl>
                                        <p:attrNameLst>
                                          <p:attrName>style.visibility</p:attrName>
                                        </p:attrNameLst>
                                      </p:cBhvr>
                                      <p:to>
                                        <p:strVal val="visible"/>
                                      </p:to>
                                    </p:set>
                                    <p:animEffect transition="in" filter="strips(downRight)">
                                      <p:cBhvr>
                                        <p:cTn id="71" dur="500"/>
                                        <p:tgtEl>
                                          <p:spTgt spid="13">
                                            <p:txEl>
                                              <p:pRg st="4" end="4"/>
                                            </p:txEl>
                                          </p:spTgt>
                                        </p:tgtEl>
                                      </p:cBhvr>
                                    </p:animEffec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childTnLst>
                    </p:cTn>
                  </p:par>
                  <p:par>
                    <p:cTn id="72" fill="hold">
                      <p:stCondLst>
                        <p:cond delay="indefinite"/>
                      </p:stCondLst>
                      <p:childTnLst>
                        <p:par>
                          <p:cTn id="73" fill="hold">
                            <p:stCondLst>
                              <p:cond delay="0"/>
                            </p:stCondLst>
                            <p:childTnLst>
                              <p:par>
                                <p:cTn id="74" presetID="18" presetClass="entr" presetSubtype="6" fill="hold" grpId="0" nodeType="clickEffect">
                                  <p:stCondLst>
                                    <p:cond delay="0"/>
                                  </p:stCondLst>
                                  <p:childTnLst>
                                    <p:set>
                                      <p:cBhvr>
                                        <p:cTn id="75" dur="1" fill="hold">
                                          <p:stCondLst>
                                            <p:cond delay="0"/>
                                          </p:stCondLst>
                                        </p:cTn>
                                        <p:tgtEl>
                                          <p:spTgt spid="13">
                                            <p:txEl>
                                              <p:pRg st="5" end="5"/>
                                            </p:txEl>
                                          </p:spTgt>
                                        </p:tgtEl>
                                        <p:attrNameLst>
                                          <p:attrName>style.visibility</p:attrName>
                                        </p:attrNameLst>
                                      </p:cBhvr>
                                      <p:to>
                                        <p:strVal val="visible"/>
                                      </p:to>
                                    </p:set>
                                    <p:animEffect transition="in" filter="strips(downRight)">
                                      <p:cBhvr>
                                        <p:cTn id="76" dur="500"/>
                                        <p:tgtEl>
                                          <p:spTgt spid="13">
                                            <p:txEl>
                                              <p:pRg st="5" end="5"/>
                                            </p:txEl>
                                          </p:spTgt>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stle&#10;&#10;Description automatically generated">
            <a:extLst>
              <a:ext uri="{FF2B5EF4-FFF2-40B4-BE49-F238E27FC236}">
                <a16:creationId xmlns:a16="http://schemas.microsoft.com/office/drawing/2014/main" xmlns="" id="{FA8926E6-19E8-951C-D0F6-6EBB7E69E8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7" r="6247"/>
          <a:stretch/>
        </p:blipFill>
        <p:spPr>
          <a:xfrm>
            <a:off x="0" y="0"/>
            <a:ext cx="12191998" cy="6858000"/>
          </a:xfrm>
          <a:prstGeom prst="rect">
            <a:avLst/>
          </a:prstGeom>
        </p:spPr>
      </p:pic>
      <p:pic>
        <p:nvPicPr>
          <p:cNvPr id="5" name="Picture 4">
            <a:extLst>
              <a:ext uri="{FF2B5EF4-FFF2-40B4-BE49-F238E27FC236}">
                <a16:creationId xmlns:a16="http://schemas.microsoft.com/office/drawing/2014/main" xmlns="" id="{89685D3A-B303-CA63-8BBE-E2F7A35EE136}"/>
              </a:ext>
            </a:extLst>
          </p:cNvPr>
          <p:cNvPicPr>
            <a:picLocks noChangeAspect="1"/>
          </p:cNvPicPr>
          <p:nvPr/>
        </p:nvPicPr>
        <p:blipFill>
          <a:blip r:embed="rId3"/>
          <a:stretch>
            <a:fillRect/>
          </a:stretch>
        </p:blipFill>
        <p:spPr>
          <a:xfrm>
            <a:off x="4793064" y="2780272"/>
            <a:ext cx="2605869" cy="3852000"/>
          </a:xfrm>
          <a:prstGeom prst="rect">
            <a:avLst/>
          </a:prstGeom>
        </p:spPr>
      </p:pic>
      <p:sp>
        <p:nvSpPr>
          <p:cNvPr id="2" name="TextBox 1">
            <a:extLst>
              <a:ext uri="{FF2B5EF4-FFF2-40B4-BE49-F238E27FC236}">
                <a16:creationId xmlns:a16="http://schemas.microsoft.com/office/drawing/2014/main" xmlns="" id="{D99D2914-8EC6-5D55-9966-D1E380E2D9E3}"/>
              </a:ext>
            </a:extLst>
          </p:cNvPr>
          <p:cNvSpPr txBox="1"/>
          <p:nvPr/>
        </p:nvSpPr>
        <p:spPr>
          <a:xfrm>
            <a:off x="695233" y="181957"/>
            <a:ext cx="11097716" cy="4524315"/>
          </a:xfrm>
          <a:prstGeom prst="rect">
            <a:avLst/>
          </a:prstGeom>
          <a:noFill/>
        </p:spPr>
        <p:txBody>
          <a:bodyPr wrap="square" rtlCol="0">
            <a:spAutoFit/>
          </a:bodyPr>
          <a:lstStyle/>
          <a:p>
            <a:pPr algn="ctr"/>
            <a:r>
              <a:rPr lang="vi-VN" sz="7200" b="1" i="0">
                <a:ln w="28575" cmpd="sng">
                  <a:solidFill>
                    <a:srgbClr val="002060"/>
                  </a:solidFill>
                </a:ln>
                <a:solidFill>
                  <a:srgbClr val="FFFF00"/>
                </a:solidFill>
                <a:effectLst>
                  <a:innerShdw blurRad="38100">
                    <a:schemeClr val="bg1">
                      <a:lumMod val="50000"/>
                      <a:alpha val="99000"/>
                    </a:schemeClr>
                  </a:innerShdw>
                </a:effectLst>
                <a:latin typeface="Calibri" panose="020F0502020204030204" pitchFamily="34" charset="0"/>
                <a:ea typeface="Calibri" panose="020F0502020204030204" pitchFamily="34" charset="0"/>
                <a:cs typeface="Calibri" panose="020F0502020204030204" pitchFamily="34" charset="0"/>
              </a:rPr>
              <a:t>2. Ảnh hưởng của vị trí địa lí đối với tự nhiên và hoạt động sản xuất</a:t>
            </a:r>
            <a:endParaRPr lang="en-US" sz="7200">
              <a:ln w="28575" cmpd="sng">
                <a:solidFill>
                  <a:srgbClr val="002060"/>
                </a:solidFill>
              </a:ln>
              <a:solidFill>
                <a:srgbClr val="FFFF00"/>
              </a:solidFill>
              <a:effectLst>
                <a:innerShdw blurRad="38100">
                  <a:schemeClr val="bg1">
                    <a:lumMod val="50000"/>
                    <a:alpha val="99000"/>
                  </a:schemeClr>
                </a:innerShdw>
              </a:effectLst>
              <a:latin typeface="LNTH-LuoLuoNotangYuanTi 1" pitchFamily="2" charset="-128"/>
              <a:ea typeface="LNTH-LuoLuoNotangYuanTi 1" pitchFamily="2" charset="-128"/>
              <a:cs typeface="LNTH-LuoLuoNotangYuanTi 1" pitchFamily="2" charset="-128"/>
            </a:endParaRPr>
          </a:p>
          <a:p>
            <a:pPr algn="ctr"/>
            <a:endParaRPr lang="en-US" sz="7200">
              <a:solidFill>
                <a:srgbClr val="FFFF00"/>
              </a:solidFill>
            </a:endParaRPr>
          </a:p>
        </p:txBody>
      </p:sp>
    </p:spTree>
    <p:extLst>
      <p:ext uri="{BB962C8B-B14F-4D97-AF65-F5344CB8AC3E}">
        <p14:creationId xmlns:p14="http://schemas.microsoft.com/office/powerpoint/2010/main" val="304693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13" name="Group 12">
            <a:extLst>
              <a:ext uri="{FF2B5EF4-FFF2-40B4-BE49-F238E27FC236}">
                <a16:creationId xmlns:a16="http://schemas.microsoft.com/office/drawing/2014/main" xmlns="" id="{14870043-1212-EB4F-FC61-5ACE336456DF}"/>
              </a:ext>
            </a:extLst>
          </p:cNvPr>
          <p:cNvGrpSpPr/>
          <p:nvPr/>
        </p:nvGrpSpPr>
        <p:grpSpPr>
          <a:xfrm>
            <a:off x="891914" y="452090"/>
            <a:ext cx="9915994" cy="1292795"/>
            <a:chOff x="891914" y="452090"/>
            <a:chExt cx="7898125" cy="1292795"/>
          </a:xfrm>
        </p:grpSpPr>
        <p:sp>
          <p:nvSpPr>
            <p:cNvPr id="3" name="Rectangle: Rounded Corners 2">
              <a:extLst>
                <a:ext uri="{FF2B5EF4-FFF2-40B4-BE49-F238E27FC236}">
                  <a16:creationId xmlns:a16="http://schemas.microsoft.com/office/drawing/2014/main" xmlns="" id="{6AEE2612-4598-562B-99CF-25D4871C3FC8}"/>
                </a:ext>
              </a:extLst>
            </p:cNvPr>
            <p:cNvSpPr/>
            <p:nvPr/>
          </p:nvSpPr>
          <p:spPr>
            <a:xfrm>
              <a:off x="891914" y="452090"/>
              <a:ext cx="7898125" cy="1292795"/>
            </a:xfrm>
            <a:custGeom>
              <a:avLst/>
              <a:gdLst>
                <a:gd name="connsiteX0" fmla="*/ 0 w 7898125"/>
                <a:gd name="connsiteY0" fmla="*/ 215470 h 1292795"/>
                <a:gd name="connsiteX1" fmla="*/ 215470 w 7898125"/>
                <a:gd name="connsiteY1" fmla="*/ 0 h 1292795"/>
                <a:gd name="connsiteX2" fmla="*/ 7682655 w 7898125"/>
                <a:gd name="connsiteY2" fmla="*/ 0 h 1292795"/>
                <a:gd name="connsiteX3" fmla="*/ 7898125 w 7898125"/>
                <a:gd name="connsiteY3" fmla="*/ 215470 h 1292795"/>
                <a:gd name="connsiteX4" fmla="*/ 7898125 w 7898125"/>
                <a:gd name="connsiteY4" fmla="*/ 1077325 h 1292795"/>
                <a:gd name="connsiteX5" fmla="*/ 7682655 w 7898125"/>
                <a:gd name="connsiteY5" fmla="*/ 1292795 h 1292795"/>
                <a:gd name="connsiteX6" fmla="*/ 215470 w 7898125"/>
                <a:gd name="connsiteY6" fmla="*/ 1292795 h 1292795"/>
                <a:gd name="connsiteX7" fmla="*/ 0 w 7898125"/>
                <a:gd name="connsiteY7" fmla="*/ 1077325 h 1292795"/>
                <a:gd name="connsiteX8" fmla="*/ 0 w 7898125"/>
                <a:gd name="connsiteY8" fmla="*/ 215470 h 12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8125" h="1292795" fill="none" extrusionOk="0">
                  <a:moveTo>
                    <a:pt x="0" y="215470"/>
                  </a:moveTo>
                  <a:cubicBezTo>
                    <a:pt x="866" y="119907"/>
                    <a:pt x="98490" y="3391"/>
                    <a:pt x="215470" y="0"/>
                  </a:cubicBezTo>
                  <a:cubicBezTo>
                    <a:pt x="2785360" y="72427"/>
                    <a:pt x="4878861" y="61419"/>
                    <a:pt x="7682655" y="0"/>
                  </a:cubicBezTo>
                  <a:cubicBezTo>
                    <a:pt x="7799515" y="-14735"/>
                    <a:pt x="7885736" y="92722"/>
                    <a:pt x="7898125" y="215470"/>
                  </a:cubicBezTo>
                  <a:cubicBezTo>
                    <a:pt x="7825957" y="352192"/>
                    <a:pt x="7948318" y="887168"/>
                    <a:pt x="7898125" y="1077325"/>
                  </a:cubicBezTo>
                  <a:cubicBezTo>
                    <a:pt x="7900234" y="1185620"/>
                    <a:pt x="7796433" y="1286940"/>
                    <a:pt x="7682655" y="1292795"/>
                  </a:cubicBezTo>
                  <a:cubicBezTo>
                    <a:pt x="4998157" y="1322622"/>
                    <a:pt x="3742836" y="1213489"/>
                    <a:pt x="215470" y="1292795"/>
                  </a:cubicBezTo>
                  <a:cubicBezTo>
                    <a:pt x="102338" y="1292131"/>
                    <a:pt x="-23337" y="1200941"/>
                    <a:pt x="0" y="1077325"/>
                  </a:cubicBezTo>
                  <a:cubicBezTo>
                    <a:pt x="36617" y="938725"/>
                    <a:pt x="20361" y="415296"/>
                    <a:pt x="0" y="215470"/>
                  </a:cubicBezTo>
                  <a:close/>
                </a:path>
                <a:path w="7898125" h="1292795" stroke="0" extrusionOk="0">
                  <a:moveTo>
                    <a:pt x="0" y="215470"/>
                  </a:moveTo>
                  <a:cubicBezTo>
                    <a:pt x="1676" y="96926"/>
                    <a:pt x="99199" y="5688"/>
                    <a:pt x="215470" y="0"/>
                  </a:cubicBezTo>
                  <a:cubicBezTo>
                    <a:pt x="3838279" y="123000"/>
                    <a:pt x="4689327" y="-96860"/>
                    <a:pt x="7682655" y="0"/>
                  </a:cubicBezTo>
                  <a:cubicBezTo>
                    <a:pt x="7794035" y="-5808"/>
                    <a:pt x="7903242" y="86154"/>
                    <a:pt x="7898125" y="215470"/>
                  </a:cubicBezTo>
                  <a:cubicBezTo>
                    <a:pt x="7879114" y="365444"/>
                    <a:pt x="7911523" y="667603"/>
                    <a:pt x="7898125" y="1077325"/>
                  </a:cubicBezTo>
                  <a:cubicBezTo>
                    <a:pt x="7896432" y="1196939"/>
                    <a:pt x="7780827" y="1289386"/>
                    <a:pt x="7682655" y="1292795"/>
                  </a:cubicBezTo>
                  <a:cubicBezTo>
                    <a:pt x="4289625" y="1132088"/>
                    <a:pt x="3330669" y="1332462"/>
                    <a:pt x="215470" y="1292795"/>
                  </a:cubicBezTo>
                  <a:cubicBezTo>
                    <a:pt x="87812" y="1291046"/>
                    <a:pt x="-2988" y="1194972"/>
                    <a:pt x="0" y="1077325"/>
                  </a:cubicBezTo>
                  <a:cubicBezTo>
                    <a:pt x="-15247" y="789756"/>
                    <a:pt x="3960" y="527637"/>
                    <a:pt x="0" y="215470"/>
                  </a:cubicBezTo>
                  <a:close/>
                </a:path>
              </a:pathLst>
            </a:custGeom>
            <a:solidFill>
              <a:srgbClr val="CCFFFF"/>
            </a:solidFill>
            <a:ln w="28575">
              <a:solidFill>
                <a:srgbClr val="0066CC"/>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7887557-8383-BF32-3857-1A5B39550384}"/>
                </a:ext>
              </a:extLst>
            </p:cNvPr>
            <p:cNvSpPr txBox="1"/>
            <p:nvPr/>
          </p:nvSpPr>
          <p:spPr>
            <a:xfrm>
              <a:off x="1253590" y="488925"/>
              <a:ext cx="7536449" cy="1200329"/>
            </a:xfrm>
            <a:prstGeom prst="rect">
              <a:avLst/>
            </a:prstGeom>
            <a:noFill/>
          </p:spPr>
          <p:txBody>
            <a:bodyPr wrap="square" rtlCol="0">
              <a:spAutoFit/>
            </a:bodyPr>
            <a:lstStyle/>
            <a:p>
              <a:r>
                <a:rPr lang="vi-VN" sz="3600" b="1">
                  <a:solidFill>
                    <a:srgbClr val="003399"/>
                  </a:solidFill>
                  <a:latin typeface="Calibri" panose="020F0502020204030204" pitchFamily="34" charset="0"/>
                  <a:ea typeface="Calibri" panose="020F0502020204030204" pitchFamily="34" charset="0"/>
                  <a:cs typeface="Calibri" panose="020F0502020204030204" pitchFamily="34" charset="0"/>
                </a:rPr>
                <a:t>2. Ảnh hưởng của vị trí địa lí đối với tự nhiên và hoạt động sản xuất</a:t>
              </a:r>
              <a:endParaRPr lang="en-US" sz="3600" b="1">
                <a:solidFill>
                  <a:srgbClr val="00339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xmlns="" id="{C19F5426-12FA-F2D5-E3ED-099E1D9C1664}"/>
              </a:ext>
            </a:extLst>
          </p:cNvPr>
          <p:cNvSpPr txBox="1"/>
          <p:nvPr/>
        </p:nvSpPr>
        <p:spPr>
          <a:xfrm>
            <a:off x="724476" y="1791433"/>
            <a:ext cx="10802960" cy="1015663"/>
          </a:xfrm>
          <a:prstGeom prst="rect">
            <a:avLst/>
          </a:prstGeom>
          <a:noFill/>
        </p:spPr>
        <p:txBody>
          <a:bodyPr wrap="square">
            <a:spAutoFit/>
          </a:bodyPr>
          <a:lstStyle/>
          <a:p>
            <a:pPr algn="just"/>
            <a:r>
              <a:rPr lang="vi-VN" sz="3000" b="1">
                <a:solidFill>
                  <a:srgbClr val="C00000"/>
                </a:solidFill>
                <a:latin typeface="Calibri" panose="020F0502020204030204" pitchFamily="34" charset="0"/>
                <a:ea typeface="Calibri" panose="020F0502020204030204" pitchFamily="34" charset="0"/>
                <a:cs typeface="Calibri" panose="020F0502020204030204" pitchFamily="34" charset="0"/>
              </a:rPr>
              <a:t>Đọc thông tin, em hãy cho biết vị trí địa lí có ảnh hưởng như thế nào đến tự nhiên và hoạt động sản xuất ở Việt Nam.</a:t>
            </a:r>
            <a:endParaRPr lang="en-US" sz="30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72357667-D535-5D92-CA49-298435F8A4A7}"/>
              </a:ext>
            </a:extLst>
          </p:cNvPr>
          <p:cNvPicPr>
            <a:picLocks noChangeAspect="1"/>
          </p:cNvPicPr>
          <p:nvPr/>
        </p:nvPicPr>
        <p:blipFill>
          <a:blip r:embed="rId4"/>
          <a:stretch>
            <a:fillRect/>
          </a:stretch>
        </p:blipFill>
        <p:spPr>
          <a:xfrm>
            <a:off x="532244" y="452091"/>
            <a:ext cx="721346" cy="720000"/>
          </a:xfrm>
          <a:prstGeom prst="rect">
            <a:avLst/>
          </a:prstGeom>
        </p:spPr>
      </p:pic>
      <p:sp>
        <p:nvSpPr>
          <p:cNvPr id="2" name="TextBox 1">
            <a:extLst>
              <a:ext uri="{FF2B5EF4-FFF2-40B4-BE49-F238E27FC236}">
                <a16:creationId xmlns:a16="http://schemas.microsoft.com/office/drawing/2014/main" xmlns="" id="{1AA1B0CE-9867-DDF4-78C1-82D8BC3A496B}"/>
              </a:ext>
            </a:extLst>
          </p:cNvPr>
          <p:cNvSpPr txBox="1"/>
          <p:nvPr/>
        </p:nvSpPr>
        <p:spPr>
          <a:xfrm>
            <a:off x="675471" y="2800222"/>
            <a:ext cx="10802960" cy="3785652"/>
          </a:xfrm>
          <a:prstGeom prst="rect">
            <a:avLst/>
          </a:prstGeom>
          <a:noFill/>
        </p:spPr>
        <p:txBody>
          <a:bodyPr wrap="square">
            <a:spAutoFit/>
          </a:bodyPr>
          <a:lstStyle/>
          <a:p>
            <a:pPr algn="just"/>
            <a:r>
              <a:rPr lang="vi-VN" sz="3000" b="1">
                <a:latin typeface="Calibri" panose="020F0502020204030204" pitchFamily="34" charset="0"/>
                <a:ea typeface="Calibri" panose="020F0502020204030204" pitchFamily="34" charset="0"/>
                <a:cs typeface="Calibri" panose="020F0502020204030204" pitchFamily="34" charset="0"/>
              </a:rPr>
              <a:t>Vị trí địa lí đã quy định đặc điểm cơ bản của thiên nhiên Việt Nam mang tính chất nhiệt đới ẩm gió mùa: khí hậu nóng, ẩm; sinh vật phong phú;...</a:t>
            </a:r>
          </a:p>
          <a:p>
            <a:pPr algn="just"/>
            <a:r>
              <a:rPr lang="vi-VN" sz="3000" b="1">
                <a:latin typeface="Calibri" panose="020F0502020204030204" pitchFamily="34" charset="0"/>
                <a:ea typeface="Calibri" panose="020F0502020204030204" pitchFamily="34" charset="0"/>
                <a:cs typeface="Calibri" panose="020F0502020204030204" pitchFamily="34" charset="0"/>
              </a:rPr>
              <a:t>Vị trí địa lí tạo điều kiện thuận lợi cho Việt Nam phát triển nền nông nghiệp nhiệt đới, du lịch, giao thông vận tải; thúc đẩy giao lưu với các nước trong khu vực và trên thế giới. Tuy nhiên, Việt Nam cũng nằm trong vùng chịu ảnh hưởng của thiên tai, điển hình là bão.</a:t>
            </a:r>
            <a:endParaRPr lang="en-US" sz="3000" b="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43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 fill="hold"/>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grpId="0" nodeType="clickEffect">
                                  <p:stCondLst>
                                    <p:cond delay="0"/>
                                  </p:stCondLst>
                                  <p:iterate type="wd">
                                    <p:tmPct val="10000"/>
                                  </p:iterate>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3*#ppt_w"/>
                                          </p:val>
                                        </p:tav>
                                        <p:tav tm="100000">
                                          <p:val>
                                            <p:strVal val="#ppt_w"/>
                                          </p:val>
                                        </p:tav>
                                      </p:tavLst>
                                    </p:anim>
                                    <p:anim calcmode="lin" valueType="num">
                                      <p:cBhvr>
                                        <p:cTn id="16"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grpId="0" nodeType="clickEffect">
                                  <p:stCondLst>
                                    <p:cond delay="0"/>
                                  </p:stCondLst>
                                  <p:iterate type="wd">
                                    <p:tmPct val="10000"/>
                                  </p:iterate>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strVal val="4/3*#ppt_w"/>
                                          </p:val>
                                        </p:tav>
                                        <p:tav tm="100000">
                                          <p:val>
                                            <p:strVal val="#ppt_w"/>
                                          </p:val>
                                        </p:tav>
                                      </p:tavLst>
                                    </p:anim>
                                    <p:anim calcmode="lin" valueType="num">
                                      <p:cBhvr>
                                        <p:cTn id="22"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B77FBE-A656-2309-8FEA-13BD7B80FEBB}"/>
              </a:ext>
            </a:extLst>
          </p:cNvPr>
          <p:cNvPicPr>
            <a:picLocks noChangeAspect="1"/>
          </p:cNvPicPr>
          <p:nvPr/>
        </p:nvPicPr>
        <p:blipFill rotWithShape="1">
          <a:blip r:embed="rId5"/>
          <a:srcRect l="77" t="2911" b="2911"/>
          <a:stretch/>
        </p:blipFill>
        <p:spPr>
          <a:xfrm>
            <a:off x="0" y="2"/>
            <a:ext cx="12192000" cy="6857998"/>
          </a:xfrm>
          <a:prstGeom prst="rect">
            <a:avLst/>
          </a:prstGeom>
        </p:spPr>
      </p:pic>
      <p:pic>
        <p:nvPicPr>
          <p:cNvPr id="9" name="Picture 8">
            <a:extLst>
              <a:ext uri="{FF2B5EF4-FFF2-40B4-BE49-F238E27FC236}">
                <a16:creationId xmlns:a16="http://schemas.microsoft.com/office/drawing/2014/main" xmlns="" id="{8BA8C435-508E-EE8C-FEE8-A148AE91F498}"/>
              </a:ext>
            </a:extLst>
          </p:cNvPr>
          <p:cNvPicPr>
            <a:picLocks noChangeAspect="1"/>
          </p:cNvPicPr>
          <p:nvPr/>
        </p:nvPicPr>
        <p:blipFill>
          <a:blip r:embed="rId6"/>
          <a:stretch>
            <a:fillRect/>
          </a:stretch>
        </p:blipFill>
        <p:spPr>
          <a:xfrm>
            <a:off x="182931" y="2177998"/>
            <a:ext cx="2648000" cy="4500000"/>
          </a:xfrm>
          <a:prstGeom prst="rect">
            <a:avLst/>
          </a:prstGeom>
          <a:effectLst>
            <a:outerShdw blurRad="50800" dist="38100" dir="5400000" algn="ctr" rotWithShape="0">
              <a:schemeClr val="tx1">
                <a:lumMod val="50000"/>
                <a:lumOff val="50000"/>
                <a:alpha val="40000"/>
              </a:schemeClr>
            </a:outerShdw>
          </a:effectLst>
        </p:spPr>
      </p:pic>
      <p:pic>
        <p:nvPicPr>
          <p:cNvPr id="15" name="Picture 14">
            <a:extLst>
              <a:ext uri="{FF2B5EF4-FFF2-40B4-BE49-F238E27FC236}">
                <a16:creationId xmlns:a16="http://schemas.microsoft.com/office/drawing/2014/main" xmlns="" id="{D1023B13-63A1-3C54-4F38-34F4773E7DA5}"/>
              </a:ext>
            </a:extLst>
          </p:cNvPr>
          <p:cNvPicPr>
            <a:picLocks noChangeAspect="1"/>
          </p:cNvPicPr>
          <p:nvPr/>
        </p:nvPicPr>
        <p:blipFill>
          <a:blip r:embed="rId7"/>
          <a:stretch>
            <a:fillRect/>
          </a:stretch>
        </p:blipFill>
        <p:spPr>
          <a:xfrm>
            <a:off x="9601060" y="2177998"/>
            <a:ext cx="2408000" cy="4500000"/>
          </a:xfrm>
          <a:prstGeom prst="rect">
            <a:avLst/>
          </a:prstGeom>
          <a:effectLst>
            <a:outerShdw blurRad="50800" dist="38100" dir="5400000" algn="ctr" rotWithShape="0">
              <a:schemeClr val="tx1">
                <a:lumMod val="50000"/>
                <a:lumOff val="50000"/>
                <a:alpha val="40000"/>
              </a:schemeClr>
            </a:outerShdw>
          </a:effectLst>
        </p:spPr>
      </p:pic>
      <p:sp>
        <p:nvSpPr>
          <p:cNvPr id="20" name="TextBox 19">
            <a:extLst>
              <a:ext uri="{FF2B5EF4-FFF2-40B4-BE49-F238E27FC236}">
                <a16:creationId xmlns:a16="http://schemas.microsoft.com/office/drawing/2014/main" xmlns="" id="{E2ADBF9E-3B0A-F202-6ED5-D0DBD11AFB23}"/>
              </a:ext>
            </a:extLst>
          </p:cNvPr>
          <p:cNvSpPr txBox="1"/>
          <p:nvPr/>
        </p:nvSpPr>
        <p:spPr>
          <a:xfrm>
            <a:off x="3056487" y="2177998"/>
            <a:ext cx="6310125" cy="715089"/>
          </a:xfrm>
          <a:custGeom>
            <a:avLst/>
            <a:gdLst>
              <a:gd name="connsiteX0" fmla="*/ 0 w 6310125"/>
              <a:gd name="connsiteY0" fmla="*/ 119184 h 715089"/>
              <a:gd name="connsiteX1" fmla="*/ 119184 w 6310125"/>
              <a:gd name="connsiteY1" fmla="*/ 0 h 715089"/>
              <a:gd name="connsiteX2" fmla="*/ 6190941 w 6310125"/>
              <a:gd name="connsiteY2" fmla="*/ 0 h 715089"/>
              <a:gd name="connsiteX3" fmla="*/ 6310125 w 6310125"/>
              <a:gd name="connsiteY3" fmla="*/ 119184 h 715089"/>
              <a:gd name="connsiteX4" fmla="*/ 6310125 w 6310125"/>
              <a:gd name="connsiteY4" fmla="*/ 595905 h 715089"/>
              <a:gd name="connsiteX5" fmla="*/ 6190941 w 6310125"/>
              <a:gd name="connsiteY5" fmla="*/ 715089 h 715089"/>
              <a:gd name="connsiteX6" fmla="*/ 119184 w 6310125"/>
              <a:gd name="connsiteY6" fmla="*/ 715089 h 715089"/>
              <a:gd name="connsiteX7" fmla="*/ 0 w 6310125"/>
              <a:gd name="connsiteY7" fmla="*/ 595905 h 715089"/>
              <a:gd name="connsiteX8" fmla="*/ 0 w 63101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125" h="715089" fill="none" extrusionOk="0">
                <a:moveTo>
                  <a:pt x="0" y="119184"/>
                </a:moveTo>
                <a:cubicBezTo>
                  <a:pt x="-1612" y="51524"/>
                  <a:pt x="53889" y="-5051"/>
                  <a:pt x="119184" y="0"/>
                </a:cubicBezTo>
                <a:cubicBezTo>
                  <a:pt x="2440201" y="-22113"/>
                  <a:pt x="4948730" y="99713"/>
                  <a:pt x="6190941" y="0"/>
                </a:cubicBezTo>
                <a:cubicBezTo>
                  <a:pt x="6251056" y="-2586"/>
                  <a:pt x="6321091" y="50407"/>
                  <a:pt x="6310125" y="119184"/>
                </a:cubicBezTo>
                <a:cubicBezTo>
                  <a:pt x="6302811" y="321514"/>
                  <a:pt x="6285561" y="481603"/>
                  <a:pt x="6310125" y="595905"/>
                </a:cubicBezTo>
                <a:cubicBezTo>
                  <a:pt x="6314316" y="665835"/>
                  <a:pt x="6249034" y="722219"/>
                  <a:pt x="6190941" y="715089"/>
                </a:cubicBezTo>
                <a:cubicBezTo>
                  <a:pt x="3833058" y="640193"/>
                  <a:pt x="2849762" y="856276"/>
                  <a:pt x="119184" y="715089"/>
                </a:cubicBezTo>
                <a:cubicBezTo>
                  <a:pt x="52289" y="710454"/>
                  <a:pt x="3704" y="662654"/>
                  <a:pt x="0" y="595905"/>
                </a:cubicBezTo>
                <a:cubicBezTo>
                  <a:pt x="-34260" y="418573"/>
                  <a:pt x="4988" y="208512"/>
                  <a:pt x="0" y="119184"/>
                </a:cubicBezTo>
                <a:close/>
              </a:path>
              <a:path w="6310125" h="715089" stroke="0" extrusionOk="0">
                <a:moveTo>
                  <a:pt x="0" y="119184"/>
                </a:moveTo>
                <a:cubicBezTo>
                  <a:pt x="2495" y="54766"/>
                  <a:pt x="57429" y="4094"/>
                  <a:pt x="119184" y="0"/>
                </a:cubicBezTo>
                <a:cubicBezTo>
                  <a:pt x="916492" y="124774"/>
                  <a:pt x="3835316" y="-119602"/>
                  <a:pt x="6190941" y="0"/>
                </a:cubicBezTo>
                <a:cubicBezTo>
                  <a:pt x="6266633" y="-3279"/>
                  <a:pt x="6302624" y="49686"/>
                  <a:pt x="6310125" y="119184"/>
                </a:cubicBezTo>
                <a:cubicBezTo>
                  <a:pt x="6277017" y="278032"/>
                  <a:pt x="6302110" y="414696"/>
                  <a:pt x="6310125" y="595905"/>
                </a:cubicBezTo>
                <a:cubicBezTo>
                  <a:pt x="6313240" y="659652"/>
                  <a:pt x="6258064" y="717196"/>
                  <a:pt x="6190941" y="715089"/>
                </a:cubicBezTo>
                <a:cubicBezTo>
                  <a:pt x="3651423" y="550719"/>
                  <a:pt x="1302462" y="690144"/>
                  <a:pt x="119184" y="715089"/>
                </a:cubicBezTo>
                <a:cubicBezTo>
                  <a:pt x="41896" y="710472"/>
                  <a:pt x="-4162" y="652859"/>
                  <a:pt x="0" y="595905"/>
                </a:cubicBezTo>
                <a:cubicBezTo>
                  <a:pt x="36157" y="447995"/>
                  <a:pt x="-24219" y="247616"/>
                  <a:pt x="0" y="119184"/>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2774229335">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a:solidFill>
                  <a:srgbClr val="002060"/>
                </a:solidFill>
              </a:rPr>
              <a:t>Đọc thông tin</a:t>
            </a:r>
          </a:p>
        </p:txBody>
      </p:sp>
      <p:sp>
        <p:nvSpPr>
          <p:cNvPr id="22" name="TextBox 21">
            <a:extLst>
              <a:ext uri="{FF2B5EF4-FFF2-40B4-BE49-F238E27FC236}">
                <a16:creationId xmlns:a16="http://schemas.microsoft.com/office/drawing/2014/main" xmlns="" id="{C6EDEA87-2586-C3AC-E606-8AE7E4C6575E}"/>
              </a:ext>
            </a:extLst>
          </p:cNvPr>
          <p:cNvSpPr txBox="1"/>
          <p:nvPr/>
        </p:nvSpPr>
        <p:spPr>
          <a:xfrm>
            <a:off x="3060933" y="4211532"/>
            <a:ext cx="6310124" cy="1940957"/>
          </a:xfrm>
          <a:custGeom>
            <a:avLst/>
            <a:gdLst>
              <a:gd name="connsiteX0" fmla="*/ 0 w 6310124"/>
              <a:gd name="connsiteY0" fmla="*/ 323499 h 1940957"/>
              <a:gd name="connsiteX1" fmla="*/ 323499 w 6310124"/>
              <a:gd name="connsiteY1" fmla="*/ 0 h 1940957"/>
              <a:gd name="connsiteX2" fmla="*/ 5986625 w 6310124"/>
              <a:gd name="connsiteY2" fmla="*/ 0 h 1940957"/>
              <a:gd name="connsiteX3" fmla="*/ 6310124 w 6310124"/>
              <a:gd name="connsiteY3" fmla="*/ 323499 h 1940957"/>
              <a:gd name="connsiteX4" fmla="*/ 6310124 w 6310124"/>
              <a:gd name="connsiteY4" fmla="*/ 1617458 h 1940957"/>
              <a:gd name="connsiteX5" fmla="*/ 5986625 w 6310124"/>
              <a:gd name="connsiteY5" fmla="*/ 1940957 h 1940957"/>
              <a:gd name="connsiteX6" fmla="*/ 323499 w 6310124"/>
              <a:gd name="connsiteY6" fmla="*/ 1940957 h 1940957"/>
              <a:gd name="connsiteX7" fmla="*/ 0 w 6310124"/>
              <a:gd name="connsiteY7" fmla="*/ 1617458 h 1940957"/>
              <a:gd name="connsiteX8" fmla="*/ 0 w 6310124"/>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124" h="1940957" fill="none" extrusionOk="0">
                <a:moveTo>
                  <a:pt x="0" y="323499"/>
                </a:moveTo>
                <a:cubicBezTo>
                  <a:pt x="-6485" y="148721"/>
                  <a:pt x="169149" y="-21039"/>
                  <a:pt x="323499" y="0"/>
                </a:cubicBezTo>
                <a:cubicBezTo>
                  <a:pt x="1385352" y="153362"/>
                  <a:pt x="4091613" y="108211"/>
                  <a:pt x="5986625" y="0"/>
                </a:cubicBezTo>
                <a:cubicBezTo>
                  <a:pt x="6171245" y="-1720"/>
                  <a:pt x="6320469" y="149229"/>
                  <a:pt x="6310124" y="323499"/>
                </a:cubicBezTo>
                <a:cubicBezTo>
                  <a:pt x="6194641" y="677716"/>
                  <a:pt x="6302048" y="1304919"/>
                  <a:pt x="6310124" y="1617458"/>
                </a:cubicBezTo>
                <a:cubicBezTo>
                  <a:pt x="6277628" y="1793016"/>
                  <a:pt x="6149766" y="1934665"/>
                  <a:pt x="5986625" y="1940957"/>
                </a:cubicBezTo>
                <a:cubicBezTo>
                  <a:pt x="4013128" y="1930132"/>
                  <a:pt x="1345349" y="1827908"/>
                  <a:pt x="323499" y="1940957"/>
                </a:cubicBezTo>
                <a:cubicBezTo>
                  <a:pt x="137133" y="1930167"/>
                  <a:pt x="-10476" y="1827121"/>
                  <a:pt x="0" y="1617458"/>
                </a:cubicBezTo>
                <a:cubicBezTo>
                  <a:pt x="98950" y="1170438"/>
                  <a:pt x="-19776" y="551520"/>
                  <a:pt x="0" y="323499"/>
                </a:cubicBezTo>
                <a:close/>
              </a:path>
              <a:path w="6310124" h="1940957" stroke="0" extrusionOk="0">
                <a:moveTo>
                  <a:pt x="0" y="323499"/>
                </a:moveTo>
                <a:cubicBezTo>
                  <a:pt x="21897" y="125017"/>
                  <a:pt x="141269" y="6138"/>
                  <a:pt x="323499" y="0"/>
                </a:cubicBezTo>
                <a:cubicBezTo>
                  <a:pt x="2043755" y="-46873"/>
                  <a:pt x="3469097" y="-20350"/>
                  <a:pt x="5986625" y="0"/>
                </a:cubicBezTo>
                <a:cubicBezTo>
                  <a:pt x="6183438" y="8241"/>
                  <a:pt x="6335977" y="125949"/>
                  <a:pt x="6310124" y="323499"/>
                </a:cubicBezTo>
                <a:cubicBezTo>
                  <a:pt x="6409908" y="526393"/>
                  <a:pt x="6233293" y="1349515"/>
                  <a:pt x="6310124" y="1617458"/>
                </a:cubicBezTo>
                <a:cubicBezTo>
                  <a:pt x="6324345" y="1767345"/>
                  <a:pt x="6181626" y="1972080"/>
                  <a:pt x="5986625" y="1940957"/>
                </a:cubicBezTo>
                <a:cubicBezTo>
                  <a:pt x="4805236" y="2106843"/>
                  <a:pt x="2914298" y="2098449"/>
                  <a:pt x="323499" y="1940957"/>
                </a:cubicBezTo>
                <a:cubicBezTo>
                  <a:pt x="128621" y="1967972"/>
                  <a:pt x="-6580" y="1810164"/>
                  <a:pt x="0" y="1617458"/>
                </a:cubicBezTo>
                <a:cubicBezTo>
                  <a:pt x="-30871" y="991713"/>
                  <a:pt x="92811" y="750539"/>
                  <a:pt x="0" y="323499"/>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3877451910">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600">
                <a:solidFill>
                  <a:srgbClr val="002060"/>
                </a:solidFill>
              </a:rPr>
              <a:t>Thảo luận cùng nhau để trả lời các câu hỏi liên quan và ghi lại thông tin vào vở.</a:t>
            </a:r>
            <a:endParaRPr lang="vi-VN" sz="3600">
              <a:solidFill>
                <a:srgbClr val="002060"/>
              </a:solidFill>
            </a:endParaRPr>
          </a:p>
        </p:txBody>
      </p:sp>
      <p:pic>
        <p:nvPicPr>
          <p:cNvPr id="4" name="Picture 3">
            <a:extLst>
              <a:ext uri="{FF2B5EF4-FFF2-40B4-BE49-F238E27FC236}">
                <a16:creationId xmlns:a16="http://schemas.microsoft.com/office/drawing/2014/main" xmlns="" id="{D5B4575B-0F00-9ADE-DFFD-CC432C18361A}"/>
              </a:ext>
            </a:extLst>
          </p:cNvPr>
          <p:cNvPicPr>
            <a:picLocks noChangeAspect="1"/>
          </p:cNvPicPr>
          <p:nvPr/>
        </p:nvPicPr>
        <p:blipFill>
          <a:blip r:embed="rId8"/>
          <a:stretch>
            <a:fillRect/>
          </a:stretch>
        </p:blipFill>
        <p:spPr>
          <a:xfrm>
            <a:off x="1160860" y="180002"/>
            <a:ext cx="9870279" cy="1572904"/>
          </a:xfrm>
          <a:prstGeom prst="rect">
            <a:avLst/>
          </a:prstGeom>
        </p:spPr>
      </p:pic>
    </p:spTree>
    <p:extLst>
      <p:ext uri="{BB962C8B-B14F-4D97-AF65-F5344CB8AC3E}">
        <p14:creationId xmlns:p14="http://schemas.microsoft.com/office/powerpoint/2010/main" val="390269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3333">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huýt.wav"/>
                                            </p:tgtEl>
                                          </p:cMediaNode>
                                        </p:audio>
                                      </p:subTnLst>
                                    </p:cTn>
                                  </p:par>
                                  <p:par>
                                    <p:cTn id="13" presetID="32" presetClass="emph" presetSubtype="0" repeatCount="2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9"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par>
                                    <p:cTn id="28" presetID="9"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huýt.wav"/>
                                            </p:tgtEl>
                                          </p:cMediaNode>
                                        </p:audio>
                                      </p:sub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huýt.wav"/>
                                            </p:tgtEl>
                                          </p:cMediaNode>
                                        </p:audio>
                                      </p:subTnLst>
                                    </p:cTn>
                                  </p:par>
                                  <p:par>
                                    <p:cTn id="13" presetID="32" presetClass="emph" presetSubtype="0" repeatCount="2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9"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10" name="click.wav"/>
                                            </p:tgtEl>
                                          </p:cMediaNode>
                                        </p:audio>
                                      </p:subTnLst>
                                    </p:cTn>
                                  </p:par>
                                  <p:par>
                                    <p:cTn id="28" presetID="9"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1AA1B0CE-9867-DDF4-78C1-82D8BC3A496B}"/>
              </a:ext>
            </a:extLst>
          </p:cNvPr>
          <p:cNvSpPr txBox="1"/>
          <p:nvPr/>
        </p:nvSpPr>
        <p:spPr>
          <a:xfrm>
            <a:off x="540559" y="612844"/>
            <a:ext cx="1080296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 trí địa lí đã quy định đặc điểm cơ bản của thiên nhiên Việt Nam mang tính chất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nhiệt đới ẩm gió mùa</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khí hậu nóng, ẩm; sinh vật phong phú</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 trí địa lí tạo điều kiện thuận lợi cho Việt Nam phát triển nền </a:t>
            </a:r>
            <a:r>
              <a:rPr kumimoji="0" lang="vi-VN" sz="40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nông nghiệp nhiệt đới</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du lịch, giao thông vận tải; thúc đẩy giao lưu với các nước trong khu vực và trên thế giới. </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Tuy nhiên, Việt Nam cũng nằm trong vùng chịu ảnh hưởng của thiên tai, điển hình là </a:t>
            </a:r>
            <a:r>
              <a:rPr kumimoji="0" lang="vi-VN"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bão</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16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4548A3-CB8E-1245-E25C-2AEF654A8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52"/>
          <a:stretch/>
        </p:blipFill>
        <p:spPr>
          <a:xfrm>
            <a:off x="0" y="0"/>
            <a:ext cx="12192000" cy="6858000"/>
          </a:xfrm>
          <a:prstGeom prst="rect">
            <a:avLst/>
          </a:prstGeom>
        </p:spPr>
      </p:pic>
      <p:grpSp>
        <p:nvGrpSpPr>
          <p:cNvPr id="4" name="Nhóm 24">
            <a:extLst>
              <a:ext uri="{FF2B5EF4-FFF2-40B4-BE49-F238E27FC236}">
                <a16:creationId xmlns:a16="http://schemas.microsoft.com/office/drawing/2014/main" xmlns="" id="{33B221B2-BB8F-C8CE-68D9-85596FFAC296}"/>
              </a:ext>
            </a:extLst>
          </p:cNvPr>
          <p:cNvGrpSpPr/>
          <p:nvPr/>
        </p:nvGrpSpPr>
        <p:grpSpPr>
          <a:xfrm>
            <a:off x="223836" y="1957387"/>
            <a:ext cx="7560000" cy="4320000"/>
            <a:chOff x="-152136" y="407467"/>
            <a:chExt cx="12100385" cy="1890684"/>
          </a:xfrm>
        </p:grpSpPr>
        <p:sp>
          <p:nvSpPr>
            <p:cNvPr id="5" name="Hình chữ nhật: Góc Tròn 23">
              <a:extLst>
                <a:ext uri="{FF2B5EF4-FFF2-40B4-BE49-F238E27FC236}">
                  <a16:creationId xmlns:a16="http://schemas.microsoft.com/office/drawing/2014/main" xmlns="" id="{9ABD8D99-BCED-E6EF-1296-0406B1772F96}"/>
                </a:ext>
              </a:extLst>
            </p:cNvPr>
            <p:cNvSpPr/>
            <p:nvPr/>
          </p:nvSpPr>
          <p:spPr>
            <a:xfrm>
              <a:off x="-152136" y="407467"/>
              <a:ext cx="12100385" cy="1890684"/>
            </a:xfrm>
            <a:custGeom>
              <a:avLst/>
              <a:gdLst>
                <a:gd name="connsiteX0" fmla="*/ 0 w 12100385"/>
                <a:gd name="connsiteY0" fmla="*/ 444235 h 1890684"/>
                <a:gd name="connsiteX1" fmla="*/ 444235 w 12100385"/>
                <a:gd name="connsiteY1" fmla="*/ 0 h 1890684"/>
                <a:gd name="connsiteX2" fmla="*/ 11656150 w 12100385"/>
                <a:gd name="connsiteY2" fmla="*/ 0 h 1890684"/>
                <a:gd name="connsiteX3" fmla="*/ 12100385 w 12100385"/>
                <a:gd name="connsiteY3" fmla="*/ 444235 h 1890684"/>
                <a:gd name="connsiteX4" fmla="*/ 12100385 w 12100385"/>
                <a:gd name="connsiteY4" fmla="*/ 1446449 h 1890684"/>
                <a:gd name="connsiteX5" fmla="*/ 11656150 w 12100385"/>
                <a:gd name="connsiteY5" fmla="*/ 1890684 h 1890684"/>
                <a:gd name="connsiteX6" fmla="*/ 444235 w 12100385"/>
                <a:gd name="connsiteY6" fmla="*/ 1890684 h 1890684"/>
                <a:gd name="connsiteX7" fmla="*/ 0 w 12100385"/>
                <a:gd name="connsiteY7" fmla="*/ 1446449 h 1890684"/>
                <a:gd name="connsiteX8" fmla="*/ 0 w 12100385"/>
                <a:gd name="connsiteY8" fmla="*/ 444235 h 189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0385" h="1890684" fill="none" extrusionOk="0">
                  <a:moveTo>
                    <a:pt x="0" y="444235"/>
                  </a:moveTo>
                  <a:cubicBezTo>
                    <a:pt x="25537" y="232627"/>
                    <a:pt x="184387" y="4538"/>
                    <a:pt x="444235" y="0"/>
                  </a:cubicBezTo>
                  <a:cubicBezTo>
                    <a:pt x="1589594" y="-25406"/>
                    <a:pt x="7168130" y="-107120"/>
                    <a:pt x="11656150" y="0"/>
                  </a:cubicBezTo>
                  <a:cubicBezTo>
                    <a:pt x="11895639" y="-18150"/>
                    <a:pt x="12071728" y="197520"/>
                    <a:pt x="12100385" y="444235"/>
                  </a:cubicBezTo>
                  <a:cubicBezTo>
                    <a:pt x="12092144" y="794554"/>
                    <a:pt x="12086902" y="1018923"/>
                    <a:pt x="12100385" y="1446449"/>
                  </a:cubicBezTo>
                  <a:cubicBezTo>
                    <a:pt x="12052963" y="1682173"/>
                    <a:pt x="11889855" y="1921104"/>
                    <a:pt x="11656150" y="1890684"/>
                  </a:cubicBezTo>
                  <a:cubicBezTo>
                    <a:pt x="7861522" y="2050022"/>
                    <a:pt x="2750338" y="1800048"/>
                    <a:pt x="444235" y="1890684"/>
                  </a:cubicBezTo>
                  <a:cubicBezTo>
                    <a:pt x="202804" y="1889236"/>
                    <a:pt x="-14534" y="1719528"/>
                    <a:pt x="0" y="1446449"/>
                  </a:cubicBezTo>
                  <a:cubicBezTo>
                    <a:pt x="73584" y="1126936"/>
                    <a:pt x="74824" y="918540"/>
                    <a:pt x="0" y="444235"/>
                  </a:cubicBezTo>
                  <a:close/>
                </a:path>
                <a:path w="12100385" h="1890684" stroke="0" extrusionOk="0">
                  <a:moveTo>
                    <a:pt x="0" y="444235"/>
                  </a:moveTo>
                  <a:cubicBezTo>
                    <a:pt x="-1069" y="192789"/>
                    <a:pt x="192794" y="-12814"/>
                    <a:pt x="444235" y="0"/>
                  </a:cubicBezTo>
                  <a:cubicBezTo>
                    <a:pt x="2728425" y="11257"/>
                    <a:pt x="8798712" y="-139896"/>
                    <a:pt x="11656150" y="0"/>
                  </a:cubicBezTo>
                  <a:cubicBezTo>
                    <a:pt x="11915598" y="29583"/>
                    <a:pt x="12091536" y="164502"/>
                    <a:pt x="12100385" y="444235"/>
                  </a:cubicBezTo>
                  <a:cubicBezTo>
                    <a:pt x="12047657" y="623142"/>
                    <a:pt x="12034721" y="1192224"/>
                    <a:pt x="12100385" y="1446449"/>
                  </a:cubicBezTo>
                  <a:cubicBezTo>
                    <a:pt x="12108349" y="1687317"/>
                    <a:pt x="11932871" y="1891929"/>
                    <a:pt x="11656150" y="1890684"/>
                  </a:cubicBezTo>
                  <a:cubicBezTo>
                    <a:pt x="8741607" y="1898970"/>
                    <a:pt x="2192050" y="2018338"/>
                    <a:pt x="444235" y="1890684"/>
                  </a:cubicBezTo>
                  <a:cubicBezTo>
                    <a:pt x="226664" y="1870004"/>
                    <a:pt x="-17657" y="1662382"/>
                    <a:pt x="0" y="1446449"/>
                  </a:cubicBezTo>
                  <a:cubicBezTo>
                    <a:pt x="-23687" y="1218455"/>
                    <a:pt x="-22643" y="625163"/>
                    <a:pt x="0" y="444235"/>
                  </a:cubicBezTo>
                  <a:close/>
                </a:path>
              </a:pathLst>
            </a:custGeom>
            <a:solidFill>
              <a:schemeClr val="lt1">
                <a:alpha val="95000"/>
              </a:schemeClr>
            </a:solidFill>
            <a:ln w="69850" cap="rnd" cmpd="thickThin">
              <a:solidFill>
                <a:srgbClr val="C00000"/>
              </a:solidFill>
              <a:prstDash val="sysDash"/>
              <a:round/>
              <a:extLst>
                <a:ext uri="{C807C97D-BFC1-408E-A445-0C87EB9F89A2}">
                  <ask:lineSketchStyleProps xmlns:ask="http://schemas.microsoft.com/office/drawing/2018/sketchyshapes" xmlns="" sd="2510099056">
                    <a:prstGeom prst="roundRect">
                      <a:avLst>
                        <a:gd name="adj" fmla="val 23496"/>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ộp Văn bản 22">
              <a:extLst>
                <a:ext uri="{FF2B5EF4-FFF2-40B4-BE49-F238E27FC236}">
                  <a16:creationId xmlns:a16="http://schemas.microsoft.com/office/drawing/2014/main" xmlns="" id="{5782AD60-7DDE-EC74-81EB-B1787D718BAC}"/>
                </a:ext>
              </a:extLst>
            </p:cNvPr>
            <p:cNvSpPr txBox="1"/>
            <p:nvPr/>
          </p:nvSpPr>
          <p:spPr>
            <a:xfrm>
              <a:off x="564125" y="582799"/>
              <a:ext cx="10527274" cy="1495181"/>
            </a:xfrm>
            <a:custGeom>
              <a:avLst/>
              <a:gdLst>
                <a:gd name="connsiteX0" fmla="*/ 0 w 10527274"/>
                <a:gd name="connsiteY0" fmla="*/ 0 h 1495181"/>
                <a:gd name="connsiteX1" fmla="*/ 10527274 w 10527274"/>
                <a:gd name="connsiteY1" fmla="*/ 0 h 1495181"/>
                <a:gd name="connsiteX2" fmla="*/ 10527274 w 10527274"/>
                <a:gd name="connsiteY2" fmla="*/ 1495181 h 1495181"/>
                <a:gd name="connsiteX3" fmla="*/ 0 w 10527274"/>
                <a:gd name="connsiteY3" fmla="*/ 1495181 h 1495181"/>
                <a:gd name="connsiteX4" fmla="*/ 0 w 10527274"/>
                <a:gd name="connsiteY4" fmla="*/ 0 h 149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274" h="1495181" extrusionOk="0">
                  <a:moveTo>
                    <a:pt x="0" y="0"/>
                  </a:moveTo>
                  <a:cubicBezTo>
                    <a:pt x="4636312" y="143454"/>
                    <a:pt x="7352954" y="-159953"/>
                    <a:pt x="10527274" y="0"/>
                  </a:cubicBezTo>
                  <a:cubicBezTo>
                    <a:pt x="10525160" y="300096"/>
                    <a:pt x="10414195" y="1298593"/>
                    <a:pt x="10527274" y="1495181"/>
                  </a:cubicBezTo>
                  <a:cubicBezTo>
                    <a:pt x="9380257" y="1585736"/>
                    <a:pt x="1069919" y="1478743"/>
                    <a:pt x="0" y="1495181"/>
                  </a:cubicBezTo>
                  <a:cubicBezTo>
                    <a:pt x="53277" y="1184454"/>
                    <a:pt x="55401" y="369838"/>
                    <a:pt x="0" y="0"/>
                  </a:cubicBezTo>
                  <a:close/>
                </a:path>
              </a:pathLst>
            </a:custGeom>
            <a:noFill/>
            <a:ln>
              <a:noFill/>
              <a:extLst>
                <a:ext uri="{C807C97D-BFC1-408E-A445-0C87EB9F89A2}">
                  <ask:lineSketchStyleProps xmlns:ask="http://schemas.microsoft.com/office/drawing/2018/sketchyshapes" xmlns="" sd="1693287497">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003399"/>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a:ln>
                    <a:noFill/>
                  </a:ln>
                  <a:solidFill>
                    <a:srgbClr val="003399"/>
                  </a:solidFill>
                  <a:effectLst/>
                  <a:uLnTx/>
                  <a:uFillTx/>
                  <a:latin typeface="Calibri" panose="020F0502020204030204" pitchFamily="34" charset="0"/>
                  <a:ea typeface="+mn-ea"/>
                  <a:cs typeface="Calibri" panose="020F0502020204030204" pitchFamily="34" charset="0"/>
                </a:rPr>
                <a:t>Vẽ </a:t>
              </a:r>
              <a:r>
                <a:rPr kumimoji="0" lang="vi-VN" sz="5400" b="0" i="0" u="none" strike="noStrike" kern="1200" cap="none" spc="0" normalizeH="0" baseline="0" noProof="0">
                  <a:ln>
                    <a:noFill/>
                  </a:ln>
                  <a:solidFill>
                    <a:srgbClr val="003399"/>
                  </a:solidFill>
                  <a:effectLst/>
                  <a:uLnTx/>
                  <a:uFillTx/>
                  <a:latin typeface="Calibri" panose="020F0502020204030204" pitchFamily="34" charset="0"/>
                  <a:ea typeface="+mn-ea"/>
                  <a:cs typeface="Calibri" panose="020F0502020204030204" pitchFamily="34" charset="0"/>
                </a:rPr>
                <a:t>sơ đồ về ảnh hưởng của vị trí địa lí đối với một hoạt động sản xuất ở </a:t>
              </a:r>
              <a:r>
                <a:rPr kumimoji="0" lang="en-US" sz="5400" b="0" i="0" u="none" strike="noStrike" kern="1200" cap="none" spc="0" normalizeH="0" baseline="0" noProof="0">
                  <a:ln>
                    <a:noFill/>
                  </a:ln>
                  <a:solidFill>
                    <a:srgbClr val="003399"/>
                  </a:solidFill>
                  <a:effectLst/>
                  <a:uLnTx/>
                  <a:uFillTx/>
                  <a:latin typeface="Calibri" panose="020F0502020204030204" pitchFamily="34" charset="0"/>
                  <a:ea typeface="+mn-ea"/>
                  <a:cs typeface="Calibri" panose="020F0502020204030204" pitchFamily="34" charset="0"/>
                </a:rPr>
                <a:t>Việt Nam</a:t>
              </a:r>
            </a:p>
          </p:txBody>
        </p:sp>
      </p:grpSp>
      <p:pic>
        <p:nvPicPr>
          <p:cNvPr id="12" name="Picture 11">
            <a:extLst>
              <a:ext uri="{FF2B5EF4-FFF2-40B4-BE49-F238E27FC236}">
                <a16:creationId xmlns:a16="http://schemas.microsoft.com/office/drawing/2014/main" xmlns="" id="{D5AE6EDF-261E-BA05-DF2D-8BECC4018A3B}"/>
              </a:ext>
            </a:extLst>
          </p:cNvPr>
          <p:cNvPicPr>
            <a:picLocks noChangeAspect="1"/>
          </p:cNvPicPr>
          <p:nvPr/>
        </p:nvPicPr>
        <p:blipFill>
          <a:blip r:embed="rId4"/>
          <a:stretch>
            <a:fillRect/>
          </a:stretch>
        </p:blipFill>
        <p:spPr>
          <a:xfrm>
            <a:off x="7695999" y="2358000"/>
            <a:ext cx="4496001" cy="4500000"/>
          </a:xfrm>
          <a:prstGeom prst="rect">
            <a:avLst/>
          </a:prstGeom>
        </p:spPr>
      </p:pic>
      <p:pic>
        <p:nvPicPr>
          <p:cNvPr id="7" name="Picture 6">
            <a:extLst>
              <a:ext uri="{FF2B5EF4-FFF2-40B4-BE49-F238E27FC236}">
                <a16:creationId xmlns:a16="http://schemas.microsoft.com/office/drawing/2014/main" xmlns="" id="{F6FA6FEB-32F1-AAEA-D34A-E435C10495EE}"/>
              </a:ext>
            </a:extLst>
          </p:cNvPr>
          <p:cNvPicPr>
            <a:picLocks noChangeAspect="1"/>
          </p:cNvPicPr>
          <p:nvPr/>
        </p:nvPicPr>
        <p:blipFill>
          <a:blip r:embed="rId5"/>
          <a:stretch>
            <a:fillRect/>
          </a:stretch>
        </p:blipFill>
        <p:spPr>
          <a:xfrm>
            <a:off x="1309023" y="-364202"/>
            <a:ext cx="8218120" cy="2219136"/>
          </a:xfrm>
          <a:prstGeom prst="rect">
            <a:avLst/>
          </a:prstGeom>
        </p:spPr>
      </p:pic>
    </p:spTree>
    <p:extLst>
      <p:ext uri="{BB962C8B-B14F-4D97-AF65-F5344CB8AC3E}">
        <p14:creationId xmlns:p14="http://schemas.microsoft.com/office/powerpoint/2010/main" val="416889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14:presetBounceEnd="53333">
                                      <p:stCondLst>
                                        <p:cond delay="250"/>
                                      </p:stCondLst>
                                      <p:childTnLst>
                                        <p:set>
                                          <p:cBhvr>
                                            <p:cTn id="9" dur="1" fill="hold">
                                              <p:stCondLst>
                                                <p:cond delay="0"/>
                                              </p:stCondLst>
                                            </p:cTn>
                                            <p:tgtEl>
                                              <p:spTgt spid="12"/>
                                            </p:tgtEl>
                                            <p:attrNameLst>
                                              <p:attrName>style.visibility</p:attrName>
                                            </p:attrNameLst>
                                          </p:cBhvr>
                                          <p:to>
                                            <p:strVal val="visible"/>
                                          </p:to>
                                        </p:set>
                                        <p:anim calcmode="lin" valueType="num" p14:bounceEnd="53333">
                                          <p:cBhvr additive="base">
                                            <p:cTn id="10" dur="750" fill="hold"/>
                                            <p:tgtEl>
                                              <p:spTgt spid="12"/>
                                            </p:tgtEl>
                                            <p:attrNameLst>
                                              <p:attrName>ppt_x</p:attrName>
                                            </p:attrNameLst>
                                          </p:cBhvr>
                                          <p:tavLst>
                                            <p:tav tm="0">
                                              <p:val>
                                                <p:strVal val="#ppt_x"/>
                                              </p:val>
                                            </p:tav>
                                            <p:tav tm="100000">
                                              <p:val>
                                                <p:strVal val="#ppt_x"/>
                                              </p:val>
                                            </p:tav>
                                          </p:tavLst>
                                        </p:anim>
                                        <p:anim calcmode="lin" valueType="num" p14:bounceEnd="53333">
                                          <p:cBhvr additive="base">
                                            <p:cTn id="11"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huýt.wav"/>
                                            </p:tgtEl>
                                          </p:cMediaNode>
                                        </p:audio>
                                      </p:subTnLst>
                                    </p:cTn>
                                  </p:par>
                                </p:childTnLst>
                              </p:cTn>
                            </p:par>
                            <p:par>
                              <p:cTn id="12" fill="hold">
                                <p:stCondLst>
                                  <p:cond delay="1000"/>
                                </p:stCondLst>
                                <p:childTnLst>
                                  <p:par>
                                    <p:cTn id="13" presetID="32" presetClass="emph" presetSubtype="0" repeatCount="2000" fill="hold" nodeType="after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4" fill="hold" nodeType="with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ppt_x"/>
                                              </p:val>
                                            </p:tav>
                                            <p:tav tm="100000">
                                              <p:val>
                                                <p:strVal val="#ppt_x"/>
                                              </p:val>
                                            </p:tav>
                                          </p:tavLst>
                                        </p:anim>
                                        <p:anim calcmode="lin" valueType="num">
                                          <p:cBhvr additive="base">
                                            <p:cTn id="15"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huýt.wav"/>
                                            </p:tgtEl>
                                          </p:cMediaNode>
                                        </p:audio>
                                      </p:subTnLst>
                                    </p:cTn>
                                  </p:par>
                                </p:childTnLst>
                              </p:cTn>
                            </p:par>
                            <p:par>
                              <p:cTn id="16" fill="hold">
                                <p:stCondLst>
                                  <p:cond delay="1500"/>
                                </p:stCondLst>
                                <p:childTnLst>
                                  <p:par>
                                    <p:cTn id="17" presetID="32" presetClass="emph" presetSubtype="0" repeatCount="2000" fill="hold" nodeType="after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F45EED9B-D7A7-89D8-9292-212A002CC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41" y="1525249"/>
            <a:ext cx="11137117" cy="3807501"/>
          </a:xfrm>
          <a:prstGeom prst="rect">
            <a:avLst/>
          </a:prstGeom>
        </p:spPr>
      </p:pic>
      <p:sp>
        <p:nvSpPr>
          <p:cNvPr id="2" name="TextBox 1">
            <a:extLst>
              <a:ext uri="{FF2B5EF4-FFF2-40B4-BE49-F238E27FC236}">
                <a16:creationId xmlns:a16="http://schemas.microsoft.com/office/drawing/2014/main" xmlns="" id="{C6D6A015-A10B-21F0-4B73-4B3800C054A4}"/>
              </a:ext>
            </a:extLst>
          </p:cNvPr>
          <p:cNvSpPr txBox="1"/>
          <p:nvPr/>
        </p:nvSpPr>
        <p:spPr>
          <a:xfrm>
            <a:off x="783771" y="669471"/>
            <a:ext cx="2873829" cy="830997"/>
          </a:xfrm>
          <a:prstGeom prst="rect">
            <a:avLst/>
          </a:prstGeom>
          <a:noFill/>
        </p:spPr>
        <p:txBody>
          <a:bodyPr wrap="square" rtlCol="0">
            <a:spAutoFit/>
          </a:bodyPr>
          <a:lstStyle/>
          <a:p>
            <a:pPr algn="ctr"/>
            <a:r>
              <a:rPr lang="en-US" sz="4800" b="1">
                <a:solidFill>
                  <a:srgbClr val="FF0000"/>
                </a:solidFill>
              </a:rPr>
              <a:t>MẪU:</a:t>
            </a:r>
          </a:p>
        </p:txBody>
      </p:sp>
    </p:spTree>
    <p:extLst>
      <p:ext uri="{BB962C8B-B14F-4D97-AF65-F5344CB8AC3E}">
        <p14:creationId xmlns:p14="http://schemas.microsoft.com/office/powerpoint/2010/main" val="37310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xmlns="" id="{A8123A3D-27AB-1621-F18D-7AF4636DE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xmlns="" id="{F2B0D2BC-D247-03E6-9368-3A435CE51AAB}"/>
              </a:ext>
            </a:extLst>
          </p:cNvPr>
          <p:cNvGrpSpPr>
            <a:grpSpLocks/>
          </p:cNvGrpSpPr>
          <p:nvPr/>
        </p:nvGrpSpPr>
        <p:grpSpPr>
          <a:xfrm>
            <a:off x="1421266" y="1170894"/>
            <a:ext cx="8816748" cy="5295917"/>
            <a:chOff x="0" y="0"/>
            <a:chExt cx="5724525" cy="3438525"/>
          </a:xfrm>
          <a:noFill/>
        </p:grpSpPr>
        <p:sp>
          <p:nvSpPr>
            <p:cNvPr id="6" name="Graphic 81">
              <a:extLst>
                <a:ext uri="{FF2B5EF4-FFF2-40B4-BE49-F238E27FC236}">
                  <a16:creationId xmlns:a16="http://schemas.microsoft.com/office/drawing/2014/main" xmlns="" id="{3FAC5A94-BE84-8310-0164-287CD5267AAA}"/>
                </a:ext>
              </a:extLst>
            </p:cNvPr>
            <p:cNvSpPr/>
            <p:nvPr/>
          </p:nvSpPr>
          <p:spPr>
            <a:xfrm>
              <a:off x="0" y="0"/>
              <a:ext cx="5724525" cy="3438525"/>
            </a:xfrm>
            <a:custGeom>
              <a:avLst/>
              <a:gdLst/>
              <a:ahLst/>
              <a:cxnLst/>
              <a:rect l="l" t="t" r="r" b="b"/>
              <a:pathLst>
                <a:path w="5724525" h="3438525">
                  <a:moveTo>
                    <a:pt x="5724144" y="0"/>
                  </a:moveTo>
                  <a:lnTo>
                    <a:pt x="0" y="0"/>
                  </a:lnTo>
                  <a:lnTo>
                    <a:pt x="0" y="3438144"/>
                  </a:lnTo>
                  <a:lnTo>
                    <a:pt x="5724144" y="3438144"/>
                  </a:lnTo>
                  <a:lnTo>
                    <a:pt x="5724144" y="0"/>
                  </a:lnTo>
                  <a:close/>
                </a:path>
              </a:pathLst>
            </a:custGeom>
            <a:grpFill/>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7" name="Graphic 82">
              <a:extLst>
                <a:ext uri="{FF2B5EF4-FFF2-40B4-BE49-F238E27FC236}">
                  <a16:creationId xmlns:a16="http://schemas.microsoft.com/office/drawing/2014/main" xmlns="" id="{5509F7DA-ACA2-EB42-774A-696111C42CD3}"/>
                </a:ext>
              </a:extLst>
            </p:cNvPr>
            <p:cNvSpPr/>
            <p:nvPr/>
          </p:nvSpPr>
          <p:spPr>
            <a:xfrm>
              <a:off x="20722" y="20720"/>
              <a:ext cx="5580380" cy="3295015"/>
            </a:xfrm>
            <a:custGeom>
              <a:avLst/>
              <a:gdLst/>
              <a:ahLst/>
              <a:cxnLst/>
              <a:rect l="l" t="t" r="r" b="b"/>
              <a:pathLst>
                <a:path w="5580380" h="3295015">
                  <a:moveTo>
                    <a:pt x="5427599" y="0"/>
                  </a:moveTo>
                  <a:lnTo>
                    <a:pt x="152400" y="0"/>
                  </a:lnTo>
                  <a:lnTo>
                    <a:pt x="64293" y="2381"/>
                  </a:lnTo>
                  <a:lnTo>
                    <a:pt x="19050" y="19050"/>
                  </a:lnTo>
                  <a:lnTo>
                    <a:pt x="2381" y="64293"/>
                  </a:lnTo>
                  <a:lnTo>
                    <a:pt x="0" y="152400"/>
                  </a:lnTo>
                  <a:lnTo>
                    <a:pt x="0" y="3142246"/>
                  </a:lnTo>
                  <a:lnTo>
                    <a:pt x="2381" y="3230352"/>
                  </a:lnTo>
                  <a:lnTo>
                    <a:pt x="19050" y="3275596"/>
                  </a:lnTo>
                  <a:lnTo>
                    <a:pt x="64293" y="3292265"/>
                  </a:lnTo>
                  <a:lnTo>
                    <a:pt x="152400" y="3294646"/>
                  </a:lnTo>
                  <a:lnTo>
                    <a:pt x="5427599" y="3294646"/>
                  </a:lnTo>
                  <a:lnTo>
                    <a:pt x="5515705" y="3292265"/>
                  </a:lnTo>
                  <a:lnTo>
                    <a:pt x="5560949" y="3275596"/>
                  </a:lnTo>
                  <a:lnTo>
                    <a:pt x="5577617" y="3230352"/>
                  </a:lnTo>
                  <a:lnTo>
                    <a:pt x="5579999" y="3142246"/>
                  </a:lnTo>
                  <a:lnTo>
                    <a:pt x="5579999" y="152400"/>
                  </a:lnTo>
                  <a:lnTo>
                    <a:pt x="5577617" y="64293"/>
                  </a:lnTo>
                  <a:lnTo>
                    <a:pt x="5560949" y="19050"/>
                  </a:lnTo>
                  <a:lnTo>
                    <a:pt x="5515705" y="2381"/>
                  </a:lnTo>
                  <a:lnTo>
                    <a:pt x="5427599" y="0"/>
                  </a:lnTo>
                  <a:close/>
                </a:path>
              </a:pathLst>
            </a:custGeom>
            <a:grpFill/>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8" name="Graphic 83">
              <a:extLst>
                <a:ext uri="{FF2B5EF4-FFF2-40B4-BE49-F238E27FC236}">
                  <a16:creationId xmlns:a16="http://schemas.microsoft.com/office/drawing/2014/main" xmlns="" id="{C44365A9-2400-162B-251C-74F2A198CD95}"/>
                </a:ext>
              </a:extLst>
            </p:cNvPr>
            <p:cNvSpPr/>
            <p:nvPr/>
          </p:nvSpPr>
          <p:spPr>
            <a:xfrm>
              <a:off x="705751" y="2122427"/>
              <a:ext cx="460375" cy="430530"/>
            </a:xfrm>
            <a:custGeom>
              <a:avLst/>
              <a:gdLst/>
              <a:ahLst/>
              <a:cxnLst/>
              <a:rect l="l" t="t" r="r" b="b"/>
              <a:pathLst>
                <a:path w="460375" h="430530">
                  <a:moveTo>
                    <a:pt x="460286" y="0"/>
                  </a:moveTo>
                  <a:lnTo>
                    <a:pt x="0" y="429920"/>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9" name="Graphic 84">
              <a:extLst>
                <a:ext uri="{FF2B5EF4-FFF2-40B4-BE49-F238E27FC236}">
                  <a16:creationId xmlns:a16="http://schemas.microsoft.com/office/drawing/2014/main" xmlns="" id="{36F249EB-91EE-81DF-ED63-5C3B02F537AC}"/>
                </a:ext>
              </a:extLst>
            </p:cNvPr>
            <p:cNvSpPr/>
            <p:nvPr/>
          </p:nvSpPr>
          <p:spPr>
            <a:xfrm>
              <a:off x="2861171" y="2123668"/>
              <a:ext cx="1047750" cy="427990"/>
            </a:xfrm>
            <a:custGeom>
              <a:avLst/>
              <a:gdLst/>
              <a:ahLst/>
              <a:cxnLst/>
              <a:rect l="l" t="t" r="r" b="b"/>
              <a:pathLst>
                <a:path w="1047750" h="427990">
                  <a:moveTo>
                    <a:pt x="1047356" y="0"/>
                  </a:moveTo>
                  <a:lnTo>
                    <a:pt x="0" y="427443"/>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0" name="Graphic 85">
              <a:extLst>
                <a:ext uri="{FF2B5EF4-FFF2-40B4-BE49-F238E27FC236}">
                  <a16:creationId xmlns:a16="http://schemas.microsoft.com/office/drawing/2014/main" xmlns="" id="{7749E089-8FA3-99C4-AC63-BFA1674A8361}"/>
                </a:ext>
              </a:extLst>
            </p:cNvPr>
            <p:cNvSpPr/>
            <p:nvPr/>
          </p:nvSpPr>
          <p:spPr>
            <a:xfrm>
              <a:off x="165125" y="1734134"/>
              <a:ext cx="4811395" cy="1355090"/>
            </a:xfrm>
            <a:custGeom>
              <a:avLst/>
              <a:gdLst/>
              <a:ahLst/>
              <a:cxnLst/>
              <a:rect l="l" t="t" r="r" b="b"/>
              <a:pathLst>
                <a:path w="4811395" h="1355090">
                  <a:moveTo>
                    <a:pt x="2591993" y="377304"/>
                  </a:moveTo>
                  <a:lnTo>
                    <a:pt x="4811293" y="377304"/>
                  </a:lnTo>
                  <a:lnTo>
                    <a:pt x="4811293" y="0"/>
                  </a:lnTo>
                  <a:lnTo>
                    <a:pt x="2591993" y="0"/>
                  </a:lnTo>
                  <a:lnTo>
                    <a:pt x="2591993" y="377304"/>
                  </a:lnTo>
                  <a:close/>
                </a:path>
                <a:path w="4811395" h="1355090">
                  <a:moveTo>
                    <a:pt x="0" y="1354670"/>
                  </a:moveTo>
                  <a:lnTo>
                    <a:pt x="998346" y="1354670"/>
                  </a:lnTo>
                  <a:lnTo>
                    <a:pt x="998346" y="821994"/>
                  </a:lnTo>
                  <a:lnTo>
                    <a:pt x="0" y="821994"/>
                  </a:lnTo>
                  <a:lnTo>
                    <a:pt x="0" y="1354670"/>
                  </a:lnTo>
                  <a:close/>
                </a:path>
                <a:path w="4811395" h="1355090">
                  <a:moveTo>
                    <a:pt x="2193823" y="1354670"/>
                  </a:moveTo>
                  <a:lnTo>
                    <a:pt x="3192170" y="1354670"/>
                  </a:lnTo>
                  <a:lnTo>
                    <a:pt x="3192170" y="821994"/>
                  </a:lnTo>
                  <a:lnTo>
                    <a:pt x="2193823" y="821994"/>
                  </a:lnTo>
                  <a:lnTo>
                    <a:pt x="2193823" y="1354670"/>
                  </a:lnTo>
                  <a:close/>
                </a:path>
                <a:path w="4811395" h="1355090">
                  <a:moveTo>
                    <a:pt x="1046352" y="1354670"/>
                  </a:moveTo>
                  <a:lnTo>
                    <a:pt x="2044700" y="1354670"/>
                  </a:lnTo>
                  <a:lnTo>
                    <a:pt x="2044700" y="821994"/>
                  </a:lnTo>
                  <a:lnTo>
                    <a:pt x="1046352" y="821994"/>
                  </a:lnTo>
                  <a:lnTo>
                    <a:pt x="1046352" y="1354670"/>
                  </a:lnTo>
                  <a:close/>
                </a:path>
                <a:path w="4811395" h="1355090">
                  <a:moveTo>
                    <a:pt x="3236963" y="1354670"/>
                  </a:moveTo>
                  <a:lnTo>
                    <a:pt x="4235310" y="1354670"/>
                  </a:lnTo>
                  <a:lnTo>
                    <a:pt x="4235310" y="821994"/>
                  </a:lnTo>
                  <a:lnTo>
                    <a:pt x="3236963" y="821994"/>
                  </a:lnTo>
                  <a:lnTo>
                    <a:pt x="3236963" y="1354670"/>
                  </a:lnTo>
                  <a:close/>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1" name="Graphic 86">
              <a:extLst>
                <a:ext uri="{FF2B5EF4-FFF2-40B4-BE49-F238E27FC236}">
                  <a16:creationId xmlns:a16="http://schemas.microsoft.com/office/drawing/2014/main" xmlns="" id="{6A27C188-C0B6-75CB-43ED-D50DF9EECD88}"/>
                </a:ext>
              </a:extLst>
            </p:cNvPr>
            <p:cNvSpPr/>
            <p:nvPr/>
          </p:nvSpPr>
          <p:spPr>
            <a:xfrm>
              <a:off x="1167006" y="2117596"/>
              <a:ext cx="498475" cy="429895"/>
            </a:xfrm>
            <a:custGeom>
              <a:avLst/>
              <a:gdLst/>
              <a:ahLst/>
              <a:cxnLst/>
              <a:rect l="l" t="t" r="r" b="b"/>
              <a:pathLst>
                <a:path w="498475" h="429895">
                  <a:moveTo>
                    <a:pt x="0" y="0"/>
                  </a:moveTo>
                  <a:lnTo>
                    <a:pt x="498246" y="429577"/>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2" name="Graphic 87">
              <a:extLst>
                <a:ext uri="{FF2B5EF4-FFF2-40B4-BE49-F238E27FC236}">
                  <a16:creationId xmlns:a16="http://schemas.microsoft.com/office/drawing/2014/main" xmlns="" id="{4FDFF7ED-B9AD-C12A-BC30-4E1AD685CC55}"/>
                </a:ext>
              </a:extLst>
            </p:cNvPr>
            <p:cNvSpPr/>
            <p:nvPr/>
          </p:nvSpPr>
          <p:spPr>
            <a:xfrm>
              <a:off x="3905813" y="2118667"/>
              <a:ext cx="1047750" cy="427990"/>
            </a:xfrm>
            <a:custGeom>
              <a:avLst/>
              <a:gdLst/>
              <a:ahLst/>
              <a:cxnLst/>
              <a:rect l="l" t="t" r="r" b="b"/>
              <a:pathLst>
                <a:path w="1047750" h="427990">
                  <a:moveTo>
                    <a:pt x="0" y="0"/>
                  </a:moveTo>
                  <a:lnTo>
                    <a:pt x="1047356" y="427443"/>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3" name="Graphic 88">
              <a:extLst>
                <a:ext uri="{FF2B5EF4-FFF2-40B4-BE49-F238E27FC236}">
                  <a16:creationId xmlns:a16="http://schemas.microsoft.com/office/drawing/2014/main" xmlns="" id="{60880FFC-5614-FFC7-3B34-936865CB972D}"/>
                </a:ext>
              </a:extLst>
            </p:cNvPr>
            <p:cNvSpPr/>
            <p:nvPr/>
          </p:nvSpPr>
          <p:spPr>
            <a:xfrm>
              <a:off x="3913571" y="2121388"/>
              <a:ext cx="1270" cy="439420"/>
            </a:xfrm>
            <a:custGeom>
              <a:avLst/>
              <a:gdLst/>
              <a:ahLst/>
              <a:cxnLst/>
              <a:rect l="l" t="t" r="r" b="b"/>
              <a:pathLst>
                <a:path h="439420">
                  <a:moveTo>
                    <a:pt x="0" y="0"/>
                  </a:moveTo>
                  <a:lnTo>
                    <a:pt x="0" y="439204"/>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4" name="Graphic 89">
              <a:extLst>
                <a:ext uri="{FF2B5EF4-FFF2-40B4-BE49-F238E27FC236}">
                  <a16:creationId xmlns:a16="http://schemas.microsoft.com/office/drawing/2014/main" xmlns="" id="{728ABA15-33C6-9AFE-2869-607CFF7A3B1E}"/>
                </a:ext>
              </a:extLst>
            </p:cNvPr>
            <p:cNvSpPr/>
            <p:nvPr/>
          </p:nvSpPr>
          <p:spPr>
            <a:xfrm>
              <a:off x="1173975" y="1430187"/>
              <a:ext cx="1390015" cy="295275"/>
            </a:xfrm>
            <a:custGeom>
              <a:avLst/>
              <a:gdLst/>
              <a:ahLst/>
              <a:cxnLst/>
              <a:rect l="l" t="t" r="r" b="b"/>
              <a:pathLst>
                <a:path w="1390015" h="295275">
                  <a:moveTo>
                    <a:pt x="1389595" y="0"/>
                  </a:moveTo>
                  <a:lnTo>
                    <a:pt x="0" y="295198"/>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5" name="Graphic 90">
              <a:extLst>
                <a:ext uri="{FF2B5EF4-FFF2-40B4-BE49-F238E27FC236}">
                  <a16:creationId xmlns:a16="http://schemas.microsoft.com/office/drawing/2014/main" xmlns="" id="{3A7547F2-CACE-DFBC-A832-C9C7EF5A8960}"/>
                </a:ext>
              </a:extLst>
            </p:cNvPr>
            <p:cNvSpPr/>
            <p:nvPr/>
          </p:nvSpPr>
          <p:spPr>
            <a:xfrm>
              <a:off x="2556371" y="1422988"/>
              <a:ext cx="1392555" cy="307975"/>
            </a:xfrm>
            <a:custGeom>
              <a:avLst/>
              <a:gdLst/>
              <a:ahLst/>
              <a:cxnLst/>
              <a:rect l="l" t="t" r="r" b="b"/>
              <a:pathLst>
                <a:path w="1392555" h="307975">
                  <a:moveTo>
                    <a:pt x="0" y="0"/>
                  </a:moveTo>
                  <a:lnTo>
                    <a:pt x="1392237" y="307619"/>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6" name="Graphic 91">
              <a:extLst>
                <a:ext uri="{FF2B5EF4-FFF2-40B4-BE49-F238E27FC236}">
                  <a16:creationId xmlns:a16="http://schemas.microsoft.com/office/drawing/2014/main" xmlns="" id="{2D54F9CB-4E08-8677-F964-589CADE63750}"/>
                </a:ext>
              </a:extLst>
            </p:cNvPr>
            <p:cNvSpPr/>
            <p:nvPr/>
          </p:nvSpPr>
          <p:spPr>
            <a:xfrm>
              <a:off x="1223517" y="918133"/>
              <a:ext cx="2699385" cy="509905"/>
            </a:xfrm>
            <a:custGeom>
              <a:avLst/>
              <a:gdLst/>
              <a:ahLst/>
              <a:cxnLst/>
              <a:rect l="l" t="t" r="r" b="b"/>
              <a:pathLst>
                <a:path w="2699385" h="509905">
                  <a:moveTo>
                    <a:pt x="2699296" y="0"/>
                  </a:moveTo>
                  <a:lnTo>
                    <a:pt x="0" y="0"/>
                  </a:lnTo>
                  <a:lnTo>
                    <a:pt x="0" y="509295"/>
                  </a:lnTo>
                  <a:lnTo>
                    <a:pt x="2699296" y="509295"/>
                  </a:lnTo>
                  <a:lnTo>
                    <a:pt x="2699296" y="0"/>
                  </a:lnTo>
                  <a:close/>
                </a:path>
              </a:pathLst>
            </a:custGeom>
            <a:grpFill/>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7" name="Graphic 92">
              <a:extLst>
                <a:ext uri="{FF2B5EF4-FFF2-40B4-BE49-F238E27FC236}">
                  <a16:creationId xmlns:a16="http://schemas.microsoft.com/office/drawing/2014/main" xmlns="" id="{B6D67B65-79CE-B847-5E0B-AF6068925354}"/>
                </a:ext>
              </a:extLst>
            </p:cNvPr>
            <p:cNvSpPr/>
            <p:nvPr/>
          </p:nvSpPr>
          <p:spPr>
            <a:xfrm>
              <a:off x="22901" y="26899"/>
              <a:ext cx="109220" cy="116205"/>
            </a:xfrm>
            <a:custGeom>
              <a:avLst/>
              <a:gdLst/>
              <a:ahLst/>
              <a:cxnLst/>
              <a:rect l="l" t="t" r="r" b="b"/>
              <a:pathLst>
                <a:path w="109220" h="116205">
                  <a:moveTo>
                    <a:pt x="108610" y="0"/>
                  </a:moveTo>
                  <a:lnTo>
                    <a:pt x="76305" y="11749"/>
                  </a:lnTo>
                  <a:lnTo>
                    <a:pt x="43608" y="33100"/>
                  </a:lnTo>
                  <a:lnTo>
                    <a:pt x="16259" y="66928"/>
                  </a:lnTo>
                  <a:lnTo>
                    <a:pt x="0" y="116103"/>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8" name="Graphic 93">
              <a:extLst>
                <a:ext uri="{FF2B5EF4-FFF2-40B4-BE49-F238E27FC236}">
                  <a16:creationId xmlns:a16="http://schemas.microsoft.com/office/drawing/2014/main" xmlns="" id="{0932E262-E539-7FCB-465C-97A9C664E20C}"/>
                </a:ext>
              </a:extLst>
            </p:cNvPr>
            <p:cNvSpPr/>
            <p:nvPr/>
          </p:nvSpPr>
          <p:spPr>
            <a:xfrm>
              <a:off x="20722" y="217653"/>
              <a:ext cx="1270" cy="2914015"/>
            </a:xfrm>
            <a:custGeom>
              <a:avLst/>
              <a:gdLst/>
              <a:ahLst/>
              <a:cxnLst/>
              <a:rect l="l" t="t" r="r" b="b"/>
              <a:pathLst>
                <a:path h="2914015">
                  <a:moveTo>
                    <a:pt x="0" y="0"/>
                  </a:moveTo>
                  <a:lnTo>
                    <a:pt x="0" y="2913507"/>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19" name="Graphic 94">
              <a:extLst>
                <a:ext uri="{FF2B5EF4-FFF2-40B4-BE49-F238E27FC236}">
                  <a16:creationId xmlns:a16="http://schemas.microsoft.com/office/drawing/2014/main" xmlns="" id="{34F6DBDA-71C4-F837-1B82-8CF6E4FA007D}"/>
                </a:ext>
              </a:extLst>
            </p:cNvPr>
            <p:cNvSpPr/>
            <p:nvPr/>
          </p:nvSpPr>
          <p:spPr>
            <a:xfrm>
              <a:off x="26903" y="3204578"/>
              <a:ext cx="116205" cy="109220"/>
            </a:xfrm>
            <a:custGeom>
              <a:avLst/>
              <a:gdLst/>
              <a:ahLst/>
              <a:cxnLst/>
              <a:rect l="l" t="t" r="r" b="b"/>
              <a:pathLst>
                <a:path w="116205" h="109220">
                  <a:moveTo>
                    <a:pt x="0" y="0"/>
                  </a:moveTo>
                  <a:lnTo>
                    <a:pt x="11749" y="32304"/>
                  </a:lnTo>
                  <a:lnTo>
                    <a:pt x="33100" y="65001"/>
                  </a:lnTo>
                  <a:lnTo>
                    <a:pt x="66928" y="92350"/>
                  </a:lnTo>
                  <a:lnTo>
                    <a:pt x="116103" y="10861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0" name="Graphic 95">
              <a:extLst>
                <a:ext uri="{FF2B5EF4-FFF2-40B4-BE49-F238E27FC236}">
                  <a16:creationId xmlns:a16="http://schemas.microsoft.com/office/drawing/2014/main" xmlns="" id="{F51A44D2-77AC-E2B4-3FE6-BA43B06CD13C}"/>
                </a:ext>
              </a:extLst>
            </p:cNvPr>
            <p:cNvSpPr/>
            <p:nvPr/>
          </p:nvSpPr>
          <p:spPr>
            <a:xfrm>
              <a:off x="217614" y="3315369"/>
              <a:ext cx="5199380" cy="1270"/>
            </a:xfrm>
            <a:custGeom>
              <a:avLst/>
              <a:gdLst/>
              <a:ahLst/>
              <a:cxnLst/>
              <a:rect l="l" t="t" r="r" b="b"/>
              <a:pathLst>
                <a:path w="5199380">
                  <a:moveTo>
                    <a:pt x="0" y="0"/>
                  </a:moveTo>
                  <a:lnTo>
                    <a:pt x="5198935" y="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1" name="Graphic 96">
              <a:extLst>
                <a:ext uri="{FF2B5EF4-FFF2-40B4-BE49-F238E27FC236}">
                  <a16:creationId xmlns:a16="http://schemas.microsoft.com/office/drawing/2014/main" xmlns="" id="{DAD318A1-526A-35DD-47A3-CECF17A03931}"/>
                </a:ext>
              </a:extLst>
            </p:cNvPr>
            <p:cNvSpPr/>
            <p:nvPr/>
          </p:nvSpPr>
          <p:spPr>
            <a:xfrm>
              <a:off x="5489931" y="3193086"/>
              <a:ext cx="109220" cy="116205"/>
            </a:xfrm>
            <a:custGeom>
              <a:avLst/>
              <a:gdLst/>
              <a:ahLst/>
              <a:cxnLst/>
              <a:rect l="l" t="t" r="r" b="b"/>
              <a:pathLst>
                <a:path w="109220" h="116205">
                  <a:moveTo>
                    <a:pt x="0" y="116103"/>
                  </a:moveTo>
                  <a:lnTo>
                    <a:pt x="32304" y="104354"/>
                  </a:lnTo>
                  <a:lnTo>
                    <a:pt x="65001" y="83002"/>
                  </a:lnTo>
                  <a:lnTo>
                    <a:pt x="92350" y="49175"/>
                  </a:lnTo>
                  <a:lnTo>
                    <a:pt x="108610" y="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2" name="Graphic 97">
              <a:extLst>
                <a:ext uri="{FF2B5EF4-FFF2-40B4-BE49-F238E27FC236}">
                  <a16:creationId xmlns:a16="http://schemas.microsoft.com/office/drawing/2014/main" xmlns="" id="{28481806-B937-F53F-FC10-CCEEE33689F8}"/>
                </a:ext>
              </a:extLst>
            </p:cNvPr>
            <p:cNvSpPr/>
            <p:nvPr/>
          </p:nvSpPr>
          <p:spPr>
            <a:xfrm>
              <a:off x="5600722" y="204928"/>
              <a:ext cx="1270" cy="2914015"/>
            </a:xfrm>
            <a:custGeom>
              <a:avLst/>
              <a:gdLst/>
              <a:ahLst/>
              <a:cxnLst/>
              <a:rect l="l" t="t" r="r" b="b"/>
              <a:pathLst>
                <a:path h="2914015">
                  <a:moveTo>
                    <a:pt x="0" y="2913506"/>
                  </a:moveTo>
                  <a:lnTo>
                    <a:pt x="0" y="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3" name="Graphic 98">
              <a:extLst>
                <a:ext uri="{FF2B5EF4-FFF2-40B4-BE49-F238E27FC236}">
                  <a16:creationId xmlns:a16="http://schemas.microsoft.com/office/drawing/2014/main" xmlns="" id="{9880A2FB-E487-2F85-7D0D-B1B5F3280BBA}"/>
                </a:ext>
              </a:extLst>
            </p:cNvPr>
            <p:cNvSpPr/>
            <p:nvPr/>
          </p:nvSpPr>
          <p:spPr>
            <a:xfrm>
              <a:off x="5478436" y="22900"/>
              <a:ext cx="116205" cy="109220"/>
            </a:xfrm>
            <a:custGeom>
              <a:avLst/>
              <a:gdLst/>
              <a:ahLst/>
              <a:cxnLst/>
              <a:rect l="l" t="t" r="r" b="b"/>
              <a:pathLst>
                <a:path w="116205" h="109220">
                  <a:moveTo>
                    <a:pt x="116103" y="108610"/>
                  </a:moveTo>
                  <a:lnTo>
                    <a:pt x="104354" y="76305"/>
                  </a:lnTo>
                  <a:lnTo>
                    <a:pt x="83002" y="43608"/>
                  </a:lnTo>
                  <a:lnTo>
                    <a:pt x="49175" y="16259"/>
                  </a:lnTo>
                  <a:lnTo>
                    <a:pt x="0" y="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4" name="Graphic 99">
              <a:extLst>
                <a:ext uri="{FF2B5EF4-FFF2-40B4-BE49-F238E27FC236}">
                  <a16:creationId xmlns:a16="http://schemas.microsoft.com/office/drawing/2014/main" xmlns="" id="{4D2FE1D9-6067-0E8F-2C76-C68581381BA0}"/>
                </a:ext>
              </a:extLst>
            </p:cNvPr>
            <p:cNvSpPr/>
            <p:nvPr/>
          </p:nvSpPr>
          <p:spPr>
            <a:xfrm>
              <a:off x="204894" y="20720"/>
              <a:ext cx="5199380" cy="1270"/>
            </a:xfrm>
            <a:custGeom>
              <a:avLst/>
              <a:gdLst/>
              <a:ahLst/>
              <a:cxnLst/>
              <a:rect l="l" t="t" r="r" b="b"/>
              <a:pathLst>
                <a:path w="5199380">
                  <a:moveTo>
                    <a:pt x="5198935" y="0"/>
                  </a:moveTo>
                  <a:lnTo>
                    <a:pt x="0" y="0"/>
                  </a:lnTo>
                </a:path>
              </a:pathLst>
            </a:custGeom>
            <a:grpFill/>
            <a:ln w="12700">
              <a:solidFill>
                <a:srgbClr val="000000"/>
              </a:solidFill>
              <a:prstDash val="sysDash"/>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5" name="Graphic 100">
              <a:extLst>
                <a:ext uri="{FF2B5EF4-FFF2-40B4-BE49-F238E27FC236}">
                  <a16:creationId xmlns:a16="http://schemas.microsoft.com/office/drawing/2014/main" xmlns="" id="{26DB5BA9-C076-ED0F-388D-D1D6C34C1800}"/>
                </a:ext>
              </a:extLst>
            </p:cNvPr>
            <p:cNvSpPr/>
            <p:nvPr/>
          </p:nvSpPr>
          <p:spPr>
            <a:xfrm>
              <a:off x="20718" y="20720"/>
              <a:ext cx="5580380" cy="3295015"/>
            </a:xfrm>
            <a:custGeom>
              <a:avLst/>
              <a:gdLst/>
              <a:ahLst/>
              <a:cxnLst/>
              <a:rect l="l" t="t" r="r" b="b"/>
              <a:pathLst>
                <a:path w="5580380" h="3295015">
                  <a:moveTo>
                    <a:pt x="774" y="134137"/>
                  </a:moveTo>
                  <a:lnTo>
                    <a:pt x="266" y="139966"/>
                  </a:lnTo>
                  <a:lnTo>
                    <a:pt x="0" y="146050"/>
                  </a:lnTo>
                  <a:lnTo>
                    <a:pt x="0" y="152400"/>
                  </a:lnTo>
                  <a:lnTo>
                    <a:pt x="0" y="171475"/>
                  </a:lnTo>
                </a:path>
                <a:path w="5580380" h="3295015">
                  <a:moveTo>
                    <a:pt x="0" y="3123171"/>
                  </a:moveTo>
                  <a:lnTo>
                    <a:pt x="0" y="3142246"/>
                  </a:lnTo>
                  <a:lnTo>
                    <a:pt x="0" y="3149333"/>
                  </a:lnTo>
                  <a:lnTo>
                    <a:pt x="1536" y="3160458"/>
                  </a:lnTo>
                </a:path>
                <a:path w="5580380" h="3295015">
                  <a:moveTo>
                    <a:pt x="134137" y="3293884"/>
                  </a:moveTo>
                  <a:lnTo>
                    <a:pt x="139966" y="3294379"/>
                  </a:lnTo>
                  <a:lnTo>
                    <a:pt x="146050" y="3294646"/>
                  </a:lnTo>
                  <a:lnTo>
                    <a:pt x="152400" y="3294646"/>
                  </a:lnTo>
                  <a:lnTo>
                    <a:pt x="171462" y="3294646"/>
                  </a:lnTo>
                </a:path>
                <a:path w="5580380" h="3295015">
                  <a:moveTo>
                    <a:pt x="5408536" y="3294646"/>
                  </a:moveTo>
                  <a:lnTo>
                    <a:pt x="5427599" y="3294646"/>
                  </a:lnTo>
                  <a:lnTo>
                    <a:pt x="5434698" y="3294646"/>
                  </a:lnTo>
                  <a:lnTo>
                    <a:pt x="5445810" y="3293122"/>
                  </a:lnTo>
                </a:path>
                <a:path w="5580380" h="3295015">
                  <a:moveTo>
                    <a:pt x="5579237" y="3160509"/>
                  </a:moveTo>
                  <a:lnTo>
                    <a:pt x="5579745" y="3154680"/>
                  </a:lnTo>
                  <a:lnTo>
                    <a:pt x="5579999" y="3148596"/>
                  </a:lnTo>
                  <a:lnTo>
                    <a:pt x="5579999" y="3142246"/>
                  </a:lnTo>
                  <a:lnTo>
                    <a:pt x="5579999" y="3123171"/>
                  </a:lnTo>
                </a:path>
                <a:path w="5580380" h="3295015">
                  <a:moveTo>
                    <a:pt x="5579999" y="171475"/>
                  </a:moveTo>
                  <a:lnTo>
                    <a:pt x="5579999" y="152400"/>
                  </a:lnTo>
                  <a:lnTo>
                    <a:pt x="5579999" y="145313"/>
                  </a:lnTo>
                  <a:lnTo>
                    <a:pt x="5578475" y="134188"/>
                  </a:lnTo>
                </a:path>
                <a:path w="5580380" h="3295015">
                  <a:moveTo>
                    <a:pt x="5445861" y="774"/>
                  </a:moveTo>
                  <a:lnTo>
                    <a:pt x="5440032" y="266"/>
                  </a:lnTo>
                  <a:lnTo>
                    <a:pt x="5433949" y="0"/>
                  </a:lnTo>
                  <a:lnTo>
                    <a:pt x="5427599" y="0"/>
                  </a:lnTo>
                  <a:lnTo>
                    <a:pt x="5408536" y="0"/>
                  </a:lnTo>
                </a:path>
                <a:path w="5580380" h="3295015">
                  <a:moveTo>
                    <a:pt x="171462" y="0"/>
                  </a:moveTo>
                  <a:lnTo>
                    <a:pt x="152400" y="0"/>
                  </a:lnTo>
                  <a:lnTo>
                    <a:pt x="145313" y="0"/>
                  </a:lnTo>
                  <a:lnTo>
                    <a:pt x="134188" y="1524"/>
                  </a:lnTo>
                </a:path>
              </a:pathLst>
            </a:custGeom>
            <a:grpFill/>
            <a:ln w="12700">
              <a:solidFill>
                <a:srgbClr val="000000"/>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endParaRPr>
            </a:p>
          </p:txBody>
        </p:sp>
        <p:sp>
          <p:nvSpPr>
            <p:cNvPr id="26" name="Textbox 101">
              <a:extLst>
                <a:ext uri="{FF2B5EF4-FFF2-40B4-BE49-F238E27FC236}">
                  <a16:creationId xmlns:a16="http://schemas.microsoft.com/office/drawing/2014/main" xmlns="" id="{0584B92C-D646-F162-B648-64DD226D942B}"/>
                </a:ext>
              </a:extLst>
            </p:cNvPr>
            <p:cNvSpPr txBox="1"/>
            <p:nvPr/>
          </p:nvSpPr>
          <p:spPr>
            <a:xfrm>
              <a:off x="135114" y="207543"/>
              <a:ext cx="5359400" cy="565150"/>
            </a:xfrm>
            <a:prstGeom prst="rect">
              <a:avLst/>
            </a:prstGeom>
            <a:grpFill/>
          </p:spPr>
          <p:txBody>
            <a:bodyPr wrap="square" lIns="0" tIns="0" rIns="0" bIns="0" rtlCol="0">
              <a:noAutofit/>
            </a:bodyPr>
            <a:lstStyle/>
            <a:p>
              <a:pPr marL="2201545"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Phiếu học tập</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0" marR="0" lvl="0" indent="179705" defTabSz="914400" eaLnBrk="1" fontAlgn="auto" latinLnBrk="0" hangingPunct="1">
                <a:lnSpc>
                  <a:spcPct val="105000"/>
                </a:lnSpc>
                <a:spcBef>
                  <a:spcPts val="280"/>
                </a:spcBef>
                <a:spcAft>
                  <a:spcPts val="0"/>
                </a:spcAft>
                <a:buClrTx/>
                <a:buSzTx/>
                <a:buFontTx/>
                <a:buNone/>
                <a:tabLst/>
                <a:defRPr/>
              </a:pP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Em</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hãy</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hoàn</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thành</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sơ</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đồ</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dưới</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đây</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về</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ảnh</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hưởng</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của</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vị</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trí</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địa</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lí</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đối</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với</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tự</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nhiên</a:t>
              </a:r>
              <a:r>
                <a:rPr kumimoji="0" lang="vi-VN" b="0" i="0" u="none" strike="noStrike" kern="0" cap="none" spc="1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và hoạt động sản xuất ở nước ta.</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27" name="Textbox 102">
              <a:extLst>
                <a:ext uri="{FF2B5EF4-FFF2-40B4-BE49-F238E27FC236}">
                  <a16:creationId xmlns:a16="http://schemas.microsoft.com/office/drawing/2014/main" xmlns="" id="{6C3A4EC7-F717-F1B2-7C3A-B7D7A485D3EE}"/>
                </a:ext>
              </a:extLst>
            </p:cNvPr>
            <p:cNvSpPr txBox="1"/>
            <p:nvPr/>
          </p:nvSpPr>
          <p:spPr>
            <a:xfrm>
              <a:off x="2849664" y="1827461"/>
              <a:ext cx="2062480" cy="205740"/>
            </a:xfrm>
            <a:prstGeom prst="rect">
              <a:avLst/>
            </a:prstGeom>
            <a:grp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105" normalizeH="0" baseline="0" noProof="0">
                  <a:ln>
                    <a:noFill/>
                  </a:ln>
                  <a:solidFill>
                    <a:sysClr val="windowText" lastClr="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28" name="Textbox 103">
              <a:extLst>
                <a:ext uri="{FF2B5EF4-FFF2-40B4-BE49-F238E27FC236}">
                  <a16:creationId xmlns:a16="http://schemas.microsoft.com/office/drawing/2014/main" xmlns="" id="{7BBD1C61-10BA-A07E-26DA-FDE22BF974CB}"/>
                </a:ext>
              </a:extLst>
            </p:cNvPr>
            <p:cNvSpPr txBox="1"/>
            <p:nvPr/>
          </p:nvSpPr>
          <p:spPr>
            <a:xfrm>
              <a:off x="240149" y="2643098"/>
              <a:ext cx="716733" cy="366395"/>
            </a:xfrm>
            <a:prstGeom prst="rect">
              <a:avLst/>
            </a:prstGeom>
            <a:grpFill/>
          </p:spPr>
          <p:txBody>
            <a:bodyPr wrap="square" lIns="0" tIns="0" rIns="0" bIns="0" rtlCol="0">
              <a:noAutofit/>
            </a:bodyPr>
            <a:lstStyle/>
            <a:p>
              <a:pPr marL="0" marR="11430" lvl="0" indent="57785"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Khí</a:t>
              </a:r>
              <a:r>
                <a:rPr kumimoji="0" lang="vi-VN" sz="2000" b="0" i="0" u="none" strike="noStrike" kern="0" cap="none" spc="-7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hậu </a:t>
              </a:r>
              <a:r>
                <a:rPr kumimoji="0" lang="vi-VN" sz="2000" b="0" i="0" u="none" strike="noStrike" kern="0" cap="none" spc="-3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nóng,</a:t>
              </a:r>
              <a:r>
                <a:rPr kumimoji="0" lang="vi-VN" sz="2000" b="0" i="0" u="none" strike="noStrike" kern="0" cap="none" spc="-7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5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ẩm</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29" name="Textbox 104">
              <a:extLst>
                <a:ext uri="{FF2B5EF4-FFF2-40B4-BE49-F238E27FC236}">
                  <a16:creationId xmlns:a16="http://schemas.microsoft.com/office/drawing/2014/main" xmlns="" id="{08B4D68A-1A90-A9F7-723F-34525D723AB6}"/>
                </a:ext>
              </a:extLst>
            </p:cNvPr>
            <p:cNvSpPr txBox="1"/>
            <p:nvPr/>
          </p:nvSpPr>
          <p:spPr>
            <a:xfrm>
              <a:off x="1268394" y="2635707"/>
              <a:ext cx="912494" cy="388620"/>
            </a:xfrm>
            <a:prstGeom prst="rect">
              <a:avLst/>
            </a:prstGeom>
            <a:grpFill/>
          </p:spPr>
          <p:txBody>
            <a:bodyPr wrap="square" lIns="0" tIns="0" rIns="0" bIns="0" rtlCol="0">
              <a:noAutofit/>
            </a:bodyPr>
            <a:lstStyle/>
            <a:p>
              <a:pPr marL="0" marR="0" lvl="0" indent="0" defTabSz="914400" eaLnBrk="1" fontAlgn="auto" latinLnBrk="0" hangingPunct="1">
                <a:lnSpc>
                  <a:spcPts val="1530"/>
                </a:lnSpc>
                <a:spcBef>
                  <a:spcPts val="0"/>
                </a:spcBef>
                <a:spcAft>
                  <a:spcPts val="0"/>
                </a:spcAft>
                <a:buClrTx/>
                <a:buSzTx/>
                <a:buFontTx/>
                <a:buNone/>
                <a:tabLst/>
                <a:defRPr/>
              </a:pPr>
              <a:r>
                <a:rPr kumimoji="0" lang="vi-VN" sz="2000" b="0" i="0" u="none" strike="noStrike" kern="0" cap="none" spc="100" normalizeH="0" baseline="0" noProof="0">
                  <a:ln>
                    <a:noFill/>
                  </a:ln>
                  <a:solidFill>
                    <a:sysClr val="windowText" lastClr="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0" marR="0" lvl="0" indent="0" defTabSz="914400" eaLnBrk="1" fontAlgn="auto" latinLnBrk="0" hangingPunct="1">
                <a:lnSpc>
                  <a:spcPts val="1530"/>
                </a:lnSpc>
                <a:spcBef>
                  <a:spcPts val="0"/>
                </a:spcBef>
                <a:spcAft>
                  <a:spcPts val="0"/>
                </a:spcAft>
                <a:buClrTx/>
                <a:buSzTx/>
                <a:buFontTx/>
                <a:buNone/>
                <a:tabLst/>
                <a:defRPr/>
              </a:pPr>
              <a:r>
                <a:rPr kumimoji="0" lang="vi-VN" sz="2000" b="0" i="0" u="none" strike="noStrike" kern="0" cap="none" spc="100" normalizeH="0" baseline="0" noProof="0">
                  <a:ln>
                    <a:noFill/>
                  </a:ln>
                  <a:solidFill>
                    <a:sysClr val="windowText" lastClr="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30" name="Textbox 105">
              <a:extLst>
                <a:ext uri="{FF2B5EF4-FFF2-40B4-BE49-F238E27FC236}">
                  <a16:creationId xmlns:a16="http://schemas.microsoft.com/office/drawing/2014/main" xmlns="" id="{51C64E13-6096-2C83-7CEF-ECB63C61AD83}"/>
                </a:ext>
              </a:extLst>
            </p:cNvPr>
            <p:cNvSpPr txBox="1"/>
            <p:nvPr/>
          </p:nvSpPr>
          <p:spPr>
            <a:xfrm>
              <a:off x="2389250" y="2635707"/>
              <a:ext cx="1915416" cy="388620"/>
            </a:xfrm>
            <a:prstGeom prst="rect">
              <a:avLst/>
            </a:prstGeom>
            <a:grpFill/>
          </p:spPr>
          <p:txBody>
            <a:bodyPr wrap="square" lIns="0" tIns="0" rIns="0" bIns="0" rtlCol="0">
              <a:noAutofit/>
            </a:bodyPr>
            <a:lstStyle/>
            <a:p>
              <a:pPr marL="100330" marR="0" lvl="0" indent="0" defTabSz="914400" eaLnBrk="1" fontAlgn="auto" latinLnBrk="0" hangingPunct="1">
                <a:lnSpc>
                  <a:spcPts val="1530"/>
                </a:lnSpc>
                <a:spcBef>
                  <a:spcPts val="10"/>
                </a:spcBef>
                <a:spcAft>
                  <a:spcPts val="0"/>
                </a:spcAft>
                <a:buClrTx/>
                <a:buSzTx/>
                <a:buFontTx/>
                <a:buNone/>
                <a:tabLst>
                  <a:tab pos="989330" algn="l"/>
                </a:tabLst>
                <a:defRPr/>
              </a:pPr>
              <a:r>
                <a:rPr kumimoji="0" lang="vi-VN" sz="2000" b="0" i="0" u="none" strike="noStrike" kern="0" cap="none" spc="-4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Phát</a:t>
              </a:r>
              <a:r>
                <a:rPr kumimoji="0" lang="vi-VN" sz="2000" b="0" i="0" u="none" strike="noStrike" kern="0" cap="none" spc="-4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1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triển</a:t>
              </a:r>
              <a:r>
                <a:rPr kumimoji="0" lang="vi-VN" sz="2000"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100" normalizeH="0" baseline="0" noProof="0">
                  <a:ln>
                    <a:noFill/>
                  </a:ln>
                  <a:solidFill>
                    <a:sysClr val="windowText" lastClr="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0" marR="0" lvl="0" indent="0" defTabSz="914400" eaLnBrk="1" fontAlgn="auto" latinLnBrk="0" hangingPunct="1">
                <a:lnSpc>
                  <a:spcPts val="1515"/>
                </a:lnSpc>
                <a:spcBef>
                  <a:spcPts val="0"/>
                </a:spcBef>
                <a:spcAft>
                  <a:spcPts val="0"/>
                </a:spcAft>
                <a:buClrTx/>
                <a:buSzTx/>
                <a:buFontTx/>
                <a:buNone/>
                <a:tabLst>
                  <a:tab pos="989330" algn="l"/>
                </a:tabLst>
                <a:defRPr/>
              </a:pPr>
              <a:r>
                <a:rPr kumimoji="0" lang="vi-VN" sz="2000" b="0"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nông</a:t>
              </a:r>
              <a:r>
                <a:rPr kumimoji="0" lang="vi-VN" sz="2000" b="0" i="0" u="none" strike="noStrike" kern="0" cap="none" spc="-75"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1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nghiệp</a:t>
              </a:r>
              <a:r>
                <a:rPr kumimoji="0" lang="vi-VN" sz="2000"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100" normalizeH="0" baseline="0" noProof="0">
                  <a:ln>
                    <a:noFill/>
                  </a:ln>
                  <a:solidFill>
                    <a:sysClr val="windowText" lastClr="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31" name="Textbox 106">
              <a:extLst>
                <a:ext uri="{FF2B5EF4-FFF2-40B4-BE49-F238E27FC236}">
                  <a16:creationId xmlns:a16="http://schemas.microsoft.com/office/drawing/2014/main" xmlns="" id="{678F79E8-8276-7BC7-AB2D-B458DC2396A4}"/>
                </a:ext>
              </a:extLst>
            </p:cNvPr>
            <p:cNvSpPr txBox="1"/>
            <p:nvPr/>
          </p:nvSpPr>
          <p:spPr>
            <a:xfrm>
              <a:off x="4477093" y="2545448"/>
              <a:ext cx="998855" cy="532765"/>
            </a:xfrm>
            <a:prstGeom prst="rect">
              <a:avLst/>
            </a:prstGeom>
            <a:grpFill/>
            <a:ln w="12700">
              <a:solidFill>
                <a:srgbClr val="000000"/>
              </a:solidFill>
              <a:prstDash val="solid"/>
            </a:ln>
          </p:spPr>
          <p:txBody>
            <a:bodyPr wrap="square" lIns="0" tIns="0" rIns="0" bIns="0" rtlCol="0">
              <a:noAutofit/>
            </a:bodyPr>
            <a:lstStyle/>
            <a:p>
              <a:pPr marL="292735" marR="207645" lvl="0" indent="-88900" defTabSz="914400" eaLnBrk="1" fontAlgn="auto" latinLnBrk="0" hangingPunct="1">
                <a:lnSpc>
                  <a:spcPct val="100000"/>
                </a:lnSpc>
                <a:spcBef>
                  <a:spcPts val="635"/>
                </a:spcBef>
                <a:spcAft>
                  <a:spcPts val="0"/>
                </a:spcAft>
                <a:buClrTx/>
                <a:buSzTx/>
                <a:buFontTx/>
                <a:buNone/>
                <a:tabLst/>
                <a:defRPr/>
              </a:pPr>
              <a:r>
                <a:rPr kumimoji="0" lang="vi-VN" sz="2000" b="0" i="0" u="none" strike="noStrike" kern="0" cap="none" spc="-40"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Phát</a:t>
              </a:r>
              <a:r>
                <a:rPr kumimoji="0" lang="vi-VN" sz="2000" b="0" i="0" u="none" strike="noStrike" kern="0" cap="none" spc="-75"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40"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triển </a:t>
              </a:r>
              <a:r>
                <a:rPr kumimoji="0" lang="vi-VN" sz="2000" b="0" i="0" u="none" strike="noStrike" kern="0" cap="none" spc="0"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du</a:t>
              </a:r>
              <a:r>
                <a:rPr kumimoji="0" lang="vi-VN" sz="2000" b="0" i="0" u="none" strike="noStrike" kern="0" cap="none" spc="-75"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0" i="0" u="none" strike="noStrike" kern="0" cap="none" spc="0" normalizeH="0" baseline="0" noProof="0">
                  <a:ln>
                    <a:noFill/>
                  </a:ln>
                  <a:solidFill>
                    <a:srgbClr val="000000"/>
                  </a:solidFill>
                  <a:effectLst/>
                  <a:uLnTx/>
                  <a:uFillTx/>
                  <a:latin typeface="Myriad Pro" panose="020B0503030403020204" pitchFamily="34" charset="0"/>
                  <a:ea typeface="Myriad Pro" panose="020B0503030403020204" pitchFamily="34" charset="0"/>
                  <a:cs typeface="Myriad Pro" panose="020B0503030403020204" pitchFamily="34" charset="0"/>
                </a:rPr>
                <a:t>lịch</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32" name="Textbox 107">
              <a:extLst>
                <a:ext uri="{FF2B5EF4-FFF2-40B4-BE49-F238E27FC236}">
                  <a16:creationId xmlns:a16="http://schemas.microsoft.com/office/drawing/2014/main" xmlns="" id="{E8C4AB99-0F83-C611-A300-9350CA9741C4}"/>
                </a:ext>
              </a:extLst>
            </p:cNvPr>
            <p:cNvSpPr txBox="1"/>
            <p:nvPr/>
          </p:nvSpPr>
          <p:spPr>
            <a:xfrm>
              <a:off x="169926" y="1734134"/>
              <a:ext cx="2219325" cy="377825"/>
            </a:xfrm>
            <a:prstGeom prst="rect">
              <a:avLst/>
            </a:prstGeom>
            <a:grpFill/>
            <a:ln w="12700">
              <a:solidFill>
                <a:srgbClr val="000000"/>
              </a:solidFill>
              <a:prstDash val="solid"/>
            </a:ln>
          </p:spPr>
          <p:txBody>
            <a:bodyPr wrap="square" lIns="0" tIns="0" rIns="0" bIns="0" rtlCol="0">
              <a:noAutofit/>
            </a:bodyPr>
            <a:lstStyle/>
            <a:p>
              <a:pPr marL="85725" marR="0" lvl="0" indent="0" defTabSz="914400" eaLnBrk="1" fontAlgn="auto" latinLnBrk="0" hangingPunct="1">
                <a:lnSpc>
                  <a:spcPct val="100000"/>
                </a:lnSpc>
                <a:spcBef>
                  <a:spcPts val="685"/>
                </a:spcBef>
                <a:spcAft>
                  <a:spcPts val="0"/>
                </a:spcAft>
                <a:buClrTx/>
                <a:buSzTx/>
                <a:buFontTx/>
                <a:buNone/>
                <a:tabLst/>
                <a:defRPr/>
              </a:pPr>
              <a:r>
                <a:rPr kumimoji="0" lang="vi-VN" sz="2000" b="0" i="0" u="none" strike="noStrike" kern="0" cap="none" spc="105" normalizeH="0" baseline="0" noProof="0">
                  <a:ln>
                    <a:noFill/>
                  </a:ln>
                  <a:solidFill>
                    <a:srgbClr val="000000"/>
                  </a:solidFill>
                  <a:effectLst/>
                  <a:uLnTx/>
                  <a:uFillTx/>
                  <a:latin typeface="Minion Pro"/>
                  <a:ea typeface="Myriad Pro" panose="020B0503030403020204" pitchFamily="34" charset="0"/>
                  <a:cs typeface="Myriad Pro" panose="020B0503030403020204" pitchFamily="34" charset="0"/>
                </a:rPr>
                <a:t>......................................... </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33" name="Textbox 108">
              <a:extLst>
                <a:ext uri="{FF2B5EF4-FFF2-40B4-BE49-F238E27FC236}">
                  <a16:creationId xmlns:a16="http://schemas.microsoft.com/office/drawing/2014/main" xmlns="" id="{2F6A44D9-DBE5-2515-2F69-E03B98498BE4}"/>
                </a:ext>
              </a:extLst>
            </p:cNvPr>
            <p:cNvSpPr txBox="1"/>
            <p:nvPr/>
          </p:nvSpPr>
          <p:spPr>
            <a:xfrm>
              <a:off x="1223517" y="918133"/>
              <a:ext cx="2699385" cy="509905"/>
            </a:xfrm>
            <a:prstGeom prst="rect">
              <a:avLst/>
            </a:prstGeom>
            <a:grpFill/>
            <a:ln w="12700">
              <a:solidFill>
                <a:srgbClr val="000000"/>
              </a:solidFill>
              <a:prstDash val="solid"/>
            </a:ln>
          </p:spPr>
          <p:txBody>
            <a:bodyPr wrap="square" lIns="0" tIns="0" rIns="0" bIns="0" rtlCol="0">
              <a:noAutofit/>
            </a:bodyPr>
            <a:lstStyle/>
            <a:p>
              <a:pPr marL="298450" marR="234950" lvl="0" indent="-62865" defTabSz="914400" eaLnBrk="1" fontAlgn="auto" latinLnBrk="0" hangingPunct="1">
                <a:lnSpc>
                  <a:spcPct val="96000"/>
                </a:lnSpc>
                <a:spcBef>
                  <a:spcPts val="530"/>
                </a:spcBef>
                <a:spcAft>
                  <a:spcPts val="0"/>
                </a:spcAft>
                <a:buClrTx/>
                <a:buSzTx/>
                <a:buFontTx/>
                <a:buNone/>
                <a:tabLst/>
                <a:defRPr/>
              </a:pP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Ảnh</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hưởng</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của</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vị</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trí</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địa</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lí</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đối</a:t>
              </a:r>
              <a:r>
                <a:rPr kumimoji="0" lang="vi-VN" sz="2000" b="1" i="0" u="none" strike="noStrike" kern="0" cap="none" spc="-3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 </a:t>
              </a:r>
              <a:r>
                <a:rPr kumimoji="0" lang="vi-VN" sz="2000" b="1"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rPr>
                <a:t>với tự nhiên và hoạt động sản xuất</a:t>
              </a:r>
              <a:endParaRPr kumimoji="0" lang="en-US" b="0" i="0" u="none" strike="noStrike" kern="0" cap="none" spc="0" normalizeH="0" baseline="0" noProof="0">
                <a:ln>
                  <a:noFill/>
                </a:ln>
                <a:solidFill>
                  <a:sysClr val="windowText" lastClr="000000"/>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grpSp>
      <p:sp>
        <p:nvSpPr>
          <p:cNvPr id="34" name="TextBox 33">
            <a:extLst>
              <a:ext uri="{FF2B5EF4-FFF2-40B4-BE49-F238E27FC236}">
                <a16:creationId xmlns:a16="http://schemas.microsoft.com/office/drawing/2014/main" xmlns="" id="{BDC69C87-5385-09AB-29B2-57CECA2DEC71}"/>
              </a:ext>
            </a:extLst>
          </p:cNvPr>
          <p:cNvSpPr txBox="1"/>
          <p:nvPr/>
        </p:nvSpPr>
        <p:spPr>
          <a:xfrm>
            <a:off x="1885364" y="428773"/>
            <a:ext cx="8266829" cy="830997"/>
          </a:xfrm>
          <a:prstGeom prst="rect">
            <a:avLst/>
          </a:prstGeom>
          <a:noFill/>
        </p:spPr>
        <p:txBody>
          <a:bodyPr wrap="square" rtlCol="0">
            <a:spAutoFit/>
          </a:bodyPr>
          <a:lstStyle/>
          <a:p>
            <a:pPr algn="ctr"/>
            <a:r>
              <a:rPr lang="en-US" sz="4800" b="1">
                <a:solidFill>
                  <a:srgbClr val="FF0000"/>
                </a:solidFill>
              </a:rPr>
              <a:t>Hoàn thành phiếu học tập</a:t>
            </a:r>
          </a:p>
        </p:txBody>
      </p:sp>
    </p:spTree>
    <p:extLst>
      <p:ext uri="{BB962C8B-B14F-4D97-AF65-F5344CB8AC3E}">
        <p14:creationId xmlns:p14="http://schemas.microsoft.com/office/powerpoint/2010/main" val="399110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B77FBE-A656-2309-8FEA-13BD7B80FEBB}"/>
              </a:ext>
            </a:extLst>
          </p:cNvPr>
          <p:cNvPicPr>
            <a:picLocks noChangeAspect="1"/>
          </p:cNvPicPr>
          <p:nvPr/>
        </p:nvPicPr>
        <p:blipFill rotWithShape="1">
          <a:blip r:embed="rId3"/>
          <a:srcRect l="77" t="2911" b="2911"/>
          <a:stretch/>
        </p:blipFill>
        <p:spPr>
          <a:xfrm>
            <a:off x="0" y="2"/>
            <a:ext cx="12192000" cy="6857998"/>
          </a:xfrm>
          <a:prstGeom prst="rect">
            <a:avLst/>
          </a:prstGeom>
        </p:spPr>
      </p:pic>
      <p:pic>
        <p:nvPicPr>
          <p:cNvPr id="23" name="Picture 22">
            <a:extLst>
              <a:ext uri="{FF2B5EF4-FFF2-40B4-BE49-F238E27FC236}">
                <a16:creationId xmlns:a16="http://schemas.microsoft.com/office/drawing/2014/main" xmlns="" id="{A1D97101-F45F-D7A0-F995-C3E730C71F79}"/>
              </a:ext>
            </a:extLst>
          </p:cNvPr>
          <p:cNvPicPr>
            <a:picLocks noChangeAspect="1"/>
          </p:cNvPicPr>
          <p:nvPr/>
        </p:nvPicPr>
        <p:blipFill>
          <a:blip r:embed="rId4"/>
          <a:stretch>
            <a:fillRect/>
          </a:stretch>
        </p:blipFill>
        <p:spPr>
          <a:xfrm>
            <a:off x="1397204" y="2178000"/>
            <a:ext cx="9397590" cy="4680000"/>
          </a:xfrm>
          <a:prstGeom prst="rect">
            <a:avLst/>
          </a:prstGeom>
          <a:effectLst>
            <a:outerShdw blurRad="50800" dist="38100" dir="16200000" rotWithShape="0">
              <a:schemeClr val="tx1">
                <a:lumMod val="50000"/>
                <a:lumOff val="50000"/>
                <a:alpha val="40000"/>
              </a:schemeClr>
            </a:outerShdw>
          </a:effectLst>
        </p:spPr>
      </p:pic>
      <p:pic>
        <p:nvPicPr>
          <p:cNvPr id="5" name="Picture 4">
            <a:extLst>
              <a:ext uri="{FF2B5EF4-FFF2-40B4-BE49-F238E27FC236}">
                <a16:creationId xmlns:a16="http://schemas.microsoft.com/office/drawing/2014/main" xmlns="" id="{BC267140-C919-EE00-CF32-08B1DC67C85E}"/>
              </a:ext>
            </a:extLst>
          </p:cNvPr>
          <p:cNvPicPr>
            <a:picLocks noChangeAspect="1"/>
          </p:cNvPicPr>
          <p:nvPr/>
        </p:nvPicPr>
        <p:blipFill>
          <a:blip r:embed="rId5"/>
          <a:stretch>
            <a:fillRect/>
          </a:stretch>
        </p:blipFill>
        <p:spPr>
          <a:xfrm>
            <a:off x="717055" y="257593"/>
            <a:ext cx="11199323" cy="3840813"/>
          </a:xfrm>
          <a:prstGeom prst="rect">
            <a:avLst/>
          </a:prstGeom>
        </p:spPr>
      </p:pic>
    </p:spTree>
    <p:extLst>
      <p:ext uri="{BB962C8B-B14F-4D97-AF65-F5344CB8AC3E}">
        <p14:creationId xmlns:p14="http://schemas.microsoft.com/office/powerpoint/2010/main" val="350266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B77FBE-A656-2309-8FEA-13BD7B80FEBB}"/>
              </a:ext>
            </a:extLst>
          </p:cNvPr>
          <p:cNvPicPr>
            <a:picLocks noChangeAspect="1"/>
          </p:cNvPicPr>
          <p:nvPr/>
        </p:nvPicPr>
        <p:blipFill rotWithShape="1">
          <a:blip r:embed="rId5"/>
          <a:srcRect l="77" t="2911" b="2911"/>
          <a:stretch/>
        </p:blipFill>
        <p:spPr>
          <a:xfrm>
            <a:off x="0" y="2"/>
            <a:ext cx="12192000" cy="6857998"/>
          </a:xfrm>
          <a:prstGeom prst="rect">
            <a:avLst/>
          </a:prstGeom>
        </p:spPr>
      </p:pic>
      <p:pic>
        <p:nvPicPr>
          <p:cNvPr id="9" name="Picture 8">
            <a:extLst>
              <a:ext uri="{FF2B5EF4-FFF2-40B4-BE49-F238E27FC236}">
                <a16:creationId xmlns:a16="http://schemas.microsoft.com/office/drawing/2014/main" xmlns="" id="{8BA8C435-508E-EE8C-FEE8-A148AE91F498}"/>
              </a:ext>
            </a:extLst>
          </p:cNvPr>
          <p:cNvPicPr>
            <a:picLocks noChangeAspect="1"/>
          </p:cNvPicPr>
          <p:nvPr/>
        </p:nvPicPr>
        <p:blipFill>
          <a:blip r:embed="rId6"/>
          <a:stretch>
            <a:fillRect/>
          </a:stretch>
        </p:blipFill>
        <p:spPr>
          <a:xfrm>
            <a:off x="182931" y="2177998"/>
            <a:ext cx="2648000" cy="4500000"/>
          </a:xfrm>
          <a:prstGeom prst="rect">
            <a:avLst/>
          </a:prstGeom>
          <a:effectLst>
            <a:outerShdw blurRad="50800" dist="38100" dir="5400000" algn="ctr" rotWithShape="0">
              <a:schemeClr val="tx1">
                <a:lumMod val="50000"/>
                <a:lumOff val="50000"/>
                <a:alpha val="40000"/>
              </a:schemeClr>
            </a:outerShdw>
          </a:effectLst>
        </p:spPr>
      </p:pic>
      <p:pic>
        <p:nvPicPr>
          <p:cNvPr id="15" name="Picture 14">
            <a:extLst>
              <a:ext uri="{FF2B5EF4-FFF2-40B4-BE49-F238E27FC236}">
                <a16:creationId xmlns:a16="http://schemas.microsoft.com/office/drawing/2014/main" xmlns="" id="{D1023B13-63A1-3C54-4F38-34F4773E7DA5}"/>
              </a:ext>
            </a:extLst>
          </p:cNvPr>
          <p:cNvPicPr>
            <a:picLocks noChangeAspect="1"/>
          </p:cNvPicPr>
          <p:nvPr/>
        </p:nvPicPr>
        <p:blipFill>
          <a:blip r:embed="rId7"/>
          <a:stretch>
            <a:fillRect/>
          </a:stretch>
        </p:blipFill>
        <p:spPr>
          <a:xfrm>
            <a:off x="9601060" y="2177998"/>
            <a:ext cx="2408000" cy="4500000"/>
          </a:xfrm>
          <a:prstGeom prst="rect">
            <a:avLst/>
          </a:prstGeom>
          <a:effectLst>
            <a:outerShdw blurRad="50800" dist="38100" dir="5400000" algn="ctr" rotWithShape="0">
              <a:schemeClr val="tx1">
                <a:lumMod val="50000"/>
                <a:lumOff val="50000"/>
                <a:alpha val="40000"/>
              </a:schemeClr>
            </a:outerShdw>
          </a:effectLst>
        </p:spPr>
      </p:pic>
      <p:sp>
        <p:nvSpPr>
          <p:cNvPr id="20" name="TextBox 19">
            <a:extLst>
              <a:ext uri="{FF2B5EF4-FFF2-40B4-BE49-F238E27FC236}">
                <a16:creationId xmlns:a16="http://schemas.microsoft.com/office/drawing/2014/main" xmlns="" id="{E2ADBF9E-3B0A-F202-6ED5-D0DBD11AFB23}"/>
              </a:ext>
            </a:extLst>
          </p:cNvPr>
          <p:cNvSpPr txBox="1"/>
          <p:nvPr/>
        </p:nvSpPr>
        <p:spPr>
          <a:xfrm>
            <a:off x="3107995" y="2177998"/>
            <a:ext cx="5976000" cy="1328023"/>
          </a:xfrm>
          <a:custGeom>
            <a:avLst/>
            <a:gdLst>
              <a:gd name="connsiteX0" fmla="*/ 0 w 5976000"/>
              <a:gd name="connsiteY0" fmla="*/ 221342 h 1328023"/>
              <a:gd name="connsiteX1" fmla="*/ 221342 w 5976000"/>
              <a:gd name="connsiteY1" fmla="*/ 0 h 1328023"/>
              <a:gd name="connsiteX2" fmla="*/ 5754658 w 5976000"/>
              <a:gd name="connsiteY2" fmla="*/ 0 h 1328023"/>
              <a:gd name="connsiteX3" fmla="*/ 5976000 w 5976000"/>
              <a:gd name="connsiteY3" fmla="*/ 221342 h 1328023"/>
              <a:gd name="connsiteX4" fmla="*/ 5976000 w 5976000"/>
              <a:gd name="connsiteY4" fmla="*/ 1106681 h 1328023"/>
              <a:gd name="connsiteX5" fmla="*/ 5754658 w 5976000"/>
              <a:gd name="connsiteY5" fmla="*/ 1328023 h 1328023"/>
              <a:gd name="connsiteX6" fmla="*/ 221342 w 5976000"/>
              <a:gd name="connsiteY6" fmla="*/ 1328023 h 1328023"/>
              <a:gd name="connsiteX7" fmla="*/ 0 w 5976000"/>
              <a:gd name="connsiteY7" fmla="*/ 1106681 h 1328023"/>
              <a:gd name="connsiteX8" fmla="*/ 0 w 59760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6000" h="1328023" fill="none" extrusionOk="0">
                <a:moveTo>
                  <a:pt x="0" y="221342"/>
                </a:moveTo>
                <a:cubicBezTo>
                  <a:pt x="-14501" y="82586"/>
                  <a:pt x="101008" y="-18232"/>
                  <a:pt x="221342" y="0"/>
                </a:cubicBezTo>
                <a:cubicBezTo>
                  <a:pt x="2388351" y="-22113"/>
                  <a:pt x="4068147" y="99713"/>
                  <a:pt x="5754658" y="0"/>
                </a:cubicBezTo>
                <a:cubicBezTo>
                  <a:pt x="5857973" y="-8572"/>
                  <a:pt x="5982885" y="97244"/>
                  <a:pt x="5976000" y="221342"/>
                </a:cubicBezTo>
                <a:cubicBezTo>
                  <a:pt x="5993204" y="555026"/>
                  <a:pt x="5963695" y="981274"/>
                  <a:pt x="5976000" y="1106681"/>
                </a:cubicBezTo>
                <a:cubicBezTo>
                  <a:pt x="5985098" y="1237838"/>
                  <a:pt x="5864403" y="1339550"/>
                  <a:pt x="5754658" y="1328023"/>
                </a:cubicBezTo>
                <a:cubicBezTo>
                  <a:pt x="3380747" y="1253127"/>
                  <a:pt x="1096538" y="1469210"/>
                  <a:pt x="221342" y="1328023"/>
                </a:cubicBezTo>
                <a:cubicBezTo>
                  <a:pt x="97507" y="1321135"/>
                  <a:pt x="22575" y="1234564"/>
                  <a:pt x="0" y="1106681"/>
                </a:cubicBezTo>
                <a:cubicBezTo>
                  <a:pt x="27033" y="803088"/>
                  <a:pt x="-56304" y="425806"/>
                  <a:pt x="0" y="221342"/>
                </a:cubicBezTo>
                <a:close/>
              </a:path>
              <a:path w="5976000" h="1328023" stroke="0" extrusionOk="0">
                <a:moveTo>
                  <a:pt x="0" y="221342"/>
                </a:moveTo>
                <a:cubicBezTo>
                  <a:pt x="4562" y="101670"/>
                  <a:pt x="105950" y="6893"/>
                  <a:pt x="221342" y="0"/>
                </a:cubicBezTo>
                <a:cubicBezTo>
                  <a:pt x="1629899" y="124774"/>
                  <a:pt x="4246991" y="-119602"/>
                  <a:pt x="5754658" y="0"/>
                </a:cubicBezTo>
                <a:cubicBezTo>
                  <a:pt x="5897612" y="-6882"/>
                  <a:pt x="5974287" y="98259"/>
                  <a:pt x="5976000" y="221342"/>
                </a:cubicBezTo>
                <a:cubicBezTo>
                  <a:pt x="6004185" y="508568"/>
                  <a:pt x="6041536" y="810774"/>
                  <a:pt x="5976000" y="1106681"/>
                </a:cubicBezTo>
                <a:cubicBezTo>
                  <a:pt x="5983522" y="1223909"/>
                  <a:pt x="5877937" y="1329703"/>
                  <a:pt x="5754658" y="1328023"/>
                </a:cubicBezTo>
                <a:cubicBezTo>
                  <a:pt x="3007440" y="1163653"/>
                  <a:pt x="2788539" y="1303078"/>
                  <a:pt x="221342" y="1328023"/>
                </a:cubicBezTo>
                <a:cubicBezTo>
                  <a:pt x="93515" y="1325774"/>
                  <a:pt x="-4829" y="1218633"/>
                  <a:pt x="0" y="1106681"/>
                </a:cubicBezTo>
                <a:cubicBezTo>
                  <a:pt x="72932" y="911327"/>
                  <a:pt x="-73254" y="580767"/>
                  <a:pt x="0" y="221342"/>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2774229335">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ptos" panose="02110004020202020204"/>
                <a:ea typeface="+mn-ea"/>
                <a:cs typeface="+mn-cs"/>
              </a:rPr>
              <a:t>HS trong nhóm đếm số thứ tự từ 1 đến 4.</a:t>
            </a:r>
          </a:p>
        </p:txBody>
      </p:sp>
      <p:sp>
        <p:nvSpPr>
          <p:cNvPr id="22" name="TextBox 21">
            <a:extLst>
              <a:ext uri="{FF2B5EF4-FFF2-40B4-BE49-F238E27FC236}">
                <a16:creationId xmlns:a16="http://schemas.microsoft.com/office/drawing/2014/main" xmlns="" id="{C6EDEA87-2586-C3AC-E606-8AE7E4C6575E}"/>
              </a:ext>
            </a:extLst>
          </p:cNvPr>
          <p:cNvSpPr txBox="1"/>
          <p:nvPr/>
        </p:nvSpPr>
        <p:spPr>
          <a:xfrm>
            <a:off x="3013862" y="4124107"/>
            <a:ext cx="6689149" cy="2553891"/>
          </a:xfrm>
          <a:custGeom>
            <a:avLst/>
            <a:gdLst>
              <a:gd name="connsiteX0" fmla="*/ 0 w 6689149"/>
              <a:gd name="connsiteY0" fmla="*/ 425657 h 2553891"/>
              <a:gd name="connsiteX1" fmla="*/ 425657 w 6689149"/>
              <a:gd name="connsiteY1" fmla="*/ 0 h 2553891"/>
              <a:gd name="connsiteX2" fmla="*/ 6263492 w 6689149"/>
              <a:gd name="connsiteY2" fmla="*/ 0 h 2553891"/>
              <a:gd name="connsiteX3" fmla="*/ 6689149 w 6689149"/>
              <a:gd name="connsiteY3" fmla="*/ 425657 h 2553891"/>
              <a:gd name="connsiteX4" fmla="*/ 6689149 w 6689149"/>
              <a:gd name="connsiteY4" fmla="*/ 2128234 h 2553891"/>
              <a:gd name="connsiteX5" fmla="*/ 6263492 w 6689149"/>
              <a:gd name="connsiteY5" fmla="*/ 2553891 h 2553891"/>
              <a:gd name="connsiteX6" fmla="*/ 425657 w 6689149"/>
              <a:gd name="connsiteY6" fmla="*/ 2553891 h 2553891"/>
              <a:gd name="connsiteX7" fmla="*/ 0 w 6689149"/>
              <a:gd name="connsiteY7" fmla="*/ 2128234 h 2553891"/>
              <a:gd name="connsiteX8" fmla="*/ 0 w 6689149"/>
              <a:gd name="connsiteY8" fmla="*/ 425657 h 25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9149" h="2553891" fill="none" extrusionOk="0">
                <a:moveTo>
                  <a:pt x="0" y="425657"/>
                </a:moveTo>
                <a:cubicBezTo>
                  <a:pt x="-30861" y="209064"/>
                  <a:pt x="200722" y="-8783"/>
                  <a:pt x="425657" y="0"/>
                </a:cubicBezTo>
                <a:cubicBezTo>
                  <a:pt x="1658386" y="153362"/>
                  <a:pt x="3720357" y="108211"/>
                  <a:pt x="6263492" y="0"/>
                </a:cubicBezTo>
                <a:cubicBezTo>
                  <a:pt x="6537621" y="-11273"/>
                  <a:pt x="6717108" y="202448"/>
                  <a:pt x="6689149" y="425657"/>
                </a:cubicBezTo>
                <a:cubicBezTo>
                  <a:pt x="6732121" y="960093"/>
                  <a:pt x="6815827" y="1477438"/>
                  <a:pt x="6689149" y="2128234"/>
                </a:cubicBezTo>
                <a:cubicBezTo>
                  <a:pt x="6685247" y="2362945"/>
                  <a:pt x="6486553" y="2549018"/>
                  <a:pt x="6263492" y="2553891"/>
                </a:cubicBezTo>
                <a:cubicBezTo>
                  <a:pt x="5677011" y="2543066"/>
                  <a:pt x="3198431" y="2440842"/>
                  <a:pt x="425657" y="2553891"/>
                </a:cubicBezTo>
                <a:cubicBezTo>
                  <a:pt x="186888" y="2548728"/>
                  <a:pt x="-9230" y="2390628"/>
                  <a:pt x="0" y="2128234"/>
                </a:cubicBezTo>
                <a:cubicBezTo>
                  <a:pt x="-121199" y="1476420"/>
                  <a:pt x="-55845" y="1019555"/>
                  <a:pt x="0" y="425657"/>
                </a:cubicBezTo>
                <a:close/>
              </a:path>
              <a:path w="6689149" h="2553891" stroke="0" extrusionOk="0">
                <a:moveTo>
                  <a:pt x="0" y="425657"/>
                </a:moveTo>
                <a:cubicBezTo>
                  <a:pt x="8371" y="182997"/>
                  <a:pt x="167010" y="40552"/>
                  <a:pt x="425657" y="0"/>
                </a:cubicBezTo>
                <a:cubicBezTo>
                  <a:pt x="1723631" y="-46873"/>
                  <a:pt x="5644327" y="-20350"/>
                  <a:pt x="6263492" y="0"/>
                </a:cubicBezTo>
                <a:cubicBezTo>
                  <a:pt x="6536358" y="17157"/>
                  <a:pt x="6715416" y="171385"/>
                  <a:pt x="6689149" y="425657"/>
                </a:cubicBezTo>
                <a:cubicBezTo>
                  <a:pt x="6762892" y="780383"/>
                  <a:pt x="6733651" y="1931576"/>
                  <a:pt x="6689149" y="2128234"/>
                </a:cubicBezTo>
                <a:cubicBezTo>
                  <a:pt x="6701588" y="2338147"/>
                  <a:pt x="6513062" y="2581486"/>
                  <a:pt x="6263492" y="2553891"/>
                </a:cubicBezTo>
                <a:cubicBezTo>
                  <a:pt x="4607831" y="2719777"/>
                  <a:pt x="2616329" y="2711383"/>
                  <a:pt x="425657" y="2553891"/>
                </a:cubicBezTo>
                <a:cubicBezTo>
                  <a:pt x="187728" y="2558632"/>
                  <a:pt x="-6152" y="2376447"/>
                  <a:pt x="0" y="2128234"/>
                </a:cubicBezTo>
                <a:cubicBezTo>
                  <a:pt x="116294" y="1787723"/>
                  <a:pt x="-53364" y="1110790"/>
                  <a:pt x="0" y="425657"/>
                </a:cubicBezTo>
                <a:close/>
              </a:path>
            </a:pathLst>
          </a:custGeom>
          <a:solidFill>
            <a:srgbClr val="FFE1ED"/>
          </a:solidFill>
          <a:ln w="50800" cap="rnd" cmpd="dbl">
            <a:solidFill>
              <a:srgbClr val="FF0066"/>
            </a:solidFill>
            <a:prstDash val="sysDash"/>
            <a:round/>
            <a:extLst>
              <a:ext uri="{C807C97D-BFC1-408E-A445-0C87EB9F89A2}">
                <ask:lineSketchStyleProps xmlns:ask="http://schemas.microsoft.com/office/drawing/2018/sketchyshapes" xmlns="" sd="3877451910">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Phân</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chia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nhiệm</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vụ</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cho</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các</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thành</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viên</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trong</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nhóm</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nhóm</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trưởng</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nhóm</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phó</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dirty="0" err="1">
                <a:ln>
                  <a:noFill/>
                </a:ln>
                <a:solidFill>
                  <a:srgbClr val="002060"/>
                </a:solidFill>
                <a:effectLst/>
                <a:uLnTx/>
                <a:uFillTx/>
                <a:latin typeface="Aptos" panose="02110004020202020204"/>
                <a:ea typeface="+mn-ea"/>
                <a:cs typeface="+mn-cs"/>
              </a:rPr>
              <a:t>thư</a:t>
            </a:r>
            <a:r>
              <a:rPr kumimoji="0" lang="en-US" sz="3600" b="0"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3600" b="0" i="0" u="none" strike="noStrike" kern="1200" cap="none" spc="0" normalizeH="0" baseline="0" noProof="0" err="1">
                <a:ln>
                  <a:noFill/>
                </a:ln>
                <a:solidFill>
                  <a:srgbClr val="002060"/>
                </a:solidFill>
                <a:effectLst/>
                <a:uLnTx/>
                <a:uFillTx/>
                <a:latin typeface="Aptos" panose="02110004020202020204"/>
                <a:ea typeface="+mn-ea"/>
                <a:cs typeface="+mn-cs"/>
              </a:rPr>
              <a:t>kí</a:t>
            </a:r>
            <a:r>
              <a:rPr kumimoji="0" lang="en-US" sz="3600" b="0" i="0" u="none" strike="noStrike" kern="1200" cap="none" spc="0" normalizeH="0" baseline="0" noProof="0">
                <a:ln>
                  <a:noFill/>
                </a:ln>
                <a:solidFill>
                  <a:srgbClr val="002060"/>
                </a:solidFill>
                <a:effectLst/>
                <a:uLnTx/>
                <a:uFillTx/>
                <a:latin typeface="Aptos" panose="02110004020202020204"/>
                <a:ea typeface="+mn-ea"/>
                <a:cs typeface="+mn-cs"/>
              </a:rPr>
              <a:t>,…Hoàn</a:t>
            </a:r>
            <a:r>
              <a:rPr kumimoji="0" lang="en-US" sz="3600" b="0" i="0" u="none" strike="noStrike" kern="1200" cap="none" spc="0" normalizeH="0" noProof="0">
                <a:ln>
                  <a:noFill/>
                </a:ln>
                <a:solidFill>
                  <a:srgbClr val="002060"/>
                </a:solidFill>
                <a:effectLst/>
                <a:uLnTx/>
                <a:uFillTx/>
                <a:latin typeface="Aptos" panose="02110004020202020204"/>
                <a:ea typeface="+mn-ea"/>
                <a:cs typeface="+mn-cs"/>
              </a:rPr>
              <a:t> thành phiếu học tập</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4EA8A059-2B4F-E54D-6126-ED3A94552E8F}"/>
              </a:ext>
            </a:extLst>
          </p:cNvPr>
          <p:cNvPicPr>
            <a:picLocks noChangeAspect="1"/>
          </p:cNvPicPr>
          <p:nvPr/>
        </p:nvPicPr>
        <p:blipFill>
          <a:blip r:embed="rId8"/>
          <a:stretch>
            <a:fillRect/>
          </a:stretch>
        </p:blipFill>
        <p:spPr>
          <a:xfrm>
            <a:off x="1060262" y="688240"/>
            <a:ext cx="10071465" cy="2274005"/>
          </a:xfrm>
          <a:prstGeom prst="rect">
            <a:avLst/>
          </a:prstGeom>
        </p:spPr>
      </p:pic>
    </p:spTree>
    <p:extLst>
      <p:ext uri="{BB962C8B-B14F-4D97-AF65-F5344CB8AC3E}">
        <p14:creationId xmlns:p14="http://schemas.microsoft.com/office/powerpoint/2010/main" val="337903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3333">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huýt.wav"/>
                                            </p:tgtEl>
                                          </p:cMediaNode>
                                        </p:audio>
                                      </p:subTnLst>
                                    </p:cTn>
                                  </p:par>
                                  <p:par>
                                    <p:cTn id="13" presetID="32" presetClass="emph" presetSubtype="0" repeatCount="200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9" presetClass="entr" presetSubtype="0"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par>
                                    <p:cTn id="28" presetID="9" presetClass="entr" presetSubtype="0" fill="hold" grpId="0"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ppt_x"/>
                                              </p:val>
                                            </p:tav>
                                            <p:tav tm="100000">
                                              <p:val>
                                                <p:strVal val="#ppt_x"/>
                                              </p:val>
                                            </p:tav>
                                          </p:tavLst>
                                        </p:anim>
                                        <p:anim calcmode="lin" valueType="num">
                                          <p:cBhvr additive="base">
                                            <p:cTn id="1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huýt.wav"/>
                                            </p:tgtEl>
                                          </p:cMediaNode>
                                        </p:audio>
                                      </p:sub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huýt.wav"/>
                                            </p:tgtEl>
                                          </p:cMediaNode>
                                        </p:audio>
                                      </p:subTnLst>
                                    </p:cTn>
                                  </p:par>
                                  <p:par>
                                    <p:cTn id="20" presetID="32" presetClass="emph" presetSubtype="0" repeatCount="2000" fill="hold" nodeType="with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par>
                                    <p:cTn id="26" presetID="32" presetClass="emph" presetSubtype="0" repeatCount="2000" fill="hold" nodeType="with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par>
                                    <p:cTn id="32" presetID="9" presetClass="entr" presetSubtype="0"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subTnLst>
                                        <p:audio>
                                          <p:cMediaNode>
                                            <p:cTn display="0" masterRel="sameClick">
                                              <p:stCondLst>
                                                <p:cond evt="begin" delay="0">
                                                  <p:tn val="32"/>
                                                </p:cond>
                                              </p:stCondLst>
                                              <p:endCondLst>
                                                <p:cond evt="onStopAudio" delay="0">
                                                  <p:tgtEl>
                                                    <p:sldTgt/>
                                                  </p:tgtEl>
                                                </p:cond>
                                              </p:endCondLst>
                                            </p:cTn>
                                            <p:tgtEl>
                                              <p:sndTgt r:embed="rId11" name="click.wav"/>
                                            </p:tgtEl>
                                          </p:cMediaNode>
                                        </p:audio>
                                      </p:subTnLst>
                                    </p:cTn>
                                  </p:par>
                                  <p:par>
                                    <p:cTn id="35" presetID="9" presetClass="entr" presetSubtype="0" fill="hold" grpId="0" nodeType="withEffect">
                                      <p:stCondLst>
                                        <p:cond delay="100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subTnLst>
                                        <p:audio>
                                          <p:cMediaNode>
                                            <p:cTn display="0" masterRel="sameClick">
                                              <p:stCondLst>
                                                <p:cond evt="begin" delay="0">
                                                  <p:tn val="35"/>
                                                </p:cond>
                                              </p:stCondLst>
                                              <p:endCondLst>
                                                <p:cond evt="onStopAudio" delay="0">
                                                  <p:tgtEl>
                                                    <p:sldTgt/>
                                                  </p:tgtEl>
                                                </p:cond>
                                              </p:endCondLst>
                                            </p:cTn>
                                            <p:tgtEl>
                                              <p:sndTgt r:embed="rId11"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2571CB-925B-FA97-E36D-6705C457F526}"/>
              </a:ext>
            </a:extLst>
          </p:cNvPr>
          <p:cNvPicPr>
            <a:picLocks noChangeAspect="1"/>
          </p:cNvPicPr>
          <p:nvPr/>
        </p:nvPicPr>
        <p:blipFill rotWithShape="1">
          <a:blip r:embed="rId3"/>
          <a:srcRect l="77" t="2911" b="2911"/>
          <a:stretch/>
        </p:blipFill>
        <p:spPr>
          <a:xfrm>
            <a:off x="0" y="2"/>
            <a:ext cx="12192000" cy="6857998"/>
          </a:xfrm>
          <a:prstGeom prst="rect">
            <a:avLst/>
          </a:prstGeom>
        </p:spPr>
      </p:pic>
      <p:pic>
        <p:nvPicPr>
          <p:cNvPr id="31" name="Picture 30">
            <a:extLst>
              <a:ext uri="{FF2B5EF4-FFF2-40B4-BE49-F238E27FC236}">
                <a16:creationId xmlns:a16="http://schemas.microsoft.com/office/drawing/2014/main" xmlns="" id="{15155556-D946-F80A-0811-A52213FBF6B3}"/>
              </a:ext>
            </a:extLst>
          </p:cNvPr>
          <p:cNvPicPr>
            <a:picLocks noChangeAspect="1"/>
          </p:cNvPicPr>
          <p:nvPr/>
        </p:nvPicPr>
        <p:blipFill>
          <a:blip r:embed="rId4"/>
          <a:stretch>
            <a:fillRect/>
          </a:stretch>
        </p:blipFill>
        <p:spPr>
          <a:xfrm>
            <a:off x="8902153" y="2177998"/>
            <a:ext cx="3106915" cy="4500000"/>
          </a:xfrm>
          <a:prstGeom prst="rect">
            <a:avLst/>
          </a:prstGeom>
        </p:spPr>
      </p:pic>
      <p:pic>
        <p:nvPicPr>
          <p:cNvPr id="35" name="Picture 34">
            <a:extLst>
              <a:ext uri="{FF2B5EF4-FFF2-40B4-BE49-F238E27FC236}">
                <a16:creationId xmlns:a16="http://schemas.microsoft.com/office/drawing/2014/main" xmlns="" id="{A86025FC-1B03-62CC-D19C-2A1F13424C88}"/>
              </a:ext>
            </a:extLst>
          </p:cNvPr>
          <p:cNvPicPr>
            <a:picLocks noChangeAspect="1"/>
          </p:cNvPicPr>
          <p:nvPr/>
        </p:nvPicPr>
        <p:blipFill>
          <a:blip r:embed="rId5"/>
          <a:stretch>
            <a:fillRect/>
          </a:stretch>
        </p:blipFill>
        <p:spPr>
          <a:xfrm>
            <a:off x="3173862" y="1785172"/>
            <a:ext cx="3965540" cy="1512000"/>
          </a:xfrm>
          <a:prstGeom prst="rect">
            <a:avLst/>
          </a:prstGeom>
        </p:spPr>
      </p:pic>
      <p:pic>
        <p:nvPicPr>
          <p:cNvPr id="39" name="Picture 38">
            <a:extLst>
              <a:ext uri="{FF2B5EF4-FFF2-40B4-BE49-F238E27FC236}">
                <a16:creationId xmlns:a16="http://schemas.microsoft.com/office/drawing/2014/main" xmlns="" id="{05724194-110C-4C0A-BE6C-8B8A71A9B2A1}"/>
              </a:ext>
            </a:extLst>
          </p:cNvPr>
          <p:cNvPicPr>
            <a:picLocks noChangeAspect="1"/>
          </p:cNvPicPr>
          <p:nvPr/>
        </p:nvPicPr>
        <p:blipFill>
          <a:blip r:embed="rId6"/>
          <a:stretch>
            <a:fillRect/>
          </a:stretch>
        </p:blipFill>
        <p:spPr>
          <a:xfrm>
            <a:off x="4753681" y="3475585"/>
            <a:ext cx="3965540" cy="1512000"/>
          </a:xfrm>
          <a:prstGeom prst="rect">
            <a:avLst/>
          </a:prstGeom>
        </p:spPr>
      </p:pic>
      <p:pic>
        <p:nvPicPr>
          <p:cNvPr id="43" name="Picture 42">
            <a:extLst>
              <a:ext uri="{FF2B5EF4-FFF2-40B4-BE49-F238E27FC236}">
                <a16:creationId xmlns:a16="http://schemas.microsoft.com/office/drawing/2014/main" xmlns="" id="{4979A5F9-9E18-F2BC-5A4F-7952F0B3272B}"/>
              </a:ext>
            </a:extLst>
          </p:cNvPr>
          <p:cNvPicPr>
            <a:picLocks noChangeAspect="1"/>
          </p:cNvPicPr>
          <p:nvPr/>
        </p:nvPicPr>
        <p:blipFill>
          <a:blip r:embed="rId7"/>
          <a:stretch>
            <a:fillRect/>
          </a:stretch>
        </p:blipFill>
        <p:spPr>
          <a:xfrm>
            <a:off x="3173862" y="5165998"/>
            <a:ext cx="3960000" cy="1512000"/>
          </a:xfrm>
          <a:prstGeom prst="rect">
            <a:avLst/>
          </a:prstGeom>
        </p:spPr>
      </p:pic>
      <p:pic>
        <p:nvPicPr>
          <p:cNvPr id="48" name="Picture 47">
            <a:extLst>
              <a:ext uri="{FF2B5EF4-FFF2-40B4-BE49-F238E27FC236}">
                <a16:creationId xmlns:a16="http://schemas.microsoft.com/office/drawing/2014/main" xmlns="" id="{A4CF84A1-33DA-E804-7C12-4FFF12D07516}"/>
              </a:ext>
            </a:extLst>
          </p:cNvPr>
          <p:cNvPicPr>
            <a:picLocks noChangeAspect="1"/>
          </p:cNvPicPr>
          <p:nvPr/>
        </p:nvPicPr>
        <p:blipFill>
          <a:blip r:embed="rId8"/>
          <a:stretch>
            <a:fillRect/>
          </a:stretch>
        </p:blipFill>
        <p:spPr>
          <a:xfrm flipH="1">
            <a:off x="182931" y="2177998"/>
            <a:ext cx="2808000" cy="4500000"/>
          </a:xfrm>
          <a:prstGeom prst="rect">
            <a:avLst/>
          </a:prstGeom>
        </p:spPr>
      </p:pic>
      <p:pic>
        <p:nvPicPr>
          <p:cNvPr id="2" name="Picture 1">
            <a:extLst>
              <a:ext uri="{FF2B5EF4-FFF2-40B4-BE49-F238E27FC236}">
                <a16:creationId xmlns:a16="http://schemas.microsoft.com/office/drawing/2014/main" xmlns="" id="{C704867A-BAEA-1554-E76A-8BC5268583BC}"/>
              </a:ext>
            </a:extLst>
          </p:cNvPr>
          <p:cNvPicPr>
            <a:picLocks noChangeAspect="1"/>
          </p:cNvPicPr>
          <p:nvPr/>
        </p:nvPicPr>
        <p:blipFill>
          <a:blip r:embed="rId9"/>
          <a:stretch>
            <a:fillRect/>
          </a:stretch>
        </p:blipFill>
        <p:spPr>
          <a:xfrm>
            <a:off x="821648" y="428540"/>
            <a:ext cx="10864014" cy="2353260"/>
          </a:xfrm>
          <a:prstGeom prst="rect">
            <a:avLst/>
          </a:prstGeom>
        </p:spPr>
      </p:pic>
    </p:spTree>
    <p:extLst>
      <p:ext uri="{BB962C8B-B14F-4D97-AF65-F5344CB8AC3E}">
        <p14:creationId xmlns:p14="http://schemas.microsoft.com/office/powerpoint/2010/main" val="105533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3333">
                                          <p:cBhvr additive="base">
                                            <p:cTn id="7" dur="750" fill="hold"/>
                                            <p:tgtEl>
                                              <p:spTgt spid="48"/>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3333">
                                          <p:cBhvr additive="base">
                                            <p:cTn id="11" dur="750" fill="hold"/>
                                            <p:tgtEl>
                                              <p:spTgt spid="31"/>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huýt.wav"/>
                                            </p:tgtEl>
                                          </p:cMediaNode>
                                        </p:audio>
                                      </p:subTnLst>
                                    </p:cTn>
                                  </p:par>
                                  <p:par>
                                    <p:cTn id="13" presetID="12" presetClass="entr" presetSubtype="4" fill="hold"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2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32" presetClass="emph" presetSubtype="0" repeatCount="2000" fill="hold" nodeType="withEffect">
                                      <p:stCondLst>
                                        <p:cond delay="750"/>
                                      </p:stCondLst>
                                      <p:childTnLst>
                                        <p:animRot by="120000">
                                          <p:cBhvr>
                                            <p:cTn id="26" dur="100" fill="hold">
                                              <p:stCondLst>
                                                <p:cond delay="0"/>
                                              </p:stCondLst>
                                            </p:cTn>
                                            <p:tgtEl>
                                              <p:spTgt spid="48"/>
                                            </p:tgtEl>
                                            <p:attrNameLst>
                                              <p:attrName>r</p:attrName>
                                            </p:attrNameLst>
                                          </p:cBhvr>
                                        </p:animRot>
                                        <p:animRot by="-240000">
                                          <p:cBhvr>
                                            <p:cTn id="27" dur="200" fill="hold">
                                              <p:stCondLst>
                                                <p:cond delay="200"/>
                                              </p:stCondLst>
                                            </p:cTn>
                                            <p:tgtEl>
                                              <p:spTgt spid="48"/>
                                            </p:tgtEl>
                                            <p:attrNameLst>
                                              <p:attrName>r</p:attrName>
                                            </p:attrNameLst>
                                          </p:cBhvr>
                                        </p:animRot>
                                        <p:animRot by="240000">
                                          <p:cBhvr>
                                            <p:cTn id="28" dur="200" fill="hold">
                                              <p:stCondLst>
                                                <p:cond delay="400"/>
                                              </p:stCondLst>
                                            </p:cTn>
                                            <p:tgtEl>
                                              <p:spTgt spid="48"/>
                                            </p:tgtEl>
                                            <p:attrNameLst>
                                              <p:attrName>r</p:attrName>
                                            </p:attrNameLst>
                                          </p:cBhvr>
                                        </p:animRot>
                                        <p:animRot by="-240000">
                                          <p:cBhvr>
                                            <p:cTn id="29" dur="200" fill="hold">
                                              <p:stCondLst>
                                                <p:cond delay="600"/>
                                              </p:stCondLst>
                                            </p:cTn>
                                            <p:tgtEl>
                                              <p:spTgt spid="48"/>
                                            </p:tgtEl>
                                            <p:attrNameLst>
                                              <p:attrName>r</p:attrName>
                                            </p:attrNameLst>
                                          </p:cBhvr>
                                        </p:animRot>
                                        <p:animRot by="120000">
                                          <p:cBhvr>
                                            <p:cTn id="30" dur="200" fill="hold">
                                              <p:stCondLst>
                                                <p:cond delay="800"/>
                                              </p:stCondLst>
                                            </p:cTn>
                                            <p:tgtEl>
                                              <p:spTgt spid="48"/>
                                            </p:tgtEl>
                                            <p:attrNameLst>
                                              <p:attrName>r</p:attrName>
                                            </p:attrNameLst>
                                          </p:cBhvr>
                                        </p:animRot>
                                      </p:childTnLst>
                                    </p:cTn>
                                  </p:par>
                                  <p:par>
                                    <p:cTn id="31" presetID="32" presetClass="emph" presetSubtype="0" repeatCount="2000" fill="hold" nodeType="withEffect">
                                      <p:stCondLst>
                                        <p:cond delay="75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750" fill="hold"/>
                                            <p:tgtEl>
                                              <p:spTgt spid="48"/>
                                            </p:tgtEl>
                                            <p:attrNameLst>
                                              <p:attrName>ppt_x</p:attrName>
                                            </p:attrNameLst>
                                          </p:cBhvr>
                                          <p:tavLst>
                                            <p:tav tm="0">
                                              <p:val>
                                                <p:strVal val="#ppt_x"/>
                                              </p:val>
                                            </p:tav>
                                            <p:tav tm="100000">
                                              <p:val>
                                                <p:strVal val="#ppt_x"/>
                                              </p:val>
                                            </p:tav>
                                          </p:tavLst>
                                        </p:anim>
                                        <p:anim calcmode="lin" valueType="num">
                                          <p:cBhvr additive="base">
                                            <p:cTn id="15"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huýt.wav"/>
                                            </p:tgtEl>
                                          </p:cMediaNode>
                                        </p:audio>
                                      </p:subTnLst>
                                    </p:cTn>
                                  </p:par>
                                  <p:par>
                                    <p:cTn id="16" presetID="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ppt_x"/>
                                              </p:val>
                                            </p:tav>
                                            <p:tav tm="100000">
                                              <p:val>
                                                <p:strVal val="#ppt_x"/>
                                              </p:val>
                                            </p:tav>
                                          </p:tavLst>
                                        </p:anim>
                                        <p:anim calcmode="lin" valueType="num">
                                          <p:cBhvr additive="base">
                                            <p:cTn id="19"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huýt.wav"/>
                                            </p:tgtEl>
                                          </p:cMediaNode>
                                        </p:audio>
                                      </p:subTnLst>
                                    </p:cTn>
                                  </p:par>
                                  <p:par>
                                    <p:cTn id="20" presetID="12" presetClass="entr" presetSubtype="4" fill="hold" nodeType="withEffect">
                                      <p:stCondLst>
                                        <p:cond delay="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par>
                                    <p:cTn id="24" presetID="12" presetClass="entr" presetSubtype="4" fill="hold" nodeType="withEffect">
                                      <p:stCondLst>
                                        <p:cond delay="25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p:tgtEl>
                                              <p:spTgt spid="39"/>
                                            </p:tgtEl>
                                            <p:attrNameLst>
                                              <p:attrName>ppt_y</p:attrName>
                                            </p:attrNameLst>
                                          </p:cBhvr>
                                          <p:tavLst>
                                            <p:tav tm="0">
                                              <p:val>
                                                <p:strVal val="#ppt_y+#ppt_h*1.125000"/>
                                              </p:val>
                                            </p:tav>
                                            <p:tav tm="100000">
                                              <p:val>
                                                <p:strVal val="#ppt_y"/>
                                              </p:val>
                                            </p:tav>
                                          </p:tavLst>
                                        </p:anim>
                                        <p:animEffect transition="in" filter="wipe(up)">
                                          <p:cBhvr>
                                            <p:cTn id="27" dur="500"/>
                                            <p:tgtEl>
                                              <p:spTgt spid="39"/>
                                            </p:tgtEl>
                                          </p:cBhvr>
                                        </p:animEffect>
                                      </p:childTnLst>
                                    </p:cTn>
                                  </p:par>
                                  <p:par>
                                    <p:cTn id="28" presetID="12" presetClass="entr" presetSubtype="4" fill="hold" nodeType="withEffect">
                                      <p:stCondLst>
                                        <p:cond delay="25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p:tgtEl>
                                              <p:spTgt spid="43"/>
                                            </p:tgtEl>
                                            <p:attrNameLst>
                                              <p:attrName>ppt_y</p:attrName>
                                            </p:attrNameLst>
                                          </p:cBhvr>
                                          <p:tavLst>
                                            <p:tav tm="0">
                                              <p:val>
                                                <p:strVal val="#ppt_y+#ppt_h*1.125000"/>
                                              </p:val>
                                            </p:tav>
                                            <p:tav tm="100000">
                                              <p:val>
                                                <p:strVal val="#ppt_y"/>
                                              </p:val>
                                            </p:tav>
                                          </p:tavLst>
                                        </p:anim>
                                        <p:animEffect transition="in" filter="wipe(up)">
                                          <p:cBhvr>
                                            <p:cTn id="31" dur="500"/>
                                            <p:tgtEl>
                                              <p:spTgt spid="43"/>
                                            </p:tgtEl>
                                          </p:cBhvr>
                                        </p:animEffect>
                                      </p:childTnLst>
                                    </p:cTn>
                                  </p:par>
                                  <p:par>
                                    <p:cTn id="32" presetID="32" presetClass="emph" presetSubtype="0" repeatCount="2000" fill="hold" nodeType="withEffect">
                                      <p:stCondLst>
                                        <p:cond delay="750"/>
                                      </p:stCondLst>
                                      <p:childTnLst>
                                        <p:animRot by="120000">
                                          <p:cBhvr>
                                            <p:cTn id="33" dur="100" fill="hold">
                                              <p:stCondLst>
                                                <p:cond delay="0"/>
                                              </p:stCondLst>
                                            </p:cTn>
                                            <p:tgtEl>
                                              <p:spTgt spid="48"/>
                                            </p:tgtEl>
                                            <p:attrNameLst>
                                              <p:attrName>r</p:attrName>
                                            </p:attrNameLst>
                                          </p:cBhvr>
                                        </p:animRot>
                                        <p:animRot by="-240000">
                                          <p:cBhvr>
                                            <p:cTn id="34" dur="200" fill="hold">
                                              <p:stCondLst>
                                                <p:cond delay="200"/>
                                              </p:stCondLst>
                                            </p:cTn>
                                            <p:tgtEl>
                                              <p:spTgt spid="48"/>
                                            </p:tgtEl>
                                            <p:attrNameLst>
                                              <p:attrName>r</p:attrName>
                                            </p:attrNameLst>
                                          </p:cBhvr>
                                        </p:animRot>
                                        <p:animRot by="240000">
                                          <p:cBhvr>
                                            <p:cTn id="35" dur="200" fill="hold">
                                              <p:stCondLst>
                                                <p:cond delay="400"/>
                                              </p:stCondLst>
                                            </p:cTn>
                                            <p:tgtEl>
                                              <p:spTgt spid="48"/>
                                            </p:tgtEl>
                                            <p:attrNameLst>
                                              <p:attrName>r</p:attrName>
                                            </p:attrNameLst>
                                          </p:cBhvr>
                                        </p:animRot>
                                        <p:animRot by="-240000">
                                          <p:cBhvr>
                                            <p:cTn id="36" dur="200" fill="hold">
                                              <p:stCondLst>
                                                <p:cond delay="600"/>
                                              </p:stCondLst>
                                            </p:cTn>
                                            <p:tgtEl>
                                              <p:spTgt spid="48"/>
                                            </p:tgtEl>
                                            <p:attrNameLst>
                                              <p:attrName>r</p:attrName>
                                            </p:attrNameLst>
                                          </p:cBhvr>
                                        </p:animRot>
                                        <p:animRot by="120000">
                                          <p:cBhvr>
                                            <p:cTn id="37" dur="200" fill="hold">
                                              <p:stCondLst>
                                                <p:cond delay="800"/>
                                              </p:stCondLst>
                                            </p:cTn>
                                            <p:tgtEl>
                                              <p:spTgt spid="48"/>
                                            </p:tgtEl>
                                            <p:attrNameLst>
                                              <p:attrName>r</p:attrName>
                                            </p:attrNameLst>
                                          </p:cBhvr>
                                        </p:animRot>
                                      </p:childTnLst>
                                    </p:cTn>
                                  </p:par>
                                  <p:par>
                                    <p:cTn id="38" presetID="32" presetClass="emph" presetSubtype="0" repeatCount="2000" fill="hold" nodeType="withEffect">
                                      <p:stCondLst>
                                        <p:cond delay="750"/>
                                      </p:stCondLst>
                                      <p:childTnLst>
                                        <p:animRot by="120000">
                                          <p:cBhvr>
                                            <p:cTn id="39" dur="100" fill="hold">
                                              <p:stCondLst>
                                                <p:cond delay="0"/>
                                              </p:stCondLst>
                                            </p:cTn>
                                            <p:tgtEl>
                                              <p:spTgt spid="31"/>
                                            </p:tgtEl>
                                            <p:attrNameLst>
                                              <p:attrName>r</p:attrName>
                                            </p:attrNameLst>
                                          </p:cBhvr>
                                        </p:animRot>
                                        <p:animRot by="-240000">
                                          <p:cBhvr>
                                            <p:cTn id="40" dur="200" fill="hold">
                                              <p:stCondLst>
                                                <p:cond delay="200"/>
                                              </p:stCondLst>
                                            </p:cTn>
                                            <p:tgtEl>
                                              <p:spTgt spid="31"/>
                                            </p:tgtEl>
                                            <p:attrNameLst>
                                              <p:attrName>r</p:attrName>
                                            </p:attrNameLst>
                                          </p:cBhvr>
                                        </p:animRot>
                                        <p:animRot by="240000">
                                          <p:cBhvr>
                                            <p:cTn id="41" dur="200" fill="hold">
                                              <p:stCondLst>
                                                <p:cond delay="400"/>
                                              </p:stCondLst>
                                            </p:cTn>
                                            <p:tgtEl>
                                              <p:spTgt spid="31"/>
                                            </p:tgtEl>
                                            <p:attrNameLst>
                                              <p:attrName>r</p:attrName>
                                            </p:attrNameLst>
                                          </p:cBhvr>
                                        </p:animRot>
                                        <p:animRot by="-240000">
                                          <p:cBhvr>
                                            <p:cTn id="42" dur="200" fill="hold">
                                              <p:stCondLst>
                                                <p:cond delay="600"/>
                                              </p:stCondLst>
                                            </p:cTn>
                                            <p:tgtEl>
                                              <p:spTgt spid="31"/>
                                            </p:tgtEl>
                                            <p:attrNameLst>
                                              <p:attrName>r</p:attrName>
                                            </p:attrNameLst>
                                          </p:cBhvr>
                                        </p:animRot>
                                        <p:animRot by="120000">
                                          <p:cBhvr>
                                            <p:cTn id="43"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loud, sky, colorfulness, blur&#10;&#10;Description automatically generated">
            <a:extLst>
              <a:ext uri="{FF2B5EF4-FFF2-40B4-BE49-F238E27FC236}">
                <a16:creationId xmlns:a16="http://schemas.microsoft.com/office/drawing/2014/main" xmlns="" id="{C6E0903E-6679-6BD9-D770-89A7EBBBC4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25"/>
          <a:stretch/>
        </p:blipFill>
        <p:spPr>
          <a:xfrm>
            <a:off x="-1" y="0"/>
            <a:ext cx="12190985" cy="6858000"/>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xmlns="" id="{0648588F-A8E7-53A4-5581-25CE986CD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xmlns="" id="{C0252BF9-9714-CC43-DCB5-27B65ED713D5}"/>
              </a:ext>
            </a:extLst>
          </p:cNvPr>
          <p:cNvPicPr>
            <a:picLocks noChangeAspect="1"/>
          </p:cNvPicPr>
          <p:nvPr/>
        </p:nvPicPr>
        <p:blipFill>
          <a:blip r:embed="rId5"/>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pic>
        <p:nvPicPr>
          <p:cNvPr id="2" name="Picture 1">
            <a:extLst>
              <a:ext uri="{FF2B5EF4-FFF2-40B4-BE49-F238E27FC236}">
                <a16:creationId xmlns:a16="http://schemas.microsoft.com/office/drawing/2014/main" xmlns="" id="{A6D5D92E-8629-90EB-2BBE-E92A87FF8062}"/>
              </a:ext>
            </a:extLst>
          </p:cNvPr>
          <p:cNvPicPr>
            <a:picLocks noChangeAspect="1"/>
          </p:cNvPicPr>
          <p:nvPr/>
        </p:nvPicPr>
        <p:blipFill>
          <a:blip r:embed="rId6"/>
          <a:stretch>
            <a:fillRect/>
          </a:stretch>
        </p:blipFill>
        <p:spPr>
          <a:xfrm>
            <a:off x="-1016" y="3442243"/>
            <a:ext cx="12192000" cy="3938016"/>
          </a:xfrm>
          <a:prstGeom prst="rect">
            <a:avLst/>
          </a:prstGeom>
        </p:spPr>
      </p:pic>
    </p:spTree>
    <p:extLst>
      <p:ext uri="{BB962C8B-B14F-4D97-AF65-F5344CB8AC3E}">
        <p14:creationId xmlns:p14="http://schemas.microsoft.com/office/powerpoint/2010/main" val="72112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par>
                              <p:cTn id="7" fill="hold">
                                <p:stCondLst>
                                  <p:cond delay="300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giai-điệu-thần-tiên.wav"/>
                                            </p:tgtEl>
                                          </p:cMediaNode>
                                        </p:audio>
                                      </p:subTnLst>
                                    </p:cTn>
                                  </p:par>
                                </p:childTnLst>
                              </p:cTn>
                            </p:par>
                            <p:par>
                              <p:cTn id="7" fill="hold">
                                <p:stCondLst>
                                  <p:cond delay="300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rtoon, screenshot&#10;&#10;Description automatically generated">
            <a:extLst>
              <a:ext uri="{FF2B5EF4-FFF2-40B4-BE49-F238E27FC236}">
                <a16:creationId xmlns:a16="http://schemas.microsoft.com/office/drawing/2014/main" xmlns="" id="{4AFA98EC-6009-0BD1-8FB6-06772F6AA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E22CD6C6-DBE1-262C-E5E8-88175CE0B11B}"/>
              </a:ext>
            </a:extLst>
          </p:cNvPr>
          <p:cNvSpPr txBox="1"/>
          <p:nvPr/>
        </p:nvSpPr>
        <p:spPr>
          <a:xfrm>
            <a:off x="2484370" y="1551344"/>
            <a:ext cx="8229599" cy="1569660"/>
          </a:xfrm>
          <a:prstGeom prst="rect">
            <a:avLst/>
          </a:prstGeom>
          <a:ln>
            <a:noFill/>
          </a:ln>
          <a:effectLst>
            <a:softEdge rad="3175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9600" b="1" i="0">
                <a:solidFill>
                  <a:srgbClr val="003399"/>
                </a:solidFill>
                <a:effectLst/>
                <a:latin typeface="Calibri" panose="020F0502020204030204" pitchFamily="34" charset="0"/>
                <a:ea typeface="Calibri" panose="020F0502020204030204" pitchFamily="34" charset="0"/>
                <a:cs typeface="Calibri" panose="020F0502020204030204" pitchFamily="34" charset="0"/>
              </a:rPr>
              <a:t>VẬN DỤNG</a:t>
            </a:r>
            <a:endParaRPr lang="en-US" sz="9600" b="1">
              <a:solidFill>
                <a:srgbClr val="003399"/>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F00B1034-9185-8012-F72C-F6B971D94C4F}"/>
              </a:ext>
            </a:extLst>
          </p:cNvPr>
          <p:cNvPicPr>
            <a:picLocks noChangeAspect="1"/>
          </p:cNvPicPr>
          <p:nvPr/>
        </p:nvPicPr>
        <p:blipFill>
          <a:blip r:embed="rId4"/>
          <a:stretch>
            <a:fillRect/>
          </a:stretch>
        </p:blipFill>
        <p:spPr>
          <a:xfrm>
            <a:off x="0" y="1942854"/>
            <a:ext cx="12192000" cy="4846320"/>
          </a:xfrm>
          <a:prstGeom prst="rect">
            <a:avLst/>
          </a:prstGeom>
        </p:spPr>
      </p:pic>
    </p:spTree>
    <p:extLst>
      <p:ext uri="{BB962C8B-B14F-4D97-AF65-F5344CB8AC3E}">
        <p14:creationId xmlns:p14="http://schemas.microsoft.com/office/powerpoint/2010/main" val="395145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wd">
                                    <p:tmPct val="7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500" fill="hold"/>
                                        <p:tgtEl>
                                          <p:spTgt spid="8"/>
                                        </p:tgtEl>
                                        <p:attrNameLst>
                                          <p:attrName>ppt_x</p:attrName>
                                        </p:attrNameLst>
                                      </p:cBhvr>
                                      <p:tavLst>
                                        <p:tav tm="0">
                                          <p:val>
                                            <p:strVal val="1+#ppt_w/2"/>
                                          </p:val>
                                        </p:tav>
                                        <p:tav tm="100000">
                                          <p:val>
                                            <p:strVal val="#ppt_x"/>
                                          </p:val>
                                        </p:tav>
                                      </p:tavLst>
                                    </p:anim>
                                    <p:anim calcmode="lin" valueType="num">
                                      <p:cBhvr additive="base">
                                        <p:cTn id="11" dur="2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2" presetID="32" presetClass="emph" presetSubtype="0" fill="hold" nodeType="withEffect">
                                  <p:stCondLst>
                                    <p:cond delay="500"/>
                                  </p:stCondLst>
                                  <p:childTnLst>
                                    <p:animRot by="120000">
                                      <p:cBhvr>
                                        <p:cTn id="13" dur="250" fill="hold">
                                          <p:stCondLst>
                                            <p:cond delay="0"/>
                                          </p:stCondLst>
                                        </p:cTn>
                                        <p:tgtEl>
                                          <p:spTgt spid="8"/>
                                        </p:tgtEl>
                                        <p:attrNameLst>
                                          <p:attrName>r</p:attrName>
                                        </p:attrNameLst>
                                      </p:cBhvr>
                                    </p:animRot>
                                    <p:animRot by="-240000">
                                      <p:cBhvr>
                                        <p:cTn id="14" dur="500" fill="hold">
                                          <p:stCondLst>
                                            <p:cond delay="500"/>
                                          </p:stCondLst>
                                        </p:cTn>
                                        <p:tgtEl>
                                          <p:spTgt spid="8"/>
                                        </p:tgtEl>
                                        <p:attrNameLst>
                                          <p:attrName>r</p:attrName>
                                        </p:attrNameLst>
                                      </p:cBhvr>
                                    </p:animRot>
                                    <p:animRot by="240000">
                                      <p:cBhvr>
                                        <p:cTn id="15" dur="500" fill="hold">
                                          <p:stCondLst>
                                            <p:cond delay="1000"/>
                                          </p:stCondLst>
                                        </p:cTn>
                                        <p:tgtEl>
                                          <p:spTgt spid="8"/>
                                        </p:tgtEl>
                                        <p:attrNameLst>
                                          <p:attrName>r</p:attrName>
                                        </p:attrNameLst>
                                      </p:cBhvr>
                                    </p:animRot>
                                    <p:animRot by="-240000">
                                      <p:cBhvr>
                                        <p:cTn id="16" dur="500" fill="hold">
                                          <p:stCondLst>
                                            <p:cond delay="1500"/>
                                          </p:stCondLst>
                                        </p:cTn>
                                        <p:tgtEl>
                                          <p:spTgt spid="8"/>
                                        </p:tgtEl>
                                        <p:attrNameLst>
                                          <p:attrName>r</p:attrName>
                                        </p:attrNameLst>
                                      </p:cBhvr>
                                    </p:animRot>
                                    <p:animRot by="120000">
                                      <p:cBhvr>
                                        <p:cTn id="17" dur="500" fill="hold">
                                          <p:stCondLst>
                                            <p:cond delay="2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0CC81D4-A031-F753-9D0F-A24D18DD6AAF}"/>
              </a:ext>
            </a:extLst>
          </p:cNvPr>
          <p:cNvSpPr/>
          <p:nvPr/>
        </p:nvSpPr>
        <p:spPr>
          <a:xfrm>
            <a:off x="427924" y="222241"/>
            <a:ext cx="11336152" cy="1924051"/>
          </a:xfrm>
          <a:prstGeom prst="roundRect">
            <a:avLst>
              <a:gd name="adj" fmla="val 50000"/>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Việt Nam thuộc châu nào?</a:t>
            </a:r>
          </a:p>
        </p:txBody>
      </p:sp>
      <p:grpSp>
        <p:nvGrpSpPr>
          <p:cNvPr id="19" name="Group 18">
            <a:extLst>
              <a:ext uri="{FF2B5EF4-FFF2-40B4-BE49-F238E27FC236}">
                <a16:creationId xmlns:a16="http://schemas.microsoft.com/office/drawing/2014/main" xmlns="" id="{78336612-F495-ED65-75A8-0F467FCAC213}"/>
              </a:ext>
            </a:extLst>
          </p:cNvPr>
          <p:cNvGrpSpPr/>
          <p:nvPr/>
        </p:nvGrpSpPr>
        <p:grpSpPr>
          <a:xfrm>
            <a:off x="271518" y="2708743"/>
            <a:ext cx="5414192" cy="1559845"/>
            <a:chOff x="231117" y="4292756"/>
            <a:chExt cx="8121288" cy="2339767"/>
          </a:xfrm>
        </p:grpSpPr>
        <p:sp>
          <p:nvSpPr>
            <p:cNvPr id="3" name="a">
              <a:extLst>
                <a:ext uri="{FF2B5EF4-FFF2-40B4-BE49-F238E27FC236}">
                  <a16:creationId xmlns:a16="http://schemas.microsoft.com/office/drawing/2014/main" xmlns="" id="{EF361B2F-4AD3-0677-319F-3460F1CEBEA6}"/>
                </a:ext>
              </a:extLst>
            </p:cNvPr>
            <p:cNvSpPr/>
            <p:nvPr/>
          </p:nvSpPr>
          <p:spPr>
            <a:xfrm>
              <a:off x="1078815" y="4457700"/>
              <a:ext cx="7273590" cy="2071398"/>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Châu Âu</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xmlns="" id="{3A52F71A-6E1C-29E3-B23E-6E0A0B7702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xmlns="" id="{48A89EED-70B6-F120-465E-37E1ACC821B7}"/>
              </a:ext>
            </a:extLst>
          </p:cNvPr>
          <p:cNvGrpSpPr/>
          <p:nvPr/>
        </p:nvGrpSpPr>
        <p:grpSpPr>
          <a:xfrm>
            <a:off x="6571759" y="2791591"/>
            <a:ext cx="5303050" cy="1459872"/>
            <a:chOff x="9113656" y="4442090"/>
            <a:chExt cx="7954575" cy="2189808"/>
          </a:xfrm>
        </p:grpSpPr>
        <p:sp>
          <p:nvSpPr>
            <p:cNvPr id="4"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Châu  Á</a:t>
              </a:r>
              <a:endPar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xmlns="" id="{AA202D36-FE70-E9C4-14E5-EEC7E58ABFE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xmlns="" id="{8F3B9162-783E-4BCC-1BC5-A7955DD08F99}"/>
              </a:ext>
            </a:extLst>
          </p:cNvPr>
          <p:cNvGrpSpPr/>
          <p:nvPr/>
        </p:nvGrpSpPr>
        <p:grpSpPr>
          <a:xfrm>
            <a:off x="306884" y="4892040"/>
            <a:ext cx="5378825" cy="1548808"/>
            <a:chOff x="313762" y="7338060"/>
            <a:chExt cx="8068238" cy="2323212"/>
          </a:xfrm>
        </p:grpSpPr>
        <p:sp>
          <p:nvSpPr>
            <p:cNvPr id="11" name="c">
              <a:extLst>
                <a:ext uri="{FF2B5EF4-FFF2-40B4-BE49-F238E27FC236}">
                  <a16:creationId xmlns:a16="http://schemas.microsoft.com/office/drawing/2014/main" xmlns="" id="{7BBF831F-5501-9367-806D-24D63CE6BB82}"/>
                </a:ext>
              </a:extLst>
            </p:cNvPr>
            <p:cNvSpPr/>
            <p:nvPr/>
          </p:nvSpPr>
          <p:spPr>
            <a:xfrm>
              <a:off x="1078816" y="7429562"/>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Châu Phi</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xmlns="" id="{029C2B4B-B39F-A5A3-576D-3D1C1D40D3C2}"/>
              </a:ext>
            </a:extLst>
          </p:cNvPr>
          <p:cNvGrpSpPr/>
          <p:nvPr/>
        </p:nvGrpSpPr>
        <p:grpSpPr>
          <a:xfrm>
            <a:off x="6573346" y="4902200"/>
            <a:ext cx="5356397" cy="1473200"/>
            <a:chOff x="9033633" y="7402261"/>
            <a:chExt cx="8034596" cy="2209800"/>
          </a:xfrm>
        </p:grpSpPr>
        <p:sp>
          <p:nvSpPr>
            <p:cNvPr id="12"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Châu Mỹ</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xmlns=""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xmlns=""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xmlns=""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xmlns=""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6"/>
            <a:ext cx="487363" cy="487363"/>
          </a:xfrm>
          <a:prstGeom prst="rect">
            <a:avLst/>
          </a:prstGeom>
        </p:spPr>
      </p:pic>
      <p:pic>
        <p:nvPicPr>
          <p:cNvPr id="28" name="Đúng">
            <a:extLst>
              <a:ext uri="{FF2B5EF4-FFF2-40B4-BE49-F238E27FC236}">
                <a16:creationId xmlns:a16="http://schemas.microsoft.com/office/drawing/2014/main" xmlns="" id="{D7C88679-8B96-0DC2-2C00-C715E6A3696E}"/>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479467" y="2955146"/>
            <a:ext cx="1486303" cy="1189041"/>
          </a:xfrm>
          <a:prstGeom prst="rect">
            <a:avLst/>
          </a:prstGeom>
        </p:spPr>
      </p:pic>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6"/>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49" presetClass="entr" presetSubtype="0" decel="100000" fill="hold" nodeType="withEffect">
                                      <p:stCondLst>
                                        <p:cond delay="20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200"/>
                                      </p:stCondLst>
                                      <p:childTnLst>
                                        <p:cmd type="call" cmd="playFrom(0.0)">
                                          <p:cBhvr>
                                            <p:cTn id="76" dur="3448" fill="hold"/>
                                            <p:tgtEl>
                                              <p:spTgt spid="25"/>
                                            </p:tgtEl>
                                          </p:cBhvr>
                                        </p:cmd>
                                      </p:childTnLst>
                                    </p:cTn>
                                  </p:par>
                                  <p:par>
                                    <p:cTn id="77" presetID="32" presetClass="emph" presetSubtype="0" fill="hold" nodeType="withEffect">
                                      <p:stCondLst>
                                        <p:cond delay="4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6"/>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49" presetClass="entr" presetSubtype="0" decel="100000" fill="hold" nodeType="withEffect">
                                      <p:stCondLst>
                                        <p:cond delay="20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200"/>
                                      </p:stCondLst>
                                      <p:childTnLst>
                                        <p:cmd type="call" cmd="playFrom(0.0)">
                                          <p:cBhvr>
                                            <p:cTn id="76" dur="3448" fill="hold"/>
                                            <p:tgtEl>
                                              <p:spTgt spid="25"/>
                                            </p:tgtEl>
                                          </p:cBhvr>
                                        </p:cmd>
                                      </p:childTnLst>
                                    </p:cTn>
                                  </p:par>
                                  <p:par>
                                    <p:cTn id="77" presetID="32" presetClass="emph" presetSubtype="0" fill="hold" nodeType="withEffect">
                                      <p:stCondLst>
                                        <p:cond delay="4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0CC81D4-A031-F753-9D0F-A24D18DD6AAF}"/>
              </a:ext>
            </a:extLst>
          </p:cNvPr>
          <p:cNvSpPr/>
          <p:nvPr/>
        </p:nvSpPr>
        <p:spPr>
          <a:xfrm>
            <a:off x="427924" y="222241"/>
            <a:ext cx="11336152" cy="1924051"/>
          </a:xfrm>
          <a:prstGeom prst="roundRect">
            <a:avLst>
              <a:gd name="adj" fmla="val 50000"/>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Phần đất liền Việt Nam có hình chữ gì?</a:t>
            </a:r>
            <a:endParaRPr kumimoji="0" lang="en-US" sz="44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endParaRPr>
          </a:p>
        </p:txBody>
      </p:sp>
      <p:grpSp>
        <p:nvGrpSpPr>
          <p:cNvPr id="19" name="Group 18">
            <a:extLst>
              <a:ext uri="{FF2B5EF4-FFF2-40B4-BE49-F238E27FC236}">
                <a16:creationId xmlns:a16="http://schemas.microsoft.com/office/drawing/2014/main" xmlns="" id="{78336612-F495-ED65-75A8-0F467FCAC213}"/>
              </a:ext>
            </a:extLst>
          </p:cNvPr>
          <p:cNvGrpSpPr/>
          <p:nvPr/>
        </p:nvGrpSpPr>
        <p:grpSpPr>
          <a:xfrm>
            <a:off x="271518" y="2708743"/>
            <a:ext cx="5414192" cy="1559845"/>
            <a:chOff x="231117" y="4292756"/>
            <a:chExt cx="8121288" cy="2339767"/>
          </a:xfrm>
        </p:grpSpPr>
        <p:sp>
          <p:nvSpPr>
            <p:cNvPr id="3" name="a">
              <a:extLst>
                <a:ext uri="{FF2B5EF4-FFF2-40B4-BE49-F238E27FC236}">
                  <a16:creationId xmlns:a16="http://schemas.microsoft.com/office/drawing/2014/main" xmlns="" id="{EF361B2F-4AD3-0677-319F-3460F1CEBEA6}"/>
                </a:ext>
              </a:extLst>
            </p:cNvPr>
            <p:cNvSpPr/>
            <p:nvPr/>
          </p:nvSpPr>
          <p:spPr>
            <a:xfrm>
              <a:off x="1078815" y="4457700"/>
              <a:ext cx="7273590" cy="2071398"/>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Chữ Y</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xmlns="" id="{3A52F71A-6E1C-29E3-B23E-6E0A0B7702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xmlns="" id="{48A89EED-70B6-F120-465E-37E1ACC821B7}"/>
              </a:ext>
            </a:extLst>
          </p:cNvPr>
          <p:cNvGrpSpPr/>
          <p:nvPr/>
        </p:nvGrpSpPr>
        <p:grpSpPr>
          <a:xfrm>
            <a:off x="6571759" y="2791591"/>
            <a:ext cx="5303050" cy="1459872"/>
            <a:chOff x="9113656" y="4442090"/>
            <a:chExt cx="7954575" cy="2189808"/>
          </a:xfrm>
        </p:grpSpPr>
        <p:sp>
          <p:nvSpPr>
            <p:cNvPr id="4"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Chữ M</a:t>
              </a:r>
              <a:endPar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xmlns="" id="{AA202D36-FE70-E9C4-14E5-EEC7E58ABFE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xmlns="" id="{8F3B9162-783E-4BCC-1BC5-A7955DD08F99}"/>
              </a:ext>
            </a:extLst>
          </p:cNvPr>
          <p:cNvGrpSpPr/>
          <p:nvPr/>
        </p:nvGrpSpPr>
        <p:grpSpPr>
          <a:xfrm>
            <a:off x="306884" y="4892040"/>
            <a:ext cx="5378825" cy="1548808"/>
            <a:chOff x="313762" y="7338060"/>
            <a:chExt cx="8068238" cy="2323212"/>
          </a:xfrm>
        </p:grpSpPr>
        <p:sp>
          <p:nvSpPr>
            <p:cNvPr id="11" name="c">
              <a:extLst>
                <a:ext uri="{FF2B5EF4-FFF2-40B4-BE49-F238E27FC236}">
                  <a16:creationId xmlns:a16="http://schemas.microsoft.com/office/drawing/2014/main" xmlns="" id="{7BBF831F-5501-9367-806D-24D63CE6BB82}"/>
                </a:ext>
              </a:extLst>
            </p:cNvPr>
            <p:cNvSpPr/>
            <p:nvPr/>
          </p:nvSpPr>
          <p:spPr>
            <a:xfrm>
              <a:off x="1078816" y="7429562"/>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Chữ X</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xmlns="" id="{029C2B4B-B39F-A5A3-576D-3D1C1D40D3C2}"/>
              </a:ext>
            </a:extLst>
          </p:cNvPr>
          <p:cNvGrpSpPr/>
          <p:nvPr/>
        </p:nvGrpSpPr>
        <p:grpSpPr>
          <a:xfrm>
            <a:off x="6573346" y="4902200"/>
            <a:ext cx="5356397" cy="1473200"/>
            <a:chOff x="9033633" y="7402261"/>
            <a:chExt cx="8034596" cy="2209800"/>
          </a:xfrm>
        </p:grpSpPr>
        <p:sp>
          <p:nvSpPr>
            <p:cNvPr id="12"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Chữ S</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3" name="Am-thanh-tra-loi-sai-www_tiengdong_com">
            <a:hlinkClick r:id="" action="ppaction://media"/>
            <a:extLst>
              <a:ext uri="{FF2B5EF4-FFF2-40B4-BE49-F238E27FC236}">
                <a16:creationId xmlns:a16="http://schemas.microsoft.com/office/drawing/2014/main" xmlns="" id="{D89DA433-14FE-3B70-F159-23EA826422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4"/>
            <a:ext cx="487363" cy="487363"/>
          </a:xfrm>
          <a:prstGeom prst="rect">
            <a:avLst/>
          </a:prstGeom>
        </p:spPr>
      </p:pic>
      <p:pic>
        <p:nvPicPr>
          <p:cNvPr id="14" name="Tieng-tinh-tinh-www_nhacchuongvui_com">
            <a:hlinkClick r:id="" action="ppaction://media"/>
            <a:extLst>
              <a:ext uri="{FF2B5EF4-FFF2-40B4-BE49-F238E27FC236}">
                <a16:creationId xmlns:a16="http://schemas.microsoft.com/office/drawing/2014/main" xmlns="" id="{0EEA7C7D-33BD-37A3-D439-F5726A8EEF9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8"/>
            <a:ext cx="487363" cy="487363"/>
          </a:xfrm>
          <a:prstGeom prst="rect">
            <a:avLst/>
          </a:prstGeom>
        </p:spPr>
      </p:pic>
      <p:pic>
        <p:nvPicPr>
          <p:cNvPr id="15" name="Am-thanh-tra-loi-sai-www_tiengdong_com">
            <a:hlinkClick r:id="" action="ppaction://media"/>
            <a:extLst>
              <a:ext uri="{FF2B5EF4-FFF2-40B4-BE49-F238E27FC236}">
                <a16:creationId xmlns:a16="http://schemas.microsoft.com/office/drawing/2014/main" xmlns="" id="{04231DAF-516D-601B-5E11-656F58CD18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40"/>
            <a:ext cx="487363" cy="487363"/>
          </a:xfrm>
          <a:prstGeom prst="rect">
            <a:avLst/>
          </a:prstGeom>
        </p:spPr>
      </p:pic>
      <p:pic>
        <p:nvPicPr>
          <p:cNvPr id="16" name="Am-thanh-tra-loi-sai-www_tiengdong_com">
            <a:hlinkClick r:id="" action="ppaction://media"/>
            <a:extLst>
              <a:ext uri="{FF2B5EF4-FFF2-40B4-BE49-F238E27FC236}">
                <a16:creationId xmlns:a16="http://schemas.microsoft.com/office/drawing/2014/main" xmlns="" id="{C0869959-5D8B-176A-09E9-06DD6C5FCE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6"/>
            <a:ext cx="487363" cy="487363"/>
          </a:xfrm>
          <a:prstGeom prst="rect">
            <a:avLst/>
          </a:prstGeom>
        </p:spPr>
      </p:pic>
      <p:pic>
        <p:nvPicPr>
          <p:cNvPr id="25" name="Đúng">
            <a:extLst>
              <a:ext uri="{FF2B5EF4-FFF2-40B4-BE49-F238E27FC236}">
                <a16:creationId xmlns:a16="http://schemas.microsoft.com/office/drawing/2014/main" xmlns="" id="{369DF951-C7FD-FDDA-05CE-EB4B511B4C98}"/>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420899" y="4960211"/>
            <a:ext cx="1486303" cy="1189041"/>
          </a:xfrm>
          <a:prstGeom prst="rect">
            <a:avLst/>
          </a:prstGeom>
        </p:spPr>
      </p:pic>
    </p:spTree>
    <p:extLst>
      <p:ext uri="{BB962C8B-B14F-4D97-AF65-F5344CB8AC3E}">
        <p14:creationId xmlns:p14="http://schemas.microsoft.com/office/powerpoint/2010/main" val="3311941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5"/>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31" presetClass="exit" presetSubtype="0" fill="hold" nodeType="withEffect">
                                      <p:stCondLst>
                                        <p:cond delay="0"/>
                                      </p:stCondLst>
                                      <p:childTnLst>
                                        <p:anim calcmode="lin" valueType="num">
                                          <p:cBhvr>
                                            <p:cTn id="44" dur="1000"/>
                                            <p:tgtEl>
                                              <p:spTgt spid="19"/>
                                            </p:tgtEl>
                                            <p:attrNameLst>
                                              <p:attrName>ppt_w</p:attrName>
                                            </p:attrNameLst>
                                          </p:cBhvr>
                                          <p:tavLst>
                                            <p:tav tm="0">
                                              <p:val>
                                                <p:strVal val="ppt_w"/>
                                              </p:val>
                                            </p:tav>
                                            <p:tav tm="100000">
                                              <p:val>
                                                <p:fltVal val="0"/>
                                              </p:val>
                                            </p:tav>
                                          </p:tavLst>
                                        </p:anim>
                                        <p:anim calcmode="lin" valueType="num">
                                          <p:cBhvr>
                                            <p:cTn id="45" dur="1000"/>
                                            <p:tgtEl>
                                              <p:spTgt spid="19"/>
                                            </p:tgtEl>
                                            <p:attrNameLst>
                                              <p:attrName>ppt_h</p:attrName>
                                            </p:attrNameLst>
                                          </p:cBhvr>
                                          <p:tavLst>
                                            <p:tav tm="0">
                                              <p:val>
                                                <p:strVal val="ppt_h"/>
                                              </p:val>
                                            </p:tav>
                                            <p:tav tm="100000">
                                              <p:val>
                                                <p:fltVal val="0"/>
                                              </p:val>
                                            </p:tav>
                                          </p:tavLst>
                                        </p:anim>
                                        <p:anim calcmode="lin" valueType="num">
                                          <p:cBhvr>
                                            <p:cTn id="46" dur="1000"/>
                                            <p:tgtEl>
                                              <p:spTgt spid="19"/>
                                            </p:tgtEl>
                                            <p:attrNameLst>
                                              <p:attrName>style.rotation</p:attrName>
                                            </p:attrNameLst>
                                          </p:cBhvr>
                                          <p:tavLst>
                                            <p:tav tm="0">
                                              <p:val>
                                                <p:fltVal val="0"/>
                                              </p:val>
                                            </p:tav>
                                            <p:tav tm="100000">
                                              <p:val>
                                                <p:fltVal val="90"/>
                                              </p:val>
                                            </p:tav>
                                          </p:tavLst>
                                        </p:anim>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4"/>
                                            </p:tgtEl>
                                            <p:attrNameLst>
                                              <p:attrName>ppt_w</p:attrName>
                                            </p:attrNameLst>
                                          </p:cBhvr>
                                          <p:tavLst>
                                            <p:tav tm="0">
                                              <p:val>
                                                <p:strVal val="ppt_w"/>
                                              </p:val>
                                            </p:tav>
                                            <p:tav tm="100000">
                                              <p:val>
                                                <p:fltVal val="0"/>
                                              </p:val>
                                            </p:tav>
                                          </p:tavLst>
                                        </p:anim>
                                        <p:anim calcmode="lin" valueType="num">
                                          <p:cBhvr>
                                            <p:cTn id="51" dur="1000"/>
                                            <p:tgtEl>
                                              <p:spTgt spid="24"/>
                                            </p:tgtEl>
                                            <p:attrNameLst>
                                              <p:attrName>ppt_h</p:attrName>
                                            </p:attrNameLst>
                                          </p:cBhvr>
                                          <p:tavLst>
                                            <p:tav tm="0">
                                              <p:val>
                                                <p:strVal val="ppt_h"/>
                                              </p:val>
                                            </p:tav>
                                            <p:tav tm="100000">
                                              <p:val>
                                                <p:fltVal val="0"/>
                                              </p:val>
                                            </p:tav>
                                          </p:tavLst>
                                        </p:anim>
                                        <p:anim calcmode="lin" valueType="num">
                                          <p:cBhvr>
                                            <p:cTn id="52" dur="1000"/>
                                            <p:tgtEl>
                                              <p:spTgt spid="24"/>
                                            </p:tgtEl>
                                            <p:attrNameLst>
                                              <p:attrName>style.rotation</p:attrName>
                                            </p:attrNameLst>
                                          </p:cBhvr>
                                          <p:tavLst>
                                            <p:tav tm="0">
                                              <p:val>
                                                <p:fltVal val="0"/>
                                              </p:val>
                                            </p:tav>
                                            <p:tav tm="100000">
                                              <p:val>
                                                <p:fltVal val="90"/>
                                              </p:val>
                                            </p:tav>
                                          </p:tavLst>
                                        </p:anim>
                                        <p:animEffect transition="out" filter="fade">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0"/>
                                            </p:tgtEl>
                                            <p:attrNameLst>
                                              <p:attrName>ppt_w</p:attrName>
                                            </p:attrNameLst>
                                          </p:cBhvr>
                                          <p:tavLst>
                                            <p:tav tm="0">
                                              <p:val>
                                                <p:strVal val="ppt_w"/>
                                              </p:val>
                                            </p:tav>
                                            <p:tav tm="100000">
                                              <p:val>
                                                <p:fltVal val="0"/>
                                              </p:val>
                                            </p:tav>
                                          </p:tavLst>
                                        </p:anim>
                                        <p:anim calcmode="lin" valueType="num">
                                          <p:cBhvr>
                                            <p:cTn id="57" dur="1000"/>
                                            <p:tgtEl>
                                              <p:spTgt spid="20"/>
                                            </p:tgtEl>
                                            <p:attrNameLst>
                                              <p:attrName>ppt_h</p:attrName>
                                            </p:attrNameLst>
                                          </p:cBhvr>
                                          <p:tavLst>
                                            <p:tav tm="0">
                                              <p:val>
                                                <p:strVal val="ppt_h"/>
                                              </p:val>
                                            </p:tav>
                                            <p:tav tm="100000">
                                              <p:val>
                                                <p:fltVal val="0"/>
                                              </p:val>
                                            </p:tav>
                                          </p:tavLst>
                                        </p:anim>
                                        <p:anim calcmode="lin" valueType="num">
                                          <p:cBhvr>
                                            <p:cTn id="58" dur="1000"/>
                                            <p:tgtEl>
                                              <p:spTgt spid="20"/>
                                            </p:tgtEl>
                                            <p:attrNameLst>
                                              <p:attrName>style.rotation</p:attrName>
                                            </p:attrNameLst>
                                          </p:cBhvr>
                                          <p:tavLst>
                                            <p:tav tm="0">
                                              <p:val>
                                                <p:fltVal val="0"/>
                                              </p:val>
                                            </p:tav>
                                            <p:tav tm="100000">
                                              <p:val>
                                                <p:fltVal val="90"/>
                                              </p:val>
                                            </p:tav>
                                          </p:tavLst>
                                        </p:anim>
                                        <p:animEffect transition="out" filter="fade">
                                          <p:cBhvr>
                                            <p:cTn id="59" dur="1000"/>
                                            <p:tgtEl>
                                              <p:spTgt spid="20"/>
                                            </p:tgtEl>
                                          </p:cBhvr>
                                        </p:animEffect>
                                        <p:set>
                                          <p:cBhvr>
                                            <p:cTn id="60" dur="1" fill="hold">
                                              <p:stCondLst>
                                                <p:cond delay="999"/>
                                              </p:stCondLst>
                                            </p:cTn>
                                            <p:tgtEl>
                                              <p:spTgt spid="20"/>
                                            </p:tgtEl>
                                            <p:attrNameLst>
                                              <p:attrName>style.visibility</p:attrName>
                                            </p:attrNameLst>
                                          </p:cBhvr>
                                          <p:to>
                                            <p:strVal val="hidden"/>
                                          </p:to>
                                        </p:set>
                                      </p:childTnLst>
                                    </p:cTn>
                                  </p:par>
                                  <p:par>
                                    <p:cTn id="61" presetID="49" presetClass="entr" presetSubtype="0" decel="10000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 calcmode="lin" valueType="num">
                                          <p:cBhvr>
                                            <p:cTn id="65" dur="500" fill="hold"/>
                                            <p:tgtEl>
                                              <p:spTgt spid="25"/>
                                            </p:tgtEl>
                                            <p:attrNameLst>
                                              <p:attrName>style.rotation</p:attrName>
                                            </p:attrNameLst>
                                          </p:cBhvr>
                                          <p:tavLst>
                                            <p:tav tm="0">
                                              <p:val>
                                                <p:fltVal val="360"/>
                                              </p:val>
                                            </p:tav>
                                            <p:tav tm="100000">
                                              <p:val>
                                                <p:fltVal val="0"/>
                                              </p:val>
                                            </p:tav>
                                          </p:tavLst>
                                        </p:anim>
                                        <p:animEffect transition="in" filter="fade">
                                          <p:cBhvr>
                                            <p:cTn id="66" dur="500"/>
                                            <p:tgtEl>
                                              <p:spTgt spid="25"/>
                                            </p:tgtEl>
                                          </p:cBhvr>
                                        </p:animEffect>
                                      </p:childTnLst>
                                    </p:cTn>
                                  </p:par>
                                  <p:par>
                                    <p:cTn id="67" presetID="1" presetClass="mediacall" presetSubtype="0" fill="hold" nodeType="withEffect">
                                      <p:stCondLst>
                                        <p:cond delay="0"/>
                                      </p:stCondLst>
                                      <p:childTnLst>
                                        <p:cmd type="call" cmd="playFrom(0.0)">
                                          <p:cBhvr>
                                            <p:cTn id="68" dur="3448" fill="hold"/>
                                            <p:tgtEl>
                                              <p:spTgt spid="14"/>
                                            </p:tgtEl>
                                          </p:cBhvr>
                                        </p:cmd>
                                      </p:childTnLst>
                                    </p:cTn>
                                  </p:par>
                                  <p:par>
                                    <p:cTn id="69" presetID="32" presetClass="emph" presetSubtype="0" fill="hold" nodeType="withEffect">
                                      <p:stCondLst>
                                        <p:cond delay="20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3"/>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3"/>
                    </p:tgtEl>
                  </p:cMediaNode>
                </p:audio>
                <p:audio>
                  <p:cMediaNode vol="80000">
                    <p:cTn id="84" fill="hold" display="0">
                      <p:stCondLst>
                        <p:cond delay="indefinite"/>
                      </p:stCondLst>
                      <p:endCondLst>
                        <p:cond evt="onStopAudio" delay="0">
                          <p:tgtEl>
                            <p:sldTgt/>
                          </p:tgtEl>
                        </p:cond>
                      </p:endCondLst>
                    </p:cTn>
                    <p:tgtEl>
                      <p:spTgt spid="14"/>
                    </p:tgtEl>
                  </p:cMediaNode>
                </p:audio>
                <p:audio>
                  <p:cMediaNode vol="80000">
                    <p:cTn id="85" fill="hold" display="0">
                      <p:stCondLst>
                        <p:cond delay="indefinite"/>
                      </p:stCondLst>
                      <p:endCondLst>
                        <p:cond evt="onStopAudio" delay="0">
                          <p:tgtEl>
                            <p:sldTgt/>
                          </p:tgtEl>
                        </p:cond>
                      </p:endCondLst>
                    </p:cTn>
                    <p:tgtEl>
                      <p:spTgt spid="15"/>
                    </p:tgtEl>
                  </p:cMediaNode>
                </p:audio>
                <p:audio>
                  <p:cMediaNode vol="80000">
                    <p:cTn id="86" fill="hold" display="0">
                      <p:stCondLst>
                        <p:cond delay="indefinite"/>
                      </p:stCondLst>
                      <p:endCondLst>
                        <p:cond evt="onStopAudio" delay="0">
                          <p:tgtEl>
                            <p:sldTgt/>
                          </p:tgtEl>
                        </p:cond>
                      </p:endCondLst>
                    </p:cTn>
                    <p:tgtEl>
                      <p:spTgt spid="1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5"/>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31" presetClass="exit" presetSubtype="0" fill="hold" nodeType="withEffect">
                                      <p:stCondLst>
                                        <p:cond delay="0"/>
                                      </p:stCondLst>
                                      <p:childTnLst>
                                        <p:anim calcmode="lin" valueType="num">
                                          <p:cBhvr>
                                            <p:cTn id="44" dur="1000"/>
                                            <p:tgtEl>
                                              <p:spTgt spid="19"/>
                                            </p:tgtEl>
                                            <p:attrNameLst>
                                              <p:attrName>ppt_w</p:attrName>
                                            </p:attrNameLst>
                                          </p:cBhvr>
                                          <p:tavLst>
                                            <p:tav tm="0">
                                              <p:val>
                                                <p:strVal val="ppt_w"/>
                                              </p:val>
                                            </p:tav>
                                            <p:tav tm="100000">
                                              <p:val>
                                                <p:fltVal val="0"/>
                                              </p:val>
                                            </p:tav>
                                          </p:tavLst>
                                        </p:anim>
                                        <p:anim calcmode="lin" valueType="num">
                                          <p:cBhvr>
                                            <p:cTn id="45" dur="1000"/>
                                            <p:tgtEl>
                                              <p:spTgt spid="19"/>
                                            </p:tgtEl>
                                            <p:attrNameLst>
                                              <p:attrName>ppt_h</p:attrName>
                                            </p:attrNameLst>
                                          </p:cBhvr>
                                          <p:tavLst>
                                            <p:tav tm="0">
                                              <p:val>
                                                <p:strVal val="ppt_h"/>
                                              </p:val>
                                            </p:tav>
                                            <p:tav tm="100000">
                                              <p:val>
                                                <p:fltVal val="0"/>
                                              </p:val>
                                            </p:tav>
                                          </p:tavLst>
                                        </p:anim>
                                        <p:anim calcmode="lin" valueType="num">
                                          <p:cBhvr>
                                            <p:cTn id="46" dur="1000"/>
                                            <p:tgtEl>
                                              <p:spTgt spid="19"/>
                                            </p:tgtEl>
                                            <p:attrNameLst>
                                              <p:attrName>style.rotation</p:attrName>
                                            </p:attrNameLst>
                                          </p:cBhvr>
                                          <p:tavLst>
                                            <p:tav tm="0">
                                              <p:val>
                                                <p:fltVal val="0"/>
                                              </p:val>
                                            </p:tav>
                                            <p:tav tm="100000">
                                              <p:val>
                                                <p:fltVal val="90"/>
                                              </p:val>
                                            </p:tav>
                                          </p:tavLst>
                                        </p:anim>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4"/>
                                            </p:tgtEl>
                                            <p:attrNameLst>
                                              <p:attrName>ppt_w</p:attrName>
                                            </p:attrNameLst>
                                          </p:cBhvr>
                                          <p:tavLst>
                                            <p:tav tm="0">
                                              <p:val>
                                                <p:strVal val="ppt_w"/>
                                              </p:val>
                                            </p:tav>
                                            <p:tav tm="100000">
                                              <p:val>
                                                <p:fltVal val="0"/>
                                              </p:val>
                                            </p:tav>
                                          </p:tavLst>
                                        </p:anim>
                                        <p:anim calcmode="lin" valueType="num">
                                          <p:cBhvr>
                                            <p:cTn id="51" dur="1000"/>
                                            <p:tgtEl>
                                              <p:spTgt spid="24"/>
                                            </p:tgtEl>
                                            <p:attrNameLst>
                                              <p:attrName>ppt_h</p:attrName>
                                            </p:attrNameLst>
                                          </p:cBhvr>
                                          <p:tavLst>
                                            <p:tav tm="0">
                                              <p:val>
                                                <p:strVal val="ppt_h"/>
                                              </p:val>
                                            </p:tav>
                                            <p:tav tm="100000">
                                              <p:val>
                                                <p:fltVal val="0"/>
                                              </p:val>
                                            </p:tav>
                                          </p:tavLst>
                                        </p:anim>
                                        <p:anim calcmode="lin" valueType="num">
                                          <p:cBhvr>
                                            <p:cTn id="52" dur="1000"/>
                                            <p:tgtEl>
                                              <p:spTgt spid="24"/>
                                            </p:tgtEl>
                                            <p:attrNameLst>
                                              <p:attrName>style.rotation</p:attrName>
                                            </p:attrNameLst>
                                          </p:cBhvr>
                                          <p:tavLst>
                                            <p:tav tm="0">
                                              <p:val>
                                                <p:fltVal val="0"/>
                                              </p:val>
                                            </p:tav>
                                            <p:tav tm="100000">
                                              <p:val>
                                                <p:fltVal val="90"/>
                                              </p:val>
                                            </p:tav>
                                          </p:tavLst>
                                        </p:anim>
                                        <p:animEffect transition="out" filter="fade">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0"/>
                                            </p:tgtEl>
                                            <p:attrNameLst>
                                              <p:attrName>ppt_w</p:attrName>
                                            </p:attrNameLst>
                                          </p:cBhvr>
                                          <p:tavLst>
                                            <p:tav tm="0">
                                              <p:val>
                                                <p:strVal val="ppt_w"/>
                                              </p:val>
                                            </p:tav>
                                            <p:tav tm="100000">
                                              <p:val>
                                                <p:fltVal val="0"/>
                                              </p:val>
                                            </p:tav>
                                          </p:tavLst>
                                        </p:anim>
                                        <p:anim calcmode="lin" valueType="num">
                                          <p:cBhvr>
                                            <p:cTn id="57" dur="1000"/>
                                            <p:tgtEl>
                                              <p:spTgt spid="20"/>
                                            </p:tgtEl>
                                            <p:attrNameLst>
                                              <p:attrName>ppt_h</p:attrName>
                                            </p:attrNameLst>
                                          </p:cBhvr>
                                          <p:tavLst>
                                            <p:tav tm="0">
                                              <p:val>
                                                <p:strVal val="ppt_h"/>
                                              </p:val>
                                            </p:tav>
                                            <p:tav tm="100000">
                                              <p:val>
                                                <p:fltVal val="0"/>
                                              </p:val>
                                            </p:tav>
                                          </p:tavLst>
                                        </p:anim>
                                        <p:anim calcmode="lin" valueType="num">
                                          <p:cBhvr>
                                            <p:cTn id="58" dur="1000"/>
                                            <p:tgtEl>
                                              <p:spTgt spid="20"/>
                                            </p:tgtEl>
                                            <p:attrNameLst>
                                              <p:attrName>style.rotation</p:attrName>
                                            </p:attrNameLst>
                                          </p:cBhvr>
                                          <p:tavLst>
                                            <p:tav tm="0">
                                              <p:val>
                                                <p:fltVal val="0"/>
                                              </p:val>
                                            </p:tav>
                                            <p:tav tm="100000">
                                              <p:val>
                                                <p:fltVal val="90"/>
                                              </p:val>
                                            </p:tav>
                                          </p:tavLst>
                                        </p:anim>
                                        <p:animEffect transition="out" filter="fade">
                                          <p:cBhvr>
                                            <p:cTn id="59" dur="1000"/>
                                            <p:tgtEl>
                                              <p:spTgt spid="20"/>
                                            </p:tgtEl>
                                          </p:cBhvr>
                                        </p:animEffect>
                                        <p:set>
                                          <p:cBhvr>
                                            <p:cTn id="60" dur="1" fill="hold">
                                              <p:stCondLst>
                                                <p:cond delay="999"/>
                                              </p:stCondLst>
                                            </p:cTn>
                                            <p:tgtEl>
                                              <p:spTgt spid="20"/>
                                            </p:tgtEl>
                                            <p:attrNameLst>
                                              <p:attrName>style.visibility</p:attrName>
                                            </p:attrNameLst>
                                          </p:cBhvr>
                                          <p:to>
                                            <p:strVal val="hidden"/>
                                          </p:to>
                                        </p:set>
                                      </p:childTnLst>
                                    </p:cTn>
                                  </p:par>
                                  <p:par>
                                    <p:cTn id="61" presetID="49" presetClass="entr" presetSubtype="0" decel="10000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 calcmode="lin" valueType="num">
                                          <p:cBhvr>
                                            <p:cTn id="65" dur="500" fill="hold"/>
                                            <p:tgtEl>
                                              <p:spTgt spid="25"/>
                                            </p:tgtEl>
                                            <p:attrNameLst>
                                              <p:attrName>style.rotation</p:attrName>
                                            </p:attrNameLst>
                                          </p:cBhvr>
                                          <p:tavLst>
                                            <p:tav tm="0">
                                              <p:val>
                                                <p:fltVal val="360"/>
                                              </p:val>
                                            </p:tav>
                                            <p:tav tm="100000">
                                              <p:val>
                                                <p:fltVal val="0"/>
                                              </p:val>
                                            </p:tav>
                                          </p:tavLst>
                                        </p:anim>
                                        <p:animEffect transition="in" filter="fade">
                                          <p:cBhvr>
                                            <p:cTn id="66" dur="500"/>
                                            <p:tgtEl>
                                              <p:spTgt spid="25"/>
                                            </p:tgtEl>
                                          </p:cBhvr>
                                        </p:animEffect>
                                      </p:childTnLst>
                                    </p:cTn>
                                  </p:par>
                                  <p:par>
                                    <p:cTn id="67" presetID="1" presetClass="mediacall" presetSubtype="0" fill="hold" nodeType="withEffect">
                                      <p:stCondLst>
                                        <p:cond delay="0"/>
                                      </p:stCondLst>
                                      <p:childTnLst>
                                        <p:cmd type="call" cmd="playFrom(0.0)">
                                          <p:cBhvr>
                                            <p:cTn id="68" dur="3448" fill="hold"/>
                                            <p:tgtEl>
                                              <p:spTgt spid="14"/>
                                            </p:tgtEl>
                                          </p:cBhvr>
                                        </p:cmd>
                                      </p:childTnLst>
                                    </p:cTn>
                                  </p:par>
                                  <p:par>
                                    <p:cTn id="69" presetID="32" presetClass="emph" presetSubtype="0" fill="hold" nodeType="withEffect">
                                      <p:stCondLst>
                                        <p:cond delay="20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3"/>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3"/>
                    </p:tgtEl>
                  </p:cMediaNode>
                </p:audio>
                <p:audio>
                  <p:cMediaNode vol="80000">
                    <p:cTn id="84" fill="hold" display="0">
                      <p:stCondLst>
                        <p:cond delay="indefinite"/>
                      </p:stCondLst>
                      <p:endCondLst>
                        <p:cond evt="onStopAudio" delay="0">
                          <p:tgtEl>
                            <p:sldTgt/>
                          </p:tgtEl>
                        </p:cond>
                      </p:endCondLst>
                    </p:cTn>
                    <p:tgtEl>
                      <p:spTgt spid="14"/>
                    </p:tgtEl>
                  </p:cMediaNode>
                </p:audio>
                <p:audio>
                  <p:cMediaNode vol="80000">
                    <p:cTn id="85" fill="hold" display="0">
                      <p:stCondLst>
                        <p:cond delay="indefinite"/>
                      </p:stCondLst>
                      <p:endCondLst>
                        <p:cond evt="onStopAudio" delay="0">
                          <p:tgtEl>
                            <p:sldTgt/>
                          </p:tgtEl>
                        </p:cond>
                      </p:endCondLst>
                    </p:cTn>
                    <p:tgtEl>
                      <p:spTgt spid="15"/>
                    </p:tgtEl>
                  </p:cMediaNode>
                </p:audio>
                <p:audio>
                  <p:cMediaNode vol="80000">
                    <p:cTn id="86" fill="hold" display="0">
                      <p:stCondLst>
                        <p:cond delay="indefinite"/>
                      </p:stCondLst>
                      <p:endCondLst>
                        <p:cond evt="onStopAudio" delay="0">
                          <p:tgtEl>
                            <p:sldTgt/>
                          </p:tgtEl>
                        </p:cond>
                      </p:endCondLst>
                    </p:cTn>
                    <p:tgtEl>
                      <p:spTgt spid="16"/>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0CC81D4-A031-F753-9D0F-A24D18DD6AAF}"/>
              </a:ext>
            </a:extLst>
          </p:cNvPr>
          <p:cNvSpPr/>
          <p:nvPr/>
        </p:nvSpPr>
        <p:spPr>
          <a:xfrm>
            <a:off x="427924" y="222241"/>
            <a:ext cx="11336152" cy="1924051"/>
          </a:xfrm>
          <a:prstGeom prst="roundRect">
            <a:avLst>
              <a:gd name="adj" fmla="val 50000"/>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Calibri" panose="020F0502020204030204"/>
                <a:ea typeface="+mn-ea"/>
                <a:cs typeface="+mn-cs"/>
              </a:rPr>
              <a:t>Đường bờ biển </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Việt Nam </a:t>
            </a:r>
            <a:r>
              <a:rPr kumimoji="0" lang="vi-VN" sz="6000" b="0" i="0" u="none" strike="noStrike" kern="1200" cap="none" spc="0" normalizeH="0" baseline="0" noProof="0">
                <a:ln>
                  <a:noFill/>
                </a:ln>
                <a:solidFill>
                  <a:prstClr val="black"/>
                </a:solidFill>
                <a:effectLst/>
                <a:uLnTx/>
                <a:uFillTx/>
                <a:latin typeface="Calibri" panose="020F0502020204030204"/>
                <a:ea typeface="+mn-ea"/>
                <a:cs typeface="+mn-cs"/>
              </a:rPr>
              <a:t>dài khoảng </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bao nhiêu</a:t>
            </a:r>
            <a:r>
              <a:rPr kumimoji="0" lang="vi-VN" sz="6000" b="0" i="0" u="none" strike="noStrike" kern="1200" cap="none" spc="0" normalizeH="0" baseline="0" noProof="0">
                <a:ln>
                  <a:noFill/>
                </a:ln>
                <a:solidFill>
                  <a:prstClr val="black"/>
                </a:solidFill>
                <a:effectLst/>
                <a:uLnTx/>
                <a:uFillTx/>
                <a:latin typeface="Calibri" panose="020F0502020204030204"/>
                <a:ea typeface="+mn-ea"/>
                <a:cs typeface="+mn-cs"/>
              </a:rPr>
              <a:t> km</a:t>
            </a: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9" name="Group 18">
            <a:extLst>
              <a:ext uri="{FF2B5EF4-FFF2-40B4-BE49-F238E27FC236}">
                <a16:creationId xmlns:a16="http://schemas.microsoft.com/office/drawing/2014/main" xmlns="" id="{78336612-F495-ED65-75A8-0F467FCAC213}"/>
              </a:ext>
            </a:extLst>
          </p:cNvPr>
          <p:cNvGrpSpPr/>
          <p:nvPr/>
        </p:nvGrpSpPr>
        <p:grpSpPr>
          <a:xfrm>
            <a:off x="271518" y="2708743"/>
            <a:ext cx="5414192" cy="1559845"/>
            <a:chOff x="231117" y="4292756"/>
            <a:chExt cx="8121288" cy="2339767"/>
          </a:xfrm>
        </p:grpSpPr>
        <p:sp>
          <p:nvSpPr>
            <p:cNvPr id="3" name="a">
              <a:extLst>
                <a:ext uri="{FF2B5EF4-FFF2-40B4-BE49-F238E27FC236}">
                  <a16:creationId xmlns:a16="http://schemas.microsoft.com/office/drawing/2014/main" xmlns="" id="{EF361B2F-4AD3-0677-319F-3460F1CEBEA6}"/>
                </a:ext>
              </a:extLst>
            </p:cNvPr>
            <p:cNvSpPr/>
            <p:nvPr/>
          </p:nvSpPr>
          <p:spPr>
            <a:xfrm>
              <a:off x="1078815" y="4457700"/>
              <a:ext cx="7273590" cy="2071398"/>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6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3 620</a:t>
              </a:r>
              <a:endParaRPr kumimoji="0" lang="en-US" sz="8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xmlns="" id="{3A52F71A-6E1C-29E3-B23E-6E0A0B7702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xmlns="" id="{48A89EED-70B6-F120-465E-37E1ACC821B7}"/>
              </a:ext>
            </a:extLst>
          </p:cNvPr>
          <p:cNvGrpSpPr/>
          <p:nvPr/>
        </p:nvGrpSpPr>
        <p:grpSpPr>
          <a:xfrm>
            <a:off x="6571759" y="2791591"/>
            <a:ext cx="5303050" cy="1459872"/>
            <a:chOff x="9113656" y="4442090"/>
            <a:chExt cx="7954575" cy="2189808"/>
          </a:xfrm>
        </p:grpSpPr>
        <p:sp>
          <p:nvSpPr>
            <p:cNvPr id="4" name="b">
              <a:extLst>
                <a:ext uri="{FF2B5EF4-FFF2-40B4-BE49-F238E27FC236}">
                  <a16:creationId xmlns:a16="http://schemas.microsoft.com/office/drawing/2014/main" xmlns="" id="{58B2C650-1CC2-929E-B9A9-18C31B8740E5}"/>
                </a:ext>
              </a:extLst>
            </p:cNvPr>
            <p:cNvSpPr/>
            <p:nvPr/>
          </p:nvSpPr>
          <p:spPr>
            <a:xfrm>
              <a:off x="9765047" y="4457700"/>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6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3 260</a:t>
              </a:r>
              <a:endParaRPr kumimoji="0" lang="en-US" sz="6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xmlns="" id="{AA202D36-FE70-E9C4-14E5-EEC7E58ABFE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xmlns="" id="{8F3B9162-783E-4BCC-1BC5-A7955DD08F99}"/>
              </a:ext>
            </a:extLst>
          </p:cNvPr>
          <p:cNvGrpSpPr/>
          <p:nvPr/>
        </p:nvGrpSpPr>
        <p:grpSpPr>
          <a:xfrm>
            <a:off x="306884" y="4892040"/>
            <a:ext cx="5378825" cy="1548808"/>
            <a:chOff x="313762" y="7338060"/>
            <a:chExt cx="8068238" cy="2323212"/>
          </a:xfrm>
        </p:grpSpPr>
        <p:sp>
          <p:nvSpPr>
            <p:cNvPr id="11" name="c">
              <a:extLst>
                <a:ext uri="{FF2B5EF4-FFF2-40B4-BE49-F238E27FC236}">
                  <a16:creationId xmlns:a16="http://schemas.microsoft.com/office/drawing/2014/main" xmlns="" id="{7BBF831F-5501-9367-806D-24D63CE6BB82}"/>
                </a:ext>
              </a:extLst>
            </p:cNvPr>
            <p:cNvSpPr/>
            <p:nvPr/>
          </p:nvSpPr>
          <p:spPr>
            <a:xfrm>
              <a:off x="1078816" y="7429562"/>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6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3 060</a:t>
              </a:r>
              <a:endParaRPr kumimoji="0" lang="en-US" sz="8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xmlns="" id="{029C2B4B-B39F-A5A3-576D-3D1C1D40D3C2}"/>
              </a:ext>
            </a:extLst>
          </p:cNvPr>
          <p:cNvGrpSpPr/>
          <p:nvPr/>
        </p:nvGrpSpPr>
        <p:grpSpPr>
          <a:xfrm>
            <a:off x="6573346" y="4902200"/>
            <a:ext cx="5356397" cy="1473200"/>
            <a:chOff x="9033633" y="7402261"/>
            <a:chExt cx="8034596" cy="2209800"/>
          </a:xfrm>
        </p:grpSpPr>
        <p:sp>
          <p:nvSpPr>
            <p:cNvPr id="12" name="d">
              <a:extLst>
                <a:ext uri="{FF2B5EF4-FFF2-40B4-BE49-F238E27FC236}">
                  <a16:creationId xmlns:a16="http://schemas.microsoft.com/office/drawing/2014/main" xmlns="" id="{FFC752B8-A2D1-61FB-BBA2-3041CE152CFD}"/>
                </a:ext>
              </a:extLst>
            </p:cNvPr>
            <p:cNvSpPr/>
            <p:nvPr/>
          </p:nvSpPr>
          <p:spPr>
            <a:xfrm>
              <a:off x="9765045" y="7429559"/>
              <a:ext cx="7303184" cy="2071397"/>
            </a:xfrm>
            <a:prstGeom prst="roundRect">
              <a:avLst/>
            </a:prstGeom>
            <a:solidFill>
              <a:srgbClr val="E1FFE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6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3 360</a:t>
              </a:r>
              <a:endParaRPr kumimoji="0" lang="en-US" sz="8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xmlns=""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xmlns=""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xmlns=""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xmlns=""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6"/>
            <a:ext cx="487363" cy="487363"/>
          </a:xfrm>
          <a:prstGeom prst="rect">
            <a:avLst/>
          </a:prstGeom>
        </p:spPr>
      </p:pic>
      <p:pic>
        <p:nvPicPr>
          <p:cNvPr id="28" name="Đúng">
            <a:extLst>
              <a:ext uri="{FF2B5EF4-FFF2-40B4-BE49-F238E27FC236}">
                <a16:creationId xmlns:a16="http://schemas.microsoft.com/office/drawing/2014/main" xmlns="" id="{D7C88679-8B96-0DC2-2C00-C715E6A3696E}"/>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479467" y="2955146"/>
            <a:ext cx="1486303" cy="1189041"/>
          </a:xfrm>
          <a:prstGeom prst="rect">
            <a:avLst/>
          </a:prstGeom>
        </p:spPr>
      </p:pic>
    </p:spTree>
    <p:extLst>
      <p:ext uri="{BB962C8B-B14F-4D97-AF65-F5344CB8AC3E}">
        <p14:creationId xmlns:p14="http://schemas.microsoft.com/office/powerpoint/2010/main" val="188316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6"/>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49" presetClass="entr" presetSubtype="0" decel="100000" fill="hold" nodeType="withEffect">
                                      <p:stCondLst>
                                        <p:cond delay="20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200"/>
                                      </p:stCondLst>
                                      <p:childTnLst>
                                        <p:cmd type="call" cmd="playFrom(0.0)">
                                          <p:cBhvr>
                                            <p:cTn id="76" dur="3448" fill="hold"/>
                                            <p:tgtEl>
                                              <p:spTgt spid="25"/>
                                            </p:tgtEl>
                                          </p:cBhvr>
                                        </p:cmd>
                                      </p:childTnLst>
                                    </p:cTn>
                                  </p:par>
                                  <p:par>
                                    <p:cTn id="77" presetID="32" presetClass="emph" presetSubtype="0" fill="hold" nodeType="withEffect">
                                      <p:stCondLst>
                                        <p:cond delay="4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4"/>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6"/>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200"/>
                                      </p:stCondLst>
                                      <p:childTnLst>
                                        <p:anim calcmode="lin" valueType="num">
                                          <p:cBhvr>
                                            <p:cTn id="52" dur="1000"/>
                                            <p:tgtEl>
                                              <p:spTgt spid="19"/>
                                            </p:tgtEl>
                                            <p:attrNameLst>
                                              <p:attrName>ppt_w</p:attrName>
                                            </p:attrNameLst>
                                          </p:cBhvr>
                                          <p:tavLst>
                                            <p:tav tm="0">
                                              <p:val>
                                                <p:strVal val="ppt_w"/>
                                              </p:val>
                                            </p:tav>
                                            <p:tav tm="100000">
                                              <p:val>
                                                <p:fltVal val="0"/>
                                              </p:val>
                                            </p:tav>
                                          </p:tavLst>
                                        </p:anim>
                                        <p:anim calcmode="lin" valueType="num">
                                          <p:cBhvr>
                                            <p:cTn id="53" dur="1000"/>
                                            <p:tgtEl>
                                              <p:spTgt spid="19"/>
                                            </p:tgtEl>
                                            <p:attrNameLst>
                                              <p:attrName>ppt_h</p:attrName>
                                            </p:attrNameLst>
                                          </p:cBhvr>
                                          <p:tavLst>
                                            <p:tav tm="0">
                                              <p:val>
                                                <p:strVal val="ppt_h"/>
                                              </p:val>
                                            </p:tav>
                                            <p:tav tm="100000">
                                              <p:val>
                                                <p:fltVal val="0"/>
                                              </p:val>
                                            </p:tav>
                                          </p:tavLst>
                                        </p:anim>
                                        <p:anim calcmode="lin" valueType="num">
                                          <p:cBhvr>
                                            <p:cTn id="54" dur="1000"/>
                                            <p:tgtEl>
                                              <p:spTgt spid="19"/>
                                            </p:tgtEl>
                                            <p:attrNameLst>
                                              <p:attrName>style.rotation</p:attrName>
                                            </p:attrNameLst>
                                          </p:cBhvr>
                                          <p:tavLst>
                                            <p:tav tm="0">
                                              <p:val>
                                                <p:fltVal val="0"/>
                                              </p:val>
                                            </p:tav>
                                            <p:tav tm="100000">
                                              <p:val>
                                                <p:fltVal val="90"/>
                                              </p:val>
                                            </p:tav>
                                          </p:tavLst>
                                        </p:anim>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24"/>
                                            </p:tgtEl>
                                            <p:attrNameLst>
                                              <p:attrName>ppt_w</p:attrName>
                                            </p:attrNameLst>
                                          </p:cBhvr>
                                          <p:tavLst>
                                            <p:tav tm="0">
                                              <p:val>
                                                <p:strVal val="ppt_w"/>
                                              </p:val>
                                            </p:tav>
                                            <p:tav tm="100000">
                                              <p:val>
                                                <p:fltVal val="0"/>
                                              </p:val>
                                            </p:tav>
                                          </p:tavLst>
                                        </p:anim>
                                        <p:anim calcmode="lin" valueType="num">
                                          <p:cBhvr>
                                            <p:cTn id="59" dur="1000"/>
                                            <p:tgtEl>
                                              <p:spTgt spid="24"/>
                                            </p:tgtEl>
                                            <p:attrNameLst>
                                              <p:attrName>ppt_h</p:attrName>
                                            </p:attrNameLst>
                                          </p:cBhvr>
                                          <p:tavLst>
                                            <p:tav tm="0">
                                              <p:val>
                                                <p:strVal val="ppt_h"/>
                                              </p:val>
                                            </p:tav>
                                            <p:tav tm="100000">
                                              <p:val>
                                                <p:fltVal val="0"/>
                                              </p:val>
                                            </p:tav>
                                          </p:tavLst>
                                        </p:anim>
                                        <p:anim calcmode="lin" valueType="num">
                                          <p:cBhvr>
                                            <p:cTn id="60" dur="1000"/>
                                            <p:tgtEl>
                                              <p:spTgt spid="24"/>
                                            </p:tgtEl>
                                            <p:attrNameLst>
                                              <p:attrName>style.rotation</p:attrName>
                                            </p:attrNameLst>
                                          </p:cBhvr>
                                          <p:tavLst>
                                            <p:tav tm="0">
                                              <p:val>
                                                <p:fltVal val="0"/>
                                              </p:val>
                                            </p:tav>
                                            <p:tav tm="100000">
                                              <p:val>
                                                <p:fltVal val="90"/>
                                              </p:val>
                                            </p:tav>
                                          </p:tavLst>
                                        </p:anim>
                                        <p:animEffect transition="out" filter="fade">
                                          <p:cBhvr>
                                            <p:cTn id="61" dur="1000"/>
                                            <p:tgtEl>
                                              <p:spTgt spid="24"/>
                                            </p:tgtEl>
                                          </p:cBhvr>
                                        </p:animEffect>
                                        <p:set>
                                          <p:cBhvr>
                                            <p:cTn id="62" dur="1" fill="hold">
                                              <p:stCondLst>
                                                <p:cond delay="999"/>
                                              </p:stCondLst>
                                            </p:cTn>
                                            <p:tgtEl>
                                              <p:spTgt spid="24"/>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3"/>
                                            </p:tgtEl>
                                            <p:attrNameLst>
                                              <p:attrName>ppt_w</p:attrName>
                                            </p:attrNameLst>
                                          </p:cBhvr>
                                          <p:tavLst>
                                            <p:tav tm="0">
                                              <p:val>
                                                <p:strVal val="ppt_w"/>
                                              </p:val>
                                            </p:tav>
                                            <p:tav tm="100000">
                                              <p:val>
                                                <p:fltVal val="0"/>
                                              </p:val>
                                            </p:tav>
                                          </p:tavLst>
                                        </p:anim>
                                        <p:anim calcmode="lin" valueType="num">
                                          <p:cBhvr>
                                            <p:cTn id="65" dur="1000"/>
                                            <p:tgtEl>
                                              <p:spTgt spid="23"/>
                                            </p:tgtEl>
                                            <p:attrNameLst>
                                              <p:attrName>ppt_h</p:attrName>
                                            </p:attrNameLst>
                                          </p:cBhvr>
                                          <p:tavLst>
                                            <p:tav tm="0">
                                              <p:val>
                                                <p:strVal val="ppt_h"/>
                                              </p:val>
                                            </p:tav>
                                            <p:tav tm="100000">
                                              <p:val>
                                                <p:fltVal val="0"/>
                                              </p:val>
                                            </p:tav>
                                          </p:tavLst>
                                        </p:anim>
                                        <p:anim calcmode="lin" valueType="num">
                                          <p:cBhvr>
                                            <p:cTn id="66" dur="1000"/>
                                            <p:tgtEl>
                                              <p:spTgt spid="23"/>
                                            </p:tgtEl>
                                            <p:attrNameLst>
                                              <p:attrName>style.rotation</p:attrName>
                                            </p:attrNameLst>
                                          </p:cBhvr>
                                          <p:tavLst>
                                            <p:tav tm="0">
                                              <p:val>
                                                <p:fltVal val="0"/>
                                              </p:val>
                                            </p:tav>
                                            <p:tav tm="100000">
                                              <p:val>
                                                <p:fltVal val="90"/>
                                              </p:val>
                                            </p:tav>
                                          </p:tavLst>
                                        </p:anim>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cTn>
                                  </p:par>
                                  <p:par>
                                    <p:cTn id="69" presetID="49" presetClass="entr" presetSubtype="0" decel="100000" fill="hold" nodeType="withEffect">
                                      <p:stCondLst>
                                        <p:cond delay="20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200"/>
                                      </p:stCondLst>
                                      <p:childTnLst>
                                        <p:cmd type="call" cmd="playFrom(0.0)">
                                          <p:cBhvr>
                                            <p:cTn id="76" dur="3448" fill="hold"/>
                                            <p:tgtEl>
                                              <p:spTgt spid="25"/>
                                            </p:tgtEl>
                                          </p:cBhvr>
                                        </p:cmd>
                                      </p:childTnLst>
                                    </p:cTn>
                                  </p:par>
                                  <p:par>
                                    <p:cTn id="77" presetID="32" presetClass="emph" presetSubtype="0" fill="hold" nodeType="withEffect">
                                      <p:stCondLst>
                                        <p:cond delay="4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drawing, cartoon, illustration&#10;&#10;Description automatically generated">
            <a:extLst>
              <a:ext uri="{FF2B5EF4-FFF2-40B4-BE49-F238E27FC236}">
                <a16:creationId xmlns:a16="http://schemas.microsoft.com/office/drawing/2014/main" xmlns="" id="{7FE01467-540A-A136-720E-0AD3847FB3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92" b="7790"/>
          <a:stretch/>
        </p:blipFill>
        <p:spPr>
          <a:xfrm>
            <a:off x="0" y="0"/>
            <a:ext cx="12185730" cy="6858000"/>
          </a:xfrm>
          <a:prstGeom prst="rect">
            <a:avLst/>
          </a:prstGeom>
        </p:spPr>
      </p:pic>
      <p:sp>
        <p:nvSpPr>
          <p:cNvPr id="2" name="Rectangle: Rounded Corners 1">
            <a:extLst>
              <a:ext uri="{FF2B5EF4-FFF2-40B4-BE49-F238E27FC236}">
                <a16:creationId xmlns:a16="http://schemas.microsoft.com/office/drawing/2014/main" xmlns="" id="{01A48CC0-FEF6-8466-A77B-EEE9D2AE8A0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3625D71-270C-C7C4-9554-1CC093DD6F61}"/>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 name="TextBox 3">
            <a:extLst>
              <a:ext uri="{FF2B5EF4-FFF2-40B4-BE49-F238E27FC236}">
                <a16:creationId xmlns:a16="http://schemas.microsoft.com/office/drawing/2014/main" xmlns="" id="{8978465F-9C42-EEB0-5922-A259FE4FF493}"/>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5">
            <a:extLst>
              <a:ext uri="{FF2B5EF4-FFF2-40B4-BE49-F238E27FC236}">
                <a16:creationId xmlns:a16="http://schemas.microsoft.com/office/drawing/2014/main" xmlns="" id="{CD4FFE23-0E82-9596-F0E8-BAC251A71C3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xmlns="" id="{5C4A035E-7232-1920-AD9E-5C52EE377B7F}"/>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A1D90E74-093D-A131-6D17-0C9F6D8E3D7F}"/>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xmlns="" id="{DD045743-31C5-A962-83FC-6ED7625982B0}"/>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8" name="Picture 17">
            <a:extLst>
              <a:ext uri="{FF2B5EF4-FFF2-40B4-BE49-F238E27FC236}">
                <a16:creationId xmlns:a16="http://schemas.microsoft.com/office/drawing/2014/main" xmlns="" id="{14761BCB-17AE-D082-1B8D-EFE42432620C}"/>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xmlns="" id="{2B0444F2-29DA-0CB6-1EDA-0800444FE8D3}"/>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xmlns="" id="{ADB5D49B-1CE0-09A3-B531-A2C6F1DB6E50}"/>
              </a:ext>
            </a:extLst>
          </p:cNvPr>
          <p:cNvPicPr>
            <a:picLocks noChangeAspect="1"/>
          </p:cNvPicPr>
          <p:nvPr/>
        </p:nvPicPr>
        <p:blipFill>
          <a:blip r:embed="rId4"/>
          <a:stretch>
            <a:fillRect/>
          </a:stretch>
        </p:blipFill>
        <p:spPr>
          <a:xfrm>
            <a:off x="2915186" y="170950"/>
            <a:ext cx="6102625" cy="2261812"/>
          </a:xfrm>
          <a:prstGeom prst="rect">
            <a:avLst/>
          </a:prstGeom>
        </p:spPr>
      </p:pic>
    </p:spTree>
    <p:extLst>
      <p:ext uri="{BB962C8B-B14F-4D97-AF65-F5344CB8AC3E}">
        <p14:creationId xmlns:p14="http://schemas.microsoft.com/office/powerpoint/2010/main" val="392876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wipe(left)">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uiExpand="1"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screenshot&#10;&#10;Description automatically generated">
            <a:extLst>
              <a:ext uri="{FF2B5EF4-FFF2-40B4-BE49-F238E27FC236}">
                <a16:creationId xmlns:a16="http://schemas.microsoft.com/office/drawing/2014/main" xmlns="" id="{E2D238D3-0EAD-AFB3-FCC1-2B9A96C34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xmlns="" id="{0A4205B0-8DEA-2324-A6A0-015B7320D4DF}"/>
              </a:ext>
            </a:extLst>
          </p:cNvPr>
          <p:cNvPicPr>
            <a:picLocks noChangeAspect="1"/>
          </p:cNvPicPr>
          <p:nvPr/>
        </p:nvPicPr>
        <p:blipFill rotWithShape="1">
          <a:blip r:embed="rId4"/>
          <a:srcRect b="3286"/>
          <a:stretch/>
        </p:blipFill>
        <p:spPr>
          <a:xfrm>
            <a:off x="968" y="2178000"/>
            <a:ext cx="3391490" cy="468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81910FA1-38B8-A6AB-106C-972FD0D4513F}"/>
              </a:ext>
            </a:extLst>
          </p:cNvPr>
          <p:cNvPicPr>
            <a:picLocks noChangeAspect="1"/>
          </p:cNvPicPr>
          <p:nvPr/>
        </p:nvPicPr>
        <p:blipFill>
          <a:blip r:embed="rId5"/>
          <a:stretch>
            <a:fillRect/>
          </a:stretch>
        </p:blipFill>
        <p:spPr>
          <a:xfrm>
            <a:off x="8599419" y="2178000"/>
            <a:ext cx="3590536" cy="468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118EFF87-AD93-AE5E-6973-E5C4D678C35F}"/>
              </a:ext>
            </a:extLst>
          </p:cNvPr>
          <p:cNvPicPr>
            <a:picLocks noChangeAspect="1"/>
          </p:cNvPicPr>
          <p:nvPr/>
        </p:nvPicPr>
        <p:blipFill>
          <a:blip r:embed="rId6"/>
          <a:stretch>
            <a:fillRect/>
          </a:stretch>
        </p:blipFill>
        <p:spPr>
          <a:xfrm>
            <a:off x="2066194" y="1164139"/>
            <a:ext cx="8059611" cy="4529721"/>
          </a:xfrm>
          <a:prstGeom prst="rect">
            <a:avLst/>
          </a:prstGeom>
        </p:spPr>
      </p:pic>
    </p:spTree>
    <p:extLst>
      <p:ext uri="{BB962C8B-B14F-4D97-AF65-F5344CB8AC3E}">
        <p14:creationId xmlns:p14="http://schemas.microsoft.com/office/powerpoint/2010/main" val="81693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par>
                                    <p:cTn id="13" presetID="53" presetClass="entr" presetSubtype="16"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8" name="Trò-chơi-chíu.wav"/>
                                            </p:tgtEl>
                                          </p:cMediaNode>
                                        </p:audio>
                                      </p:subTnLst>
                                    </p:cTn>
                                  </p:par>
                                  <p:par>
                                    <p:cTn id="18" presetID="32" presetClass="emph" presetSubtype="0" repeatCount="indefinite" fill="hold" nodeType="withEffect">
                                      <p:stCondLst>
                                        <p:cond delay="750"/>
                                      </p:stCondLst>
                                      <p:childTnLst>
                                        <p:animRot by="120000">
                                          <p:cBhvr>
                                            <p:cTn id="19" dur="250" fill="hold">
                                              <p:stCondLst>
                                                <p:cond delay="0"/>
                                              </p:stCondLst>
                                            </p:cTn>
                                            <p:tgtEl>
                                              <p:spTgt spid="3"/>
                                            </p:tgtEl>
                                            <p:attrNameLst>
                                              <p:attrName>r</p:attrName>
                                            </p:attrNameLst>
                                          </p:cBhvr>
                                        </p:animRot>
                                        <p:animRot by="-240000">
                                          <p:cBhvr>
                                            <p:cTn id="20" dur="500" fill="hold">
                                              <p:stCondLst>
                                                <p:cond delay="500"/>
                                              </p:stCondLst>
                                            </p:cTn>
                                            <p:tgtEl>
                                              <p:spTgt spid="3"/>
                                            </p:tgtEl>
                                            <p:attrNameLst>
                                              <p:attrName>r</p:attrName>
                                            </p:attrNameLst>
                                          </p:cBhvr>
                                        </p:animRot>
                                        <p:animRot by="240000">
                                          <p:cBhvr>
                                            <p:cTn id="21" dur="500" fill="hold">
                                              <p:stCondLst>
                                                <p:cond delay="1000"/>
                                              </p:stCondLst>
                                            </p:cTn>
                                            <p:tgtEl>
                                              <p:spTgt spid="3"/>
                                            </p:tgtEl>
                                            <p:attrNameLst>
                                              <p:attrName>r</p:attrName>
                                            </p:attrNameLst>
                                          </p:cBhvr>
                                        </p:animRot>
                                        <p:animRot by="-240000">
                                          <p:cBhvr>
                                            <p:cTn id="22" dur="500" fill="hold">
                                              <p:stCondLst>
                                                <p:cond delay="1500"/>
                                              </p:stCondLst>
                                            </p:cTn>
                                            <p:tgtEl>
                                              <p:spTgt spid="3"/>
                                            </p:tgtEl>
                                            <p:attrNameLst>
                                              <p:attrName>r</p:attrName>
                                            </p:attrNameLst>
                                          </p:cBhvr>
                                        </p:animRot>
                                        <p:animRot by="120000">
                                          <p:cBhvr>
                                            <p:cTn id="23" dur="500" fill="hold">
                                              <p:stCondLst>
                                                <p:cond delay="2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1A456493-05E2-7D01-827C-D0411FC85B88}"/>
              </a:ext>
            </a:extLst>
          </p:cNvPr>
          <p:cNvPicPr>
            <a:picLocks noChangeAspect="1"/>
          </p:cNvPicPr>
          <p:nvPr/>
        </p:nvPicPr>
        <p:blipFill rotWithShape="1">
          <a:blip r:embed="rId3"/>
          <a:srcRect t="3628" b="2528"/>
          <a:stretch/>
        </p:blipFill>
        <p:spPr>
          <a:xfrm>
            <a:off x="0" y="0"/>
            <a:ext cx="12191999" cy="6859156"/>
          </a:xfrm>
          <a:prstGeom prst="rect">
            <a:avLst/>
          </a:prstGeom>
        </p:spPr>
      </p:pic>
      <p:sp>
        <p:nvSpPr>
          <p:cNvPr id="27" name="TextBox 26">
            <a:extLst>
              <a:ext uri="{FF2B5EF4-FFF2-40B4-BE49-F238E27FC236}">
                <a16:creationId xmlns:a16="http://schemas.microsoft.com/office/drawing/2014/main" xmlns="" id="{6F82891E-FFC0-EF3F-FEB4-91AD24C313C9}"/>
              </a:ext>
            </a:extLst>
          </p:cNvPr>
          <p:cNvSpPr txBox="1"/>
          <p:nvPr/>
        </p:nvSpPr>
        <p:spPr>
          <a:xfrm>
            <a:off x="5158875" y="2070089"/>
            <a:ext cx="6406150" cy="2349579"/>
          </a:xfrm>
          <a:custGeom>
            <a:avLst/>
            <a:gdLst>
              <a:gd name="connsiteX0" fmla="*/ 0 w 6406150"/>
              <a:gd name="connsiteY0" fmla="*/ 391604 h 2349579"/>
              <a:gd name="connsiteX1" fmla="*/ 391604 w 6406150"/>
              <a:gd name="connsiteY1" fmla="*/ 0 h 2349579"/>
              <a:gd name="connsiteX2" fmla="*/ 6014546 w 6406150"/>
              <a:gd name="connsiteY2" fmla="*/ 0 h 2349579"/>
              <a:gd name="connsiteX3" fmla="*/ 6406150 w 6406150"/>
              <a:gd name="connsiteY3" fmla="*/ 391604 h 2349579"/>
              <a:gd name="connsiteX4" fmla="*/ 6406150 w 6406150"/>
              <a:gd name="connsiteY4" fmla="*/ 1957975 h 2349579"/>
              <a:gd name="connsiteX5" fmla="*/ 6014546 w 6406150"/>
              <a:gd name="connsiteY5" fmla="*/ 2349579 h 2349579"/>
              <a:gd name="connsiteX6" fmla="*/ 391604 w 6406150"/>
              <a:gd name="connsiteY6" fmla="*/ 2349579 h 2349579"/>
              <a:gd name="connsiteX7" fmla="*/ 0 w 6406150"/>
              <a:gd name="connsiteY7" fmla="*/ 1957975 h 2349579"/>
              <a:gd name="connsiteX8" fmla="*/ 0 w 6406150"/>
              <a:gd name="connsiteY8"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150" h="2349579" fill="none" extrusionOk="0">
                <a:moveTo>
                  <a:pt x="0" y="391604"/>
                </a:moveTo>
                <a:cubicBezTo>
                  <a:pt x="23051" y="193079"/>
                  <a:pt x="178117" y="4532"/>
                  <a:pt x="391604" y="0"/>
                </a:cubicBezTo>
                <a:cubicBezTo>
                  <a:pt x="1968141" y="79947"/>
                  <a:pt x="3528126" y="48369"/>
                  <a:pt x="6014546" y="0"/>
                </a:cubicBezTo>
                <a:cubicBezTo>
                  <a:pt x="6239216" y="276"/>
                  <a:pt x="6433310" y="204754"/>
                  <a:pt x="6406150" y="391604"/>
                </a:cubicBezTo>
                <a:cubicBezTo>
                  <a:pt x="6400442" y="860270"/>
                  <a:pt x="6538269" y="1706129"/>
                  <a:pt x="6406150" y="1957975"/>
                </a:cubicBezTo>
                <a:cubicBezTo>
                  <a:pt x="6414837" y="2171072"/>
                  <a:pt x="6235830" y="2353604"/>
                  <a:pt x="6014546" y="2349579"/>
                </a:cubicBezTo>
                <a:cubicBezTo>
                  <a:pt x="5211496" y="2460331"/>
                  <a:pt x="1110074" y="2471104"/>
                  <a:pt x="391604" y="2349579"/>
                </a:cubicBezTo>
                <a:cubicBezTo>
                  <a:pt x="182830" y="2351193"/>
                  <a:pt x="1391" y="2140846"/>
                  <a:pt x="0" y="1957975"/>
                </a:cubicBezTo>
                <a:cubicBezTo>
                  <a:pt x="121071" y="1766880"/>
                  <a:pt x="131499" y="876895"/>
                  <a:pt x="0" y="391604"/>
                </a:cubicBezTo>
                <a:close/>
              </a:path>
              <a:path w="6406150" h="2349579" stroke="0" extrusionOk="0">
                <a:moveTo>
                  <a:pt x="0" y="391604"/>
                </a:moveTo>
                <a:cubicBezTo>
                  <a:pt x="-19824" y="188088"/>
                  <a:pt x="154121" y="34193"/>
                  <a:pt x="391604" y="0"/>
                </a:cubicBezTo>
                <a:cubicBezTo>
                  <a:pt x="2161882" y="139974"/>
                  <a:pt x="5063858" y="117016"/>
                  <a:pt x="6014546" y="0"/>
                </a:cubicBezTo>
                <a:cubicBezTo>
                  <a:pt x="6255414" y="18272"/>
                  <a:pt x="6411822" y="164386"/>
                  <a:pt x="6406150" y="391604"/>
                </a:cubicBezTo>
                <a:cubicBezTo>
                  <a:pt x="6522668" y="849237"/>
                  <a:pt x="6494291" y="1346426"/>
                  <a:pt x="6406150" y="1957975"/>
                </a:cubicBezTo>
                <a:cubicBezTo>
                  <a:pt x="6411222" y="2146899"/>
                  <a:pt x="6234590" y="2352220"/>
                  <a:pt x="6014546" y="2349579"/>
                </a:cubicBezTo>
                <a:cubicBezTo>
                  <a:pt x="3516431" y="2466733"/>
                  <a:pt x="2248581" y="2262510"/>
                  <a:pt x="391604" y="2349579"/>
                </a:cubicBezTo>
                <a:cubicBezTo>
                  <a:pt x="156757" y="2374379"/>
                  <a:pt x="13169" y="2183421"/>
                  <a:pt x="0" y="1957975"/>
                </a:cubicBezTo>
                <a:cubicBezTo>
                  <a:pt x="-132909" y="1602483"/>
                  <a:pt x="74971" y="657573"/>
                  <a:pt x="0" y="391604"/>
                </a:cubicBezTo>
                <a:close/>
              </a:path>
            </a:pathLst>
          </a:custGeom>
          <a:solidFill>
            <a:schemeClr val="lt1">
              <a:alpha val="85000"/>
            </a:schemeClr>
          </a:solidFill>
          <a:ln w="63500" cap="rnd" cmpd="thickThin">
            <a:solidFill>
              <a:srgbClr val="F24961"/>
            </a:solidFill>
            <a:prstDash val="sysDash"/>
            <a:round/>
            <a:extLst>
              <a:ext uri="{C807C97D-BFC1-408E-A445-0C87EB9F89A2}">
                <ask:lineSketchStyleProps xmlns:ask="http://schemas.microsoft.com/office/drawing/2018/sketchyshapes" xmlns="" sd="1692389300">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a:solidFill>
                  <a:srgbClr val="006600"/>
                </a:solidFill>
                <a:latin typeface="Calibri" panose="020F0502020204030204"/>
              </a:rPr>
              <a:t>Các nhóm thi đua nêu những hiểu biết của mình về các địa danh trong hình</a:t>
            </a:r>
            <a:endParaRPr lang="en-US" sz="4400">
              <a:solidFill>
                <a:srgbClr val="006600"/>
              </a:solidFill>
            </a:endParaRPr>
          </a:p>
        </p:txBody>
      </p:sp>
      <p:pic>
        <p:nvPicPr>
          <p:cNvPr id="32" name="Picture 31">
            <a:extLst>
              <a:ext uri="{FF2B5EF4-FFF2-40B4-BE49-F238E27FC236}">
                <a16:creationId xmlns:a16="http://schemas.microsoft.com/office/drawing/2014/main" xmlns="" id="{81A36E60-8802-D489-5760-F802272EC16E}"/>
              </a:ext>
            </a:extLst>
          </p:cNvPr>
          <p:cNvPicPr>
            <a:picLocks noChangeAspect="1"/>
          </p:cNvPicPr>
          <p:nvPr/>
        </p:nvPicPr>
        <p:blipFill>
          <a:blip r:embed="rId4"/>
          <a:stretch>
            <a:fillRect/>
          </a:stretch>
        </p:blipFill>
        <p:spPr>
          <a:xfrm>
            <a:off x="0" y="1462835"/>
            <a:ext cx="5409599" cy="5400000"/>
          </a:xfrm>
          <a:prstGeom prst="rect">
            <a:avLst/>
          </a:prstGeom>
          <a:effectLst>
            <a:outerShdw blurRad="50800" dist="38100" dir="18900000" algn="bl" rotWithShape="0">
              <a:schemeClr val="tx1">
                <a:lumMod val="50000"/>
                <a:lumOff val="50000"/>
                <a:alpha val="40000"/>
              </a:schemeClr>
            </a:outerShdw>
          </a:effectLst>
        </p:spPr>
      </p:pic>
      <p:pic>
        <p:nvPicPr>
          <p:cNvPr id="2" name="Picture 1">
            <a:extLst>
              <a:ext uri="{FF2B5EF4-FFF2-40B4-BE49-F238E27FC236}">
                <a16:creationId xmlns:a16="http://schemas.microsoft.com/office/drawing/2014/main" xmlns="" id="{ADD70DBB-8326-F58A-7073-5A62298C0A21}"/>
              </a:ext>
            </a:extLst>
          </p:cNvPr>
          <p:cNvPicPr>
            <a:picLocks noChangeAspect="1"/>
          </p:cNvPicPr>
          <p:nvPr/>
        </p:nvPicPr>
        <p:blipFill>
          <a:blip r:embed="rId5"/>
          <a:stretch>
            <a:fillRect/>
          </a:stretch>
        </p:blipFill>
        <p:spPr>
          <a:xfrm>
            <a:off x="440851" y="190804"/>
            <a:ext cx="11424894" cy="1402202"/>
          </a:xfrm>
          <a:prstGeom prst="rect">
            <a:avLst/>
          </a:prstGeom>
        </p:spPr>
      </p:pic>
      <p:pic>
        <p:nvPicPr>
          <p:cNvPr id="3" name="Picture 2">
            <a:extLst>
              <a:ext uri="{FF2B5EF4-FFF2-40B4-BE49-F238E27FC236}">
                <a16:creationId xmlns:a16="http://schemas.microsoft.com/office/drawing/2014/main" xmlns="" id="{EA1D5FEE-DD30-3720-A0B8-FF9732386E24}"/>
              </a:ext>
            </a:extLst>
          </p:cNvPr>
          <p:cNvPicPr>
            <a:picLocks noChangeAspect="1"/>
          </p:cNvPicPr>
          <p:nvPr/>
        </p:nvPicPr>
        <p:blipFill>
          <a:blip r:embed="rId6"/>
          <a:stretch>
            <a:fillRect/>
          </a:stretch>
        </p:blipFill>
        <p:spPr>
          <a:xfrm>
            <a:off x="6771139" y="1448301"/>
            <a:ext cx="3432345" cy="908383"/>
          </a:xfrm>
          <a:prstGeom prst="rect">
            <a:avLst/>
          </a:prstGeom>
        </p:spPr>
      </p:pic>
    </p:spTree>
    <p:extLst>
      <p:ext uri="{BB962C8B-B14F-4D97-AF65-F5344CB8AC3E}">
        <p14:creationId xmlns:p14="http://schemas.microsoft.com/office/powerpoint/2010/main" val="31884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1CD8C39F-4D1C-7286-6A99-4F09A64B2C6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088" r="1088"/>
          <a:stretch/>
        </p:blipFill>
        <p:spPr>
          <a:xfrm>
            <a:off x="0" y="0"/>
            <a:ext cx="12192000" cy="6858000"/>
          </a:xfrm>
          <a:prstGeom prst="rect">
            <a:avLst/>
          </a:prstGeom>
        </p:spPr>
      </p:pic>
      <p:pic>
        <p:nvPicPr>
          <p:cNvPr id="22" name="Picture 21">
            <a:extLst>
              <a:ext uri="{FF2B5EF4-FFF2-40B4-BE49-F238E27FC236}">
                <a16:creationId xmlns:a16="http://schemas.microsoft.com/office/drawing/2014/main" xmlns="" id="{3026D450-5849-1D12-F492-41900053D318}"/>
              </a:ext>
            </a:extLst>
          </p:cNvPr>
          <p:cNvPicPr>
            <a:picLocks noChangeAspect="1"/>
          </p:cNvPicPr>
          <p:nvPr/>
        </p:nvPicPr>
        <p:blipFill>
          <a:blip r:embed="rId6"/>
          <a:stretch>
            <a:fillRect/>
          </a:stretch>
        </p:blipFill>
        <p:spPr>
          <a:xfrm>
            <a:off x="315122" y="4225519"/>
            <a:ext cx="3691326" cy="2340000"/>
          </a:xfrm>
          <a:prstGeom prst="rect">
            <a:avLst/>
          </a:prstGeom>
        </p:spPr>
      </p:pic>
      <p:grpSp>
        <p:nvGrpSpPr>
          <p:cNvPr id="23" name="Group 22">
            <a:extLst>
              <a:ext uri="{FF2B5EF4-FFF2-40B4-BE49-F238E27FC236}">
                <a16:creationId xmlns:a16="http://schemas.microsoft.com/office/drawing/2014/main" xmlns="" id="{02B1E115-80C2-DB78-B609-22C2FF300098}"/>
              </a:ext>
            </a:extLst>
          </p:cNvPr>
          <p:cNvGrpSpPr/>
          <p:nvPr/>
        </p:nvGrpSpPr>
        <p:grpSpPr>
          <a:xfrm>
            <a:off x="464157" y="125908"/>
            <a:ext cx="11263686" cy="1368000"/>
            <a:chOff x="322314" y="68181"/>
            <a:chExt cx="11263686" cy="1368000"/>
          </a:xfrm>
        </p:grpSpPr>
        <p:sp>
          <p:nvSpPr>
            <p:cNvPr id="24" name="TextBox 23">
              <a:extLst>
                <a:ext uri="{FF2B5EF4-FFF2-40B4-BE49-F238E27FC236}">
                  <a16:creationId xmlns:a16="http://schemas.microsoft.com/office/drawing/2014/main" xmlns="" id="{57C0D720-14F8-1DB2-61CA-7E938188D721}"/>
                </a:ext>
              </a:extLst>
            </p:cNvPr>
            <p:cNvSpPr txBox="1"/>
            <p:nvPr/>
          </p:nvSpPr>
          <p:spPr>
            <a:xfrm>
              <a:off x="966000" y="292481"/>
              <a:ext cx="10620000" cy="919401"/>
            </a:xfrm>
            <a:custGeom>
              <a:avLst/>
              <a:gdLst>
                <a:gd name="connsiteX0" fmla="*/ 0 w 10620000"/>
                <a:gd name="connsiteY0" fmla="*/ 153237 h 919401"/>
                <a:gd name="connsiteX1" fmla="*/ 153237 w 10620000"/>
                <a:gd name="connsiteY1" fmla="*/ 0 h 919401"/>
                <a:gd name="connsiteX2" fmla="*/ 10466763 w 10620000"/>
                <a:gd name="connsiteY2" fmla="*/ 0 h 919401"/>
                <a:gd name="connsiteX3" fmla="*/ 10620000 w 10620000"/>
                <a:gd name="connsiteY3" fmla="*/ 153237 h 919401"/>
                <a:gd name="connsiteX4" fmla="*/ 10620000 w 10620000"/>
                <a:gd name="connsiteY4" fmla="*/ 766164 h 919401"/>
                <a:gd name="connsiteX5" fmla="*/ 10466763 w 10620000"/>
                <a:gd name="connsiteY5" fmla="*/ 919401 h 919401"/>
                <a:gd name="connsiteX6" fmla="*/ 153237 w 10620000"/>
                <a:gd name="connsiteY6" fmla="*/ 919401 h 919401"/>
                <a:gd name="connsiteX7" fmla="*/ 0 w 10620000"/>
                <a:gd name="connsiteY7" fmla="*/ 766164 h 919401"/>
                <a:gd name="connsiteX8" fmla="*/ 0 w 10620000"/>
                <a:gd name="connsiteY8" fmla="*/ 153237 h 9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000" h="919401" fill="none" extrusionOk="0">
                  <a:moveTo>
                    <a:pt x="0" y="153237"/>
                  </a:moveTo>
                  <a:cubicBezTo>
                    <a:pt x="10698" y="76846"/>
                    <a:pt x="70386" y="2889"/>
                    <a:pt x="153237" y="0"/>
                  </a:cubicBezTo>
                  <a:cubicBezTo>
                    <a:pt x="2536918" y="79947"/>
                    <a:pt x="7458262" y="48369"/>
                    <a:pt x="10466763" y="0"/>
                  </a:cubicBezTo>
                  <a:cubicBezTo>
                    <a:pt x="10560592" y="302"/>
                    <a:pt x="10621056" y="69751"/>
                    <a:pt x="10620000" y="153237"/>
                  </a:cubicBezTo>
                  <a:cubicBezTo>
                    <a:pt x="10575821" y="413886"/>
                    <a:pt x="10626648" y="497983"/>
                    <a:pt x="10620000" y="766164"/>
                  </a:cubicBezTo>
                  <a:cubicBezTo>
                    <a:pt x="10632668" y="846156"/>
                    <a:pt x="10557458" y="924277"/>
                    <a:pt x="10466763" y="919401"/>
                  </a:cubicBezTo>
                  <a:cubicBezTo>
                    <a:pt x="7535050" y="1030153"/>
                    <a:pt x="2450516" y="1040926"/>
                    <a:pt x="153237" y="919401"/>
                  </a:cubicBezTo>
                  <a:cubicBezTo>
                    <a:pt x="83025" y="922502"/>
                    <a:pt x="319" y="843138"/>
                    <a:pt x="0" y="766164"/>
                  </a:cubicBezTo>
                  <a:cubicBezTo>
                    <a:pt x="-11333" y="511428"/>
                    <a:pt x="11115" y="328040"/>
                    <a:pt x="0" y="153237"/>
                  </a:cubicBezTo>
                  <a:close/>
                </a:path>
                <a:path w="10620000" h="919401" stroke="0" extrusionOk="0">
                  <a:moveTo>
                    <a:pt x="0" y="153237"/>
                  </a:moveTo>
                  <a:cubicBezTo>
                    <a:pt x="-12681" y="76770"/>
                    <a:pt x="60379" y="13267"/>
                    <a:pt x="153237" y="0"/>
                  </a:cubicBezTo>
                  <a:cubicBezTo>
                    <a:pt x="4220326" y="139974"/>
                    <a:pt x="8234163" y="117016"/>
                    <a:pt x="10466763" y="0"/>
                  </a:cubicBezTo>
                  <a:cubicBezTo>
                    <a:pt x="10552809" y="1052"/>
                    <a:pt x="10624347" y="60223"/>
                    <a:pt x="10620000" y="153237"/>
                  </a:cubicBezTo>
                  <a:cubicBezTo>
                    <a:pt x="10649868" y="433643"/>
                    <a:pt x="10655182" y="603546"/>
                    <a:pt x="10620000" y="766164"/>
                  </a:cubicBezTo>
                  <a:cubicBezTo>
                    <a:pt x="10622146" y="839221"/>
                    <a:pt x="10553908" y="921164"/>
                    <a:pt x="10466763" y="919401"/>
                  </a:cubicBezTo>
                  <a:cubicBezTo>
                    <a:pt x="6175961" y="1036555"/>
                    <a:pt x="1696736" y="832332"/>
                    <a:pt x="153237" y="919401"/>
                  </a:cubicBezTo>
                  <a:cubicBezTo>
                    <a:pt x="60571" y="930133"/>
                    <a:pt x="13800" y="860402"/>
                    <a:pt x="0" y="766164"/>
                  </a:cubicBezTo>
                  <a:cubicBezTo>
                    <a:pt x="-21706" y="482006"/>
                    <a:pt x="18757" y="437213"/>
                    <a:pt x="0" y="153237"/>
                  </a:cubicBezTo>
                  <a:close/>
                </a:path>
              </a:pathLst>
            </a:custGeom>
            <a:solidFill>
              <a:srgbClr val="FFFF99"/>
            </a:solidFill>
            <a:ln w="63500" cap="rnd" cmpd="thickThin">
              <a:solidFill>
                <a:srgbClr val="FFC000"/>
              </a:solidFill>
              <a:prstDash val="sysDash"/>
              <a:round/>
              <a:extLst>
                <a:ext uri="{C807C97D-BFC1-408E-A445-0C87EB9F89A2}">
                  <ask:lineSketchStyleProps xmlns:ask="http://schemas.microsoft.com/office/drawing/2018/sketchyshapes" xmlns="" sd="1692389300">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800" b="1">
                  <a:solidFill>
                    <a:srgbClr val="FF0000"/>
                  </a:solidFill>
                  <a:latin typeface="Calibri" panose="020F0502020204030204"/>
                </a:rPr>
                <a:t>Em hãy đoán xem đây là nơi nào nhé!</a:t>
              </a:r>
              <a:endParaRPr lang="en-US" sz="4800" b="1">
                <a:solidFill>
                  <a:srgbClr val="FF0000"/>
                </a:solidFill>
              </a:endParaRPr>
            </a:p>
          </p:txBody>
        </p:sp>
        <p:pic>
          <p:nvPicPr>
            <p:cNvPr id="25" name="Picture 24">
              <a:extLst>
                <a:ext uri="{FF2B5EF4-FFF2-40B4-BE49-F238E27FC236}">
                  <a16:creationId xmlns:a16="http://schemas.microsoft.com/office/drawing/2014/main" xmlns="" id="{F5B448EE-83AE-BBBF-F562-322752C0A728}"/>
                </a:ext>
              </a:extLst>
            </p:cNvPr>
            <p:cNvPicPr>
              <a:picLocks noChangeAspect="1"/>
            </p:cNvPicPr>
            <p:nvPr/>
          </p:nvPicPr>
          <p:blipFill>
            <a:blip r:embed="rId7"/>
            <a:stretch>
              <a:fillRect/>
            </a:stretch>
          </p:blipFill>
          <p:spPr>
            <a:xfrm>
              <a:off x="322314" y="68181"/>
              <a:ext cx="1287372" cy="1368000"/>
            </a:xfrm>
            <a:prstGeom prst="rect">
              <a:avLst/>
            </a:prstGeom>
            <a:effectLst>
              <a:outerShdw blurRad="50800" dist="38100" dir="13500000" algn="br" rotWithShape="0">
                <a:schemeClr val="tx1">
                  <a:lumMod val="50000"/>
                  <a:lumOff val="50000"/>
                  <a:alpha val="40000"/>
                </a:schemeClr>
              </a:outerShdw>
            </a:effectLst>
          </p:spPr>
        </p:pic>
      </p:grpSp>
      <p:pic>
        <p:nvPicPr>
          <p:cNvPr id="30" name="Picture 29">
            <a:extLst>
              <a:ext uri="{FF2B5EF4-FFF2-40B4-BE49-F238E27FC236}">
                <a16:creationId xmlns:a16="http://schemas.microsoft.com/office/drawing/2014/main" xmlns="" id="{2A15A5DA-D75D-C1CF-2F04-018337947CF2}"/>
              </a:ext>
            </a:extLst>
          </p:cNvPr>
          <p:cNvPicPr>
            <a:picLocks noChangeAspect="1"/>
          </p:cNvPicPr>
          <p:nvPr/>
        </p:nvPicPr>
        <p:blipFill>
          <a:blip r:embed="rId8"/>
          <a:stretch>
            <a:fillRect/>
          </a:stretch>
        </p:blipFill>
        <p:spPr>
          <a:xfrm flipH="1">
            <a:off x="1107843" y="3438000"/>
            <a:ext cx="3499040" cy="3420000"/>
          </a:xfrm>
          <a:prstGeom prst="rect">
            <a:avLst/>
          </a:prstGeom>
          <a:effectLst>
            <a:outerShdw blurRad="50800" dist="38100" dir="16200000" rotWithShape="0">
              <a:schemeClr val="tx1">
                <a:lumMod val="50000"/>
                <a:lumOff val="50000"/>
                <a:alpha val="40000"/>
              </a:schemeClr>
            </a:outerShdw>
          </a:effectLst>
        </p:spPr>
      </p:pic>
      <p:sp>
        <p:nvSpPr>
          <p:cNvPr id="32" name="TextBox 31">
            <a:extLst>
              <a:ext uri="{FF2B5EF4-FFF2-40B4-BE49-F238E27FC236}">
                <a16:creationId xmlns:a16="http://schemas.microsoft.com/office/drawing/2014/main" xmlns="" id="{AABBA682-75F1-587F-6180-90453F5EA95D}"/>
              </a:ext>
            </a:extLst>
          </p:cNvPr>
          <p:cNvSpPr txBox="1"/>
          <p:nvPr/>
        </p:nvSpPr>
        <p:spPr>
          <a:xfrm>
            <a:off x="437858" y="1777884"/>
            <a:ext cx="4477041" cy="1600438"/>
          </a:xfrm>
          <a:custGeom>
            <a:avLst/>
            <a:gdLst>
              <a:gd name="connsiteX0" fmla="*/ 0 w 4477041"/>
              <a:gd name="connsiteY0" fmla="*/ 266745 h 1600438"/>
              <a:gd name="connsiteX1" fmla="*/ 266745 w 4477041"/>
              <a:gd name="connsiteY1" fmla="*/ 0 h 1600438"/>
              <a:gd name="connsiteX2" fmla="*/ 746174 w 4477041"/>
              <a:gd name="connsiteY2" fmla="*/ 0 h 1600438"/>
              <a:gd name="connsiteX3" fmla="*/ 746174 w 4477041"/>
              <a:gd name="connsiteY3" fmla="*/ 0 h 1600438"/>
              <a:gd name="connsiteX4" fmla="*/ 1865434 w 4477041"/>
              <a:gd name="connsiteY4" fmla="*/ 0 h 1600438"/>
              <a:gd name="connsiteX5" fmla="*/ 4210296 w 4477041"/>
              <a:gd name="connsiteY5" fmla="*/ 0 h 1600438"/>
              <a:gd name="connsiteX6" fmla="*/ 4477041 w 4477041"/>
              <a:gd name="connsiteY6" fmla="*/ 266745 h 1600438"/>
              <a:gd name="connsiteX7" fmla="*/ 4477041 w 4477041"/>
              <a:gd name="connsiteY7" fmla="*/ 933589 h 1600438"/>
              <a:gd name="connsiteX8" fmla="*/ 4477041 w 4477041"/>
              <a:gd name="connsiteY8" fmla="*/ 933589 h 1600438"/>
              <a:gd name="connsiteX9" fmla="*/ 4477041 w 4477041"/>
              <a:gd name="connsiteY9" fmla="*/ 1333698 h 1600438"/>
              <a:gd name="connsiteX10" fmla="*/ 4477041 w 4477041"/>
              <a:gd name="connsiteY10" fmla="*/ 1333693 h 1600438"/>
              <a:gd name="connsiteX11" fmla="*/ 4210296 w 4477041"/>
              <a:gd name="connsiteY11" fmla="*/ 1600438 h 1600438"/>
              <a:gd name="connsiteX12" fmla="*/ 1865434 w 4477041"/>
              <a:gd name="connsiteY12" fmla="*/ 1600438 h 1600438"/>
              <a:gd name="connsiteX13" fmla="*/ 1773804 w 4477041"/>
              <a:gd name="connsiteY13" fmla="*/ 2358581 h 1600438"/>
              <a:gd name="connsiteX14" fmla="*/ 746174 w 4477041"/>
              <a:gd name="connsiteY14" fmla="*/ 1600438 h 1600438"/>
              <a:gd name="connsiteX15" fmla="*/ 266745 w 4477041"/>
              <a:gd name="connsiteY15" fmla="*/ 1600438 h 1600438"/>
              <a:gd name="connsiteX16" fmla="*/ 0 w 4477041"/>
              <a:gd name="connsiteY16" fmla="*/ 1333693 h 1600438"/>
              <a:gd name="connsiteX17" fmla="*/ 0 w 4477041"/>
              <a:gd name="connsiteY17" fmla="*/ 1333698 h 1600438"/>
              <a:gd name="connsiteX18" fmla="*/ 0 w 4477041"/>
              <a:gd name="connsiteY18" fmla="*/ 933589 h 1600438"/>
              <a:gd name="connsiteX19" fmla="*/ 0 w 4477041"/>
              <a:gd name="connsiteY19" fmla="*/ 933589 h 1600438"/>
              <a:gd name="connsiteX20" fmla="*/ 0 w 4477041"/>
              <a:gd name="connsiteY20" fmla="*/ 266745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7041" h="1600438" fill="none" extrusionOk="0">
                <a:moveTo>
                  <a:pt x="0" y="266745"/>
                </a:moveTo>
                <a:cubicBezTo>
                  <a:pt x="1468" y="111285"/>
                  <a:pt x="140480" y="5210"/>
                  <a:pt x="266745" y="0"/>
                </a:cubicBezTo>
                <a:cubicBezTo>
                  <a:pt x="503443" y="42432"/>
                  <a:pt x="517970" y="20841"/>
                  <a:pt x="746174" y="0"/>
                </a:cubicBezTo>
                <a:lnTo>
                  <a:pt x="746174" y="0"/>
                </a:lnTo>
                <a:cubicBezTo>
                  <a:pt x="969494" y="83162"/>
                  <a:pt x="1649038" y="63439"/>
                  <a:pt x="1865434" y="0"/>
                </a:cubicBezTo>
                <a:cubicBezTo>
                  <a:pt x="2551929" y="8712"/>
                  <a:pt x="3191273" y="99222"/>
                  <a:pt x="4210296" y="0"/>
                </a:cubicBezTo>
                <a:cubicBezTo>
                  <a:pt x="4345874" y="10496"/>
                  <a:pt x="4457177" y="103287"/>
                  <a:pt x="4477041" y="266745"/>
                </a:cubicBezTo>
                <a:cubicBezTo>
                  <a:pt x="4486434" y="339835"/>
                  <a:pt x="4470520" y="617228"/>
                  <a:pt x="4477041" y="933589"/>
                </a:cubicBezTo>
                <a:lnTo>
                  <a:pt x="4477041" y="933589"/>
                </a:lnTo>
                <a:cubicBezTo>
                  <a:pt x="4472912" y="1015015"/>
                  <a:pt x="4444840" y="1285666"/>
                  <a:pt x="4477041" y="1333698"/>
                </a:cubicBezTo>
                <a:lnTo>
                  <a:pt x="4477041" y="1333693"/>
                </a:lnTo>
                <a:cubicBezTo>
                  <a:pt x="4468914" y="1466710"/>
                  <a:pt x="4368928" y="1578686"/>
                  <a:pt x="4210296" y="1600438"/>
                </a:cubicBezTo>
                <a:cubicBezTo>
                  <a:pt x="3330254" y="1471964"/>
                  <a:pt x="2960089" y="1718323"/>
                  <a:pt x="1865434" y="1600438"/>
                </a:cubicBezTo>
                <a:cubicBezTo>
                  <a:pt x="1870739" y="1931740"/>
                  <a:pt x="1750076" y="2109090"/>
                  <a:pt x="1773804" y="2358581"/>
                </a:cubicBezTo>
                <a:cubicBezTo>
                  <a:pt x="1297636" y="2036677"/>
                  <a:pt x="861226" y="1771573"/>
                  <a:pt x="746174" y="1600438"/>
                </a:cubicBezTo>
                <a:cubicBezTo>
                  <a:pt x="541767" y="1590686"/>
                  <a:pt x="392192" y="1575410"/>
                  <a:pt x="266745" y="1600438"/>
                </a:cubicBezTo>
                <a:cubicBezTo>
                  <a:pt x="125815" y="1573006"/>
                  <a:pt x="2325" y="1474110"/>
                  <a:pt x="0" y="1333693"/>
                </a:cubicBezTo>
                <a:lnTo>
                  <a:pt x="0" y="1333698"/>
                </a:lnTo>
                <a:cubicBezTo>
                  <a:pt x="34285" y="1172839"/>
                  <a:pt x="-27545" y="1091011"/>
                  <a:pt x="0" y="933589"/>
                </a:cubicBezTo>
                <a:lnTo>
                  <a:pt x="0" y="933589"/>
                </a:lnTo>
                <a:cubicBezTo>
                  <a:pt x="7320" y="644860"/>
                  <a:pt x="-34750" y="379063"/>
                  <a:pt x="0" y="266745"/>
                </a:cubicBezTo>
                <a:close/>
              </a:path>
              <a:path w="4477041" h="1600438" stroke="0" extrusionOk="0">
                <a:moveTo>
                  <a:pt x="0" y="266745"/>
                </a:moveTo>
                <a:cubicBezTo>
                  <a:pt x="-16146" y="129819"/>
                  <a:pt x="112128" y="11767"/>
                  <a:pt x="266745" y="0"/>
                </a:cubicBezTo>
                <a:cubicBezTo>
                  <a:pt x="373793" y="-13118"/>
                  <a:pt x="633334" y="-15740"/>
                  <a:pt x="746174" y="0"/>
                </a:cubicBezTo>
                <a:lnTo>
                  <a:pt x="746174" y="0"/>
                </a:lnTo>
                <a:cubicBezTo>
                  <a:pt x="1116340" y="6738"/>
                  <a:pt x="1689446" y="-20306"/>
                  <a:pt x="1865434" y="0"/>
                </a:cubicBezTo>
                <a:cubicBezTo>
                  <a:pt x="2663878" y="-147600"/>
                  <a:pt x="3807202" y="66628"/>
                  <a:pt x="4210296" y="0"/>
                </a:cubicBezTo>
                <a:cubicBezTo>
                  <a:pt x="4360398" y="-15007"/>
                  <a:pt x="4486725" y="126215"/>
                  <a:pt x="4477041" y="266745"/>
                </a:cubicBezTo>
                <a:cubicBezTo>
                  <a:pt x="4424141" y="599180"/>
                  <a:pt x="4469713" y="680903"/>
                  <a:pt x="4477041" y="933589"/>
                </a:cubicBezTo>
                <a:lnTo>
                  <a:pt x="4477041" y="933589"/>
                </a:lnTo>
                <a:cubicBezTo>
                  <a:pt x="4469697" y="993867"/>
                  <a:pt x="4468055" y="1239255"/>
                  <a:pt x="4477041" y="1333698"/>
                </a:cubicBezTo>
                <a:lnTo>
                  <a:pt x="4477041" y="1333693"/>
                </a:lnTo>
                <a:cubicBezTo>
                  <a:pt x="4502594" y="1489414"/>
                  <a:pt x="4348747" y="1601406"/>
                  <a:pt x="4210296" y="1600438"/>
                </a:cubicBezTo>
                <a:cubicBezTo>
                  <a:pt x="3574064" y="1680236"/>
                  <a:pt x="2713654" y="1458900"/>
                  <a:pt x="1865434" y="1600438"/>
                </a:cubicBezTo>
                <a:cubicBezTo>
                  <a:pt x="1792445" y="1899766"/>
                  <a:pt x="1816083" y="2046626"/>
                  <a:pt x="1773804" y="2358581"/>
                </a:cubicBezTo>
                <a:cubicBezTo>
                  <a:pt x="1309574" y="1931703"/>
                  <a:pt x="971460" y="1859430"/>
                  <a:pt x="746174" y="1600438"/>
                </a:cubicBezTo>
                <a:cubicBezTo>
                  <a:pt x="649624" y="1601600"/>
                  <a:pt x="487686" y="1587238"/>
                  <a:pt x="266745" y="1600438"/>
                </a:cubicBezTo>
                <a:cubicBezTo>
                  <a:pt x="128531" y="1597105"/>
                  <a:pt x="10783" y="1489681"/>
                  <a:pt x="0" y="1333693"/>
                </a:cubicBezTo>
                <a:lnTo>
                  <a:pt x="0" y="1333698"/>
                </a:lnTo>
                <a:cubicBezTo>
                  <a:pt x="8280" y="1139103"/>
                  <a:pt x="-12533" y="1046939"/>
                  <a:pt x="0" y="933589"/>
                </a:cubicBezTo>
                <a:lnTo>
                  <a:pt x="0" y="933589"/>
                </a:lnTo>
                <a:cubicBezTo>
                  <a:pt x="29674" y="630534"/>
                  <a:pt x="34910" y="458365"/>
                  <a:pt x="0" y="266745"/>
                </a:cubicBezTo>
                <a:close/>
              </a:path>
            </a:pathLst>
          </a:custGeom>
          <a:solidFill>
            <a:srgbClr val="99FF99"/>
          </a:solidFill>
          <a:ln w="63500" cap="rnd" cmpd="thickThin">
            <a:solidFill>
              <a:srgbClr val="008000"/>
            </a:solidFill>
            <a:prstDash val="sysDash"/>
            <a:round/>
            <a:extLst>
              <a:ext uri="{C807C97D-BFC1-408E-A445-0C87EB9F89A2}">
                <ask:lineSketchStyleProps xmlns:ask="http://schemas.microsoft.com/office/drawing/2018/sketchyshapes" xmlns="" sd="1692389300">
                  <a:prstGeom prst="wedgeRoundRectCallout">
                    <a:avLst>
                      <a:gd name="adj1" fmla="val -10380"/>
                      <a:gd name="adj2" fmla="val 97371"/>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b="1">
                <a:solidFill>
                  <a:srgbClr val="002060"/>
                </a:solidFill>
                <a:latin typeface="Calibri" panose="020F0502020204030204"/>
              </a:rPr>
              <a:t>Cột cờ Lũng Cú</a:t>
            </a:r>
          </a:p>
          <a:p>
            <a:pPr algn="ctr"/>
            <a:r>
              <a:rPr lang="en-US" sz="4400" b="1">
                <a:solidFill>
                  <a:srgbClr val="002060"/>
                </a:solidFill>
                <a:latin typeface="Calibri" panose="020F0502020204030204"/>
              </a:rPr>
              <a:t>(Hà Giang)</a:t>
            </a:r>
            <a:endParaRPr lang="en-US" sz="4400" b="1">
              <a:solidFill>
                <a:srgbClr val="002060"/>
              </a:solidFill>
            </a:endParaRPr>
          </a:p>
        </p:txBody>
      </p:sp>
      <p:pic>
        <p:nvPicPr>
          <p:cNvPr id="3" name="Picture 2">
            <a:extLst>
              <a:ext uri="{FF2B5EF4-FFF2-40B4-BE49-F238E27FC236}">
                <a16:creationId xmlns:a16="http://schemas.microsoft.com/office/drawing/2014/main" xmlns="" id="{503BDE2A-A738-97BA-CCB2-C1B032BACE69}"/>
              </a:ext>
            </a:extLst>
          </p:cNvPr>
          <p:cNvPicPr>
            <a:picLocks noChangeAspect="1"/>
          </p:cNvPicPr>
          <p:nvPr/>
        </p:nvPicPr>
        <p:blipFill>
          <a:blip r:embed="rId9"/>
          <a:stretch>
            <a:fillRect/>
          </a:stretch>
        </p:blipFill>
        <p:spPr>
          <a:xfrm>
            <a:off x="5520587" y="2110969"/>
            <a:ext cx="5756063" cy="4229100"/>
          </a:xfrm>
          <a:prstGeom prst="rect">
            <a:avLst/>
          </a:prstGeom>
        </p:spPr>
      </p:pic>
    </p:spTree>
    <p:extLst>
      <p:ext uri="{BB962C8B-B14F-4D97-AF65-F5344CB8AC3E}">
        <p14:creationId xmlns:p14="http://schemas.microsoft.com/office/powerpoint/2010/main" val="207939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2"/>
                                        </p:tgtEl>
                                        <p:attrNameLst>
                                          <p:attrName>ppt_w</p:attrName>
                                        </p:attrNameLst>
                                      </p:cBhvr>
                                      <p:tavLst>
                                        <p:tav tm="0">
                                          <p:val>
                                            <p:strVal val="ppt_w"/>
                                          </p:val>
                                        </p:tav>
                                        <p:tav tm="100000">
                                          <p:val>
                                            <p:fltVal val="0"/>
                                          </p:val>
                                        </p:tav>
                                      </p:tavLst>
                                    </p:anim>
                                    <p:anim calcmode="lin" valueType="num">
                                      <p:cBhvr>
                                        <p:cTn id="15" dur="500"/>
                                        <p:tgtEl>
                                          <p:spTgt spid="22"/>
                                        </p:tgtEl>
                                        <p:attrNameLst>
                                          <p:attrName>ppt_h</p:attrName>
                                        </p:attrNameLst>
                                      </p:cBhvr>
                                      <p:tavLst>
                                        <p:tav tm="0">
                                          <p:val>
                                            <p:strVal val="ppt_h"/>
                                          </p:val>
                                        </p:tav>
                                        <p:tav tm="100000">
                                          <p:val>
                                            <p:fltVal val="0"/>
                                          </p:val>
                                        </p:tav>
                                      </p:tavLst>
                                    </p:anim>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OUND VIỆT NAM - Cột cờ Lũng Cú (Hà Giang)">
            <a:hlinkClick r:id="" action="ppaction://media"/>
            <a:extLst>
              <a:ext uri="{FF2B5EF4-FFF2-40B4-BE49-F238E27FC236}">
                <a16:creationId xmlns:a16="http://schemas.microsoft.com/office/drawing/2014/main" xmlns="" id="{18BEADD5-73FE-12AF-84A6-2B8FB16C88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9940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1CD8C39F-4D1C-7286-6A99-4F09A64B2C6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1088" r="1088"/>
          <a:stretch/>
        </p:blipFill>
        <p:spPr>
          <a:xfrm>
            <a:off x="0" y="0"/>
            <a:ext cx="12192000" cy="6858000"/>
          </a:xfrm>
          <a:prstGeom prst="rect">
            <a:avLst/>
          </a:prstGeom>
        </p:spPr>
      </p:pic>
      <p:pic>
        <p:nvPicPr>
          <p:cNvPr id="22" name="Picture 21">
            <a:extLst>
              <a:ext uri="{FF2B5EF4-FFF2-40B4-BE49-F238E27FC236}">
                <a16:creationId xmlns:a16="http://schemas.microsoft.com/office/drawing/2014/main" xmlns="" id="{3026D450-5849-1D12-F492-41900053D318}"/>
              </a:ext>
            </a:extLst>
          </p:cNvPr>
          <p:cNvPicPr>
            <a:picLocks noChangeAspect="1"/>
          </p:cNvPicPr>
          <p:nvPr/>
        </p:nvPicPr>
        <p:blipFill>
          <a:blip r:embed="rId6"/>
          <a:stretch>
            <a:fillRect/>
          </a:stretch>
        </p:blipFill>
        <p:spPr>
          <a:xfrm>
            <a:off x="315122" y="4225519"/>
            <a:ext cx="3691326" cy="2340000"/>
          </a:xfrm>
          <a:prstGeom prst="rect">
            <a:avLst/>
          </a:prstGeom>
        </p:spPr>
      </p:pic>
      <p:grpSp>
        <p:nvGrpSpPr>
          <p:cNvPr id="23" name="Group 22">
            <a:extLst>
              <a:ext uri="{FF2B5EF4-FFF2-40B4-BE49-F238E27FC236}">
                <a16:creationId xmlns:a16="http://schemas.microsoft.com/office/drawing/2014/main" xmlns="" id="{02B1E115-80C2-DB78-B609-22C2FF300098}"/>
              </a:ext>
            </a:extLst>
          </p:cNvPr>
          <p:cNvGrpSpPr/>
          <p:nvPr/>
        </p:nvGrpSpPr>
        <p:grpSpPr>
          <a:xfrm>
            <a:off x="464157" y="125908"/>
            <a:ext cx="11263686" cy="1368000"/>
            <a:chOff x="322314" y="68181"/>
            <a:chExt cx="11263686" cy="1368000"/>
          </a:xfrm>
        </p:grpSpPr>
        <p:sp>
          <p:nvSpPr>
            <p:cNvPr id="24" name="TextBox 23">
              <a:extLst>
                <a:ext uri="{FF2B5EF4-FFF2-40B4-BE49-F238E27FC236}">
                  <a16:creationId xmlns:a16="http://schemas.microsoft.com/office/drawing/2014/main" xmlns="" id="{57C0D720-14F8-1DB2-61CA-7E938188D721}"/>
                </a:ext>
              </a:extLst>
            </p:cNvPr>
            <p:cNvSpPr txBox="1"/>
            <p:nvPr/>
          </p:nvSpPr>
          <p:spPr>
            <a:xfrm>
              <a:off x="966000" y="292481"/>
              <a:ext cx="10620000" cy="919401"/>
            </a:xfrm>
            <a:custGeom>
              <a:avLst/>
              <a:gdLst>
                <a:gd name="connsiteX0" fmla="*/ 0 w 10620000"/>
                <a:gd name="connsiteY0" fmla="*/ 153237 h 919401"/>
                <a:gd name="connsiteX1" fmla="*/ 153237 w 10620000"/>
                <a:gd name="connsiteY1" fmla="*/ 0 h 919401"/>
                <a:gd name="connsiteX2" fmla="*/ 10466763 w 10620000"/>
                <a:gd name="connsiteY2" fmla="*/ 0 h 919401"/>
                <a:gd name="connsiteX3" fmla="*/ 10620000 w 10620000"/>
                <a:gd name="connsiteY3" fmla="*/ 153237 h 919401"/>
                <a:gd name="connsiteX4" fmla="*/ 10620000 w 10620000"/>
                <a:gd name="connsiteY4" fmla="*/ 766164 h 919401"/>
                <a:gd name="connsiteX5" fmla="*/ 10466763 w 10620000"/>
                <a:gd name="connsiteY5" fmla="*/ 919401 h 919401"/>
                <a:gd name="connsiteX6" fmla="*/ 153237 w 10620000"/>
                <a:gd name="connsiteY6" fmla="*/ 919401 h 919401"/>
                <a:gd name="connsiteX7" fmla="*/ 0 w 10620000"/>
                <a:gd name="connsiteY7" fmla="*/ 766164 h 919401"/>
                <a:gd name="connsiteX8" fmla="*/ 0 w 10620000"/>
                <a:gd name="connsiteY8" fmla="*/ 153237 h 91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0000" h="919401" fill="none" extrusionOk="0">
                  <a:moveTo>
                    <a:pt x="0" y="153237"/>
                  </a:moveTo>
                  <a:cubicBezTo>
                    <a:pt x="10698" y="76846"/>
                    <a:pt x="70386" y="2889"/>
                    <a:pt x="153237" y="0"/>
                  </a:cubicBezTo>
                  <a:cubicBezTo>
                    <a:pt x="2536918" y="79947"/>
                    <a:pt x="7458262" y="48369"/>
                    <a:pt x="10466763" y="0"/>
                  </a:cubicBezTo>
                  <a:cubicBezTo>
                    <a:pt x="10560592" y="302"/>
                    <a:pt x="10621056" y="69751"/>
                    <a:pt x="10620000" y="153237"/>
                  </a:cubicBezTo>
                  <a:cubicBezTo>
                    <a:pt x="10575821" y="413886"/>
                    <a:pt x="10626648" y="497983"/>
                    <a:pt x="10620000" y="766164"/>
                  </a:cubicBezTo>
                  <a:cubicBezTo>
                    <a:pt x="10632668" y="846156"/>
                    <a:pt x="10557458" y="924277"/>
                    <a:pt x="10466763" y="919401"/>
                  </a:cubicBezTo>
                  <a:cubicBezTo>
                    <a:pt x="7535050" y="1030153"/>
                    <a:pt x="2450516" y="1040926"/>
                    <a:pt x="153237" y="919401"/>
                  </a:cubicBezTo>
                  <a:cubicBezTo>
                    <a:pt x="83025" y="922502"/>
                    <a:pt x="319" y="843138"/>
                    <a:pt x="0" y="766164"/>
                  </a:cubicBezTo>
                  <a:cubicBezTo>
                    <a:pt x="-11333" y="511428"/>
                    <a:pt x="11115" y="328040"/>
                    <a:pt x="0" y="153237"/>
                  </a:cubicBezTo>
                  <a:close/>
                </a:path>
                <a:path w="10620000" h="919401" stroke="0" extrusionOk="0">
                  <a:moveTo>
                    <a:pt x="0" y="153237"/>
                  </a:moveTo>
                  <a:cubicBezTo>
                    <a:pt x="-12681" y="76770"/>
                    <a:pt x="60379" y="13267"/>
                    <a:pt x="153237" y="0"/>
                  </a:cubicBezTo>
                  <a:cubicBezTo>
                    <a:pt x="4220326" y="139974"/>
                    <a:pt x="8234163" y="117016"/>
                    <a:pt x="10466763" y="0"/>
                  </a:cubicBezTo>
                  <a:cubicBezTo>
                    <a:pt x="10552809" y="1052"/>
                    <a:pt x="10624347" y="60223"/>
                    <a:pt x="10620000" y="153237"/>
                  </a:cubicBezTo>
                  <a:cubicBezTo>
                    <a:pt x="10649868" y="433643"/>
                    <a:pt x="10655182" y="603546"/>
                    <a:pt x="10620000" y="766164"/>
                  </a:cubicBezTo>
                  <a:cubicBezTo>
                    <a:pt x="10622146" y="839221"/>
                    <a:pt x="10553908" y="921164"/>
                    <a:pt x="10466763" y="919401"/>
                  </a:cubicBezTo>
                  <a:cubicBezTo>
                    <a:pt x="6175961" y="1036555"/>
                    <a:pt x="1696736" y="832332"/>
                    <a:pt x="153237" y="919401"/>
                  </a:cubicBezTo>
                  <a:cubicBezTo>
                    <a:pt x="60571" y="930133"/>
                    <a:pt x="13800" y="860402"/>
                    <a:pt x="0" y="766164"/>
                  </a:cubicBezTo>
                  <a:cubicBezTo>
                    <a:pt x="-21706" y="482006"/>
                    <a:pt x="18757" y="437213"/>
                    <a:pt x="0" y="153237"/>
                  </a:cubicBezTo>
                  <a:close/>
                </a:path>
              </a:pathLst>
            </a:custGeom>
            <a:solidFill>
              <a:srgbClr val="FFFF99"/>
            </a:solidFill>
            <a:ln w="63500" cap="rnd" cmpd="thickThin">
              <a:solidFill>
                <a:srgbClr val="FFC000"/>
              </a:solidFill>
              <a:prstDash val="sysDash"/>
              <a:round/>
              <a:extLst>
                <a:ext uri="{C807C97D-BFC1-408E-A445-0C87EB9F89A2}">
                  <ask:lineSketchStyleProps xmlns:ask="http://schemas.microsoft.com/office/drawing/2018/sketchyshapes" xmlns="" sd="1692389300">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800" b="1">
                  <a:solidFill>
                    <a:srgbClr val="FF0000"/>
                  </a:solidFill>
                  <a:latin typeface="Calibri" panose="020F0502020204030204"/>
                </a:rPr>
                <a:t>Em hãy đoán xem đây là nơi nào nhé!</a:t>
              </a:r>
              <a:endParaRPr lang="en-US" sz="4800" b="1">
                <a:solidFill>
                  <a:srgbClr val="FF0000"/>
                </a:solidFill>
              </a:endParaRPr>
            </a:p>
          </p:txBody>
        </p:sp>
        <p:pic>
          <p:nvPicPr>
            <p:cNvPr id="25" name="Picture 24">
              <a:extLst>
                <a:ext uri="{FF2B5EF4-FFF2-40B4-BE49-F238E27FC236}">
                  <a16:creationId xmlns:a16="http://schemas.microsoft.com/office/drawing/2014/main" xmlns="" id="{F5B448EE-83AE-BBBF-F562-322752C0A728}"/>
                </a:ext>
              </a:extLst>
            </p:cNvPr>
            <p:cNvPicPr>
              <a:picLocks noChangeAspect="1"/>
            </p:cNvPicPr>
            <p:nvPr/>
          </p:nvPicPr>
          <p:blipFill>
            <a:blip r:embed="rId7"/>
            <a:stretch>
              <a:fillRect/>
            </a:stretch>
          </p:blipFill>
          <p:spPr>
            <a:xfrm>
              <a:off x="322314" y="68181"/>
              <a:ext cx="1287372" cy="1368000"/>
            </a:xfrm>
            <a:prstGeom prst="rect">
              <a:avLst/>
            </a:prstGeom>
            <a:effectLst>
              <a:outerShdw blurRad="50800" dist="38100" dir="13500000" algn="br" rotWithShape="0">
                <a:schemeClr val="tx1">
                  <a:lumMod val="50000"/>
                  <a:lumOff val="50000"/>
                  <a:alpha val="40000"/>
                </a:schemeClr>
              </a:outerShdw>
            </a:effectLst>
          </p:spPr>
        </p:pic>
      </p:grpSp>
      <p:pic>
        <p:nvPicPr>
          <p:cNvPr id="30" name="Picture 29">
            <a:extLst>
              <a:ext uri="{FF2B5EF4-FFF2-40B4-BE49-F238E27FC236}">
                <a16:creationId xmlns:a16="http://schemas.microsoft.com/office/drawing/2014/main" xmlns="" id="{2A15A5DA-D75D-C1CF-2F04-018337947CF2}"/>
              </a:ext>
            </a:extLst>
          </p:cNvPr>
          <p:cNvPicPr>
            <a:picLocks noChangeAspect="1"/>
          </p:cNvPicPr>
          <p:nvPr/>
        </p:nvPicPr>
        <p:blipFill>
          <a:blip r:embed="rId8"/>
          <a:stretch>
            <a:fillRect/>
          </a:stretch>
        </p:blipFill>
        <p:spPr>
          <a:xfrm flipH="1">
            <a:off x="1107843" y="3438000"/>
            <a:ext cx="3499040" cy="3420000"/>
          </a:xfrm>
          <a:prstGeom prst="rect">
            <a:avLst/>
          </a:prstGeom>
          <a:effectLst>
            <a:outerShdw blurRad="50800" dist="38100" dir="16200000" rotWithShape="0">
              <a:schemeClr val="tx1">
                <a:lumMod val="50000"/>
                <a:lumOff val="50000"/>
                <a:alpha val="40000"/>
              </a:schemeClr>
            </a:outerShdw>
          </a:effectLst>
        </p:spPr>
      </p:pic>
      <p:sp>
        <p:nvSpPr>
          <p:cNvPr id="32" name="TextBox 31">
            <a:extLst>
              <a:ext uri="{FF2B5EF4-FFF2-40B4-BE49-F238E27FC236}">
                <a16:creationId xmlns:a16="http://schemas.microsoft.com/office/drawing/2014/main" xmlns="" id="{AABBA682-75F1-587F-6180-90453F5EA95D}"/>
              </a:ext>
            </a:extLst>
          </p:cNvPr>
          <p:cNvSpPr txBox="1"/>
          <p:nvPr/>
        </p:nvSpPr>
        <p:spPr>
          <a:xfrm>
            <a:off x="398439" y="1619816"/>
            <a:ext cx="4606060" cy="1621994"/>
          </a:xfrm>
          <a:custGeom>
            <a:avLst/>
            <a:gdLst>
              <a:gd name="connsiteX0" fmla="*/ 0 w 4606060"/>
              <a:gd name="connsiteY0" fmla="*/ 270338 h 1621994"/>
              <a:gd name="connsiteX1" fmla="*/ 270338 w 4606060"/>
              <a:gd name="connsiteY1" fmla="*/ 0 h 1621994"/>
              <a:gd name="connsiteX2" fmla="*/ 767677 w 4606060"/>
              <a:gd name="connsiteY2" fmla="*/ 0 h 1621994"/>
              <a:gd name="connsiteX3" fmla="*/ 767677 w 4606060"/>
              <a:gd name="connsiteY3" fmla="*/ 0 h 1621994"/>
              <a:gd name="connsiteX4" fmla="*/ 1919192 w 4606060"/>
              <a:gd name="connsiteY4" fmla="*/ 0 h 1621994"/>
              <a:gd name="connsiteX5" fmla="*/ 4335722 w 4606060"/>
              <a:gd name="connsiteY5" fmla="*/ 0 h 1621994"/>
              <a:gd name="connsiteX6" fmla="*/ 4606060 w 4606060"/>
              <a:gd name="connsiteY6" fmla="*/ 270338 h 1621994"/>
              <a:gd name="connsiteX7" fmla="*/ 4606060 w 4606060"/>
              <a:gd name="connsiteY7" fmla="*/ 946163 h 1621994"/>
              <a:gd name="connsiteX8" fmla="*/ 4606060 w 4606060"/>
              <a:gd name="connsiteY8" fmla="*/ 946163 h 1621994"/>
              <a:gd name="connsiteX9" fmla="*/ 4606060 w 4606060"/>
              <a:gd name="connsiteY9" fmla="*/ 1351662 h 1621994"/>
              <a:gd name="connsiteX10" fmla="*/ 4606060 w 4606060"/>
              <a:gd name="connsiteY10" fmla="*/ 1351656 h 1621994"/>
              <a:gd name="connsiteX11" fmla="*/ 4335722 w 4606060"/>
              <a:gd name="connsiteY11" fmla="*/ 1621994 h 1621994"/>
              <a:gd name="connsiteX12" fmla="*/ 1919192 w 4606060"/>
              <a:gd name="connsiteY12" fmla="*/ 1621994 h 1621994"/>
              <a:gd name="connsiteX13" fmla="*/ 1824921 w 4606060"/>
              <a:gd name="connsiteY13" fmla="*/ 2390349 h 1621994"/>
              <a:gd name="connsiteX14" fmla="*/ 767677 w 4606060"/>
              <a:gd name="connsiteY14" fmla="*/ 1621994 h 1621994"/>
              <a:gd name="connsiteX15" fmla="*/ 270338 w 4606060"/>
              <a:gd name="connsiteY15" fmla="*/ 1621994 h 1621994"/>
              <a:gd name="connsiteX16" fmla="*/ 0 w 4606060"/>
              <a:gd name="connsiteY16" fmla="*/ 1351656 h 1621994"/>
              <a:gd name="connsiteX17" fmla="*/ 0 w 4606060"/>
              <a:gd name="connsiteY17" fmla="*/ 1351662 h 1621994"/>
              <a:gd name="connsiteX18" fmla="*/ 0 w 4606060"/>
              <a:gd name="connsiteY18" fmla="*/ 946163 h 1621994"/>
              <a:gd name="connsiteX19" fmla="*/ 0 w 4606060"/>
              <a:gd name="connsiteY19" fmla="*/ 946163 h 1621994"/>
              <a:gd name="connsiteX20" fmla="*/ 0 w 4606060"/>
              <a:gd name="connsiteY20" fmla="*/ 270338 h 162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6060" h="1621994" fill="none" extrusionOk="0">
                <a:moveTo>
                  <a:pt x="0" y="270338"/>
                </a:moveTo>
                <a:cubicBezTo>
                  <a:pt x="3891" y="99457"/>
                  <a:pt x="142644" y="5347"/>
                  <a:pt x="270338" y="0"/>
                </a:cubicBezTo>
                <a:cubicBezTo>
                  <a:pt x="415680" y="-17849"/>
                  <a:pt x="535174" y="-14515"/>
                  <a:pt x="767677" y="0"/>
                </a:cubicBezTo>
                <a:lnTo>
                  <a:pt x="767677" y="0"/>
                </a:lnTo>
                <a:cubicBezTo>
                  <a:pt x="1116409" y="-70433"/>
                  <a:pt x="1609462" y="83137"/>
                  <a:pt x="1919192" y="0"/>
                </a:cubicBezTo>
                <a:cubicBezTo>
                  <a:pt x="2924573" y="8712"/>
                  <a:pt x="3150592" y="99222"/>
                  <a:pt x="4335722" y="0"/>
                </a:cubicBezTo>
                <a:cubicBezTo>
                  <a:pt x="4475160" y="8820"/>
                  <a:pt x="4604584" y="119834"/>
                  <a:pt x="4606060" y="270338"/>
                </a:cubicBezTo>
                <a:cubicBezTo>
                  <a:pt x="4595198" y="442826"/>
                  <a:pt x="4607946" y="786661"/>
                  <a:pt x="4606060" y="946163"/>
                </a:cubicBezTo>
                <a:lnTo>
                  <a:pt x="4606060" y="946163"/>
                </a:lnTo>
                <a:cubicBezTo>
                  <a:pt x="4597777" y="1140821"/>
                  <a:pt x="4619693" y="1207420"/>
                  <a:pt x="4606060" y="1351662"/>
                </a:cubicBezTo>
                <a:lnTo>
                  <a:pt x="4606060" y="1351656"/>
                </a:lnTo>
                <a:cubicBezTo>
                  <a:pt x="4597207" y="1485380"/>
                  <a:pt x="4488121" y="1616043"/>
                  <a:pt x="4335722" y="1621994"/>
                </a:cubicBezTo>
                <a:cubicBezTo>
                  <a:pt x="3559316" y="1493520"/>
                  <a:pt x="2918915" y="1739879"/>
                  <a:pt x="1919192" y="1621994"/>
                </a:cubicBezTo>
                <a:cubicBezTo>
                  <a:pt x="1924580" y="1913963"/>
                  <a:pt x="1839741" y="2104487"/>
                  <a:pt x="1824921" y="2390349"/>
                </a:cubicBezTo>
                <a:cubicBezTo>
                  <a:pt x="1744384" y="2224335"/>
                  <a:pt x="1351392" y="1923019"/>
                  <a:pt x="767677" y="1621994"/>
                </a:cubicBezTo>
                <a:cubicBezTo>
                  <a:pt x="607021" y="1640781"/>
                  <a:pt x="485926" y="1629786"/>
                  <a:pt x="270338" y="1621994"/>
                </a:cubicBezTo>
                <a:cubicBezTo>
                  <a:pt x="123815" y="1610054"/>
                  <a:pt x="5912" y="1483411"/>
                  <a:pt x="0" y="1351656"/>
                </a:cubicBezTo>
                <a:lnTo>
                  <a:pt x="0" y="1351662"/>
                </a:lnTo>
                <a:cubicBezTo>
                  <a:pt x="22707" y="1197051"/>
                  <a:pt x="8973" y="1087036"/>
                  <a:pt x="0" y="946163"/>
                </a:cubicBezTo>
                <a:lnTo>
                  <a:pt x="0" y="946163"/>
                </a:lnTo>
                <a:cubicBezTo>
                  <a:pt x="-48768" y="622148"/>
                  <a:pt x="54897" y="526222"/>
                  <a:pt x="0" y="270338"/>
                </a:cubicBezTo>
                <a:close/>
              </a:path>
              <a:path w="4606060" h="1621994" stroke="0" extrusionOk="0">
                <a:moveTo>
                  <a:pt x="0" y="270338"/>
                </a:moveTo>
                <a:cubicBezTo>
                  <a:pt x="-9320" y="127033"/>
                  <a:pt x="114093" y="11192"/>
                  <a:pt x="270338" y="0"/>
                </a:cubicBezTo>
                <a:cubicBezTo>
                  <a:pt x="369110" y="26633"/>
                  <a:pt x="590837" y="-3107"/>
                  <a:pt x="767677" y="0"/>
                </a:cubicBezTo>
                <a:lnTo>
                  <a:pt x="767677" y="0"/>
                </a:lnTo>
                <a:cubicBezTo>
                  <a:pt x="1131061" y="73899"/>
                  <a:pt x="1673135" y="50348"/>
                  <a:pt x="1919192" y="0"/>
                </a:cubicBezTo>
                <a:cubicBezTo>
                  <a:pt x="2577847" y="-147600"/>
                  <a:pt x="3525784" y="66628"/>
                  <a:pt x="4335722" y="0"/>
                </a:cubicBezTo>
                <a:cubicBezTo>
                  <a:pt x="4486177" y="-6206"/>
                  <a:pt x="4626885" y="135635"/>
                  <a:pt x="4606060" y="270338"/>
                </a:cubicBezTo>
                <a:cubicBezTo>
                  <a:pt x="4656898" y="567021"/>
                  <a:pt x="4644446" y="711779"/>
                  <a:pt x="4606060" y="946163"/>
                </a:cubicBezTo>
                <a:lnTo>
                  <a:pt x="4606060" y="946163"/>
                </a:lnTo>
                <a:cubicBezTo>
                  <a:pt x="4615648" y="1059565"/>
                  <a:pt x="4638586" y="1234312"/>
                  <a:pt x="4606060" y="1351662"/>
                </a:cubicBezTo>
                <a:lnTo>
                  <a:pt x="4606060" y="1351656"/>
                </a:lnTo>
                <a:cubicBezTo>
                  <a:pt x="4621770" y="1506125"/>
                  <a:pt x="4478084" y="1622751"/>
                  <a:pt x="4335722" y="1621994"/>
                </a:cubicBezTo>
                <a:cubicBezTo>
                  <a:pt x="3143241" y="1701792"/>
                  <a:pt x="2376858" y="1480456"/>
                  <a:pt x="1919192" y="1621994"/>
                </a:cubicBezTo>
                <a:cubicBezTo>
                  <a:pt x="1826830" y="2000215"/>
                  <a:pt x="1820070" y="2195300"/>
                  <a:pt x="1824921" y="2390349"/>
                </a:cubicBezTo>
                <a:cubicBezTo>
                  <a:pt x="1273044" y="2115100"/>
                  <a:pt x="932619" y="1875002"/>
                  <a:pt x="767677" y="1621994"/>
                </a:cubicBezTo>
                <a:cubicBezTo>
                  <a:pt x="522901" y="1621838"/>
                  <a:pt x="419592" y="1620182"/>
                  <a:pt x="270338" y="1621994"/>
                </a:cubicBezTo>
                <a:cubicBezTo>
                  <a:pt x="148842" y="1611813"/>
                  <a:pt x="20602" y="1517523"/>
                  <a:pt x="0" y="1351656"/>
                </a:cubicBezTo>
                <a:lnTo>
                  <a:pt x="0" y="1351662"/>
                </a:lnTo>
                <a:cubicBezTo>
                  <a:pt x="-11443" y="1205053"/>
                  <a:pt x="12823" y="1080713"/>
                  <a:pt x="0" y="946163"/>
                </a:cubicBezTo>
                <a:lnTo>
                  <a:pt x="0" y="946163"/>
                </a:lnTo>
                <a:cubicBezTo>
                  <a:pt x="-40697" y="871153"/>
                  <a:pt x="48465" y="542338"/>
                  <a:pt x="0" y="270338"/>
                </a:cubicBezTo>
                <a:close/>
              </a:path>
            </a:pathLst>
          </a:custGeom>
          <a:solidFill>
            <a:srgbClr val="99FF99"/>
          </a:solidFill>
          <a:ln w="63500" cap="rnd" cmpd="thickThin">
            <a:solidFill>
              <a:srgbClr val="008000"/>
            </a:solidFill>
            <a:prstDash val="sysDash"/>
            <a:round/>
            <a:extLst>
              <a:ext uri="{C807C97D-BFC1-408E-A445-0C87EB9F89A2}">
                <ask:lineSketchStyleProps xmlns:ask="http://schemas.microsoft.com/office/drawing/2018/sketchyshapes" xmlns="" sd="1692389300">
                  <a:prstGeom prst="wedgeRoundRectCallout">
                    <a:avLst>
                      <a:gd name="adj1" fmla="val -10380"/>
                      <a:gd name="adj2" fmla="val 97371"/>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b="1">
                <a:solidFill>
                  <a:srgbClr val="002060"/>
                </a:solidFill>
              </a:rPr>
              <a:t>Biểu tượng mũi Cà Mau(Cà Mau)</a:t>
            </a:r>
          </a:p>
        </p:txBody>
      </p:sp>
      <p:pic>
        <p:nvPicPr>
          <p:cNvPr id="3" name="Picture 2">
            <a:extLst>
              <a:ext uri="{FF2B5EF4-FFF2-40B4-BE49-F238E27FC236}">
                <a16:creationId xmlns:a16="http://schemas.microsoft.com/office/drawing/2014/main" xmlns="" id="{7FAFA19E-706C-F452-E852-5E929EBE4FCF}"/>
              </a:ext>
            </a:extLst>
          </p:cNvPr>
          <p:cNvPicPr>
            <a:picLocks noChangeAspect="1"/>
          </p:cNvPicPr>
          <p:nvPr/>
        </p:nvPicPr>
        <p:blipFill>
          <a:blip r:embed="rId9"/>
          <a:stretch>
            <a:fillRect/>
          </a:stretch>
        </p:blipFill>
        <p:spPr>
          <a:xfrm>
            <a:off x="5294003" y="1802019"/>
            <a:ext cx="6499558" cy="4847000"/>
          </a:xfrm>
          <a:prstGeom prst="rect">
            <a:avLst/>
          </a:prstGeom>
        </p:spPr>
      </p:pic>
    </p:spTree>
    <p:extLst>
      <p:ext uri="{BB962C8B-B14F-4D97-AF65-F5344CB8AC3E}">
        <p14:creationId xmlns:p14="http://schemas.microsoft.com/office/powerpoint/2010/main" val="2722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2"/>
                                        </p:tgtEl>
                                        <p:attrNameLst>
                                          <p:attrName>ppt_w</p:attrName>
                                        </p:attrNameLst>
                                      </p:cBhvr>
                                      <p:tavLst>
                                        <p:tav tm="0">
                                          <p:val>
                                            <p:strVal val="ppt_w"/>
                                          </p:val>
                                        </p:tav>
                                        <p:tav tm="100000">
                                          <p:val>
                                            <p:fltVal val="0"/>
                                          </p:val>
                                        </p:tav>
                                      </p:tavLst>
                                    </p:anim>
                                    <p:anim calcmode="lin" valueType="num">
                                      <p:cBhvr>
                                        <p:cTn id="15" dur="500"/>
                                        <p:tgtEl>
                                          <p:spTgt spid="22"/>
                                        </p:tgtEl>
                                        <p:attrNameLst>
                                          <p:attrName>ppt_h</p:attrName>
                                        </p:attrNameLst>
                                      </p:cBhvr>
                                      <p:tavLst>
                                        <p:tav tm="0">
                                          <p:val>
                                            <p:strVal val="ppt_h"/>
                                          </p:val>
                                        </p:tav>
                                        <p:tav tm="100000">
                                          <p:val>
                                            <p:fltVal val="0"/>
                                          </p:val>
                                        </p:tav>
                                      </p:tavLst>
                                    </p:anim>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ìn từ trên cao Mũi Cà Mau, vùng đất cuối trời Tổ quốc">
            <a:hlinkClick r:id="" action="ppaction://media"/>
            <a:extLst>
              <a:ext uri="{FF2B5EF4-FFF2-40B4-BE49-F238E27FC236}">
                <a16:creationId xmlns:a16="http://schemas.microsoft.com/office/drawing/2014/main" xmlns="" id="{C51E82F3-1F03-B9C6-32A9-DC438B13E7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9962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loud, sky, colorfulness, blur&#10;&#10;Description automatically generated">
            <a:extLst>
              <a:ext uri="{FF2B5EF4-FFF2-40B4-BE49-F238E27FC236}">
                <a16:creationId xmlns:a16="http://schemas.microsoft.com/office/drawing/2014/main" xmlns="" id="{C6E0903E-6679-6BD9-D770-89A7EBBBC4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25"/>
          <a:stretch/>
        </p:blipFill>
        <p:spPr>
          <a:xfrm>
            <a:off x="-1" y="0"/>
            <a:ext cx="12190985" cy="6858000"/>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xmlns="" id="{0648588F-A8E7-53A4-5581-25CE986CD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xmlns="" id="{C0252BF9-9714-CC43-DCB5-27B65ED713D5}"/>
              </a:ext>
            </a:extLst>
          </p:cNvPr>
          <p:cNvPicPr>
            <a:picLocks noChangeAspect="1"/>
          </p:cNvPicPr>
          <p:nvPr/>
        </p:nvPicPr>
        <p:blipFill>
          <a:blip r:embed="rId5"/>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pic>
        <p:nvPicPr>
          <p:cNvPr id="2" name="Picture 1">
            <a:extLst>
              <a:ext uri="{FF2B5EF4-FFF2-40B4-BE49-F238E27FC236}">
                <a16:creationId xmlns:a16="http://schemas.microsoft.com/office/drawing/2014/main" xmlns="" id="{234CE406-66BB-61CD-BD36-A459942F4818}"/>
              </a:ext>
            </a:extLst>
          </p:cNvPr>
          <p:cNvPicPr>
            <a:picLocks noChangeAspect="1"/>
          </p:cNvPicPr>
          <p:nvPr/>
        </p:nvPicPr>
        <p:blipFill>
          <a:blip r:embed="rId6"/>
          <a:stretch>
            <a:fillRect/>
          </a:stretch>
        </p:blipFill>
        <p:spPr>
          <a:xfrm>
            <a:off x="0" y="3556806"/>
            <a:ext cx="12192000" cy="3938016"/>
          </a:xfrm>
          <a:prstGeom prst="rect">
            <a:avLst/>
          </a:prstGeom>
        </p:spPr>
      </p:pic>
    </p:spTree>
    <p:extLst>
      <p:ext uri="{BB962C8B-B14F-4D97-AF65-F5344CB8AC3E}">
        <p14:creationId xmlns:p14="http://schemas.microsoft.com/office/powerpoint/2010/main" val="301753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par>
                                    <p:cTn id="7" presetID="3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7" name="giai-điệu-thần-tiên.wav"/>
                                            </p:tgtEl>
                                          </p:cMediaNode>
                                        </p:audio>
                                      </p:subTnLst>
                                    </p:cTn>
                                  </p:par>
                                  <p:par>
                                    <p:cTn id="7" presetID="3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8432</TotalTime>
  <Words>983</Words>
  <Application>Microsoft Office PowerPoint</Application>
  <PresentationFormat>Widescreen</PresentationFormat>
  <Paragraphs>97</Paragraphs>
  <Slides>35</Slides>
  <Notes>11</Notes>
  <HiddenSlides>0</HiddenSlides>
  <MMClips>14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35</vt:i4>
      </vt:variant>
    </vt:vector>
  </HeadingPairs>
  <TitlesOfParts>
    <vt:vector size="51" baseType="lpstr">
      <vt:lpstr>Aptos</vt:lpstr>
      <vt:lpstr>Aptos Display</vt:lpstr>
      <vt:lpstr>Arial</vt:lpstr>
      <vt:lpstr>Calibri</vt:lpstr>
      <vt:lpstr>Calibri Light</vt:lpstr>
      <vt:lpstr>LNTH-LuoLuoNotangYuanTi 1</vt:lpstr>
      <vt:lpstr>Minion Pro</vt:lpstr>
      <vt:lpstr>Myriad Pro</vt:lpstr>
      <vt:lpstr>NotoSerif</vt:lpstr>
      <vt:lpstr>Roboto</vt:lpstr>
      <vt:lpstr>SVN-Apple</vt:lpstr>
      <vt:lpstr>Times New Roman</vt:lpstr>
      <vt:lpstr>UTM Duepuntozero</vt:lpstr>
      <vt:lpstr>Wingdings</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QUAN</cp:lastModifiedBy>
  <cp:revision>80</cp:revision>
  <dcterms:created xsi:type="dcterms:W3CDTF">2023-06-16T16:49:41Z</dcterms:created>
  <dcterms:modified xsi:type="dcterms:W3CDTF">2024-09-10T08:19:35Z</dcterms:modified>
  <cp:category>9Slide.vn</cp:category>
</cp:coreProperties>
</file>