
<file path=[Content_Types].xml><?xml version="1.0" encoding="utf-8"?>
<Types xmlns="http://schemas.openxmlformats.org/package/2006/content-types">
  <Default Extension="png" ContentType="image/png"/>
  <Default Extension="mp3" ContentType="audio/mpeg"/>
  <Default Extension="jfif" ContentType="image/j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.xml" ContentType="application/vnd.openxmlformats-officedocument.presentationml.tags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3"/>
  </p:notesMasterIdLst>
  <p:sldIdLst>
    <p:sldId id="257" r:id="rId2"/>
    <p:sldId id="287" r:id="rId3"/>
    <p:sldId id="281" r:id="rId4"/>
    <p:sldId id="288" r:id="rId5"/>
    <p:sldId id="296" r:id="rId6"/>
    <p:sldId id="291" r:id="rId7"/>
    <p:sldId id="283" r:id="rId8"/>
    <p:sldId id="293" r:id="rId9"/>
    <p:sldId id="307" r:id="rId10"/>
    <p:sldId id="260" r:id="rId11"/>
    <p:sldId id="298" r:id="rId12"/>
    <p:sldId id="299" r:id="rId13"/>
    <p:sldId id="304" r:id="rId14"/>
    <p:sldId id="306" r:id="rId15"/>
    <p:sldId id="308" r:id="rId16"/>
    <p:sldId id="309" r:id="rId17"/>
    <p:sldId id="311" r:id="rId18"/>
    <p:sldId id="265" r:id="rId19"/>
    <p:sldId id="301" r:id="rId20"/>
    <p:sldId id="267" r:id="rId21"/>
    <p:sldId id="272" r:id="rId22"/>
    <p:sldId id="274" r:id="rId23"/>
    <p:sldId id="312" r:id="rId24"/>
    <p:sldId id="313" r:id="rId25"/>
    <p:sldId id="315" r:id="rId26"/>
    <p:sldId id="316" r:id="rId27"/>
    <p:sldId id="317" r:id="rId28"/>
    <p:sldId id="318" r:id="rId29"/>
    <p:sldId id="284" r:id="rId30"/>
    <p:sldId id="302" r:id="rId31"/>
    <p:sldId id="269" r:id="rId3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8" d="100"/>
          <a:sy n="68" d="100"/>
        </p:scale>
        <p:origin x="1446" y="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5BB940-BBD6-4560-A32E-51BAC6F2075B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8C5C47-381C-4847-A95F-B3507ECF3A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76321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409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1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4BBFEAD-C8B0-4906-BC87-EBA034344FA9}" type="slidenum">
              <a:rPr lang="en-US" altLang="en-US">
                <a:solidFill>
                  <a:prstClr val="black"/>
                </a:solidFill>
              </a:rPr>
              <a:pPr/>
              <a:t>1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0016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5D0DACE-38E0-42D2-9336-2B707D34BC6D}" type="slidenum">
              <a:rPr lang="zh-CN" altLang="en-US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pPr>
                <a:defRPr/>
              </a:pPr>
              <a:t>31</a:t>
            </a:fld>
            <a:endParaRPr lang="zh-CN" altLang="en-US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016435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86871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4126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72663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61632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13417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27261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17063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12122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6137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2252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138875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08787"/>
            <a:ext cx="9144000" cy="34925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9" y="5001296"/>
            <a:ext cx="2142464" cy="2856619"/>
          </a:xfrm>
          <a:prstGeom prst="rect">
            <a:avLst/>
          </a:prstGeom>
        </p:spPr>
      </p:pic>
      <p:grpSp>
        <p:nvGrpSpPr>
          <p:cNvPr id="11" name="组合 10"/>
          <p:cNvGrpSpPr/>
          <p:nvPr userDrawn="1"/>
        </p:nvGrpSpPr>
        <p:grpSpPr>
          <a:xfrm>
            <a:off x="-1426112" y="-74389"/>
            <a:ext cx="11474420" cy="2077769"/>
            <a:chOff x="-900605" y="-49427"/>
            <a:chExt cx="5490815" cy="745701"/>
          </a:xfrm>
        </p:grpSpPr>
        <p:pic>
          <p:nvPicPr>
            <p:cNvPr id="12" name="图片 11"/>
            <p:cNvPicPr>
              <a:picLocks noChangeAspect="1"/>
            </p:cNvPicPr>
            <p:nvPr userDrawn="1"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727"/>
            <a:stretch>
              <a:fillRect/>
            </a:stretch>
          </p:blipFill>
          <p:spPr>
            <a:xfrm rot="5400000">
              <a:off x="3006573" y="-914061"/>
              <a:ext cx="719003" cy="2448271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3" name="图片 12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24070" y="-1247404"/>
              <a:ext cx="719003" cy="316835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35929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1" y="-15434"/>
            <a:ext cx="914406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1744650" y="1403600"/>
            <a:ext cx="56547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1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289722" y="361172"/>
            <a:ext cx="8363604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1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233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1" y="-15434"/>
            <a:ext cx="914406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8496751" y="499205"/>
            <a:ext cx="48501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268225" y="448584"/>
            <a:ext cx="444876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8499915" y="6040235"/>
            <a:ext cx="478671" cy="40868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235825" y="5856351"/>
            <a:ext cx="424369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4172713" y="6447578"/>
            <a:ext cx="295767" cy="219775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192706" y="2508858"/>
            <a:ext cx="163077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8696886" y="1927199"/>
            <a:ext cx="191794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1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6144963" y="191978"/>
            <a:ext cx="295767" cy="219775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1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3797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00825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24889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4676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03520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8456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92858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006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37768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42F6CD-3985-49C5-9D67-F65238875AC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7EE589-7576-4E84-BDDC-2751E99312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3780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74" r:id="rId13"/>
    <p:sldLayoutId id="2147483675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1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1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4" Type="http://schemas.openxmlformats.org/officeDocument/2006/relationships/image" Target="../media/image1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6.mp4"/><Relationship Id="rId1" Type="http://schemas.microsoft.com/office/2007/relationships/media" Target="../media/media6.mp4"/><Relationship Id="rId4" Type="http://schemas.openxmlformats.org/officeDocument/2006/relationships/image" Target="../media/image1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4" Type="http://schemas.openxmlformats.org/officeDocument/2006/relationships/image" Target="../media/image15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2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9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75"/>
          <a:stretch>
            <a:fillRect/>
          </a:stretch>
        </p:blipFill>
        <p:spPr bwMode="auto">
          <a:xfrm>
            <a:off x="-66101" y="-154236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WordArt 16"/>
          <p:cNvSpPr>
            <a:spLocks noChangeArrowheads="1" noChangeShapeType="1" noTextEdit="1"/>
          </p:cNvSpPr>
          <p:nvPr/>
        </p:nvSpPr>
        <p:spPr bwMode="auto">
          <a:xfrm>
            <a:off x="3330677" y="1905000"/>
            <a:ext cx="2537562" cy="75086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>
              <a:defRPr/>
            </a:pPr>
            <a:r>
              <a:rPr lang="en-US" sz="4400" b="1" kern="10" spc="50" dirty="0">
                <a:ln w="11430"/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TOÁN</a:t>
            </a:r>
          </a:p>
        </p:txBody>
      </p:sp>
      <p:sp>
        <p:nvSpPr>
          <p:cNvPr id="8" name="WordArt 6"/>
          <p:cNvSpPr>
            <a:spLocks noChangeArrowheads="1" noChangeShapeType="1" noTextEdit="1"/>
          </p:cNvSpPr>
          <p:nvPr/>
        </p:nvSpPr>
        <p:spPr bwMode="auto">
          <a:xfrm>
            <a:off x="1187869" y="3124200"/>
            <a:ext cx="6993356" cy="1887012"/>
          </a:xfrm>
          <a:prstGeom prst="rect">
            <a:avLst/>
          </a:prstGeom>
        </p:spPr>
        <p:txBody>
          <a:bodyPr wrap="none" lIns="121917" tIns="60958" rIns="121917" bIns="60958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Bài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25: 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Cộng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các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sô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́ 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thập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phân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</a:p>
          <a:p>
            <a:pPr algn="ctr"/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(</a:t>
            </a:r>
            <a:r>
              <a:rPr lang="en-US" sz="900" b="1" kern="10" dirty="0" err="1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Tiết</a:t>
            </a:r>
            <a:r>
              <a:rPr lang="en-US" sz="900" b="1" kern="10" dirty="0">
                <a:ln w="9525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2)</a:t>
            </a:r>
            <a:endParaRPr lang="en-US" sz="2000" b="1" kern="10" dirty="0">
              <a:ln w="9525">
                <a:solidFill>
                  <a:srgbClr val="0000CC"/>
                </a:solidFill>
                <a:round/>
                <a:headEnd/>
                <a:tailEnd/>
              </a:ln>
              <a:solidFill>
                <a:srgbClr val="0000CC"/>
              </a:solidFill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65994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5217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430149" y="4193691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608984" y="5527656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Linh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5383164" y="4144905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Ngọc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4761962" y="5591537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656304" y="-154299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Bạn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nào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có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cách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đặt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đúng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? </a:t>
            </a:r>
            <a:endParaRPr sz="4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9946" y="1324241"/>
            <a:ext cx="7205355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endParaRPr sz="3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799" y="521714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814711" y="3880890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7225330" y="5391143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86018" y="3694261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1159" y="3768020"/>
            <a:ext cx="3198386" cy="2554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20817" y="3794425"/>
            <a:ext cx="365523" cy="365523"/>
          </a:xfrm>
          <a:prstGeom prst="rect">
            <a:avLst/>
          </a:prstGeom>
        </p:spPr>
      </p:pic>
      <p:pic>
        <p:nvPicPr>
          <p:cNvPr id="1266" name="Picture 1265">
            <a:extLst>
              <a:ext uri="{FF2B5EF4-FFF2-40B4-BE49-F238E27FC236}">
                <a16:creationId xmlns:a16="http://schemas.microsoft.com/office/drawing/2014/main" id="{86E117CA-4329-44BC-AB61-555E0F4A81B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633" r="2050"/>
          <a:stretch/>
        </p:blipFill>
        <p:spPr>
          <a:xfrm>
            <a:off x="195016" y="1340664"/>
            <a:ext cx="8910672" cy="272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154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7" presetClass="emph" presetSubtype="0" fill="remove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D5E975-E348-4275-A88C-443C56FD0C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688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42"/>
          <p:cNvSpPr/>
          <p:nvPr/>
        </p:nvSpPr>
        <p:spPr>
          <a:xfrm>
            <a:off x="656304" y="1676400"/>
            <a:ext cx="7621200" cy="3124200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Muốn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cộng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hai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số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thập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phân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ta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làm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thế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nào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? </a:t>
            </a:r>
            <a:endParaRPr sz="4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6840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145196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42"/>
          <p:cNvSpPr/>
          <p:nvPr/>
        </p:nvSpPr>
        <p:spPr>
          <a:xfrm>
            <a:off x="684872" y="267038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Đặt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và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: 16,95 + 4,3</a:t>
            </a:r>
            <a:endParaRPr sz="4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799" y="521714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814711" y="3880890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7225330" y="5391143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86018" y="3694261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6" name="Picture 1265">
            <a:extLst>
              <a:ext uri="{FF2B5EF4-FFF2-40B4-BE49-F238E27FC236}">
                <a16:creationId xmlns:a16="http://schemas.microsoft.com/office/drawing/2014/main" id="{86E117CA-4329-44BC-AB61-555E0F4A81B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22" t="32862" r="32832"/>
          <a:stretch/>
        </p:blipFill>
        <p:spPr>
          <a:xfrm>
            <a:off x="1958005" y="1676400"/>
            <a:ext cx="4499497" cy="5171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840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F1DEC0-C763-4260-97F6-96BC63A5ED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053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42"/>
          <p:cNvSpPr/>
          <p:nvPr/>
        </p:nvSpPr>
        <p:spPr>
          <a:xfrm>
            <a:off x="643238" y="2054244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Đặt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và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: </a:t>
            </a:r>
          </a:p>
          <a:p>
            <a:pPr defTabSz="914378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  16,95 + 4,3 + </a:t>
            </a:r>
            <a:r>
              <a:rPr lang="en-US" sz="4400" kern="0" dirty="0">
                <a:latin typeface="#9Slide07 SVNDessert Menu Scrip" panose="00000500000000000000" pitchFamily="2" charset="0"/>
                <a:cs typeface="Arial"/>
                <a:sym typeface="Arial"/>
              </a:rPr>
              <a:t>4,6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= ?</a:t>
            </a:r>
            <a:endParaRPr sz="4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799" y="521714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814711" y="3880890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7225330" y="5391143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86018" y="3694261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5386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3" name="Text Box 4">
            <a:extLst>
              <a:ext uri="{FF2B5EF4-FFF2-40B4-BE49-F238E27FC236}">
                <a16:creationId xmlns:a16="http://schemas.microsoft.com/office/drawing/2014/main" id="{08DF659C-EB0B-46E2-8FA1-8DB644BA8770}"/>
              </a:ext>
            </a:extLst>
          </p:cNvPr>
          <p:cNvSpPr txBox="1"/>
          <p:nvPr/>
        </p:nvSpPr>
        <p:spPr>
          <a:xfrm>
            <a:off x="1752600" y="2209800"/>
            <a:ext cx="5638800" cy="74001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defTabSz="685800">
              <a:lnSpc>
                <a:spcPct val="115000"/>
              </a:lnSpc>
              <a:buClr>
                <a:srgbClr val="231F20"/>
              </a:buClr>
              <a:buSzPts val="1200"/>
              <a:tabLst>
                <a:tab pos="315754" algn="l"/>
              </a:tabLst>
            </a:pPr>
            <a:r>
              <a:rPr lang="en-US" sz="4000" b="1" dirty="0" err="1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Thảo</a:t>
            </a:r>
            <a:r>
              <a:rPr lang="en-US" sz="4000" b="1" dirty="0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 </a:t>
            </a:r>
            <a:r>
              <a:rPr lang="en-US" sz="4000" b="1" dirty="0" err="1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luận</a:t>
            </a:r>
            <a:r>
              <a:rPr lang="en-US" sz="4000" b="1" dirty="0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 </a:t>
            </a:r>
            <a:r>
              <a:rPr lang="en-US" sz="4000" b="1" dirty="0" err="1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nhóm</a:t>
            </a:r>
            <a:r>
              <a:rPr lang="en-US" sz="4000" b="1" dirty="0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 </a:t>
            </a:r>
            <a:r>
              <a:rPr lang="en-US" sz="4000" b="1" dirty="0" err="1"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</a:rPr>
              <a:t>đôi</a:t>
            </a:r>
            <a:endParaRPr lang="en-US" sz="4000" b="1" dirty="0">
              <a:latin typeface="Arial" panose="020B0604020202020204" pitchFamily="34" charset="0"/>
              <a:ea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742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9DB8A3-1F5E-4048-883D-08F6E575BF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D925AC-7A00-4E81-93DE-B0F165300A6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415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C920FF-6E20-4A3C-BA33-BC85B87E85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FC442E-8BAB-4787-96CE-C528A4E935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896547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8" name="Text Box 4">
            <a:extLst>
              <a:ext uri="{FF2B5EF4-FFF2-40B4-BE49-F238E27FC236}">
                <a16:creationId xmlns:a16="http://schemas.microsoft.com/office/drawing/2014/main" id="{824BCBFD-74EB-4D87-A83F-60C5877D5E36}"/>
              </a:ext>
            </a:extLst>
          </p:cNvPr>
          <p:cNvSpPr txBox="1"/>
          <p:nvPr/>
        </p:nvSpPr>
        <p:spPr>
          <a:xfrm>
            <a:off x="990600" y="228600"/>
            <a:ext cx="7848600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0480" marR="30480" algn="just"/>
            <a:r>
              <a:rPr lang="en-US" sz="3600" b="1" dirty="0" err="1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Tính</a:t>
            </a:r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:</a:t>
            </a:r>
            <a:endParaRPr lang="en-US" sz="3600" b="1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4C28C20F-8D4E-4676-B65B-B91AD639C1CC}"/>
              </a:ext>
            </a:extLst>
          </p:cNvPr>
          <p:cNvSpPr/>
          <p:nvPr/>
        </p:nvSpPr>
        <p:spPr>
          <a:xfrm>
            <a:off x="182020" y="228600"/>
            <a:ext cx="732380" cy="685800"/>
          </a:xfrm>
          <a:prstGeom prst="ellipse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 panose="020B0604020202020204"/>
              </a:rPr>
              <a:t>3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8B0400D6-BC44-4DA2-AF30-FF936B362E82}"/>
              </a:ext>
            </a:extLst>
          </p:cNvPr>
          <p:cNvSpPr txBox="1"/>
          <p:nvPr/>
        </p:nvSpPr>
        <p:spPr>
          <a:xfrm>
            <a:off x="1371600" y="1132839"/>
            <a:ext cx="5620043" cy="27510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0480" marR="30480" algn="just">
              <a:lnSpc>
                <a:spcPct val="150000"/>
              </a:lnSpc>
            </a:pPr>
            <a:r>
              <a:rPr lang="en-US" sz="4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a) 2,92 + 5,07 + 18,66</a:t>
            </a:r>
            <a:endParaRPr lang="en-US" sz="36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0480" marR="30480" algn="just">
              <a:lnSpc>
                <a:spcPct val="150000"/>
              </a:lnSpc>
            </a:pPr>
            <a:r>
              <a:rPr lang="en-US" sz="4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b) 4,36 + 2,53 + 0,96</a:t>
            </a:r>
            <a:endParaRPr lang="en-US" sz="36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0480" marR="30480" algn="just">
              <a:lnSpc>
                <a:spcPct val="150000"/>
              </a:lnSpc>
            </a:pPr>
            <a:r>
              <a:rPr lang="en-US" sz="4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c) 34,8 + 9,76 + 24,35</a:t>
            </a:r>
            <a:endParaRPr lang="en-US" sz="36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742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665498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59EAC537-DD0F-4EF2-85A5-195B518AC40F}"/>
              </a:ext>
            </a:extLst>
          </p:cNvPr>
          <p:cNvGrpSpPr/>
          <p:nvPr/>
        </p:nvGrpSpPr>
        <p:grpSpPr>
          <a:xfrm>
            <a:off x="342662" y="838200"/>
            <a:ext cx="2495502" cy="2210746"/>
            <a:chOff x="342662" y="838200"/>
            <a:chExt cx="2495502" cy="2210746"/>
          </a:xfrm>
        </p:grpSpPr>
        <p:sp>
          <p:nvSpPr>
            <p:cNvPr id="6" name="Text Box 4">
              <a:extLst>
                <a:ext uri="{FF2B5EF4-FFF2-40B4-BE49-F238E27FC236}">
                  <a16:creationId xmlns:a16="http://schemas.microsoft.com/office/drawing/2014/main" id="{22BC0358-23B2-4149-8172-64F8ACC290D9}"/>
                </a:ext>
              </a:extLst>
            </p:cNvPr>
            <p:cNvSpPr txBox="1"/>
            <p:nvPr/>
          </p:nvSpPr>
          <p:spPr>
            <a:xfrm>
              <a:off x="1219199" y="838200"/>
              <a:ext cx="1332931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2,92</a:t>
              </a:r>
            </a:p>
          </p:txBody>
        </p:sp>
        <p:sp>
          <p:nvSpPr>
            <p:cNvPr id="7" name="Text Box 4">
              <a:extLst>
                <a:ext uri="{FF2B5EF4-FFF2-40B4-BE49-F238E27FC236}">
                  <a16:creationId xmlns:a16="http://schemas.microsoft.com/office/drawing/2014/main" id="{ACF4B62B-6EC7-4DF3-81A7-077BA9C42737}"/>
                </a:ext>
              </a:extLst>
            </p:cNvPr>
            <p:cNvSpPr txBox="1"/>
            <p:nvPr/>
          </p:nvSpPr>
          <p:spPr>
            <a:xfrm>
              <a:off x="1237396" y="1524000"/>
              <a:ext cx="1476233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5,07 </a:t>
              </a:r>
            </a:p>
          </p:txBody>
        </p:sp>
        <p:sp>
          <p:nvSpPr>
            <p:cNvPr id="8" name="Text Box 4">
              <a:extLst>
                <a:ext uri="{FF2B5EF4-FFF2-40B4-BE49-F238E27FC236}">
                  <a16:creationId xmlns:a16="http://schemas.microsoft.com/office/drawing/2014/main" id="{37A90E3A-DDBB-4DDF-8E58-FDBC728277F8}"/>
                </a:ext>
              </a:extLst>
            </p:cNvPr>
            <p:cNvSpPr txBox="1"/>
            <p:nvPr/>
          </p:nvSpPr>
          <p:spPr>
            <a:xfrm>
              <a:off x="933164" y="2125785"/>
              <a:ext cx="1905000" cy="90441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18,66</a:t>
              </a:r>
              <a:endParaRPr lang="en-US" sz="36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9" name="Text Box 14">
              <a:extLst>
                <a:ext uri="{FF2B5EF4-FFF2-40B4-BE49-F238E27FC236}">
                  <a16:creationId xmlns:a16="http://schemas.microsoft.com/office/drawing/2014/main" id="{E08D3302-8929-4C57-B892-02A81BFF1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62" y="1735244"/>
              <a:ext cx="688027" cy="6011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7666" tIns="53833" rIns="107666" bIns="53833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ts val="1350"/>
                </a:spcBef>
                <a:defRPr/>
              </a:pPr>
              <a:r>
                <a:rPr lang="en-US" sz="3200" dirty="0">
                  <a:solidFill>
                    <a:srgbClr val="0070C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"/>
                  <a:cs typeface="Times New Roman" panose="02020603050405020304" pitchFamily="18" charset="0"/>
                </a:rPr>
                <a:t> +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DE4175CD-58F6-4452-9ABF-E9215C148BC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64" y="3048946"/>
              <a:ext cx="1417066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</a:ln>
            <a:effectLst/>
          </p:spPr>
        </p:cxnSp>
      </p:grpSp>
      <p:sp>
        <p:nvSpPr>
          <p:cNvPr id="11" name="Text Box 4">
            <a:extLst>
              <a:ext uri="{FF2B5EF4-FFF2-40B4-BE49-F238E27FC236}">
                <a16:creationId xmlns:a16="http://schemas.microsoft.com/office/drawing/2014/main" id="{4EE9B354-6293-4605-935F-BD94B57CDACA}"/>
              </a:ext>
            </a:extLst>
          </p:cNvPr>
          <p:cNvSpPr txBox="1"/>
          <p:nvPr/>
        </p:nvSpPr>
        <p:spPr>
          <a:xfrm>
            <a:off x="933164" y="2938189"/>
            <a:ext cx="1713930" cy="9044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0480" marR="30480" algn="just">
              <a:lnSpc>
                <a:spcPct val="150000"/>
              </a:lnSpc>
            </a:pPr>
            <a:r>
              <a:rPr lang="en-US" sz="4000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26,65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9E92251-B5D3-4310-9C96-CA0AEA36E45D}"/>
              </a:ext>
            </a:extLst>
          </p:cNvPr>
          <p:cNvGrpSpPr/>
          <p:nvPr/>
        </p:nvGrpSpPr>
        <p:grpSpPr>
          <a:xfrm>
            <a:off x="2935856" y="838200"/>
            <a:ext cx="2495502" cy="2210746"/>
            <a:chOff x="342662" y="838200"/>
            <a:chExt cx="2495502" cy="2210746"/>
          </a:xfrm>
        </p:grpSpPr>
        <p:sp>
          <p:nvSpPr>
            <p:cNvPr id="13" name="Text Box 4">
              <a:extLst>
                <a:ext uri="{FF2B5EF4-FFF2-40B4-BE49-F238E27FC236}">
                  <a16:creationId xmlns:a16="http://schemas.microsoft.com/office/drawing/2014/main" id="{98045CEA-DEE5-4564-9349-147130E532DD}"/>
                </a:ext>
              </a:extLst>
            </p:cNvPr>
            <p:cNvSpPr txBox="1"/>
            <p:nvPr/>
          </p:nvSpPr>
          <p:spPr>
            <a:xfrm>
              <a:off x="1219199" y="838200"/>
              <a:ext cx="1332931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4,36</a:t>
              </a:r>
            </a:p>
          </p:txBody>
        </p:sp>
        <p:sp>
          <p:nvSpPr>
            <p:cNvPr id="14" name="Text Box 4">
              <a:extLst>
                <a:ext uri="{FF2B5EF4-FFF2-40B4-BE49-F238E27FC236}">
                  <a16:creationId xmlns:a16="http://schemas.microsoft.com/office/drawing/2014/main" id="{D5BF8E5E-D642-4E2B-8A6E-BA7D1D69A5C2}"/>
                </a:ext>
              </a:extLst>
            </p:cNvPr>
            <p:cNvSpPr txBox="1"/>
            <p:nvPr/>
          </p:nvSpPr>
          <p:spPr>
            <a:xfrm>
              <a:off x="1237396" y="1524000"/>
              <a:ext cx="1476233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2,53 </a:t>
              </a:r>
            </a:p>
          </p:txBody>
        </p:sp>
        <p:sp>
          <p:nvSpPr>
            <p:cNvPr id="15" name="Text Box 4">
              <a:extLst>
                <a:ext uri="{FF2B5EF4-FFF2-40B4-BE49-F238E27FC236}">
                  <a16:creationId xmlns:a16="http://schemas.microsoft.com/office/drawing/2014/main" id="{0C61116D-72A1-4319-84DC-AC019D230F2D}"/>
                </a:ext>
              </a:extLst>
            </p:cNvPr>
            <p:cNvSpPr txBox="1"/>
            <p:nvPr/>
          </p:nvSpPr>
          <p:spPr>
            <a:xfrm>
              <a:off x="933164" y="2125785"/>
              <a:ext cx="1905000" cy="90441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ctr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0,96</a:t>
              </a:r>
              <a:endParaRPr lang="en-US" sz="36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88E32F0A-636C-4F90-9C0D-E988D648A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62" y="1735244"/>
              <a:ext cx="688027" cy="6011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7666" tIns="53833" rIns="107666" bIns="53833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ts val="1350"/>
                </a:spcBef>
                <a:defRPr/>
              </a:pPr>
              <a:r>
                <a:rPr lang="en-US" sz="3200" dirty="0">
                  <a:solidFill>
                    <a:srgbClr val="0070C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"/>
                  <a:cs typeface="Times New Roman" panose="02020603050405020304" pitchFamily="18" charset="0"/>
                </a:rPr>
                <a:t> +</a:t>
              </a: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13C768B-6871-4914-ACF1-3A822E7927E9}"/>
                </a:ext>
              </a:extLst>
            </p:cNvPr>
            <p:cNvCxnSpPr>
              <a:cxnSpLocks/>
            </p:cNvCxnSpPr>
            <p:nvPr/>
          </p:nvCxnSpPr>
          <p:spPr>
            <a:xfrm>
              <a:off x="933164" y="3048946"/>
              <a:ext cx="1417066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</a:ln>
            <a:effectLst/>
          </p:spPr>
        </p:cxnSp>
      </p:grpSp>
      <p:sp>
        <p:nvSpPr>
          <p:cNvPr id="18" name="Text Box 4">
            <a:extLst>
              <a:ext uri="{FF2B5EF4-FFF2-40B4-BE49-F238E27FC236}">
                <a16:creationId xmlns:a16="http://schemas.microsoft.com/office/drawing/2014/main" id="{D98E687E-B059-470F-97AB-4B2B1E5D4D99}"/>
              </a:ext>
            </a:extLst>
          </p:cNvPr>
          <p:cNvSpPr txBox="1"/>
          <p:nvPr/>
        </p:nvSpPr>
        <p:spPr>
          <a:xfrm>
            <a:off x="3580258" y="2898637"/>
            <a:ext cx="1713930" cy="9044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0480" marR="30480" algn="ctr">
              <a:lnSpc>
                <a:spcPct val="150000"/>
              </a:lnSpc>
            </a:pPr>
            <a:r>
              <a:rPr lang="en-US" sz="4000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7,85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13524C0-89D6-4743-89A1-1B41F7E6321F}"/>
              </a:ext>
            </a:extLst>
          </p:cNvPr>
          <p:cNvGrpSpPr/>
          <p:nvPr/>
        </p:nvGrpSpPr>
        <p:grpSpPr>
          <a:xfrm>
            <a:off x="6017573" y="842476"/>
            <a:ext cx="2288663" cy="2210746"/>
            <a:chOff x="6017573" y="842476"/>
            <a:chExt cx="2288663" cy="2210746"/>
          </a:xfrm>
        </p:grpSpPr>
        <p:sp>
          <p:nvSpPr>
            <p:cNvPr id="20" name="Text Box 4">
              <a:extLst>
                <a:ext uri="{FF2B5EF4-FFF2-40B4-BE49-F238E27FC236}">
                  <a16:creationId xmlns:a16="http://schemas.microsoft.com/office/drawing/2014/main" id="{E6B1DC93-D3EF-435E-A096-DF6E59BC06E5}"/>
                </a:ext>
              </a:extLst>
            </p:cNvPr>
            <p:cNvSpPr txBox="1"/>
            <p:nvPr/>
          </p:nvSpPr>
          <p:spPr>
            <a:xfrm>
              <a:off x="6571548" y="842476"/>
              <a:ext cx="1332931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34,8</a:t>
              </a:r>
            </a:p>
          </p:txBody>
        </p:sp>
        <p:sp>
          <p:nvSpPr>
            <p:cNvPr id="21" name="Text Box 4">
              <a:extLst>
                <a:ext uri="{FF2B5EF4-FFF2-40B4-BE49-F238E27FC236}">
                  <a16:creationId xmlns:a16="http://schemas.microsoft.com/office/drawing/2014/main" id="{4121AC67-D040-43CD-9E63-7637DA4B5666}"/>
                </a:ext>
              </a:extLst>
            </p:cNvPr>
            <p:cNvSpPr txBox="1"/>
            <p:nvPr/>
          </p:nvSpPr>
          <p:spPr>
            <a:xfrm>
              <a:off x="6830003" y="1524000"/>
              <a:ext cx="1476233" cy="90159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just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9,76 </a:t>
              </a:r>
            </a:p>
          </p:txBody>
        </p:sp>
        <p:sp>
          <p:nvSpPr>
            <p:cNvPr id="22" name="Text Box 4">
              <a:extLst>
                <a:ext uri="{FF2B5EF4-FFF2-40B4-BE49-F238E27FC236}">
                  <a16:creationId xmlns:a16="http://schemas.microsoft.com/office/drawing/2014/main" id="{7ED633C0-2236-4EC9-ADFA-0E0D537C3205}"/>
                </a:ext>
              </a:extLst>
            </p:cNvPr>
            <p:cNvSpPr txBox="1"/>
            <p:nvPr/>
          </p:nvSpPr>
          <p:spPr>
            <a:xfrm>
              <a:off x="6348768" y="2133809"/>
              <a:ext cx="1905000" cy="90441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marL="30480" marR="30480" algn="ctr">
                <a:lnSpc>
                  <a:spcPct val="150000"/>
                </a:lnSpc>
              </a:pPr>
              <a:r>
                <a:rPr lang="en-US" sz="4000" dirty="0">
                  <a:solidFill>
                    <a:srgbClr val="000000"/>
                  </a:solidFill>
                  <a:latin typeface="Arial" panose="020B0604020202020204" pitchFamily="34" charset="0"/>
                  <a:ea typeface="Times New Roman" panose="02020603050405020304" pitchFamily="18" charset="0"/>
                </a:rPr>
                <a:t>24,35</a:t>
              </a:r>
              <a:endParaRPr lang="en-US" sz="36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3" name="Text Box 14">
              <a:extLst>
                <a:ext uri="{FF2B5EF4-FFF2-40B4-BE49-F238E27FC236}">
                  <a16:creationId xmlns:a16="http://schemas.microsoft.com/office/drawing/2014/main" id="{85F6E34F-24D3-454E-8FAB-38E586CA2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17573" y="1739520"/>
              <a:ext cx="688027" cy="6011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7666" tIns="53833" rIns="107666" bIns="53833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ts val="1350"/>
                </a:spcBef>
                <a:defRPr/>
              </a:pPr>
              <a:r>
                <a:rPr lang="en-US" sz="3200" dirty="0">
                  <a:solidFill>
                    <a:srgbClr val="0070C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"/>
                  <a:cs typeface="Times New Roman" panose="02020603050405020304" pitchFamily="18" charset="0"/>
                </a:rPr>
                <a:t> +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1B2EC0E1-CA31-492C-AC9C-F8C6064A3C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5513" y="3030200"/>
              <a:ext cx="1715487" cy="23022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</a:ln>
            <a:effectLst/>
          </p:spPr>
        </p:cxnSp>
      </p:grpSp>
      <p:sp>
        <p:nvSpPr>
          <p:cNvPr id="30" name="Text Box 4">
            <a:extLst>
              <a:ext uri="{FF2B5EF4-FFF2-40B4-BE49-F238E27FC236}">
                <a16:creationId xmlns:a16="http://schemas.microsoft.com/office/drawing/2014/main" id="{C8FA153D-3A2F-4758-9363-4F93937B765A}"/>
              </a:ext>
            </a:extLst>
          </p:cNvPr>
          <p:cNvSpPr txBox="1"/>
          <p:nvPr/>
        </p:nvSpPr>
        <p:spPr>
          <a:xfrm>
            <a:off x="6301104" y="2909023"/>
            <a:ext cx="2000327" cy="9044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0480" marR="30480" algn="ctr">
              <a:lnSpc>
                <a:spcPct val="150000"/>
              </a:lnSpc>
            </a:pPr>
            <a:r>
              <a:rPr lang="en-US" sz="4000" dirty="0">
                <a:solidFill>
                  <a:srgbClr val="FF0000"/>
                </a:solidFill>
                <a:latin typeface="Arial" panose="020B0604020202020204" pitchFamily="34" charset="0"/>
                <a:ea typeface="Times New Roman" panose="02020603050405020304" pitchFamily="18" charset="0"/>
              </a:rPr>
              <a:t>68,91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7215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11" grpId="0"/>
      <p:bldP spid="11" grpId="1"/>
      <p:bldP spid="13" grpId="0"/>
      <p:bldP spid="14" grpId="0"/>
      <p:bldP spid="15" grpId="0"/>
      <p:bldP spid="18" grpId="0"/>
      <p:bldP spid="18" grpId="1"/>
      <p:bldP spid="20" grpId="0"/>
      <p:bldP spid="21" grpId="0"/>
      <p:bldP spid="22" grpId="0"/>
      <p:bldP spid="30" grpId="0"/>
      <p:bldP spid="30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E51355-3D40-4EA7-8851-5F8874E7E2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4E3C14-9DB9-4372-8158-9F6A2AC7E3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32680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FC5FCC-ED24-4DE7-A92C-F9920AB843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slide 1">
            <a:hlinkClick r:id="" action="ppaction://media"/>
            <a:extLst>
              <a:ext uri="{FF2B5EF4-FFF2-40B4-BE49-F238E27FC236}">
                <a16:creationId xmlns:a16="http://schemas.microsoft.com/office/drawing/2014/main" id="{97BEA3E4-4915-4C78-AED0-288748659C08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21410"/>
            <a:ext cx="5867400" cy="6604772"/>
          </a:xfrm>
        </p:spPr>
      </p:pic>
    </p:spTree>
    <p:extLst>
      <p:ext uri="{BB962C8B-B14F-4D97-AF65-F5344CB8AC3E}">
        <p14:creationId xmlns:p14="http://schemas.microsoft.com/office/powerpoint/2010/main" val="4179873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14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AB0CA-9159-42E2-9514-61ACA3710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2">
            <a:hlinkClick r:id="" action="ppaction://media"/>
            <a:extLst>
              <a:ext uri="{FF2B5EF4-FFF2-40B4-BE49-F238E27FC236}">
                <a16:creationId xmlns:a16="http://schemas.microsoft.com/office/drawing/2014/main" id="{053CB81F-56CA-4937-B69F-C986AD6F802B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28600" y="0"/>
            <a:ext cx="7391399" cy="7086600"/>
          </a:xfrm>
        </p:spPr>
      </p:pic>
    </p:spTree>
    <p:extLst>
      <p:ext uri="{BB962C8B-B14F-4D97-AF65-F5344CB8AC3E}">
        <p14:creationId xmlns:p14="http://schemas.microsoft.com/office/powerpoint/2010/main" val="325265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93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A86EE1-90B0-41EA-B495-D6685E273D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3">
            <a:hlinkClick r:id="" action="ppaction://media"/>
            <a:extLst>
              <a:ext uri="{FF2B5EF4-FFF2-40B4-BE49-F238E27FC236}">
                <a16:creationId xmlns:a16="http://schemas.microsoft.com/office/drawing/2014/main" id="{0E719087-6156-4F44-A768-A5664022AF5D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600200" y="0"/>
            <a:ext cx="6857999" cy="7010400"/>
          </a:xfrm>
        </p:spPr>
      </p:pic>
    </p:spTree>
    <p:extLst>
      <p:ext uri="{BB962C8B-B14F-4D97-AF65-F5344CB8AC3E}">
        <p14:creationId xmlns:p14="http://schemas.microsoft.com/office/powerpoint/2010/main" val="3975550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">
            <a:hlinkClick r:id="" action="ppaction://media"/>
            <a:extLst>
              <a:ext uri="{FF2B5EF4-FFF2-40B4-BE49-F238E27FC236}">
                <a16:creationId xmlns:a16="http://schemas.microsoft.com/office/drawing/2014/main" id="{67C014FE-CB16-4CDD-AF25-239190E4EC3B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585" y="0"/>
            <a:ext cx="4114799" cy="7322904"/>
          </a:xfr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233A39B-E20A-42BF-87CF-35706E25C0E9}"/>
              </a:ext>
            </a:extLst>
          </p:cNvPr>
          <p:cNvSpPr/>
          <p:nvPr/>
        </p:nvSpPr>
        <p:spPr>
          <a:xfrm>
            <a:off x="4343400" y="335845"/>
            <a:ext cx="5037988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Tuần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đầu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tiên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cây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cao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13,3 cm.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Tuần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thứ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hai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,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cây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cao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thêm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3,1 cm.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Tuần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thứ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ba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,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cây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tiếp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tục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cao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thêm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3,4 cm.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Hỏi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sau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tuần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thứ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ba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cây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cao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bao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nhiêu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xăng-ti-mét</a:t>
            </a:r>
            <a:r>
              <a:rPr lang="en-US" sz="4400" dirty="0">
                <a:solidFill>
                  <a:srgbClr val="002060"/>
                </a:solidFill>
                <a:highlight>
                  <a:srgbClr val="FFFF00"/>
                </a:highlight>
                <a:latin typeface="Arial" panose="020B0604020202020204" pitchFamily="34" charset="0"/>
                <a:ea typeface="Times New Roman" panose="02020603050405020304" pitchFamily="18" charset="0"/>
              </a:rPr>
              <a:t>?</a:t>
            </a:r>
            <a:endParaRPr lang="en-US" sz="4400" dirty="0">
              <a:solidFill>
                <a:srgbClr val="002060"/>
              </a:solidFill>
              <a:highlight>
                <a:srgbClr val="FFFF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1306554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8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CB74C4-76AC-4843-AAA1-631809B6BB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5">
            <a:hlinkClick r:id="" action="ppaction://media"/>
            <a:extLst>
              <a:ext uri="{FF2B5EF4-FFF2-40B4-BE49-F238E27FC236}">
                <a16:creationId xmlns:a16="http://schemas.microsoft.com/office/drawing/2014/main" id="{7A65C7EF-EF0B-4F56-B2FE-ADD0C9A116F4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878805" y="127759"/>
            <a:ext cx="5386389" cy="6602482"/>
          </a:xfrm>
        </p:spPr>
      </p:pic>
    </p:spTree>
    <p:extLst>
      <p:ext uri="{BB962C8B-B14F-4D97-AF65-F5344CB8AC3E}">
        <p14:creationId xmlns:p14="http://schemas.microsoft.com/office/powerpoint/2010/main" val="532514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962699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4" name="Google Shape;2354;p48"/>
          <p:cNvGrpSpPr/>
          <p:nvPr/>
        </p:nvGrpSpPr>
        <p:grpSpPr>
          <a:xfrm>
            <a:off x="7426750" y="1746750"/>
            <a:ext cx="191796" cy="304278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31" y="3157721"/>
            <a:ext cx="3665929" cy="29280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3951079" y="3157721"/>
            <a:ext cx="4406690" cy="2625020"/>
            <a:chOff x="7902158" y="4600941"/>
            <a:chExt cx="8813379" cy="5250040"/>
          </a:xfrm>
        </p:grpSpPr>
        <p:sp>
          <p:nvSpPr>
            <p:cNvPr id="290" name="Freeform 3"/>
            <p:cNvSpPr/>
            <p:nvPr/>
          </p:nvSpPr>
          <p:spPr>
            <a:xfrm rot="16200000">
              <a:off x="9683828" y="2819271"/>
              <a:ext cx="5250040" cy="8813379"/>
            </a:xfrm>
            <a:custGeom>
              <a:avLst/>
              <a:gdLst/>
              <a:ahLst/>
              <a:cxnLst/>
              <a:rect l="l" t="t" r="r" b="b"/>
              <a:pathLst>
                <a:path w="1727269" h="10115685">
                  <a:moveTo>
                    <a:pt x="63030" y="9522131"/>
                  </a:moveTo>
                  <a:cubicBezTo>
                    <a:pt x="63030" y="9522131"/>
                    <a:pt x="0" y="9275567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834196" y="6965"/>
                  </a:cubicBezTo>
                  <a:cubicBezTo>
                    <a:pt x="1050944" y="16819"/>
                    <a:pt x="1255259" y="36481"/>
                    <a:pt x="1389447" y="101690"/>
                  </a:cubicBezTo>
                  <a:cubicBezTo>
                    <a:pt x="1645493" y="226120"/>
                    <a:pt x="1727268" y="459160"/>
                    <a:pt x="1721781" y="704684"/>
                  </a:cubicBezTo>
                  <a:cubicBezTo>
                    <a:pt x="1721781" y="704684"/>
                    <a:pt x="1678493" y="1013073"/>
                    <a:pt x="1685926" y="1248607"/>
                  </a:cubicBezTo>
                  <a:cubicBezTo>
                    <a:pt x="1693049" y="9263933"/>
                    <a:pt x="1700206" y="9459536"/>
                    <a:pt x="1700206" y="9459536"/>
                  </a:cubicBezTo>
                  <a:cubicBezTo>
                    <a:pt x="1683524" y="9675268"/>
                    <a:pt x="1568880" y="9885880"/>
                    <a:pt x="1372011" y="9997504"/>
                  </a:cubicBezTo>
                  <a:cubicBezTo>
                    <a:pt x="1221660" y="10082752"/>
                    <a:pt x="1023629" y="10097850"/>
                    <a:pt x="803168" y="10087108"/>
                  </a:cubicBezTo>
                  <a:cubicBezTo>
                    <a:pt x="645952" y="10081832"/>
                    <a:pt x="384604" y="10115685"/>
                    <a:pt x="254278" y="10006527"/>
                  </a:cubicBezTo>
                  <a:cubicBezTo>
                    <a:pt x="145767" y="9915642"/>
                    <a:pt x="81795" y="9722330"/>
                    <a:pt x="63030" y="9522131"/>
                  </a:cubicBezTo>
                  <a:close/>
                </a:path>
              </a:pathLst>
            </a:custGeom>
            <a:solidFill>
              <a:srgbClr val="E65B2E"/>
            </a:solidFill>
          </p:spPr>
          <p:txBody>
            <a:bodyPr/>
            <a:lstStyle/>
            <a:p>
              <a:endParaRPr lang="en-US" sz="900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8702778" y="5391085"/>
              <a:ext cx="7245529" cy="3877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Các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em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hãy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trả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lời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đúng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các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câu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hỏi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để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nhận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được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phần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quà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của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cô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 </a:t>
              </a:r>
              <a:r>
                <a:rPr lang="en-GB" sz="3000" dirty="0" err="1">
                  <a:solidFill>
                    <a:schemeClr val="bg1"/>
                  </a:solidFill>
                  <a:latin typeface="#9Slide05 SVNBeloved" pitchFamily="2" charset="0"/>
                </a:rPr>
                <a:t>nhé</a:t>
              </a:r>
              <a:r>
                <a:rPr lang="en-GB" sz="3000" dirty="0">
                  <a:solidFill>
                    <a:schemeClr val="bg1"/>
                  </a:solidFill>
                  <a:latin typeface="#9Slide05 SVNBeloved" pitchFamily="2" charset="0"/>
                </a:rPr>
                <a:t>!</a:t>
              </a:r>
            </a:p>
          </p:txBody>
        </p:sp>
      </p:grpSp>
      <p:grpSp>
        <p:nvGrpSpPr>
          <p:cNvPr id="2071" name="Google Shape;2071;p48"/>
          <p:cNvGrpSpPr/>
          <p:nvPr/>
        </p:nvGrpSpPr>
        <p:grpSpPr>
          <a:xfrm>
            <a:off x="7712901" y="4241974"/>
            <a:ext cx="1289735" cy="1790682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3370808" y="4259584"/>
            <a:ext cx="1119464" cy="1557841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3" name="Google Shape;1552;p42">
            <a:extLst>
              <a:ext uri="{FF2B5EF4-FFF2-40B4-BE49-F238E27FC236}">
                <a16:creationId xmlns:a16="http://schemas.microsoft.com/office/drawing/2014/main" id="{0D2530D0-AE80-422C-BE69-A0B666BF5518}"/>
              </a:ext>
            </a:extLst>
          </p:cNvPr>
          <p:cNvSpPr/>
          <p:nvPr/>
        </p:nvSpPr>
        <p:spPr>
          <a:xfrm>
            <a:off x="866908" y="1000110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n-US" sz="5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AI NHANH AI ĐÚNG</a:t>
            </a:r>
            <a:endParaRPr sz="5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99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3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5DACAD-ABC7-4F44-A8D5-DB821BA33B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EC881C-B204-4A72-9446-597BCA23FB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3588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729D7753-73C2-46B3-BEA8-873474623EC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143001" y="-1143003"/>
            <a:ext cx="6858001" cy="9144001"/>
          </a:xfrm>
          <a:prstGeom prst="rect">
            <a:avLst/>
          </a:prstGeom>
          <a:ln>
            <a:solidFill>
              <a:schemeClr val="accent6">
                <a:lumMod val="20000"/>
                <a:lumOff val="80000"/>
              </a:schemeClr>
            </a:solidFill>
          </a:ln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75386B91-93C7-4B5E-B70E-3FDC07B655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399" y="-622557"/>
            <a:ext cx="9677399" cy="6161855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4A457F7C-43A0-47EB-A1FE-E8B04017434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3359185" y="2227030"/>
            <a:ext cx="2425635" cy="6858001"/>
          </a:xfrm>
          <a:prstGeom prst="rect">
            <a:avLst/>
          </a:prstGeom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762000" y="1752600"/>
            <a:ext cx="7848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>
              <a:buFontTx/>
              <a:buNone/>
            </a:pPr>
            <a:r>
              <a:rPr lang="en-US" altLang="vi-VN" sz="6000" b="1" dirty="0">
                <a:solidFill>
                  <a:srgbClr val="C00000"/>
                </a:solidFill>
                <a:latin typeface="Times New Roman" pitchFamily="18" charset="0"/>
              </a:rPr>
              <a:t>CHÀO TẠM BIỆT CÁC EM !</a:t>
            </a:r>
          </a:p>
        </p:txBody>
      </p:sp>
      <p:pic>
        <p:nvPicPr>
          <p:cNvPr id="11" name="图片 3" descr="595d3f6b209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90002" y="3615518"/>
            <a:ext cx="3311000" cy="2711450"/>
          </a:xfrm>
          <a:prstGeom prst="rect">
            <a:avLst/>
          </a:prstGeom>
        </p:spPr>
      </p:pic>
      <p:pic>
        <p:nvPicPr>
          <p:cNvPr id="7" name="Picture 4" descr="671691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4307" y="363376"/>
            <a:ext cx="1359694" cy="5676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39720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792B4A-2E0D-43C3-B107-BF0AFAB23D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A80F89-6CC2-488F-B30E-E1390E47C2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07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03246" y="2870809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0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4,78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654369" y="4699676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4,86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4581957" y="2835800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4,68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4705714" y="4704643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4,87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866908" y="1000110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1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838200" y="1295400"/>
            <a:ext cx="77040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r>
              <a:rPr lang="en" sz="3000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Tính</a:t>
            </a:r>
            <a:r>
              <a:rPr lang="en-US" sz="32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4,52 + 0,26 = ?</a:t>
            </a:r>
            <a:endParaRPr sz="3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902" y="421937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264554" y="2418286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6988883" y="4183888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341107" y="2357536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8710" y="2628507"/>
            <a:ext cx="3198386" cy="2554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77748" y="3451307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26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BC35F2-185F-4FB3-9297-318E87C32E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DD8427-B2DA-4EBF-81B8-E6221F08E27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7250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03246" y="2870809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27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654369" y="4699676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27,26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4636961" y="2835769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23,23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4705714" y="4704643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63,26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866908" y="1000110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1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9946" y="1324241"/>
            <a:ext cx="7205355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r>
              <a:rPr lang="en-US" sz="28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Tính</a:t>
            </a:r>
            <a:r>
              <a:rPr lang="en-US" sz="28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4+ 23,26 = ?</a:t>
            </a:r>
            <a:endParaRPr sz="3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902" y="421937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264554" y="2418286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6988883" y="4183888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341107" y="2357536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8710" y="2628507"/>
            <a:ext cx="3198386" cy="2554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20817" y="3794425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9078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1A7207-9EA6-4860-B7A5-FF3C4495E6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F36BA76-734D-46FC-AFB1-77A1D37829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782329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430149" y="4193691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Trung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608984" y="5527656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Hiếu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5383164" y="4144905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Hương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4761962" y="5591537"/>
            <a:ext cx="2857920" cy="982408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300" b="1" dirty="0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300" b="1" dirty="0" err="1">
                <a:solidFill>
                  <a:srgbClr val="DEC1E3">
                    <a:lumMod val="2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endParaRPr lang="en-US" sz="3300" b="1" dirty="0">
              <a:solidFill>
                <a:srgbClr val="DEC1E3">
                  <a:lumMod val="25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656304" y="-154299"/>
            <a:ext cx="7621200" cy="1294683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Bạn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nào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có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cách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đặt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tính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đúng</a:t>
            </a:r>
            <a:r>
              <a:rPr lang="en-US" sz="4400" kern="0" dirty="0">
                <a:solidFill>
                  <a:srgbClr val="000000"/>
                </a:solidFill>
                <a:latin typeface="#9Slide07 SVNDessert Menu Scrip" panose="00000500000000000000" pitchFamily="2" charset="0"/>
                <a:cs typeface="Arial"/>
                <a:sym typeface="Arial"/>
              </a:rPr>
              <a:t>? </a:t>
            </a:r>
            <a:endParaRPr sz="4400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9946" y="1324241"/>
            <a:ext cx="7205355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endParaRPr sz="3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921799" y="5217147"/>
            <a:ext cx="970844" cy="1575918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7814711" y="3880890"/>
            <a:ext cx="1117671" cy="1536859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8">
                    <a:buClr>
                      <a:srgbClr val="000000"/>
                    </a:buClr>
                    <a:defRPr/>
                  </a:pPr>
                  <a:endParaRPr sz="1401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7225330" y="5391143"/>
            <a:ext cx="1595866" cy="165873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378">
                  <a:buClr>
                    <a:srgbClr val="000000"/>
                  </a:buClr>
                  <a:defRPr/>
                </a:pPr>
                <a:endParaRPr sz="1401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86018" y="3694261"/>
            <a:ext cx="1394719" cy="1642459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1159" y="3768020"/>
            <a:ext cx="3198386" cy="2554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20817" y="3794425"/>
            <a:ext cx="365523" cy="365523"/>
          </a:xfrm>
          <a:prstGeom prst="rect">
            <a:avLst/>
          </a:prstGeom>
        </p:spPr>
      </p:pic>
      <p:pic>
        <p:nvPicPr>
          <p:cNvPr id="1261" name="Picture 1260">
            <a:extLst>
              <a:ext uri="{FF2B5EF4-FFF2-40B4-BE49-F238E27FC236}">
                <a16:creationId xmlns:a16="http://schemas.microsoft.com/office/drawing/2014/main" id="{FDBC9A8F-5492-4885-8D0D-0FA51B6BF5E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3001" y="995444"/>
            <a:ext cx="7218990" cy="3220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01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fill="remove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remove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、2、3、6、8、10、11、12、15"/>
  <p:tag name="KSO_WM_SLIDE_ID" val="custom20187308_1"/>
  <p:tag name="KSO_WM_TEMPLATE_SUBCATEGORY" val="0"/>
  <p:tag name="KSO_WM_SLIDE_TYPE" val="title"/>
  <p:tag name="KSO_WM_SLIDE_SUBTYPE" val="pureTxt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187308"/>
  <p:tag name="KSO_WM_SLIDE_LAYOUT" val="a_b"/>
  <p:tag name="KSO_WM_SLIDE_LAYOUT_CNT" val="1_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1072</TotalTime>
  <Words>211</Words>
  <Application>Microsoft Office PowerPoint</Application>
  <PresentationFormat>On-screen Show (4:3)</PresentationFormat>
  <Paragraphs>54</Paragraphs>
  <Slides>31</Slides>
  <Notes>10</Notes>
  <HiddenSlides>0</HiddenSlides>
  <MMClips>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42" baseType="lpstr">
      <vt:lpstr>微软雅黑</vt:lpstr>
      <vt:lpstr>宋体</vt:lpstr>
      <vt:lpstr>#9Slide05 SVNBeloved</vt:lpstr>
      <vt:lpstr>#9Slide07 SVNDessert Menu Scrip</vt:lpstr>
      <vt:lpstr>Arial</vt:lpstr>
      <vt:lpstr>Arial </vt:lpstr>
      <vt:lpstr>Calibri</vt:lpstr>
      <vt:lpstr>Cambria</vt:lpstr>
      <vt:lpstr>Courier New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 Tính 4,52 + 0,26 = ?</vt:lpstr>
      <vt:lpstr>PowerPoint Presentation</vt:lpstr>
      <vt:lpstr>Tính 4+ 23,26 = 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Aspire3A315</dc:creator>
  <cp:lastModifiedBy>Administrator</cp:lastModifiedBy>
  <cp:revision>89</cp:revision>
  <dcterms:created xsi:type="dcterms:W3CDTF">2023-10-06T13:46:55Z</dcterms:created>
  <dcterms:modified xsi:type="dcterms:W3CDTF">2024-10-30T22:58:32Z</dcterms:modified>
</cp:coreProperties>
</file>