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5" r:id="rId3"/>
    <p:sldId id="294" r:id="rId4"/>
    <p:sldId id="291" r:id="rId5"/>
    <p:sldId id="29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7BE3-B7EE-441B-B9EB-44BE6A9D0F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E2EA29-C323-4020-A657-867FEA7C22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119F9D-370E-4380-97A3-B5818C930E91}"/>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5" name="Footer Placeholder 4">
            <a:extLst>
              <a:ext uri="{FF2B5EF4-FFF2-40B4-BE49-F238E27FC236}">
                <a16:creationId xmlns:a16="http://schemas.microsoft.com/office/drawing/2014/main" id="{ABCB5437-0FA7-4527-8C64-D86DAC856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245DA-B6A8-436D-A17D-3D213228CF9B}"/>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7922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0575-F2B2-45AA-9C6A-B1CB18303B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2DCF5-87FE-4A09-8FA6-682C21C8C4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06C76-A4BD-423E-A0B8-08965447D84B}"/>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5" name="Footer Placeholder 4">
            <a:extLst>
              <a:ext uri="{FF2B5EF4-FFF2-40B4-BE49-F238E27FC236}">
                <a16:creationId xmlns:a16="http://schemas.microsoft.com/office/drawing/2014/main" id="{8C52D896-1BEB-4431-A9A7-139EEB7F3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F9C46-310F-4AE1-969B-AAC5FDCFA311}"/>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280791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8EAA62-FFA4-4483-94D7-C87B4870A3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DC4DFB-BF9D-488D-B4A1-6F4C1855ED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75417-3851-4F5E-AD39-4E0F263B94CE}"/>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5" name="Footer Placeholder 4">
            <a:extLst>
              <a:ext uri="{FF2B5EF4-FFF2-40B4-BE49-F238E27FC236}">
                <a16:creationId xmlns:a16="http://schemas.microsoft.com/office/drawing/2014/main" id="{35C23A60-6DAA-4A4D-9DE8-145E144DC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2EA1F-8DB6-46BC-A05C-FA407A43716D}"/>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191212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6B49-64EC-45E9-A1F2-BF87B0CC6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9E948-90F4-4702-9204-61B4C643D0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9041B-32B0-473C-A9F9-6BC9D565E5CE}"/>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5" name="Footer Placeholder 4">
            <a:extLst>
              <a:ext uri="{FF2B5EF4-FFF2-40B4-BE49-F238E27FC236}">
                <a16:creationId xmlns:a16="http://schemas.microsoft.com/office/drawing/2014/main" id="{FA2076D8-D7A7-4C72-A083-1BF80C74B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3C80C-D41D-4F84-B4E0-B2909FB5CA72}"/>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6050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C8C1-7045-4F03-BAD9-DD1A411D36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EBEBF5-2F09-412C-8B48-E3CBA4783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0A3E2E-0555-47BA-B0B1-C8A38D6A9305}"/>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5" name="Footer Placeholder 4">
            <a:extLst>
              <a:ext uri="{FF2B5EF4-FFF2-40B4-BE49-F238E27FC236}">
                <a16:creationId xmlns:a16="http://schemas.microsoft.com/office/drawing/2014/main" id="{F7E6FF52-0A17-4315-AB82-DE9FB2CD0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7D1EE-AA4C-4E06-8F89-0BE30BC1E7AE}"/>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164123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D295-F7C6-4387-82FE-B08653DD7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D01E8-486A-4C0A-A7C1-B774F8E6A1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221A1C-E321-43D2-84AF-536BE89CA0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53B252-187A-4216-849A-FE6AE21E7D78}"/>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6" name="Footer Placeholder 5">
            <a:extLst>
              <a:ext uri="{FF2B5EF4-FFF2-40B4-BE49-F238E27FC236}">
                <a16:creationId xmlns:a16="http://schemas.microsoft.com/office/drawing/2014/main" id="{71BE309C-7DB4-44AE-83D7-19DEC81BB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3BE1F-9B35-42CF-8EE3-36F0EBE2275D}"/>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84288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FB4-F6B1-421F-B206-3644A743DD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A95B2-A774-45BC-B7A5-E9445EEB6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2B916F-88E5-470E-AA99-333E90536F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CC0EB5-C006-41AB-9EE0-1A23809E4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103606-746C-41EF-917B-FB0F58D36E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BC7186-E6D5-43F4-93D7-A38646134726}"/>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8" name="Footer Placeholder 7">
            <a:extLst>
              <a:ext uri="{FF2B5EF4-FFF2-40B4-BE49-F238E27FC236}">
                <a16:creationId xmlns:a16="http://schemas.microsoft.com/office/drawing/2014/main" id="{2B79A2F5-8408-4011-924E-F2E01A1AC7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F6BAEC-C0E5-4E0F-BDD1-226903B15656}"/>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330960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D4BC-02C1-4361-962A-B2A046E94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3F1742-2858-4B76-89E4-2C09D6B6121B}"/>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4" name="Footer Placeholder 3">
            <a:extLst>
              <a:ext uri="{FF2B5EF4-FFF2-40B4-BE49-F238E27FC236}">
                <a16:creationId xmlns:a16="http://schemas.microsoft.com/office/drawing/2014/main" id="{FAA2FDF2-427A-4945-A18C-D823FBBF67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4AA0C9-5E2B-4292-B75F-0DF17DC5B9C2}"/>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159966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32E98-E9CE-4F29-A97A-8EA8FF04D101}"/>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3" name="Footer Placeholder 2">
            <a:extLst>
              <a:ext uri="{FF2B5EF4-FFF2-40B4-BE49-F238E27FC236}">
                <a16:creationId xmlns:a16="http://schemas.microsoft.com/office/drawing/2014/main" id="{3269BC66-329B-49DC-9CDE-2AE0144E4E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AE746-D6EE-45C7-8841-AFA91B9779F6}"/>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351492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5C02-6188-44E6-BBBE-CB2BAE460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251B65-9E87-4BF9-9D0B-6138462CF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46D89-CA13-4677-A472-12CBD4D09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A585A9-ADCE-4737-B9C3-3779BFE677AE}"/>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6" name="Footer Placeholder 5">
            <a:extLst>
              <a:ext uri="{FF2B5EF4-FFF2-40B4-BE49-F238E27FC236}">
                <a16:creationId xmlns:a16="http://schemas.microsoft.com/office/drawing/2014/main" id="{4107093F-C6FC-491F-BD25-E09CD2611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E7FB8-5D4F-4BF3-A15C-E17A6C4B8D6D}"/>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372745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D7E0-E74C-454C-926E-E1A96A721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16463-FAD3-4B64-BC96-5DAFD9FBD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41A347-2D37-48D2-AAE9-382B5F1A2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E0CB3E-4A04-4AAC-89E6-BA0BAB554D66}"/>
              </a:ext>
            </a:extLst>
          </p:cNvPr>
          <p:cNvSpPr>
            <a:spLocks noGrp="1"/>
          </p:cNvSpPr>
          <p:nvPr>
            <p:ph type="dt" sz="half" idx="10"/>
          </p:nvPr>
        </p:nvSpPr>
        <p:spPr/>
        <p:txBody>
          <a:bodyPr/>
          <a:lstStyle/>
          <a:p>
            <a:fld id="{AEDD5AF5-5A43-4E6B-83D5-C74C6FE6C8DA}" type="datetimeFigureOut">
              <a:rPr lang="en-US" smtClean="0"/>
              <a:t>3/2/2025</a:t>
            </a:fld>
            <a:endParaRPr lang="en-US"/>
          </a:p>
        </p:txBody>
      </p:sp>
      <p:sp>
        <p:nvSpPr>
          <p:cNvPr id="6" name="Footer Placeholder 5">
            <a:extLst>
              <a:ext uri="{FF2B5EF4-FFF2-40B4-BE49-F238E27FC236}">
                <a16:creationId xmlns:a16="http://schemas.microsoft.com/office/drawing/2014/main" id="{F6C185D0-FB7D-47DC-9D85-F39068F0E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D3DC9-C0BF-41F9-BFCC-8F19154A3CFF}"/>
              </a:ext>
            </a:extLst>
          </p:cNvPr>
          <p:cNvSpPr>
            <a:spLocks noGrp="1"/>
          </p:cNvSpPr>
          <p:nvPr>
            <p:ph type="sldNum" sz="quarter" idx="12"/>
          </p:nvPr>
        </p:nvSpPr>
        <p:spPr/>
        <p:txBody>
          <a:bodyPr/>
          <a:lstStyle/>
          <a:p>
            <a:fld id="{C703DB96-C447-4553-8EE8-F9E4D1120B1D}" type="slidenum">
              <a:rPr lang="en-US" smtClean="0"/>
              <a:t>‹#›</a:t>
            </a:fld>
            <a:endParaRPr lang="en-US"/>
          </a:p>
        </p:txBody>
      </p:sp>
    </p:spTree>
    <p:extLst>
      <p:ext uri="{BB962C8B-B14F-4D97-AF65-F5344CB8AC3E}">
        <p14:creationId xmlns:p14="http://schemas.microsoft.com/office/powerpoint/2010/main" val="322807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C2849-F7D4-4D06-9107-E565BACD5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92151C-5863-42F7-B143-EFBD18C4E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32F99-F03F-469C-87A0-307EACC3E6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D5AF5-5A43-4E6B-83D5-C74C6FE6C8DA}" type="datetimeFigureOut">
              <a:rPr lang="en-US" smtClean="0"/>
              <a:t>3/2/2025</a:t>
            </a:fld>
            <a:endParaRPr lang="en-US"/>
          </a:p>
        </p:txBody>
      </p:sp>
      <p:sp>
        <p:nvSpPr>
          <p:cNvPr id="5" name="Footer Placeholder 4">
            <a:extLst>
              <a:ext uri="{FF2B5EF4-FFF2-40B4-BE49-F238E27FC236}">
                <a16:creationId xmlns:a16="http://schemas.microsoft.com/office/drawing/2014/main" id="{579C1098-BE73-45B5-A807-73A6A2EC0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F995-5AC0-4E98-BFBF-0A7023C6BF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DB96-C447-4553-8EE8-F9E4D1120B1D}" type="slidenum">
              <a:rPr lang="en-US" smtClean="0"/>
              <a:t>‹#›</a:t>
            </a:fld>
            <a:endParaRPr lang="en-US"/>
          </a:p>
        </p:txBody>
      </p:sp>
    </p:spTree>
    <p:extLst>
      <p:ext uri="{BB962C8B-B14F-4D97-AF65-F5344CB8AC3E}">
        <p14:creationId xmlns:p14="http://schemas.microsoft.com/office/powerpoint/2010/main" val="2747685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hyperlink" Target="https://laodong.vn/the-gioi/10-dieu-ky-thu-ve-duong-tu-con-song-co-dap-tam-hiep-khong-lo-chan-ngang-816378.ldo" TargetMode="External"/><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svg"/><Relationship Id="rId10" Type="http://schemas.openxmlformats.org/officeDocument/2006/relationships/hyperlink" Target="https://laodong.vn/tags/dap-thuy-dien-trung-quoc-420906.ldo" TargetMode="External"/><Relationship Id="rId4" Type="http://schemas.openxmlformats.org/officeDocument/2006/relationships/image" Target="../media/image6.png"/><Relationship Id="rId9" Type="http://schemas.openxmlformats.org/officeDocument/2006/relationships/hyperlink" Target="https://laodong.vn/the-gioi/khong-khi-lanh-manh-gay-ret-sau-bao-trum-trung-quoc-1435288.ld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55802" y="-621895"/>
            <a:ext cx="3823504" cy="3954653"/>
          </a:xfrm>
          <a:custGeom>
            <a:avLst/>
            <a:gdLst/>
            <a:ahLst/>
            <a:cxnLst/>
            <a:rect l="l" t="t" r="r" b="b"/>
            <a:pathLst>
              <a:path w="5735256" h="5931980">
                <a:moveTo>
                  <a:pt x="0" y="0"/>
                </a:moveTo>
                <a:lnTo>
                  <a:pt x="5735256" y="0"/>
                </a:lnTo>
                <a:lnTo>
                  <a:pt x="5735256" y="5931980"/>
                </a:lnTo>
                <a:lnTo>
                  <a:pt x="0" y="5931980"/>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sp>
        <p:nvSpPr>
          <p:cNvPr id="4" name="Freeform 4"/>
          <p:cNvSpPr/>
          <p:nvPr/>
        </p:nvSpPr>
        <p:spPr>
          <a:xfrm>
            <a:off x="3450294" y="3113477"/>
            <a:ext cx="1680210" cy="2743200"/>
          </a:xfrm>
          <a:custGeom>
            <a:avLst/>
            <a:gdLst/>
            <a:ahLst/>
            <a:cxnLst/>
            <a:rect l="l" t="t" r="r" b="b"/>
            <a:pathLst>
              <a:path w="2520315" h="4114800">
                <a:moveTo>
                  <a:pt x="0" y="0"/>
                </a:moveTo>
                <a:lnTo>
                  <a:pt x="2520315" y="0"/>
                </a:lnTo>
                <a:lnTo>
                  <a:pt x="252031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US" sz="1200">
              <a:solidFill>
                <a:prstClr val="black"/>
              </a:solidFill>
              <a:latin typeface="Calibri"/>
            </a:endParaRPr>
          </a:p>
        </p:txBody>
      </p:sp>
      <p:sp>
        <p:nvSpPr>
          <p:cNvPr id="8" name="TextBox 8"/>
          <p:cNvSpPr txBox="1"/>
          <p:nvPr/>
        </p:nvSpPr>
        <p:spPr>
          <a:xfrm>
            <a:off x="5079722" y="1715056"/>
            <a:ext cx="8228815" cy="3787512"/>
          </a:xfrm>
          <a:prstGeom prst="rect">
            <a:avLst/>
          </a:prstGeom>
        </p:spPr>
        <p:txBody>
          <a:bodyPr lIns="33867" tIns="33867" rIns="33867" bIns="33867" rtlCol="0" anchor="ctr"/>
          <a:lstStyle/>
          <a:p>
            <a:pPr algn="ctr" defTabSz="609630">
              <a:lnSpc>
                <a:spcPts val="2059"/>
              </a:lnSpc>
              <a:defRPr/>
            </a:pPr>
            <a:endParaRPr sz="1200">
              <a:solidFill>
                <a:prstClr val="black"/>
              </a:solidFill>
              <a:latin typeface="Calibri"/>
            </a:endParaRPr>
          </a:p>
        </p:txBody>
      </p:sp>
      <p:grpSp>
        <p:nvGrpSpPr>
          <p:cNvPr id="12" name="Group 12"/>
          <p:cNvGrpSpPr/>
          <p:nvPr/>
        </p:nvGrpSpPr>
        <p:grpSpPr>
          <a:xfrm>
            <a:off x="-1112300" y="6237677"/>
            <a:ext cx="14416600" cy="2277285"/>
            <a:chOff x="0" y="0"/>
            <a:chExt cx="5695447" cy="899668"/>
          </a:xfrm>
        </p:grpSpPr>
        <p:sp>
          <p:nvSpPr>
            <p:cNvPr id="13" name="Freeform 13"/>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pPr defTabSz="609630">
                <a:defRPr/>
              </a:pPr>
              <a:endParaRPr lang="en-US" sz="1200">
                <a:solidFill>
                  <a:prstClr val="black"/>
                </a:solidFill>
                <a:latin typeface="Calibri"/>
              </a:endParaRPr>
            </a:p>
          </p:txBody>
        </p:sp>
        <p:sp>
          <p:nvSpPr>
            <p:cNvPr id="14" name="TextBox 14"/>
            <p:cNvSpPr txBox="1"/>
            <p:nvPr/>
          </p:nvSpPr>
          <p:spPr>
            <a:xfrm>
              <a:off x="0" y="-85725"/>
              <a:ext cx="5695447" cy="985393"/>
            </a:xfrm>
            <a:prstGeom prst="rect">
              <a:avLst/>
            </a:prstGeom>
          </p:spPr>
          <p:txBody>
            <a:bodyPr lIns="33867" tIns="33867" rIns="33867" bIns="33867" rtlCol="0" anchor="ctr"/>
            <a:lstStyle/>
            <a:p>
              <a:pPr algn="ctr" defTabSz="609630">
                <a:lnSpc>
                  <a:spcPts val="2059"/>
                </a:lnSpc>
                <a:defRPr/>
              </a:pPr>
              <a:endParaRPr sz="1200">
                <a:solidFill>
                  <a:prstClr val="black"/>
                </a:solidFill>
                <a:latin typeface="Calibri"/>
              </a:endParaRPr>
            </a:p>
          </p:txBody>
        </p:sp>
      </p:grpSp>
      <p:sp>
        <p:nvSpPr>
          <p:cNvPr id="15" name="Freeform 15"/>
          <p:cNvSpPr/>
          <p:nvPr/>
        </p:nvSpPr>
        <p:spPr>
          <a:xfrm>
            <a:off x="10225026" y="343989"/>
            <a:ext cx="2851200" cy="96228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defRPr/>
            </a:pPr>
            <a:endParaRPr lang="en-US" sz="1200">
              <a:solidFill>
                <a:prstClr val="black"/>
              </a:solidFill>
              <a:latin typeface="Calibri"/>
            </a:endParaRPr>
          </a:p>
        </p:txBody>
      </p:sp>
      <p:sp>
        <p:nvSpPr>
          <p:cNvPr id="16" name="Freeform 16"/>
          <p:cNvSpPr/>
          <p:nvPr/>
        </p:nvSpPr>
        <p:spPr>
          <a:xfrm rot="463947">
            <a:off x="-1060527" y="5517878"/>
            <a:ext cx="2851200" cy="96228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17" name="Freeform 17"/>
          <p:cNvSpPr/>
          <p:nvPr/>
        </p:nvSpPr>
        <p:spPr>
          <a:xfrm>
            <a:off x="-468190" y="-890292"/>
            <a:ext cx="3217963" cy="2163650"/>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en-US" sz="1200">
              <a:solidFill>
                <a:prstClr val="black"/>
              </a:solidFill>
              <a:latin typeface="Calibri"/>
            </a:endParaRPr>
          </a:p>
        </p:txBody>
      </p:sp>
      <p:sp>
        <p:nvSpPr>
          <p:cNvPr id="18" name="Freeform 18"/>
          <p:cNvSpPr/>
          <p:nvPr/>
        </p:nvSpPr>
        <p:spPr>
          <a:xfrm rot="-9724667">
            <a:off x="9831508" y="5533433"/>
            <a:ext cx="3217963" cy="2163650"/>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en-US" sz="1200">
              <a:solidFill>
                <a:prstClr val="black"/>
              </a:solidFill>
              <a:latin typeface="Calibri"/>
            </a:endParaRPr>
          </a:p>
        </p:txBody>
      </p:sp>
      <p:sp>
        <p:nvSpPr>
          <p:cNvPr id="19" name="Freeform 19"/>
          <p:cNvSpPr/>
          <p:nvPr/>
        </p:nvSpPr>
        <p:spPr>
          <a:xfrm>
            <a:off x="8944077" y="352035"/>
            <a:ext cx="887259" cy="784115"/>
          </a:xfrm>
          <a:custGeom>
            <a:avLst/>
            <a:gdLst/>
            <a:ahLst/>
            <a:cxnLst/>
            <a:rect l="l" t="t" r="r" b="b"/>
            <a:pathLst>
              <a:path w="1330888" h="1176172">
                <a:moveTo>
                  <a:pt x="0" y="0"/>
                </a:moveTo>
                <a:lnTo>
                  <a:pt x="1330887" y="0"/>
                </a:lnTo>
                <a:lnTo>
                  <a:pt x="1330887" y="1176172"/>
                </a:lnTo>
                <a:lnTo>
                  <a:pt x="0" y="11761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defRPr/>
            </a:pPr>
            <a:endParaRPr lang="en-US" sz="1200">
              <a:solidFill>
                <a:prstClr val="black"/>
              </a:solidFill>
              <a:latin typeface="Calibri"/>
            </a:endParaRPr>
          </a:p>
        </p:txBody>
      </p:sp>
      <p:sp>
        <p:nvSpPr>
          <p:cNvPr id="20" name="Freeform 20"/>
          <p:cNvSpPr/>
          <p:nvPr/>
        </p:nvSpPr>
        <p:spPr>
          <a:xfrm>
            <a:off x="365073" y="1226779"/>
            <a:ext cx="887259" cy="784115"/>
          </a:xfrm>
          <a:custGeom>
            <a:avLst/>
            <a:gdLst/>
            <a:ahLst/>
            <a:cxnLst/>
            <a:rect l="l" t="t" r="r" b="b"/>
            <a:pathLst>
              <a:path w="1330888" h="1176172">
                <a:moveTo>
                  <a:pt x="0" y="0"/>
                </a:moveTo>
                <a:lnTo>
                  <a:pt x="1330888" y="0"/>
                </a:lnTo>
                <a:lnTo>
                  <a:pt x="1330888" y="1176172"/>
                </a:lnTo>
                <a:lnTo>
                  <a:pt x="0" y="11761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defRPr/>
            </a:pPr>
            <a:endParaRPr lang="en-US" sz="1200">
              <a:solidFill>
                <a:prstClr val="black"/>
              </a:solidFill>
              <a:latin typeface="Calibri"/>
            </a:endParaRPr>
          </a:p>
        </p:txBody>
      </p:sp>
      <p:pic>
        <p:nvPicPr>
          <p:cNvPr id="2" name="Picture 1">
            <a:extLst>
              <a:ext uri="{FF2B5EF4-FFF2-40B4-BE49-F238E27FC236}">
                <a16:creationId xmlns:a16="http://schemas.microsoft.com/office/drawing/2014/main" id="{84FDB3DF-E3DE-4E21-B5D1-4AB6910B17F1}"/>
              </a:ext>
            </a:extLst>
          </p:cNvPr>
          <p:cNvPicPr>
            <a:picLocks noChangeAspect="1"/>
          </p:cNvPicPr>
          <p:nvPr/>
        </p:nvPicPr>
        <p:blipFill rotWithShape="1">
          <a:blip r:embed="rId11"/>
          <a:srcRect l="18341" t="11575" r="16133" b="16550"/>
          <a:stretch/>
        </p:blipFill>
        <p:spPr>
          <a:xfrm>
            <a:off x="-34371" y="1370843"/>
            <a:ext cx="12226371" cy="6012596"/>
          </a:xfrm>
          <a:prstGeom prst="rect">
            <a:avLst/>
          </a:prstGeom>
        </p:spPr>
      </p:pic>
      <p:sp>
        <p:nvSpPr>
          <p:cNvPr id="5" name="Rectangle 4">
            <a:extLst>
              <a:ext uri="{FF2B5EF4-FFF2-40B4-BE49-F238E27FC236}">
                <a16:creationId xmlns:a16="http://schemas.microsoft.com/office/drawing/2014/main" id="{7EF6AF72-93C0-4207-BADF-4D53EB728850}"/>
              </a:ext>
            </a:extLst>
          </p:cNvPr>
          <p:cNvSpPr/>
          <p:nvPr/>
        </p:nvSpPr>
        <p:spPr>
          <a:xfrm>
            <a:off x="2202854" y="384544"/>
            <a:ext cx="8120020" cy="945744"/>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err="1">
                <a:ln w="0"/>
                <a:solidFill>
                  <a:schemeClr val="tx1"/>
                </a:solidFill>
                <a:effectLst>
                  <a:outerShdw blurRad="38100" dist="19050" dir="2700000" algn="tl" rotWithShape="0">
                    <a:schemeClr val="dk1">
                      <a:alpha val="40000"/>
                    </a:schemeClr>
                  </a:outerShdw>
                </a:effectLst>
              </a:rPr>
              <a:t>Đập</a:t>
            </a:r>
            <a:r>
              <a:rPr lang="en-US" sz="6600" dirty="0">
                <a:ln w="0"/>
                <a:solidFill>
                  <a:schemeClr val="tx1"/>
                </a:solidFill>
                <a:effectLst>
                  <a:outerShdw blurRad="38100" dist="19050" dir="2700000" algn="tl" rotWithShape="0">
                    <a:schemeClr val="dk1">
                      <a:alpha val="40000"/>
                    </a:schemeClr>
                  </a:outerShdw>
                </a:effectLst>
              </a:rPr>
              <a:t> Tam </a:t>
            </a:r>
            <a:r>
              <a:rPr lang="en-US" sz="6600" dirty="0" err="1">
                <a:ln w="0"/>
                <a:solidFill>
                  <a:schemeClr val="tx1"/>
                </a:solidFill>
                <a:effectLst>
                  <a:outerShdw blurRad="38100" dist="19050" dir="2700000" algn="tl" rotWithShape="0">
                    <a:schemeClr val="dk1">
                      <a:alpha val="40000"/>
                    </a:schemeClr>
                  </a:outerShdw>
                </a:effectLst>
              </a:rPr>
              <a:t>Hiệp</a:t>
            </a:r>
            <a:endParaRPr lang="en-US" sz="6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30616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079722" y="1715056"/>
            <a:ext cx="8228815" cy="3787512"/>
          </a:xfrm>
          <a:prstGeom prst="rect">
            <a:avLst/>
          </a:prstGeom>
        </p:spPr>
        <p:txBody>
          <a:bodyPr lIns="33867" tIns="33867" rIns="33867" bIns="33867" rtlCol="0" anchor="ctr"/>
          <a:lstStyle/>
          <a:p>
            <a:pPr algn="ctr" defTabSz="609630">
              <a:lnSpc>
                <a:spcPts val="2059"/>
              </a:lnSpc>
              <a:defRPr/>
            </a:pPr>
            <a:endParaRPr sz="1200">
              <a:solidFill>
                <a:prstClr val="black"/>
              </a:solidFill>
              <a:latin typeface="Calibri"/>
            </a:endParaRPr>
          </a:p>
        </p:txBody>
      </p:sp>
      <p:grpSp>
        <p:nvGrpSpPr>
          <p:cNvPr id="12" name="Group 12"/>
          <p:cNvGrpSpPr/>
          <p:nvPr/>
        </p:nvGrpSpPr>
        <p:grpSpPr>
          <a:xfrm>
            <a:off x="-1112300" y="6237677"/>
            <a:ext cx="14416600" cy="2277285"/>
            <a:chOff x="0" y="0"/>
            <a:chExt cx="5695447" cy="899668"/>
          </a:xfrm>
        </p:grpSpPr>
        <p:sp>
          <p:nvSpPr>
            <p:cNvPr id="13" name="Freeform 13"/>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pPr defTabSz="609630">
                <a:defRPr/>
              </a:pPr>
              <a:endParaRPr lang="en-US" sz="1200">
                <a:solidFill>
                  <a:prstClr val="black"/>
                </a:solidFill>
                <a:latin typeface="Calibri"/>
              </a:endParaRPr>
            </a:p>
          </p:txBody>
        </p:sp>
        <p:sp>
          <p:nvSpPr>
            <p:cNvPr id="14" name="TextBox 14"/>
            <p:cNvSpPr txBox="1"/>
            <p:nvPr/>
          </p:nvSpPr>
          <p:spPr>
            <a:xfrm>
              <a:off x="0" y="-85725"/>
              <a:ext cx="5695447" cy="985393"/>
            </a:xfrm>
            <a:prstGeom prst="rect">
              <a:avLst/>
            </a:prstGeom>
          </p:spPr>
          <p:txBody>
            <a:bodyPr lIns="33867" tIns="33867" rIns="33867" bIns="33867" rtlCol="0" anchor="ctr"/>
            <a:lstStyle/>
            <a:p>
              <a:pPr algn="ctr" defTabSz="609630">
                <a:lnSpc>
                  <a:spcPts val="2059"/>
                </a:lnSpc>
                <a:defRPr/>
              </a:pPr>
              <a:endParaRPr sz="1200">
                <a:solidFill>
                  <a:prstClr val="black"/>
                </a:solidFill>
                <a:latin typeface="Calibri"/>
              </a:endParaRPr>
            </a:p>
          </p:txBody>
        </p:sp>
      </p:grpSp>
      <p:sp>
        <p:nvSpPr>
          <p:cNvPr id="16" name="Freeform 16"/>
          <p:cNvSpPr/>
          <p:nvPr/>
        </p:nvSpPr>
        <p:spPr>
          <a:xfrm rot="463947">
            <a:off x="-1060527" y="5517878"/>
            <a:ext cx="2851200" cy="96228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17" name="Freeform 17"/>
          <p:cNvSpPr/>
          <p:nvPr/>
        </p:nvSpPr>
        <p:spPr>
          <a:xfrm>
            <a:off x="-468190" y="-890292"/>
            <a:ext cx="3217963" cy="2163650"/>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defRPr/>
            </a:pPr>
            <a:endParaRPr lang="en-US" sz="1200">
              <a:solidFill>
                <a:prstClr val="black"/>
              </a:solidFill>
              <a:latin typeface="Calibri"/>
            </a:endParaRPr>
          </a:p>
        </p:txBody>
      </p:sp>
      <p:sp>
        <p:nvSpPr>
          <p:cNvPr id="19" name="Freeform 19"/>
          <p:cNvSpPr/>
          <p:nvPr/>
        </p:nvSpPr>
        <p:spPr>
          <a:xfrm>
            <a:off x="8944077" y="352035"/>
            <a:ext cx="887259" cy="784115"/>
          </a:xfrm>
          <a:custGeom>
            <a:avLst/>
            <a:gdLst/>
            <a:ahLst/>
            <a:cxnLst/>
            <a:rect l="l" t="t" r="r" b="b"/>
            <a:pathLst>
              <a:path w="1330888" h="1176172">
                <a:moveTo>
                  <a:pt x="0" y="0"/>
                </a:moveTo>
                <a:lnTo>
                  <a:pt x="1330887" y="0"/>
                </a:lnTo>
                <a:lnTo>
                  <a:pt x="1330887" y="1176172"/>
                </a:lnTo>
                <a:lnTo>
                  <a:pt x="0" y="11761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a:endParaRPr>
          </a:p>
        </p:txBody>
      </p:sp>
      <p:sp>
        <p:nvSpPr>
          <p:cNvPr id="5" name="Rectangle 4">
            <a:extLst>
              <a:ext uri="{FF2B5EF4-FFF2-40B4-BE49-F238E27FC236}">
                <a16:creationId xmlns:a16="http://schemas.microsoft.com/office/drawing/2014/main" id="{7EF6AF72-93C0-4207-BADF-4D53EB728850}"/>
              </a:ext>
            </a:extLst>
          </p:cNvPr>
          <p:cNvSpPr/>
          <p:nvPr/>
        </p:nvSpPr>
        <p:spPr>
          <a:xfrm>
            <a:off x="2981253" y="85089"/>
            <a:ext cx="9184242" cy="945744"/>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n w="0"/>
                <a:solidFill>
                  <a:schemeClr val="tx1"/>
                </a:solidFill>
                <a:latin typeface="Times New Roman" panose="02020603050405020304" pitchFamily="18" charset="0"/>
                <a:cs typeface="Times New Roman" panose="02020603050405020304" pitchFamily="18" charset="0"/>
              </a:rPr>
              <a:t>Đập</a:t>
            </a:r>
            <a:r>
              <a:rPr lang="en-US" sz="2400" b="1" dirty="0">
                <a:ln w="0"/>
                <a:solidFill>
                  <a:schemeClr val="tx1"/>
                </a:solidFill>
                <a:latin typeface="Times New Roman" panose="02020603050405020304" pitchFamily="18" charset="0"/>
                <a:cs typeface="Times New Roman" panose="02020603050405020304" pitchFamily="18" charset="0"/>
              </a:rPr>
              <a:t> Tam </a:t>
            </a:r>
            <a:r>
              <a:rPr lang="en-US" sz="2400" b="1" dirty="0" err="1">
                <a:ln w="0"/>
                <a:solidFill>
                  <a:schemeClr val="tx1"/>
                </a:solidFill>
                <a:latin typeface="Times New Roman" panose="02020603050405020304" pitchFamily="18" charset="0"/>
                <a:cs typeface="Times New Roman" panose="02020603050405020304" pitchFamily="18" charset="0"/>
              </a:rPr>
              <a:t>hiệp</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là</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đập</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thuỷ</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điện</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chắn</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ngang</a:t>
            </a:r>
            <a:r>
              <a:rPr lang="en-US" sz="2400" b="1" dirty="0">
                <a:ln w="0"/>
                <a:solidFill>
                  <a:schemeClr val="tx1"/>
                </a:solidFill>
                <a:latin typeface="Times New Roman" panose="02020603050405020304" pitchFamily="18" charset="0"/>
                <a:cs typeface="Times New Roman" panose="02020603050405020304" pitchFamily="18" charset="0"/>
              </a:rPr>
              <a:t> song Tr</a:t>
            </a:r>
            <a:r>
              <a:rPr lang="vi-VN" sz="2400" b="1" dirty="0">
                <a:ln w="0"/>
                <a:solidFill>
                  <a:schemeClr val="tx1"/>
                </a:solidFill>
                <a:latin typeface="Times New Roman" panose="02020603050405020304" pitchFamily="18" charset="0"/>
                <a:cs typeface="Times New Roman" panose="02020603050405020304" pitchFamily="18" charset="0"/>
              </a:rPr>
              <a:t>ư</a:t>
            </a:r>
            <a:r>
              <a:rPr lang="en-US" sz="2400" b="1" dirty="0" err="1">
                <a:ln w="0"/>
                <a:solidFill>
                  <a:schemeClr val="tx1"/>
                </a:solidFill>
                <a:latin typeface="Times New Roman" panose="02020603050405020304" pitchFamily="18" charset="0"/>
                <a:cs typeface="Times New Roman" panose="02020603050405020304" pitchFamily="18" charset="0"/>
              </a:rPr>
              <a:t>ờng</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Giang</a:t>
            </a:r>
            <a:r>
              <a:rPr lang="en-US" sz="2400" b="1" dirty="0">
                <a:ln w="0"/>
                <a:solidFill>
                  <a:schemeClr val="tx1"/>
                </a:solidFill>
                <a:latin typeface="Times New Roman" panose="02020603050405020304" pitchFamily="18" charset="0"/>
                <a:cs typeface="Times New Roman" panose="02020603050405020304" pitchFamily="18" charset="0"/>
              </a:rPr>
              <a:t>( con </a:t>
            </a:r>
            <a:r>
              <a:rPr lang="en-US" sz="2400" b="1" dirty="0" err="1">
                <a:ln w="0"/>
                <a:solidFill>
                  <a:schemeClr val="tx1"/>
                </a:solidFill>
                <a:latin typeface="Times New Roman" panose="02020603050405020304" pitchFamily="18" charset="0"/>
                <a:cs typeface="Times New Roman" panose="02020603050405020304" pitchFamily="18" charset="0"/>
              </a:rPr>
              <a:t>sông</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lớn</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thứ</a:t>
            </a:r>
            <a:r>
              <a:rPr lang="en-US" sz="2400" b="1" dirty="0">
                <a:ln w="0"/>
                <a:solidFill>
                  <a:schemeClr val="tx1"/>
                </a:solidFill>
                <a:latin typeface="Times New Roman" panose="02020603050405020304" pitchFamily="18" charset="0"/>
                <a:cs typeface="Times New Roman" panose="02020603050405020304" pitchFamily="18" charset="0"/>
              </a:rPr>
              <a:t> 3 </a:t>
            </a:r>
            <a:r>
              <a:rPr lang="en-US" sz="2400" b="1" dirty="0" err="1">
                <a:ln w="0"/>
                <a:solidFill>
                  <a:schemeClr val="tx1"/>
                </a:solidFill>
                <a:latin typeface="Times New Roman" panose="02020603050405020304" pitchFamily="18" charset="0"/>
                <a:cs typeface="Times New Roman" panose="02020603050405020304" pitchFamily="18" charset="0"/>
              </a:rPr>
              <a:t>trên</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thế</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giới</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tại</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tỉnh</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Hồ</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Bắc</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Trung</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Quốc</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Hiện</a:t>
            </a:r>
            <a:r>
              <a:rPr lang="en-US" sz="2400" b="1" dirty="0">
                <a:ln w="0"/>
                <a:solidFill>
                  <a:schemeClr val="tx1"/>
                </a:solidFill>
                <a:latin typeface="Times New Roman" panose="02020603050405020304" pitchFamily="18" charset="0"/>
                <a:cs typeface="Times New Roman" panose="02020603050405020304" pitchFamily="18" charset="0"/>
              </a:rPr>
              <a:t> nay, </a:t>
            </a:r>
            <a:r>
              <a:rPr lang="en-US" sz="2400" b="1" dirty="0" err="1">
                <a:ln w="0"/>
                <a:solidFill>
                  <a:schemeClr val="tx1"/>
                </a:solidFill>
                <a:latin typeface="Times New Roman" panose="02020603050405020304" pitchFamily="18" charset="0"/>
                <a:cs typeface="Times New Roman" panose="02020603050405020304" pitchFamily="18" charset="0"/>
              </a:rPr>
              <a:t>nó</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là</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đập</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thuỷ</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điện</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lớn</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nhất</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thế</a:t>
            </a:r>
            <a:r>
              <a:rPr lang="en-US" sz="2400" b="1" dirty="0">
                <a:ln w="0"/>
                <a:solidFill>
                  <a:schemeClr val="tx1"/>
                </a:solidFill>
                <a:latin typeface="Times New Roman" panose="02020603050405020304" pitchFamily="18" charset="0"/>
                <a:cs typeface="Times New Roman" panose="02020603050405020304" pitchFamily="18" charset="0"/>
              </a:rPr>
              <a:t> </a:t>
            </a:r>
            <a:r>
              <a:rPr lang="en-US" sz="2400" b="1" dirty="0" err="1">
                <a:ln w="0"/>
                <a:solidFill>
                  <a:schemeClr val="tx1"/>
                </a:solidFill>
                <a:latin typeface="Times New Roman" panose="02020603050405020304" pitchFamily="18" charset="0"/>
                <a:cs typeface="Times New Roman" panose="02020603050405020304" pitchFamily="18" charset="0"/>
              </a:rPr>
              <a:t>giới</a:t>
            </a:r>
            <a:r>
              <a:rPr lang="en-US" sz="2400" b="1" dirty="0">
                <a:ln w="0"/>
                <a:solidFill>
                  <a:schemeClr val="tx1"/>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C7063A09-6098-47CB-8841-50F04B2C33B9}"/>
              </a:ext>
            </a:extLst>
          </p:cNvPr>
          <p:cNvSpPr txBox="1"/>
          <p:nvPr/>
        </p:nvSpPr>
        <p:spPr>
          <a:xfrm>
            <a:off x="2981253" y="1101045"/>
            <a:ext cx="9184241" cy="1569660"/>
          </a:xfrm>
          <a:prstGeom prst="rect">
            <a:avLst/>
          </a:prstGeom>
          <a:solidFill>
            <a:schemeClr val="accent6">
              <a:lumMod val="60000"/>
              <a:lumOff val="40000"/>
            </a:schemeClr>
          </a:solidFill>
        </p:spPr>
        <p:txBody>
          <a:bodyPr wrap="square" rtlCol="0">
            <a:spAutoFit/>
          </a:bodyPr>
          <a:lstStyle/>
          <a:p>
            <a:r>
              <a:rPr lang="vi-VN" sz="2400" b="1" dirty="0">
                <a:latin typeface="+mj-lt"/>
              </a:rPr>
              <a:t>Ngày 14.12.1994, đập Tam Hiệp trên </a:t>
            </a:r>
            <a:r>
              <a:rPr lang="vi-VN" sz="2400" b="1" dirty="0">
                <a:latin typeface="+mj-lt"/>
                <a:hlinkClick r:id="rId8" tooltip="sông Dương Tử">
                  <a:extLst>
                    <a:ext uri="{A12FA001-AC4F-418D-AE19-62706E023703}">
                      <ahyp:hlinkClr xmlns:ahyp="http://schemas.microsoft.com/office/drawing/2018/hyperlinkcolor" val="tx"/>
                    </a:ext>
                  </a:extLst>
                </a:hlinkClick>
              </a:rPr>
              <a:t>sông Dương Tử</a:t>
            </a:r>
            <a:r>
              <a:rPr lang="vi-VN" sz="2400" b="1" dirty="0">
                <a:latin typeface="+mj-lt"/>
              </a:rPr>
              <a:t> chính thức được khởi công và đập vận hành vào năm 2009. Được làm từ bêtông và thép, đập Tam Hiệp có chiều dài 2.355m và đỉnh đập cao 185 mét trên mực nước biển. </a:t>
            </a:r>
            <a:endParaRPr lang="en-US" sz="2400" b="1" dirty="0">
              <a:latin typeface="+mj-lt"/>
            </a:endParaRPr>
          </a:p>
        </p:txBody>
      </p:sp>
      <p:sp>
        <p:nvSpPr>
          <p:cNvPr id="7" name="TextBox 6">
            <a:extLst>
              <a:ext uri="{FF2B5EF4-FFF2-40B4-BE49-F238E27FC236}">
                <a16:creationId xmlns:a16="http://schemas.microsoft.com/office/drawing/2014/main" id="{BF4AB019-8343-4F64-B528-29DF4E294844}"/>
              </a:ext>
            </a:extLst>
          </p:cNvPr>
          <p:cNvSpPr txBox="1"/>
          <p:nvPr/>
        </p:nvSpPr>
        <p:spPr>
          <a:xfrm>
            <a:off x="2991402" y="2750352"/>
            <a:ext cx="9184241" cy="1200329"/>
          </a:xfrm>
          <a:prstGeom prst="rect">
            <a:avLst/>
          </a:prstGeom>
          <a:solidFill>
            <a:srgbClr val="FFFF00"/>
          </a:solidFill>
        </p:spPr>
        <p:txBody>
          <a:bodyPr wrap="square" rtlCol="0">
            <a:spAutoFit/>
          </a:bodyPr>
          <a:lstStyle/>
          <a:p>
            <a:r>
              <a:rPr lang="vi-VN" sz="2400" b="1" dirty="0">
                <a:latin typeface="+mj-lt"/>
              </a:rPr>
              <a:t>Các hồ chứa của đập Tam Hiệp có diện tích khoảng hơn 1 triệu km2. Đập Tam Hiệp tạo ra sản lượng điện gấp 11 lần so với đập thuỷ điện Hoover khổng lồ của Mỹ.</a:t>
            </a:r>
            <a:endParaRPr lang="en-US" sz="2400" b="1" dirty="0">
              <a:latin typeface="+mj-lt"/>
            </a:endParaRPr>
          </a:p>
        </p:txBody>
      </p:sp>
      <p:sp>
        <p:nvSpPr>
          <p:cNvPr id="9" name="TextBox 8">
            <a:extLst>
              <a:ext uri="{FF2B5EF4-FFF2-40B4-BE49-F238E27FC236}">
                <a16:creationId xmlns:a16="http://schemas.microsoft.com/office/drawing/2014/main" id="{13D4F31B-64F4-4703-8520-F69022D88A97}"/>
              </a:ext>
            </a:extLst>
          </p:cNvPr>
          <p:cNvSpPr txBox="1"/>
          <p:nvPr/>
        </p:nvSpPr>
        <p:spPr>
          <a:xfrm>
            <a:off x="3001549" y="4069629"/>
            <a:ext cx="9163945" cy="1200329"/>
          </a:xfrm>
          <a:prstGeom prst="rect">
            <a:avLst/>
          </a:prstGeom>
          <a:solidFill>
            <a:schemeClr val="accent1">
              <a:lumMod val="60000"/>
              <a:lumOff val="40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T</a:t>
            </a:r>
            <a:r>
              <a:rPr lang="vi-VN" sz="2400" b="1" dirty="0">
                <a:latin typeface="Times New Roman" panose="02020603050405020304" pitchFamily="18" charset="0"/>
                <a:cs typeface="Times New Roman" panose="02020603050405020304" pitchFamily="18" charset="0"/>
              </a:rPr>
              <a:t>rong lịch sử vận hành, đập Tam Hiệp đã chặn lũ lụt gần 70 lần, thể hiện lợi ích và đóng góp toàn diện cho sự phát triển kinh tế, xã hội chất lượng cao ở </a:t>
            </a:r>
            <a:r>
              <a:rPr lang="vi-VN" sz="2400" b="1" dirty="0">
                <a:latin typeface="Times New Roman" panose="02020603050405020304" pitchFamily="18" charset="0"/>
                <a:cs typeface="Times New Roman" panose="02020603050405020304" pitchFamily="18" charset="0"/>
                <a:hlinkClick r:id="rId9" tooltip="Trung Quốc">
                  <a:extLst>
                    <a:ext uri="{A12FA001-AC4F-418D-AE19-62706E023703}">
                      <ahyp:hlinkClr xmlns:ahyp="http://schemas.microsoft.com/office/drawing/2018/hyperlinkcolor" val="tx"/>
                    </a:ext>
                  </a:extLst>
                </a:hlinkClick>
              </a:rPr>
              <a:t>Trung Quốc</a:t>
            </a:r>
            <a:r>
              <a:rPr lang="vi-VN"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B658593-0010-4E1A-A241-D2CAE1280CEA}"/>
              </a:ext>
            </a:extLst>
          </p:cNvPr>
          <p:cNvSpPr/>
          <p:nvPr/>
        </p:nvSpPr>
        <p:spPr>
          <a:xfrm>
            <a:off x="3028055" y="5354291"/>
            <a:ext cx="9163945" cy="1200329"/>
          </a:xfrm>
          <a:prstGeom prst="rect">
            <a:avLst/>
          </a:prstGeom>
          <a:solidFill>
            <a:srgbClr val="FF0000"/>
          </a:solidFill>
        </p:spPr>
        <p:txBody>
          <a:bodyPr wrap="square">
            <a:spAutoFit/>
          </a:bodyPr>
          <a:lstStyle/>
          <a:p>
            <a:r>
              <a:rPr lang="vi-VN" sz="2400" b="1" i="0" dirty="0">
                <a:effectLst/>
                <a:latin typeface="+mj-lt"/>
              </a:rPr>
              <a:t>Đập Tam Hiệp - dự án </a:t>
            </a:r>
            <a:r>
              <a:rPr lang="vi-VN" sz="2400" b="1" i="0" u="none" strike="noStrike" dirty="0">
                <a:effectLst/>
                <a:latin typeface="+mj-lt"/>
                <a:hlinkClick r:id="rId10" tooltip="thủy điện">
                  <a:extLst>
                    <a:ext uri="{A12FA001-AC4F-418D-AE19-62706E023703}">
                      <ahyp:hlinkClr xmlns:ahyp="http://schemas.microsoft.com/office/drawing/2018/hyperlinkcolor" val="tx"/>
                    </a:ext>
                  </a:extLst>
                </a:hlinkClick>
              </a:rPr>
              <a:t>thủy điện</a:t>
            </a:r>
            <a:r>
              <a:rPr lang="vi-VN" sz="2400" b="1" i="0" dirty="0">
                <a:effectLst/>
                <a:latin typeface="+mj-lt"/>
              </a:rPr>
              <a:t> lớn nhất thế giới - đã tạo ra hơn 1,7 nghìn tỉ kWh điện.Đây là con số đánh dấu kỷ niệm 30 năm xây dựng của đập Tam Hiệp tính tới ngày 14.12.2024.</a:t>
            </a:r>
          </a:p>
        </p:txBody>
      </p:sp>
      <p:pic>
        <p:nvPicPr>
          <p:cNvPr id="11" name="Picture 10">
            <a:extLst>
              <a:ext uri="{FF2B5EF4-FFF2-40B4-BE49-F238E27FC236}">
                <a16:creationId xmlns:a16="http://schemas.microsoft.com/office/drawing/2014/main" id="{8EEAC089-2822-4E73-A88F-C9FC5400D68C}"/>
              </a:ext>
            </a:extLst>
          </p:cNvPr>
          <p:cNvPicPr>
            <a:picLocks noChangeAspect="1"/>
          </p:cNvPicPr>
          <p:nvPr/>
        </p:nvPicPr>
        <p:blipFill rotWithShape="1">
          <a:blip r:embed="rId11"/>
          <a:srcRect l="37284" t="16483" r="34482" b="12191"/>
          <a:stretch/>
        </p:blipFill>
        <p:spPr>
          <a:xfrm>
            <a:off x="16357" y="-31261"/>
            <a:ext cx="2954748" cy="7319957"/>
          </a:xfrm>
          <a:prstGeom prst="rect">
            <a:avLst/>
          </a:prstGeom>
        </p:spPr>
      </p:pic>
    </p:spTree>
    <p:extLst>
      <p:ext uri="{BB962C8B-B14F-4D97-AF65-F5344CB8AC3E}">
        <p14:creationId xmlns:p14="http://schemas.microsoft.com/office/powerpoint/2010/main" val="2714966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41854" y="-184655"/>
            <a:ext cx="3823504" cy="3954653"/>
          </a:xfrm>
          <a:custGeom>
            <a:avLst/>
            <a:gdLst/>
            <a:ahLst/>
            <a:cxnLst/>
            <a:rect l="l" t="t" r="r" b="b"/>
            <a:pathLst>
              <a:path w="5735256" h="5931980">
                <a:moveTo>
                  <a:pt x="0" y="0"/>
                </a:moveTo>
                <a:lnTo>
                  <a:pt x="5735256" y="0"/>
                </a:lnTo>
                <a:lnTo>
                  <a:pt x="5735256" y="5931980"/>
                </a:lnTo>
                <a:lnTo>
                  <a:pt x="0" y="5931980"/>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sp>
        <p:nvSpPr>
          <p:cNvPr id="4" name="Freeform 4"/>
          <p:cNvSpPr/>
          <p:nvPr/>
        </p:nvSpPr>
        <p:spPr>
          <a:xfrm>
            <a:off x="3450294" y="3113477"/>
            <a:ext cx="1680210" cy="2743200"/>
          </a:xfrm>
          <a:custGeom>
            <a:avLst/>
            <a:gdLst/>
            <a:ahLst/>
            <a:cxnLst/>
            <a:rect l="l" t="t" r="r" b="b"/>
            <a:pathLst>
              <a:path w="2520315" h="4114800">
                <a:moveTo>
                  <a:pt x="0" y="0"/>
                </a:moveTo>
                <a:lnTo>
                  <a:pt x="2520315" y="0"/>
                </a:lnTo>
                <a:lnTo>
                  <a:pt x="252031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US" sz="1200">
              <a:solidFill>
                <a:prstClr val="black"/>
              </a:solidFill>
              <a:latin typeface="Calibri"/>
            </a:endParaRPr>
          </a:p>
        </p:txBody>
      </p:sp>
      <p:sp>
        <p:nvSpPr>
          <p:cNvPr id="8" name="TextBox 8"/>
          <p:cNvSpPr txBox="1"/>
          <p:nvPr/>
        </p:nvSpPr>
        <p:spPr>
          <a:xfrm>
            <a:off x="5079722" y="1715056"/>
            <a:ext cx="8228815" cy="3787512"/>
          </a:xfrm>
          <a:prstGeom prst="rect">
            <a:avLst/>
          </a:prstGeom>
        </p:spPr>
        <p:txBody>
          <a:bodyPr lIns="33867" tIns="33867" rIns="33867" bIns="33867" rtlCol="0" anchor="ctr"/>
          <a:lstStyle/>
          <a:p>
            <a:pPr algn="ctr" defTabSz="609630">
              <a:lnSpc>
                <a:spcPts val="2059"/>
              </a:lnSpc>
              <a:defRPr/>
            </a:pPr>
            <a:endParaRPr sz="1200">
              <a:solidFill>
                <a:prstClr val="black"/>
              </a:solidFill>
              <a:latin typeface="Calibri"/>
            </a:endParaRPr>
          </a:p>
        </p:txBody>
      </p:sp>
      <p:grpSp>
        <p:nvGrpSpPr>
          <p:cNvPr id="12" name="Group 12"/>
          <p:cNvGrpSpPr/>
          <p:nvPr/>
        </p:nvGrpSpPr>
        <p:grpSpPr>
          <a:xfrm>
            <a:off x="-1112300" y="6237677"/>
            <a:ext cx="14416600" cy="2277285"/>
            <a:chOff x="0" y="0"/>
            <a:chExt cx="5695447" cy="899668"/>
          </a:xfrm>
        </p:grpSpPr>
        <p:sp>
          <p:nvSpPr>
            <p:cNvPr id="13" name="Freeform 13"/>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pPr defTabSz="609630">
                <a:defRPr/>
              </a:pPr>
              <a:endParaRPr lang="en-US" sz="1200">
                <a:solidFill>
                  <a:prstClr val="black"/>
                </a:solidFill>
                <a:latin typeface="Calibri"/>
              </a:endParaRPr>
            </a:p>
          </p:txBody>
        </p:sp>
        <p:sp>
          <p:nvSpPr>
            <p:cNvPr id="14" name="TextBox 14"/>
            <p:cNvSpPr txBox="1"/>
            <p:nvPr/>
          </p:nvSpPr>
          <p:spPr>
            <a:xfrm>
              <a:off x="0" y="-85725"/>
              <a:ext cx="5695447" cy="985393"/>
            </a:xfrm>
            <a:prstGeom prst="rect">
              <a:avLst/>
            </a:prstGeom>
          </p:spPr>
          <p:txBody>
            <a:bodyPr lIns="33867" tIns="33867" rIns="33867" bIns="33867" rtlCol="0" anchor="ctr"/>
            <a:lstStyle/>
            <a:p>
              <a:pPr algn="ctr" defTabSz="609630">
                <a:lnSpc>
                  <a:spcPts val="2059"/>
                </a:lnSpc>
                <a:defRPr/>
              </a:pPr>
              <a:endParaRPr sz="1200">
                <a:solidFill>
                  <a:prstClr val="black"/>
                </a:solidFill>
                <a:latin typeface="Calibri"/>
              </a:endParaRPr>
            </a:p>
          </p:txBody>
        </p:sp>
      </p:grpSp>
      <p:sp>
        <p:nvSpPr>
          <p:cNvPr id="15" name="Freeform 15"/>
          <p:cNvSpPr/>
          <p:nvPr/>
        </p:nvSpPr>
        <p:spPr>
          <a:xfrm>
            <a:off x="10225026" y="343989"/>
            <a:ext cx="2851200" cy="96228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defRPr/>
            </a:pPr>
            <a:endParaRPr lang="en-US" sz="1200">
              <a:solidFill>
                <a:prstClr val="black"/>
              </a:solidFill>
              <a:latin typeface="Calibri"/>
            </a:endParaRPr>
          </a:p>
        </p:txBody>
      </p:sp>
      <p:sp>
        <p:nvSpPr>
          <p:cNvPr id="16" name="Freeform 16"/>
          <p:cNvSpPr/>
          <p:nvPr/>
        </p:nvSpPr>
        <p:spPr>
          <a:xfrm rot="463947">
            <a:off x="-1060527" y="5517878"/>
            <a:ext cx="2851200" cy="96228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17" name="Freeform 17"/>
          <p:cNvSpPr/>
          <p:nvPr/>
        </p:nvSpPr>
        <p:spPr>
          <a:xfrm>
            <a:off x="-468190" y="-890292"/>
            <a:ext cx="3217963" cy="2163650"/>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en-US" sz="1200">
              <a:solidFill>
                <a:prstClr val="black"/>
              </a:solidFill>
              <a:latin typeface="Calibri"/>
            </a:endParaRPr>
          </a:p>
        </p:txBody>
      </p:sp>
      <p:sp>
        <p:nvSpPr>
          <p:cNvPr id="18" name="Freeform 18"/>
          <p:cNvSpPr/>
          <p:nvPr/>
        </p:nvSpPr>
        <p:spPr>
          <a:xfrm rot="-9724667">
            <a:off x="9831508" y="5533433"/>
            <a:ext cx="3217963" cy="2163650"/>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en-US" sz="1200">
              <a:solidFill>
                <a:prstClr val="black"/>
              </a:solidFill>
              <a:latin typeface="Calibri"/>
            </a:endParaRPr>
          </a:p>
        </p:txBody>
      </p:sp>
      <p:sp>
        <p:nvSpPr>
          <p:cNvPr id="19" name="Freeform 19"/>
          <p:cNvSpPr/>
          <p:nvPr/>
        </p:nvSpPr>
        <p:spPr>
          <a:xfrm>
            <a:off x="8944077" y="352035"/>
            <a:ext cx="887259" cy="784115"/>
          </a:xfrm>
          <a:custGeom>
            <a:avLst/>
            <a:gdLst/>
            <a:ahLst/>
            <a:cxnLst/>
            <a:rect l="l" t="t" r="r" b="b"/>
            <a:pathLst>
              <a:path w="1330888" h="1176172">
                <a:moveTo>
                  <a:pt x="0" y="0"/>
                </a:moveTo>
                <a:lnTo>
                  <a:pt x="1330887" y="0"/>
                </a:lnTo>
                <a:lnTo>
                  <a:pt x="1330887" y="1176172"/>
                </a:lnTo>
                <a:lnTo>
                  <a:pt x="0" y="11761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defRPr/>
            </a:pPr>
            <a:endParaRPr lang="en-US" sz="1200">
              <a:solidFill>
                <a:prstClr val="black"/>
              </a:solidFill>
              <a:latin typeface="Calibri"/>
            </a:endParaRPr>
          </a:p>
        </p:txBody>
      </p:sp>
      <p:sp>
        <p:nvSpPr>
          <p:cNvPr id="20" name="Freeform 20"/>
          <p:cNvSpPr/>
          <p:nvPr/>
        </p:nvSpPr>
        <p:spPr>
          <a:xfrm>
            <a:off x="365073" y="1226779"/>
            <a:ext cx="887259" cy="784115"/>
          </a:xfrm>
          <a:custGeom>
            <a:avLst/>
            <a:gdLst/>
            <a:ahLst/>
            <a:cxnLst/>
            <a:rect l="l" t="t" r="r" b="b"/>
            <a:pathLst>
              <a:path w="1330888" h="1176172">
                <a:moveTo>
                  <a:pt x="0" y="0"/>
                </a:moveTo>
                <a:lnTo>
                  <a:pt x="1330888" y="0"/>
                </a:lnTo>
                <a:lnTo>
                  <a:pt x="1330888" y="1176172"/>
                </a:lnTo>
                <a:lnTo>
                  <a:pt x="0" y="11761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defRPr/>
            </a:pPr>
            <a:endParaRPr lang="en-US" sz="1200">
              <a:solidFill>
                <a:prstClr val="black"/>
              </a:solidFill>
              <a:latin typeface="Calibri"/>
            </a:endParaRPr>
          </a:p>
        </p:txBody>
      </p:sp>
      <p:sp>
        <p:nvSpPr>
          <p:cNvPr id="5" name="Rectangle 4">
            <a:extLst>
              <a:ext uri="{FF2B5EF4-FFF2-40B4-BE49-F238E27FC236}">
                <a16:creationId xmlns:a16="http://schemas.microsoft.com/office/drawing/2014/main" id="{7EF6AF72-93C0-4207-BADF-4D53EB728850}"/>
              </a:ext>
            </a:extLst>
          </p:cNvPr>
          <p:cNvSpPr/>
          <p:nvPr/>
        </p:nvSpPr>
        <p:spPr>
          <a:xfrm>
            <a:off x="3581650" y="-67193"/>
            <a:ext cx="8120020" cy="945744"/>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err="1">
                <a:ln w="0"/>
                <a:solidFill>
                  <a:schemeClr val="tx1"/>
                </a:solidFill>
                <a:effectLst>
                  <a:outerShdw blurRad="38100" dist="19050" dir="2700000" algn="tl" rotWithShape="0">
                    <a:schemeClr val="dk1">
                      <a:alpha val="40000"/>
                    </a:schemeClr>
                  </a:outerShdw>
                </a:effectLst>
              </a:rPr>
              <a:t>Đập</a:t>
            </a:r>
            <a:r>
              <a:rPr lang="en-US" sz="6600" dirty="0">
                <a:ln w="0"/>
                <a:solidFill>
                  <a:schemeClr val="tx1"/>
                </a:solidFill>
                <a:effectLst>
                  <a:outerShdw blurRad="38100" dist="19050" dir="2700000" algn="tl" rotWithShape="0">
                    <a:schemeClr val="dk1">
                      <a:alpha val="40000"/>
                    </a:schemeClr>
                  </a:outerShdw>
                </a:effectLst>
              </a:rPr>
              <a:t> Tam </a:t>
            </a:r>
            <a:r>
              <a:rPr lang="en-US" sz="6600" dirty="0" err="1">
                <a:ln w="0"/>
                <a:solidFill>
                  <a:schemeClr val="tx1"/>
                </a:solidFill>
                <a:effectLst>
                  <a:outerShdw blurRad="38100" dist="19050" dir="2700000" algn="tl" rotWithShape="0">
                    <a:schemeClr val="dk1">
                      <a:alpha val="40000"/>
                    </a:schemeClr>
                  </a:outerShdw>
                </a:effectLst>
              </a:rPr>
              <a:t>Hiệp</a:t>
            </a:r>
            <a:endParaRPr lang="en-US" sz="6600" dirty="0">
              <a:ln w="0"/>
              <a:solidFill>
                <a:schemeClr val="tx1"/>
              </a:solidFill>
              <a:effectLst>
                <a:outerShdw blurRad="38100" dist="19050" dir="2700000" algn="tl" rotWithShape="0">
                  <a:schemeClr val="dk1">
                    <a:alpha val="40000"/>
                  </a:schemeClr>
                </a:outerShdw>
              </a:effectLst>
            </a:endParaRPr>
          </a:p>
        </p:txBody>
      </p:sp>
      <p:pic>
        <p:nvPicPr>
          <p:cNvPr id="6" name="Picture 5">
            <a:extLst>
              <a:ext uri="{FF2B5EF4-FFF2-40B4-BE49-F238E27FC236}">
                <a16:creationId xmlns:a16="http://schemas.microsoft.com/office/drawing/2014/main" id="{91A14527-ADC4-4D0E-90E5-C433F20E7495}"/>
              </a:ext>
            </a:extLst>
          </p:cNvPr>
          <p:cNvPicPr>
            <a:picLocks noChangeAspect="1"/>
          </p:cNvPicPr>
          <p:nvPr/>
        </p:nvPicPr>
        <p:blipFill rotWithShape="1">
          <a:blip r:embed="rId11"/>
          <a:srcRect l="15113" t="20945" r="35870" b="21362"/>
          <a:stretch/>
        </p:blipFill>
        <p:spPr>
          <a:xfrm>
            <a:off x="-78214" y="769017"/>
            <a:ext cx="6174213" cy="3422445"/>
          </a:xfrm>
          <a:prstGeom prst="rect">
            <a:avLst/>
          </a:prstGeom>
        </p:spPr>
      </p:pic>
      <p:pic>
        <p:nvPicPr>
          <p:cNvPr id="21" name="Picture 20">
            <a:extLst>
              <a:ext uri="{FF2B5EF4-FFF2-40B4-BE49-F238E27FC236}">
                <a16:creationId xmlns:a16="http://schemas.microsoft.com/office/drawing/2014/main" id="{C25564E9-5FAD-43BF-B5CD-C0CDB58DA2B0}"/>
              </a:ext>
            </a:extLst>
          </p:cNvPr>
          <p:cNvPicPr>
            <a:picLocks noChangeAspect="1"/>
          </p:cNvPicPr>
          <p:nvPr/>
        </p:nvPicPr>
        <p:blipFill rotWithShape="1">
          <a:blip r:embed="rId12"/>
          <a:srcRect l="15112" t="26111" r="35761" b="22260"/>
          <a:stretch/>
        </p:blipFill>
        <p:spPr>
          <a:xfrm>
            <a:off x="6231624" y="744092"/>
            <a:ext cx="5939130" cy="3407403"/>
          </a:xfrm>
          <a:prstGeom prst="rect">
            <a:avLst/>
          </a:prstGeom>
        </p:spPr>
      </p:pic>
      <p:pic>
        <p:nvPicPr>
          <p:cNvPr id="9" name="Picture 8">
            <a:extLst>
              <a:ext uri="{FF2B5EF4-FFF2-40B4-BE49-F238E27FC236}">
                <a16:creationId xmlns:a16="http://schemas.microsoft.com/office/drawing/2014/main" id="{214C19A1-418B-4179-B114-E2ABE33FBB11}"/>
              </a:ext>
            </a:extLst>
          </p:cNvPr>
          <p:cNvPicPr>
            <a:picLocks noChangeAspect="1"/>
          </p:cNvPicPr>
          <p:nvPr/>
        </p:nvPicPr>
        <p:blipFill rotWithShape="1">
          <a:blip r:embed="rId13"/>
          <a:srcRect l="18341" t="11575" r="16168" b="12191"/>
          <a:stretch/>
        </p:blipFill>
        <p:spPr>
          <a:xfrm>
            <a:off x="31777" y="4245820"/>
            <a:ext cx="6064222" cy="3336862"/>
          </a:xfrm>
          <a:prstGeom prst="rect">
            <a:avLst/>
          </a:prstGeom>
        </p:spPr>
      </p:pic>
      <p:pic>
        <p:nvPicPr>
          <p:cNvPr id="10" name="Picture 9">
            <a:extLst>
              <a:ext uri="{FF2B5EF4-FFF2-40B4-BE49-F238E27FC236}">
                <a16:creationId xmlns:a16="http://schemas.microsoft.com/office/drawing/2014/main" id="{E56F02CA-3F8D-4094-BE0D-F5E1A7C9BBB6}"/>
              </a:ext>
            </a:extLst>
          </p:cNvPr>
          <p:cNvPicPr>
            <a:picLocks noChangeAspect="1"/>
          </p:cNvPicPr>
          <p:nvPr/>
        </p:nvPicPr>
        <p:blipFill rotWithShape="1">
          <a:blip r:embed="rId14"/>
          <a:srcRect l="29377" t="29312" r="16133" b="17357"/>
          <a:stretch/>
        </p:blipFill>
        <p:spPr>
          <a:xfrm>
            <a:off x="6302819" y="4192845"/>
            <a:ext cx="5939130" cy="3334398"/>
          </a:xfrm>
          <a:prstGeom prst="rect">
            <a:avLst/>
          </a:prstGeom>
        </p:spPr>
      </p:pic>
    </p:spTree>
    <p:extLst>
      <p:ext uri="{BB962C8B-B14F-4D97-AF65-F5344CB8AC3E}">
        <p14:creationId xmlns:p14="http://schemas.microsoft.com/office/powerpoint/2010/main" val="130245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666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810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229</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10</cp:revision>
  <dcterms:created xsi:type="dcterms:W3CDTF">2025-01-23T18:14:26Z</dcterms:created>
  <dcterms:modified xsi:type="dcterms:W3CDTF">2025-03-01T21:59:41Z</dcterms:modified>
</cp:coreProperties>
</file>