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7"/>
  </p:notesMasterIdLst>
  <p:sldIdLst>
    <p:sldId id="257" r:id="rId4"/>
    <p:sldId id="278" r:id="rId5"/>
    <p:sldId id="279" r:id="rId6"/>
    <p:sldId id="280" r:id="rId7"/>
    <p:sldId id="281" r:id="rId8"/>
    <p:sldId id="282" r:id="rId9"/>
    <p:sldId id="283" r:id="rId10"/>
    <p:sldId id="256" r:id="rId11"/>
    <p:sldId id="258" r:id="rId12"/>
    <p:sldId id="262" r:id="rId13"/>
    <p:sldId id="263" r:id="rId14"/>
    <p:sldId id="285" r:id="rId15"/>
    <p:sldId id="260" r:id="rId16"/>
    <p:sldId id="286" r:id="rId17"/>
    <p:sldId id="287" r:id="rId18"/>
    <p:sldId id="288" r:id="rId19"/>
    <p:sldId id="289" r:id="rId20"/>
    <p:sldId id="290" r:id="rId21"/>
    <p:sldId id="291" r:id="rId22"/>
    <p:sldId id="292" r:id="rId23"/>
    <p:sldId id="293" r:id="rId24"/>
    <p:sldId id="294" r:id="rId25"/>
    <p:sldId id="265"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957" autoAdjust="0"/>
  </p:normalViewPr>
  <p:slideViewPr>
    <p:cSldViewPr>
      <p:cViewPr varScale="1">
        <p:scale>
          <a:sx n="34" d="100"/>
          <a:sy n="34" d="100"/>
        </p:scale>
        <p:origin x="145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2D9E7-B279-40F5-A6D9-37B9AC1E3569}" type="datetimeFigureOut">
              <a:rPr lang="en-US" smtClean="0"/>
              <a:t>03/09/2024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71E8-F40E-4850-AD1A-06DA77F9A240}" type="slidenum">
              <a:rPr lang="en-US" smtClean="0"/>
              <a:t>‹#›</a:t>
            </a:fld>
            <a:endParaRPr lang="en-US"/>
          </a:p>
        </p:txBody>
      </p:sp>
    </p:spTree>
    <p:extLst>
      <p:ext uri="{BB962C8B-B14F-4D97-AF65-F5344CB8AC3E}">
        <p14:creationId xmlns:p14="http://schemas.microsoft.com/office/powerpoint/2010/main" val="2223591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tiên để đi đến câu hỏi.</a:t>
            </a:r>
          </a:p>
          <a:p>
            <a:r>
              <a:rPr lang="en-US" baseline="0"/>
              <a:t>Tại slide câu hỏi, click vào tiên để quay về đây</a:t>
            </a:r>
          </a:p>
          <a:p>
            <a:r>
              <a:rPr lang="en-US" baseline="0"/>
              <a:t>Click vào cây nấm để đi đến bài học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10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0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t>Câu</a:t>
            </a:r>
            <a:r>
              <a:rPr lang="en-US" baseline="0"/>
              <a:t> hỏi ô dưới, câu trả lời ô trên. Muốn viết câu hỏi thì thầy cô kéo ô trên ra một bên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0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71E8-F40E-4850-AD1A-06DA77F9A240}" type="slidenum">
              <a:rPr lang="en-US" smtClean="0"/>
              <a:t>13</a:t>
            </a:fld>
            <a:endParaRPr lang="en-US"/>
          </a:p>
        </p:txBody>
      </p:sp>
    </p:spTree>
    <p:extLst>
      <p:ext uri="{BB962C8B-B14F-4D97-AF65-F5344CB8AC3E}">
        <p14:creationId xmlns:p14="http://schemas.microsoft.com/office/powerpoint/2010/main" val="1608111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170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C671E8-F40E-4850-AD1A-06DA77F9A2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52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1" y="5829300"/>
            <a:ext cx="12801601"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759526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9706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7"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7"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05577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6026" y="2400302"/>
            <a:ext cx="10791825"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12650" y="2400302"/>
            <a:ext cx="107950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03/09/2024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920281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7"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7"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2"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2"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03/09/2024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833195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03/09/2024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3491754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03/09/2024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245785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03/09/2024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77111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03/09/2024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042995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426314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37125" y="411959"/>
            <a:ext cx="5470525"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6026" y="411959"/>
            <a:ext cx="161163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502267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03/09/2024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
        <p:nvSpPr>
          <p:cNvPr id="8" name="Rectangle 7"/>
          <p:cNvSpPr/>
          <p:nvPr userDrawn="1"/>
        </p:nvSpPr>
        <p:spPr>
          <a:xfrm>
            <a:off x="4"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
        <p:nvSpPr>
          <p:cNvPr id="9" name="Rectangle 8"/>
          <p:cNvSpPr/>
          <p:nvPr userDrawn="1"/>
        </p:nvSpPr>
        <p:spPr>
          <a:xfrm>
            <a:off x="16231672" y="9733003"/>
            <a:ext cx="1963999" cy="507831"/>
          </a:xfrm>
          <a:prstGeom prst="rect">
            <a:avLst/>
          </a:prstGeom>
        </p:spPr>
        <p:txBody>
          <a:bodyPr wrap="none">
            <a:spAutoFit/>
          </a:bodyPr>
          <a:lstStyle/>
          <a:p>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27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27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2700" dirty="0">
              <a:solidFill>
                <a:schemeClr val="accent1"/>
              </a:solidFill>
            </a:endParaRPr>
          </a:p>
        </p:txBody>
      </p:sp>
    </p:spTree>
    <p:extLst>
      <p:ext uri="{BB962C8B-B14F-4D97-AF65-F5344CB8AC3E}">
        <p14:creationId xmlns:p14="http://schemas.microsoft.com/office/powerpoint/2010/main" val="415338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03/09/2024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947026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03/09/2024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87833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03/09/2024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123690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03/09/2024</a:t>
            </a:fld>
            <a:endParaRPr lang="en-GB"/>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GB"/>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98213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03/09/2024</a:t>
            </a:fld>
            <a:endParaRPr lang="en-GB"/>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GB"/>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87164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03/09/2024</a:t>
            </a:fld>
            <a:endParaRPr lang="en-GB"/>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GB"/>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86968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03/09/2024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92242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a:prstGeom prst="rect">
            <a:avLst/>
          </a:prstGeo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03/09/2024</a:t>
            </a:fld>
            <a:endParaRPr lang="en-GB"/>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548629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03/09/2024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761561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ED317EAC-F7E3-4B9D-87A4-1E7BCEBA561F}" type="datetimeFigureOut">
              <a:rPr lang="en-GB" smtClean="0"/>
              <a:t>03/09/2024</a:t>
            </a:fld>
            <a:endParaRPr lang="en-GB"/>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GB"/>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87237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03/09/2024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15F6D3C-075F-9E8D-8144-40E2910379E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03/09/2024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D6D7512-C9D3-3ECE-3A5C-1E98FCC2340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AC91E5F-9BD5-49A2-BB11-37556073DA36}" type="datetimeFigureOut">
              <a:rPr lang="en-US" smtClean="0"/>
              <a:t>03/09/2024</a:t>
            </a:fld>
            <a:endParaRPr lang="en-US"/>
          </a:p>
        </p:txBody>
      </p:sp>
      <p:sp>
        <p:nvSpPr>
          <p:cNvPr id="5" name="Footer Placeholder 4"/>
          <p:cNvSpPr>
            <a:spLocks noGrp="1"/>
          </p:cNvSpPr>
          <p:nvPr>
            <p:ph type="ftr" sz="quarter" idx="3"/>
          </p:nvPr>
        </p:nvSpPr>
        <p:spPr>
          <a:xfrm>
            <a:off x="6248402"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3E36CA4-DA90-411A-B432-786EFC2A492A}" type="slidenum">
              <a:rPr lang="en-US" smtClean="0"/>
              <a:t>‹#›</a:t>
            </a:fld>
            <a:endParaRPr lang="en-US"/>
          </a:p>
        </p:txBody>
      </p:sp>
    </p:spTree>
    <p:extLst>
      <p:ext uri="{BB962C8B-B14F-4D97-AF65-F5344CB8AC3E}">
        <p14:creationId xmlns:p14="http://schemas.microsoft.com/office/powerpoint/2010/main" val="4195381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D41AB28-2908-225D-18C0-806734FD481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218317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2.jpe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5.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6.svg"/><Relationship Id="rId4" Type="http://schemas.openxmlformats.org/officeDocument/2006/relationships/image" Target="../media/image49.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7.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14.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13.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9.svg"/><Relationship Id="rId4" Type="http://schemas.openxmlformats.org/officeDocument/2006/relationships/image" Target="../media/image58.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5.png"/><Relationship Id="rId7" Type="http://schemas.openxmlformats.org/officeDocument/2006/relationships/image" Target="../media/image14.svg"/><Relationship Id="rId12"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15.png"/><Relationship Id="rId4" Type="http://schemas.openxmlformats.org/officeDocument/2006/relationships/image" Target="../media/image46.pn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sv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2.jpeg"/><Relationship Id="rId7" Type="http://schemas.openxmlformats.org/officeDocument/2006/relationships/image" Target="../media/image8.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5.xml"/><Relationship Id="rId18" Type="http://schemas.openxmlformats.org/officeDocument/2006/relationships/image" Target="../media/image25.GIF"/><Relationship Id="rId3" Type="http://schemas.openxmlformats.org/officeDocument/2006/relationships/slideLayout" Target="../slideLayouts/slideLayout18.xml"/><Relationship Id="rId21"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1.png"/><Relationship Id="rId17" Type="http://schemas.openxmlformats.org/officeDocument/2006/relationships/image" Target="../media/image24.GIF"/><Relationship Id="rId2" Type="http://schemas.openxmlformats.org/officeDocument/2006/relationships/audio" Target="../media/media1.mp3"/><Relationship Id="rId16" Type="http://schemas.openxmlformats.org/officeDocument/2006/relationships/image" Target="../media/image23.png"/><Relationship Id="rId20" Type="http://schemas.openxmlformats.org/officeDocument/2006/relationships/slide" Target="slide13.xml"/><Relationship Id="rId1" Type="http://schemas.microsoft.com/office/2007/relationships/media" Target="../media/media1.mp3"/><Relationship Id="rId6" Type="http://schemas.openxmlformats.org/officeDocument/2006/relationships/slide" Target="slide3.xml"/><Relationship Id="rId11" Type="http://schemas.openxmlformats.org/officeDocument/2006/relationships/slide" Target="slide4.xml"/><Relationship Id="rId5" Type="http://schemas.openxmlformats.org/officeDocument/2006/relationships/image" Target="../media/image18.jpeg"/><Relationship Id="rId15" Type="http://schemas.openxmlformats.org/officeDocument/2006/relationships/slide" Target="slide7.xml"/><Relationship Id="rId23" Type="http://schemas.openxmlformats.org/officeDocument/2006/relationships/image" Target="../media/image29.png"/><Relationship Id="rId10" Type="http://schemas.openxmlformats.org/officeDocument/2006/relationships/image" Target="../media/image20.png"/><Relationship Id="rId19" Type="http://schemas.openxmlformats.org/officeDocument/2006/relationships/image" Target="../media/image26.GIF"/><Relationship Id="rId4" Type="http://schemas.openxmlformats.org/officeDocument/2006/relationships/notesSlide" Target="../notesSlides/notesSlide1.xml"/><Relationship Id="rId9" Type="http://schemas.openxmlformats.org/officeDocument/2006/relationships/slide" Target="slide6.xml"/><Relationship Id="rId14" Type="http://schemas.openxmlformats.org/officeDocument/2006/relationships/image" Target="../media/image22.png"/><Relationship Id="rId22"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2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8.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7.png"/><Relationship Id="rId5" Type="http://schemas.openxmlformats.org/officeDocument/2006/relationships/image" Target="../media/image70.png"/><Relationship Id="rId15" Type="http://schemas.openxmlformats.org/officeDocument/2006/relationships/image" Target="../media/image72.png"/><Relationship Id="rId10" Type="http://schemas.openxmlformats.org/officeDocument/2006/relationships/image" Target="../media/image14.svg"/><Relationship Id="rId4" Type="http://schemas.openxmlformats.org/officeDocument/2006/relationships/image" Target="../media/image10.svg"/><Relationship Id="rId9" Type="http://schemas.openxmlformats.org/officeDocument/2006/relationships/image" Target="../media/image13.png"/><Relationship Id="rId14"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image" Target="../media/image18.jpe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slide" Target="slide2.xml"/><Relationship Id="rId4" Type="http://schemas.openxmlformats.org/officeDocument/2006/relationships/image" Target="../media/image18.jpe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18.jpe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8.jpeg"/><Relationship Id="rId7"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slide" Target="slide2.xml"/><Relationship Id="rId9"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18.jpeg"/><Relationship Id="rId9" Type="http://schemas.openxmlformats.org/officeDocument/2006/relationships/image" Target="../media/image35.GIF"/></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2.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16.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15.png"/><Relationship Id="rId5" Type="http://schemas.openxmlformats.org/officeDocument/2006/relationships/image" Target="../media/image38.png"/><Relationship Id="rId15" Type="http://schemas.openxmlformats.org/officeDocument/2006/relationships/image" Target="../media/image44.png"/><Relationship Id="rId10" Type="http://schemas.openxmlformats.org/officeDocument/2006/relationships/image" Target="../media/image14.svg"/><Relationship Id="rId4" Type="http://schemas.openxmlformats.org/officeDocument/2006/relationships/image" Target="../media/image37.svg"/><Relationship Id="rId9" Type="http://schemas.openxmlformats.org/officeDocument/2006/relationships/image" Target="../media/image13.png"/><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5.png"/><Relationship Id="rId7" Type="http://schemas.openxmlformats.org/officeDocument/2006/relationships/image" Target="../media/image14.svg"/><Relationship Id="rId12"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47.svg"/><Relationship Id="rId10" Type="http://schemas.openxmlformats.org/officeDocument/2006/relationships/image" Target="../media/image15.png"/><Relationship Id="rId4" Type="http://schemas.openxmlformats.org/officeDocument/2006/relationships/image" Target="../media/image46.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2321076" y="3403320"/>
            <a:ext cx="13645848" cy="5169179"/>
            <a:chOff x="0" y="0"/>
            <a:chExt cx="3300430" cy="967946"/>
          </a:xfrm>
        </p:grpSpPr>
        <p:sp>
          <p:nvSpPr>
            <p:cNvPr id="4" name="Freeform 4"/>
            <p:cNvSpPr/>
            <p:nvPr/>
          </p:nvSpPr>
          <p:spPr>
            <a:xfrm>
              <a:off x="0" y="0"/>
              <a:ext cx="3300430" cy="967946"/>
            </a:xfrm>
            <a:custGeom>
              <a:avLst/>
              <a:gdLst/>
              <a:ahLst/>
              <a:cxnLst/>
              <a:rect l="l" t="t" r="r" b="b"/>
              <a:pathLst>
                <a:path w="3300430" h="967946">
                  <a:moveTo>
                    <a:pt x="0" y="0"/>
                  </a:moveTo>
                  <a:lnTo>
                    <a:pt x="3300430" y="0"/>
                  </a:lnTo>
                  <a:lnTo>
                    <a:pt x="3300430" y="967946"/>
                  </a:lnTo>
                  <a:lnTo>
                    <a:pt x="0" y="967946"/>
                  </a:lnTo>
                  <a:close/>
                </a:path>
              </a:pathLst>
            </a:custGeom>
            <a:solidFill>
              <a:srgbClr val="465D3B"/>
            </a:solidFill>
          </p:spPr>
          <p:txBody>
            <a:bodyPr/>
            <a:lstStyle/>
            <a:p>
              <a:endParaRPr lang="en-US"/>
            </a:p>
          </p:txBody>
        </p:sp>
        <p:sp>
          <p:nvSpPr>
            <p:cNvPr id="5" name="TextBox 5"/>
            <p:cNvSpPr txBox="1"/>
            <p:nvPr/>
          </p:nvSpPr>
          <p:spPr>
            <a:xfrm>
              <a:off x="0" y="-85725"/>
              <a:ext cx="3300430" cy="1053671"/>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423592" y="6521585"/>
            <a:ext cx="4999534" cy="3765415"/>
          </a:xfrm>
          <a:custGeom>
            <a:avLst/>
            <a:gdLst/>
            <a:ahLst/>
            <a:cxnLst/>
            <a:rect l="l" t="t" r="r" b="b"/>
            <a:pathLst>
              <a:path w="4999534" h="3765415">
                <a:moveTo>
                  <a:pt x="0" y="0"/>
                </a:moveTo>
                <a:lnTo>
                  <a:pt x="4999534" y="0"/>
                </a:lnTo>
                <a:lnTo>
                  <a:pt x="4999534" y="3765415"/>
                </a:lnTo>
                <a:lnTo>
                  <a:pt x="0" y="3765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flipH="1">
            <a:off x="14674381" y="-895377"/>
            <a:ext cx="2837778" cy="3224748"/>
          </a:xfrm>
          <a:custGeom>
            <a:avLst/>
            <a:gdLst/>
            <a:ahLst/>
            <a:cxnLst/>
            <a:rect l="l" t="t" r="r" b="b"/>
            <a:pathLst>
              <a:path w="2837778" h="3224748">
                <a:moveTo>
                  <a:pt x="2837778" y="0"/>
                </a:moveTo>
                <a:lnTo>
                  <a:pt x="0" y="0"/>
                </a:lnTo>
                <a:lnTo>
                  <a:pt x="0" y="3224748"/>
                </a:lnTo>
                <a:lnTo>
                  <a:pt x="2837778" y="3224748"/>
                </a:lnTo>
                <a:lnTo>
                  <a:pt x="283777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436751" y="-70788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0352016">
            <a:off x="12241952" y="7931970"/>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362746">
            <a:off x="223539" y="-1290536"/>
            <a:ext cx="3142686" cy="4410788"/>
          </a:xfrm>
          <a:custGeom>
            <a:avLst/>
            <a:gdLst/>
            <a:ahLst/>
            <a:cxnLst/>
            <a:rect l="l" t="t" r="r" b="b"/>
            <a:pathLst>
              <a:path w="3142686" h="4410788">
                <a:moveTo>
                  <a:pt x="0" y="0"/>
                </a:moveTo>
                <a:lnTo>
                  <a:pt x="3142686" y="0"/>
                </a:lnTo>
                <a:lnTo>
                  <a:pt x="3142686" y="4410788"/>
                </a:lnTo>
                <a:lnTo>
                  <a:pt x="0" y="44107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rot="772906">
            <a:off x="14603729" y="4266086"/>
            <a:ext cx="4072891" cy="6732051"/>
          </a:xfrm>
          <a:custGeom>
            <a:avLst/>
            <a:gdLst/>
            <a:ahLst/>
            <a:cxnLst/>
            <a:rect l="l" t="t" r="r" b="b"/>
            <a:pathLst>
              <a:path w="4072891" h="6732051">
                <a:moveTo>
                  <a:pt x="0" y="0"/>
                </a:moveTo>
                <a:lnTo>
                  <a:pt x="4072891" y="0"/>
                </a:lnTo>
                <a:lnTo>
                  <a:pt x="4072891" y="6732050"/>
                </a:lnTo>
                <a:lnTo>
                  <a:pt x="0" y="67320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7914403" y="1028700"/>
            <a:ext cx="2697727" cy="910483"/>
          </a:xfrm>
          <a:custGeom>
            <a:avLst/>
            <a:gdLst/>
            <a:ahLst/>
            <a:cxnLst/>
            <a:rect l="l" t="t" r="r" b="b"/>
            <a:pathLst>
              <a:path w="2697727" h="910483">
                <a:moveTo>
                  <a:pt x="0" y="0"/>
                </a:moveTo>
                <a:lnTo>
                  <a:pt x="2697727" y="0"/>
                </a:lnTo>
                <a:lnTo>
                  <a:pt x="2697727" y="910483"/>
                </a:lnTo>
                <a:lnTo>
                  <a:pt x="0" y="9104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515656" y="496865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a:off x="16593856" y="2881643"/>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descr="A green and yellow text&#10;&#10;Description automatically generated">
            <a:extLst>
              <a:ext uri="{FF2B5EF4-FFF2-40B4-BE49-F238E27FC236}">
                <a16:creationId xmlns:a16="http://schemas.microsoft.com/office/drawing/2014/main" id="{85CD975B-7366-84AC-18ED-EB5FC61F083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72200" y="3314700"/>
            <a:ext cx="6279285" cy="52975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4724400" y="1485900"/>
            <a:ext cx="10896600" cy="2611207"/>
            <a:chOff x="0" y="0"/>
            <a:chExt cx="2053969" cy="722981"/>
          </a:xfrm>
        </p:grpSpPr>
        <p:sp>
          <p:nvSpPr>
            <p:cNvPr id="4" name="Freeform 4"/>
            <p:cNvSpPr/>
            <p:nvPr/>
          </p:nvSpPr>
          <p:spPr>
            <a:xfrm>
              <a:off x="0" y="0"/>
              <a:ext cx="2053969" cy="722981"/>
            </a:xfrm>
            <a:custGeom>
              <a:avLst/>
              <a:gdLst/>
              <a:ahLst/>
              <a:cxnLst/>
              <a:rect l="l" t="t" r="r" b="b"/>
              <a:pathLst>
                <a:path w="2053969" h="722981">
                  <a:moveTo>
                    <a:pt x="0" y="0"/>
                  </a:moveTo>
                  <a:lnTo>
                    <a:pt x="2053969" y="0"/>
                  </a:lnTo>
                  <a:lnTo>
                    <a:pt x="2053969" y="722981"/>
                  </a:lnTo>
                  <a:lnTo>
                    <a:pt x="0" y="722981"/>
                  </a:lnTo>
                  <a:close/>
                </a:path>
              </a:pathLst>
            </a:custGeom>
            <a:solidFill>
              <a:srgbClr val="465D3B"/>
            </a:solidFill>
          </p:spPr>
          <p:txBody>
            <a:bodyPr/>
            <a:lstStyle/>
            <a:p>
              <a:endParaRPr lang="en-US"/>
            </a:p>
          </p:txBody>
        </p:sp>
        <p:sp>
          <p:nvSpPr>
            <p:cNvPr id="5" name="TextBox 5"/>
            <p:cNvSpPr txBox="1"/>
            <p:nvPr/>
          </p:nvSpPr>
          <p:spPr>
            <a:xfrm>
              <a:off x="0" y="-85725"/>
              <a:ext cx="2053969" cy="808706"/>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1668450" y="9479969"/>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2160730" y="5437536"/>
            <a:ext cx="3988870" cy="4125691"/>
          </a:xfrm>
          <a:custGeom>
            <a:avLst/>
            <a:gdLst/>
            <a:ahLst/>
            <a:cxnLst/>
            <a:rect l="l" t="t" r="r" b="b"/>
            <a:pathLst>
              <a:path w="3988870" h="4125691">
                <a:moveTo>
                  <a:pt x="0" y="0"/>
                </a:moveTo>
                <a:lnTo>
                  <a:pt x="3988870" y="0"/>
                </a:lnTo>
                <a:lnTo>
                  <a:pt x="3988870" y="4125691"/>
                </a:lnTo>
                <a:lnTo>
                  <a:pt x="0" y="4125691"/>
                </a:lnTo>
                <a:lnTo>
                  <a:pt x="0" y="0"/>
                </a:lnTo>
                <a:close/>
              </a:path>
            </a:pathLst>
          </a:custGeom>
          <a:blipFill>
            <a:blip r:embed="rId3"/>
            <a:stretch>
              <a:fillRect/>
            </a:stretch>
          </a:blipFill>
        </p:spPr>
        <p:txBody>
          <a:bodyPr/>
          <a:lstStyle/>
          <a:p>
            <a:endParaRPr lang="en-US"/>
          </a:p>
        </p:txBody>
      </p:sp>
      <p:sp>
        <p:nvSpPr>
          <p:cNvPr id="10" name="Freeform 10"/>
          <p:cNvSpPr/>
          <p:nvPr/>
        </p:nvSpPr>
        <p:spPr>
          <a:xfrm rot="-456946" flipH="1">
            <a:off x="894987" y="4061011"/>
            <a:ext cx="8149908" cy="5913486"/>
          </a:xfrm>
          <a:custGeom>
            <a:avLst/>
            <a:gdLst/>
            <a:ahLst/>
            <a:cxnLst/>
            <a:rect l="l" t="t" r="r" b="b"/>
            <a:pathLst>
              <a:path w="8149908" h="5913486">
                <a:moveTo>
                  <a:pt x="8149908" y="0"/>
                </a:moveTo>
                <a:lnTo>
                  <a:pt x="0" y="0"/>
                </a:lnTo>
                <a:lnTo>
                  <a:pt x="0" y="5913486"/>
                </a:lnTo>
                <a:lnTo>
                  <a:pt x="8149908" y="5913486"/>
                </a:lnTo>
                <a:lnTo>
                  <a:pt x="8149908" y="0"/>
                </a:lnTo>
                <a:close/>
              </a:path>
            </a:pathLst>
          </a:custGeom>
          <a:blipFill>
            <a:blip r:embed="rId4"/>
            <a:stretch>
              <a:fillRect/>
            </a:stretch>
          </a:blipFill>
        </p:spPr>
        <p:txBody>
          <a:bodyPr/>
          <a:lstStyle/>
          <a:p>
            <a:endParaRPr lang="en-US"/>
          </a:p>
        </p:txBody>
      </p:sp>
      <p:sp>
        <p:nvSpPr>
          <p:cNvPr id="12" name="Freeform 12"/>
          <p:cNvSpPr/>
          <p:nvPr/>
        </p:nvSpPr>
        <p:spPr>
          <a:xfrm>
            <a:off x="16149600" y="399411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a:p>
        </p:txBody>
      </p:sp>
      <p:sp>
        <p:nvSpPr>
          <p:cNvPr id="13" name="Freeform 13"/>
          <p:cNvSpPr/>
          <p:nvPr/>
        </p:nvSpPr>
        <p:spPr>
          <a:xfrm>
            <a:off x="-655943" y="-1622737"/>
            <a:ext cx="4826945" cy="3245475"/>
          </a:xfrm>
          <a:custGeom>
            <a:avLst/>
            <a:gdLst/>
            <a:ahLst/>
            <a:cxnLst/>
            <a:rect l="l" t="t" r="r" b="b"/>
            <a:pathLst>
              <a:path w="4826945" h="3245475">
                <a:moveTo>
                  <a:pt x="0" y="0"/>
                </a:moveTo>
                <a:lnTo>
                  <a:pt x="4826946" y="0"/>
                </a:lnTo>
                <a:lnTo>
                  <a:pt x="4826946" y="3245474"/>
                </a:lnTo>
                <a:lnTo>
                  <a:pt x="0" y="3245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0667599">
            <a:off x="14580814" y="7857232"/>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6"/>
          <p:cNvSpPr txBox="1"/>
          <p:nvPr/>
        </p:nvSpPr>
        <p:spPr>
          <a:xfrm>
            <a:off x="5181600" y="1714500"/>
            <a:ext cx="10199519" cy="2215991"/>
          </a:xfrm>
          <a:prstGeom prst="rect">
            <a:avLst/>
          </a:prstGeom>
        </p:spPr>
        <p:txBody>
          <a:bodyPr wrap="square" lIns="0" tIns="0" rIns="0" bIns="0" rtlCol="0" anchor="t">
            <a:spAutoFit/>
          </a:bodyPr>
          <a:lstStyle/>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2. TIẾT KIỆM </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a:p>
            <a:pPr algn="ctr"/>
            <a:r>
              <a:rPr lang="vi-VN" sz="7200" b="1" dirty="0">
                <a:solidFill>
                  <a:srgbClr val="FFFFFF"/>
                </a:solidFill>
                <a:latin typeface="Cambria" panose="02040503050406030204" pitchFamily="18" charset="0"/>
                <a:ea typeface="Cambria" panose="02040503050406030204" pitchFamily="18" charset="0"/>
                <a:cs typeface="Kollektif Bold"/>
                <a:sym typeface="Kollektif Bold"/>
              </a:rPr>
              <a:t>NĂNG LƯỢNG ĐIỆN</a:t>
            </a:r>
            <a:endParaRPr lang="en-US" sz="7200" b="1" dirty="0">
              <a:solidFill>
                <a:srgbClr val="FFFFFF"/>
              </a:solidFill>
              <a:latin typeface="Cambria" panose="02040503050406030204" pitchFamily="18" charset="0"/>
              <a:ea typeface="Cambria" panose="02040503050406030204" pitchFamily="18" charset="0"/>
              <a:cs typeface="Kollektif Bold"/>
              <a:sym typeface="Kollektif Bold"/>
            </a:endParaRPr>
          </a:p>
        </p:txBody>
      </p:sp>
      <p:sp>
        <p:nvSpPr>
          <p:cNvPr id="18" name="Freeform 18"/>
          <p:cNvSpPr/>
          <p:nvPr/>
        </p:nvSpPr>
        <p:spPr>
          <a:xfrm>
            <a:off x="3505559" y="4963267"/>
            <a:ext cx="1330888" cy="1176172"/>
          </a:xfrm>
          <a:custGeom>
            <a:avLst/>
            <a:gdLst/>
            <a:ahLst/>
            <a:cxnLst/>
            <a:rect l="l" t="t" r="r" b="b"/>
            <a:pathLst>
              <a:path w="1330888" h="1176172">
                <a:moveTo>
                  <a:pt x="0" y="0"/>
                </a:moveTo>
                <a:lnTo>
                  <a:pt x="1330888" y="0"/>
                </a:lnTo>
                <a:lnTo>
                  <a:pt x="1330888" y="1176173"/>
                </a:lnTo>
                <a:lnTo>
                  <a:pt x="0" y="11761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9796365" y="7738558"/>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495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586683" y="800100"/>
            <a:ext cx="15114635" cy="5485751"/>
            <a:chOff x="0" y="0"/>
            <a:chExt cx="4184879" cy="1083522"/>
          </a:xfrm>
        </p:grpSpPr>
        <p:sp>
          <p:nvSpPr>
            <p:cNvPr id="4" name="Freeform 4"/>
            <p:cNvSpPr/>
            <p:nvPr/>
          </p:nvSpPr>
          <p:spPr>
            <a:xfrm>
              <a:off x="0" y="0"/>
              <a:ext cx="4184879" cy="1083522"/>
            </a:xfrm>
            <a:custGeom>
              <a:avLst/>
              <a:gdLst/>
              <a:ahLst/>
              <a:cxnLst/>
              <a:rect l="l" t="t" r="r" b="b"/>
              <a:pathLst>
                <a:path w="4184879" h="1083522">
                  <a:moveTo>
                    <a:pt x="9732" y="0"/>
                  </a:moveTo>
                  <a:lnTo>
                    <a:pt x="4175147" y="0"/>
                  </a:lnTo>
                  <a:cubicBezTo>
                    <a:pt x="4180522" y="0"/>
                    <a:pt x="4184879" y="4357"/>
                    <a:pt x="4184879" y="9732"/>
                  </a:cubicBezTo>
                  <a:lnTo>
                    <a:pt x="4184879" y="1073790"/>
                  </a:lnTo>
                  <a:cubicBezTo>
                    <a:pt x="4184879" y="1079165"/>
                    <a:pt x="4180522" y="1083522"/>
                    <a:pt x="4175147" y="1083522"/>
                  </a:cubicBezTo>
                  <a:lnTo>
                    <a:pt x="9732" y="1083522"/>
                  </a:lnTo>
                  <a:cubicBezTo>
                    <a:pt x="4357" y="1083522"/>
                    <a:pt x="0" y="1079165"/>
                    <a:pt x="0" y="1073790"/>
                  </a:cubicBezTo>
                  <a:lnTo>
                    <a:pt x="0" y="9732"/>
                  </a:lnTo>
                  <a:cubicBezTo>
                    <a:pt x="0" y="4357"/>
                    <a:pt x="4357" y="0"/>
                    <a:pt x="9732" y="0"/>
                  </a:cubicBezTo>
                  <a:close/>
                </a:path>
              </a:pathLst>
            </a:custGeom>
            <a:solidFill>
              <a:srgbClr val="465D3B"/>
            </a:solidFill>
          </p:spPr>
          <p:txBody>
            <a:bodyPr/>
            <a:lstStyle/>
            <a:p>
              <a:endParaRPr lang="en-US"/>
            </a:p>
          </p:txBody>
        </p:sp>
        <p:sp>
          <p:nvSpPr>
            <p:cNvPr id="5" name="TextBox 5"/>
            <p:cNvSpPr txBox="1"/>
            <p:nvPr/>
          </p:nvSpPr>
          <p:spPr>
            <a:xfrm>
              <a:off x="0" y="-85725"/>
              <a:ext cx="4184879" cy="1169247"/>
            </a:xfrm>
            <a:prstGeom prst="rect">
              <a:avLst/>
            </a:prstGeom>
          </p:spPr>
          <p:txBody>
            <a:bodyPr lIns="50800" tIns="50800" rIns="50800" bIns="50800" rtlCol="0" anchor="ctr"/>
            <a:lstStyle/>
            <a:p>
              <a:pPr algn="ctr">
                <a:lnSpc>
                  <a:spcPts val="3089"/>
                </a:lnSpc>
              </a:pPr>
              <a:endParaRPr/>
            </a:p>
          </p:txBody>
        </p:sp>
      </p:grpSp>
      <p:sp>
        <p:nvSpPr>
          <p:cNvPr id="6" name="Freeform 6"/>
          <p:cNvSpPr/>
          <p:nvPr/>
        </p:nvSpPr>
        <p:spPr>
          <a:xfrm>
            <a:off x="15486629"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1172543">
            <a:off x="668748" y="1447396"/>
            <a:ext cx="2063971" cy="2376622"/>
          </a:xfrm>
          <a:custGeom>
            <a:avLst/>
            <a:gdLst/>
            <a:ahLst/>
            <a:cxnLst/>
            <a:rect l="l" t="t" r="r" b="b"/>
            <a:pathLst>
              <a:path w="2063971" h="2376622">
                <a:moveTo>
                  <a:pt x="0" y="0"/>
                </a:moveTo>
                <a:lnTo>
                  <a:pt x="2063971" y="0"/>
                </a:lnTo>
                <a:lnTo>
                  <a:pt x="2063971" y="2376622"/>
                </a:lnTo>
                <a:lnTo>
                  <a:pt x="0" y="23766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668450" y="9258300"/>
            <a:ext cx="21624900" cy="3415927"/>
            <a:chOff x="0" y="0"/>
            <a:chExt cx="5695447" cy="899668"/>
          </a:xfrm>
        </p:grpSpPr>
        <p:sp>
          <p:nvSpPr>
            <p:cNvPr id="9" name="Freeform 9"/>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0" name="TextBox 10"/>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1" name="Freeform 11"/>
          <p:cNvSpPr/>
          <p:nvPr/>
        </p:nvSpPr>
        <p:spPr>
          <a:xfrm>
            <a:off x="164578" y="6667500"/>
            <a:ext cx="5812376" cy="3619500"/>
          </a:xfrm>
          <a:custGeom>
            <a:avLst/>
            <a:gdLst/>
            <a:ahLst/>
            <a:cxnLst/>
            <a:rect l="l" t="t" r="r" b="b"/>
            <a:pathLst>
              <a:path w="5812376" h="4216614">
                <a:moveTo>
                  <a:pt x="0" y="0"/>
                </a:moveTo>
                <a:lnTo>
                  <a:pt x="5812376" y="0"/>
                </a:lnTo>
                <a:lnTo>
                  <a:pt x="5812376" y="4216614"/>
                </a:lnTo>
                <a:lnTo>
                  <a:pt x="0" y="4216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380224">
            <a:off x="12861389" y="5944650"/>
            <a:ext cx="4877457" cy="4114800"/>
          </a:xfrm>
          <a:custGeom>
            <a:avLst/>
            <a:gdLst/>
            <a:ahLst/>
            <a:cxnLst/>
            <a:rect l="l" t="t" r="r" b="b"/>
            <a:pathLst>
              <a:path w="4877457" h="4114800">
                <a:moveTo>
                  <a:pt x="0" y="0"/>
                </a:moveTo>
                <a:lnTo>
                  <a:pt x="4877457" y="0"/>
                </a:lnTo>
                <a:lnTo>
                  <a:pt x="487745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7240293" y="6713909"/>
            <a:ext cx="3318767" cy="3167914"/>
          </a:xfrm>
          <a:custGeom>
            <a:avLst/>
            <a:gdLst/>
            <a:ahLst/>
            <a:cxnLst/>
            <a:rect l="l" t="t" r="r" b="b"/>
            <a:pathLst>
              <a:path w="3318767" h="3167914">
                <a:moveTo>
                  <a:pt x="0" y="0"/>
                </a:moveTo>
                <a:lnTo>
                  <a:pt x="3318767" y="0"/>
                </a:lnTo>
                <a:lnTo>
                  <a:pt x="3318767" y="3167913"/>
                </a:lnTo>
                <a:lnTo>
                  <a:pt x="0" y="31679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2819400" y="1028700"/>
            <a:ext cx="13106400" cy="4870821"/>
          </a:xfrm>
          <a:prstGeom prst="rect">
            <a:avLst/>
          </a:prstGeom>
        </p:spPr>
        <p:txBody>
          <a:bodyPr wrap="square" lIns="0" tIns="0" rIns="0" bIns="0" rtlCol="0" anchor="t">
            <a:spAutoFit/>
          </a:bodyPr>
          <a:lstStyle/>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Các nguồn năng lượng như than đá, dầu mỏ, khí tự nhiên dùng để sản xuất điện. Chúng cần rất nhiều năm để hình thành và đang dần cạn kiệt.</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có thể sử dụng để sản xuất điện nhưng các nguồn năng lượng này không dễ khai thác hoặc không sẵn có ở mọi thời điểm.</a:t>
            </a:r>
          </a:p>
          <a:p>
            <a:pPr algn="just">
              <a:lnSpc>
                <a:spcPts val="4813"/>
              </a:lnSpc>
            </a:pPr>
            <a:r>
              <a:rPr lang="vi-VN" sz="3438" b="1" dirty="0">
                <a:solidFill>
                  <a:srgbClr val="FFFFFF"/>
                </a:solidFill>
                <a:latin typeface="Cambria" panose="02040503050406030204" pitchFamily="18" charset="0"/>
                <a:ea typeface="Cambria" panose="02040503050406030204" pitchFamily="18" charset="0"/>
                <a:cs typeface="Kollektif Bold"/>
                <a:sym typeface="Kollektif Bold"/>
              </a:rPr>
              <a:t>Do đó, chúng ta cần sử dụng điện một cách hợp lí và tiết kiệm.</a:t>
            </a:r>
          </a:p>
        </p:txBody>
      </p:sp>
      <p:sp>
        <p:nvSpPr>
          <p:cNvPr id="16" name="Freeform 16"/>
          <p:cNvSpPr/>
          <p:nvPr/>
        </p:nvSpPr>
        <p:spPr>
          <a:xfrm>
            <a:off x="17550600"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r:embed="rId12"/>
                </a:ext>
              </a:extLst>
            </a:blip>
            <a:stretch>
              <a:fillRect/>
            </a:stretch>
          </a:blipFill>
          <a:ln cap="sq">
            <a:noFill/>
            <a:prstDash val="solid"/>
            <a:miter/>
          </a:ln>
        </p:spPr>
        <p:txBody>
          <a:bodyPr/>
          <a:lstStyle/>
          <a:p>
            <a:endParaRPr lang="en-US"/>
          </a:p>
        </p:txBody>
      </p:sp>
      <p:sp>
        <p:nvSpPr>
          <p:cNvPr id="17" name="Freeform 17"/>
          <p:cNvSpPr/>
          <p:nvPr/>
        </p:nvSpPr>
        <p:spPr>
          <a:xfrm rot="463947">
            <a:off x="-3615503" y="4168056"/>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932706" y="-71938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rot="-7875380">
            <a:off x="14879959" y="-117810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22666" y="880504"/>
            <a:ext cx="10260134" cy="123110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Vì</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sao</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chúng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ta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cần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sử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dụng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điện</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một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cách</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hợp</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lí</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và</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tiết</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kiệm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5410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4433008"/>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Các nguồn năng lượng </a:t>
            </a:r>
            <a:r>
              <a:rPr kumimoji="0" lang="en-US"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cần</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rất nhiều năm để hình thành và đang dần cạn kiệt.</a:t>
            </a: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rPr>
              <a:t>Năng lượng nước chảy từ trên cao xuống, năng lượng mặt trời, năng lượng gió không dễ khai thác hoặc không sẵn có ở mọi thời điểm.</a:t>
            </a:r>
          </a:p>
        </p:txBody>
      </p:sp>
    </p:spTree>
    <p:extLst>
      <p:ext uri="{BB962C8B-B14F-4D97-AF65-F5344CB8AC3E}">
        <p14:creationId xmlns:p14="http://schemas.microsoft.com/office/powerpoint/2010/main" val="3549668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endParaRPr lang="en-US"/>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endParaRPr lang="en-US"/>
            </a:p>
          </p:txBody>
        </p:sp>
        <p:sp>
          <p:nvSpPr>
            <p:cNvPr id="5" name="TextBox 5"/>
            <p:cNvSpPr txBox="1"/>
            <p:nvPr/>
          </p:nvSpPr>
          <p:spPr>
            <a:xfrm>
              <a:off x="0" y="-85725"/>
              <a:ext cx="2516133" cy="1041157"/>
            </a:xfrm>
            <a:prstGeom prst="rect">
              <a:avLst/>
            </a:prstGeom>
          </p:spPr>
          <p:txBody>
            <a:bodyPr lIns="50800" tIns="50800" rIns="50800" bIns="50800" rtlCol="0" anchor="ctr"/>
            <a:lstStyle/>
            <a:p>
              <a:pPr algn="ctr">
                <a:lnSpc>
                  <a:spcPts val="3089"/>
                </a:lnSpc>
              </a:pPr>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endParaRPr lang="en-US"/>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6" name="Freeform 16"/>
          <p:cNvSpPr/>
          <p:nvPr/>
        </p:nvSpPr>
        <p:spPr>
          <a:xfrm>
            <a:off x="9717195" y="5491674"/>
            <a:ext cx="7364874" cy="4285534"/>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r:embed="rId5"/>
                </a:ext>
              </a:extLst>
            </a:blip>
            <a:stretch>
              <a:fillRect t="-69156" r="-1952"/>
            </a:stretch>
          </a:blipFill>
        </p:spPr>
        <p:txBody>
          <a:bodyPr/>
          <a:lstStyle/>
          <a:p>
            <a:endParaRPr lang="en-US"/>
          </a:p>
        </p:txBody>
      </p:sp>
      <p:sp>
        <p:nvSpPr>
          <p:cNvPr id="19" name="TextBox 19"/>
          <p:cNvSpPr txBox="1"/>
          <p:nvPr/>
        </p:nvSpPr>
        <p:spPr>
          <a:xfrm>
            <a:off x="4495800" y="800100"/>
            <a:ext cx="10972800" cy="1231106"/>
          </a:xfrm>
          <a:prstGeom prst="rect">
            <a:avLst/>
          </a:prstGeom>
        </p:spPr>
        <p:txBody>
          <a:bodyPr wrap="square" lIns="0" tIns="0" rIns="0" bIns="0" rtlCol="0" anchor="t">
            <a:spAutoFit/>
          </a:bodyPr>
          <a:lstStyle/>
          <a:p>
            <a:pPr lvl="0">
              <a:defRPr/>
            </a:pPr>
            <a:r>
              <a:rPr lang="en-US" sz="4000" b="1" dirty="0" err="1">
                <a:solidFill>
                  <a:srgbClr val="FFFFFF"/>
                </a:solidFill>
                <a:latin typeface="Cambria" panose="02040503050406030204" pitchFamily="18" charset="0"/>
                <a:ea typeface="Cambria" panose="02040503050406030204" pitchFamily="18" charset="0"/>
                <a:cs typeface="Kollektif"/>
                <a:sym typeface="Kollektif"/>
              </a:rPr>
              <a:t>Nếu</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chúng</a:t>
            </a:r>
            <a:r>
              <a:rPr lang="en-US" sz="4000" b="1" dirty="0">
                <a:solidFill>
                  <a:srgbClr val="FFFFFF"/>
                </a:solidFill>
                <a:latin typeface="Cambria" panose="02040503050406030204" pitchFamily="18" charset="0"/>
                <a:ea typeface="Cambria" panose="02040503050406030204" pitchFamily="18" charset="0"/>
                <a:cs typeface="Kollektif"/>
                <a:sym typeface="Kollektif"/>
              </a:rPr>
              <a:t> ta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dụng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điện</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một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cách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hợp</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lí</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và</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tiết</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kiệm</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thì</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sẽ</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mang</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lại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lợi</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ích</a:t>
            </a:r>
            <a:r>
              <a:rPr lang="en-US" sz="4000" b="1" dirty="0">
                <a:solidFill>
                  <a:srgbClr val="FFFFFF"/>
                </a:solidFill>
                <a:latin typeface="Cambria" panose="02040503050406030204" pitchFamily="18" charset="0"/>
                <a:ea typeface="Cambria" panose="02040503050406030204" pitchFamily="18" charset="0"/>
                <a:cs typeface="Kollektif"/>
                <a:sym typeface="Kollektif"/>
              </a:rPr>
              <a:t> </a:t>
            </a:r>
            <a:r>
              <a:rPr lang="en-US" sz="4000" b="1" dirty="0" err="1">
                <a:solidFill>
                  <a:srgbClr val="FFFFFF"/>
                </a:solidFill>
                <a:latin typeface="Cambria" panose="02040503050406030204" pitchFamily="18" charset="0"/>
                <a:ea typeface="Cambria" panose="02040503050406030204" pitchFamily="18" charset="0"/>
                <a:cs typeface="Kollektif"/>
                <a:sym typeface="Kollektif"/>
              </a:rPr>
              <a:t>gì</a:t>
            </a:r>
            <a:r>
              <a:rPr lang="en-US" sz="4000" b="1" dirty="0">
                <a:solidFill>
                  <a:srgbClr val="FFFFFF"/>
                </a:solidFill>
                <a:latin typeface="Cambria" panose="02040503050406030204" pitchFamily="18" charset="0"/>
                <a:ea typeface="Cambria" panose="02040503050406030204" pitchFamily="18" charset="0"/>
                <a:cs typeface="Kollektif"/>
                <a:sym typeface="Kollektif"/>
              </a:rPr>
              <a:t>?</a:t>
            </a: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Google Shape;903;p44">
            <a:extLst>
              <a:ext uri="{FF2B5EF4-FFF2-40B4-BE49-F238E27FC236}">
                <a16:creationId xmlns:a16="http://schemas.microsoft.com/office/drawing/2014/main" id="{AEC8852C-D536-6F77-646C-988D81001B1D}"/>
              </a:ext>
            </a:extLst>
          </p:cNvPr>
          <p:cNvSpPr/>
          <p:nvPr/>
        </p:nvSpPr>
        <p:spPr>
          <a:xfrm>
            <a:off x="762000" y="33147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906;p44">
            <a:extLst>
              <a:ext uri="{FF2B5EF4-FFF2-40B4-BE49-F238E27FC236}">
                <a16:creationId xmlns:a16="http://schemas.microsoft.com/office/drawing/2014/main" id="{6A27B71A-2A51-30D3-8271-556FB83EF2F0}"/>
              </a:ext>
            </a:extLst>
          </p:cNvPr>
          <p:cNvGrpSpPr/>
          <p:nvPr/>
        </p:nvGrpSpPr>
        <p:grpSpPr>
          <a:xfrm>
            <a:off x="4724400" y="3009900"/>
            <a:ext cx="814489" cy="713174"/>
            <a:chOff x="4311633" y="1449102"/>
            <a:chExt cx="520573" cy="455819"/>
          </a:xfrm>
        </p:grpSpPr>
        <p:sp>
          <p:nvSpPr>
            <p:cNvPr id="30" name="Google Shape;907;p44">
              <a:extLst>
                <a:ext uri="{FF2B5EF4-FFF2-40B4-BE49-F238E27FC236}">
                  <a16:creationId xmlns:a16="http://schemas.microsoft.com/office/drawing/2014/main" id="{78AF9300-FE3C-48B6-DF43-9A5AD5E1272B}"/>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8;p44">
              <a:extLst>
                <a:ext uri="{FF2B5EF4-FFF2-40B4-BE49-F238E27FC236}">
                  <a16:creationId xmlns:a16="http://schemas.microsoft.com/office/drawing/2014/main" id="{5EADB95F-757B-2283-2146-71414B25A78F}"/>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218AA693-F923-CE26-CA71-44624539E764}"/>
              </a:ext>
            </a:extLst>
          </p:cNvPr>
          <p:cNvSpPr txBox="1"/>
          <p:nvPr/>
        </p:nvSpPr>
        <p:spPr>
          <a:xfrm>
            <a:off x="1066800" y="3848100"/>
            <a:ext cx="8077200" cy="369434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3200" b="1" dirty="0">
                <a:solidFill>
                  <a:srgbClr val="FF0000"/>
                </a:solidFill>
                <a:latin typeface="Cambria" panose="02040503050406030204" pitchFamily="18" charset="0"/>
                <a:ea typeface="Cambria" panose="02040503050406030204" pitchFamily="18" charset="0"/>
                <a:cs typeface="Kollektif Bold"/>
                <a:sym typeface="Kollektif Bold"/>
              </a:rPr>
              <a:t>B</a:t>
            </a: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ằng cách tiết kiệm điện, chúng ta không chỉ giảm hóa đơn tiền điện mà còn góp phần bảo vệ nguồn tài nguyên thiên nhiên quý báu và giảm thiểu tác động tiêu cực đến môi trường.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ppt_x"/>
                                          </p:val>
                                        </p:tav>
                                        <p:tav tm="100000">
                                          <p:val>
                                            <p:strVal val="#ppt_x"/>
                                          </p:val>
                                        </p:tav>
                                      </p:tavLst>
                                    </p:anim>
                                    <p:anim calcmode="lin" valueType="num">
                                      <p:cBhvr additive="base">
                                        <p:cTn id="23" dur="500" fill="hold"/>
                                        <p:tgtEl>
                                          <p:spTgt spid="28"/>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animBg="1"/>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914400" y="571500"/>
            <a:ext cx="17068800" cy="769441"/>
          </a:xfrm>
          <a:prstGeom prst="rect">
            <a:avLst/>
          </a:prstGeom>
          <a:noFill/>
        </p:spPr>
        <p:txBody>
          <a:bodyPr wrap="square" rtlCol="0">
            <a:spAutoFit/>
          </a:bodyPr>
          <a:lstStyle/>
          <a:p>
            <a:r>
              <a:rPr lang="vi-VN" sz="4400" b="1" dirty="0">
                <a:solidFill>
                  <a:schemeClr val="bg1"/>
                </a:solidFill>
                <a:latin typeface="Cambria" panose="02040503050406030204" pitchFamily="18" charset="0"/>
                <a:ea typeface="Cambria" panose="02040503050406030204" pitchFamily="18" charset="0"/>
              </a:rPr>
              <a:t>Quan sát hình 6, nên những việc cần làm để tiết kiệm năng lượng.</a:t>
            </a:r>
            <a:endParaRPr lang="en-US" sz="4400" b="1" dirty="0">
              <a:solidFill>
                <a:schemeClr val="bg1"/>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84284690-C76F-A18C-9C6D-B9A8DB390B26}"/>
              </a:ext>
            </a:extLst>
          </p:cNvPr>
          <p:cNvPicPr>
            <a:picLocks noChangeAspect="1"/>
          </p:cNvPicPr>
          <p:nvPr/>
        </p:nvPicPr>
        <p:blipFill>
          <a:blip r:embed="rId3"/>
          <a:stretch>
            <a:fillRect/>
          </a:stretch>
        </p:blipFill>
        <p:spPr>
          <a:xfrm>
            <a:off x="4800600" y="2171700"/>
            <a:ext cx="8957872" cy="7696200"/>
          </a:xfrm>
          <a:prstGeom prst="rect">
            <a:avLst/>
          </a:prstGeom>
        </p:spPr>
      </p:pic>
    </p:spTree>
    <p:extLst>
      <p:ext uri="{BB962C8B-B14F-4D97-AF65-F5344CB8AC3E}">
        <p14:creationId xmlns:p14="http://schemas.microsoft.com/office/powerpoint/2010/main" val="1859938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506200" y="6057900"/>
            <a:ext cx="6261669" cy="3719308"/>
          </a:xfrm>
          <a:custGeom>
            <a:avLst/>
            <a:gdLst/>
            <a:ahLst/>
            <a:cxnLst/>
            <a:rect l="l" t="t" r="r" b="b"/>
            <a:pathLst>
              <a:path w="7364874" h="4285534">
                <a:moveTo>
                  <a:pt x="0" y="0"/>
                </a:moveTo>
                <a:lnTo>
                  <a:pt x="7364875" y="0"/>
                </a:lnTo>
                <a:lnTo>
                  <a:pt x="7364875" y="4285534"/>
                </a:lnTo>
                <a:lnTo>
                  <a:pt x="0" y="4285534"/>
                </a:lnTo>
                <a:lnTo>
                  <a:pt x="0" y="0"/>
                </a:lnTo>
                <a:close/>
              </a:path>
            </a:pathLst>
          </a:custGeom>
          <a:blipFill>
            <a:blip r:embed="rId4">
              <a:extLst>
                <a:ext uri="{96DAC541-7B7A-43D3-8B79-37D633B846F1}">
                  <asvg:svgBlip xmlns:asvg="http://schemas.microsoft.com/office/drawing/2016/SVG/main" r:embed="rId5"/>
                </a:ext>
              </a:extLst>
            </a:blip>
            <a:stretch>
              <a:fillRect t="-69156" r="-1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4572000" y="571500"/>
            <a:ext cx="11582400" cy="1661993"/>
          </a:xfrm>
          <a:prstGeom prst="rect">
            <a:avLst/>
          </a:prstGeom>
        </p:spPr>
        <p:txBody>
          <a:bodyPr wrap="square" lIns="0" tIns="0" rIns="0" bIns="0" rtlCol="0" anchor="t">
            <a:spAutoFit/>
          </a:bodyPr>
          <a:lstStyle/>
          <a:p>
            <a:pPr lvl="0" algn="just"/>
            <a:r>
              <a:rPr lang="vi-VN" sz="3600" b="1" dirty="0">
                <a:solidFill>
                  <a:schemeClr val="bg1"/>
                </a:solidFill>
                <a:latin typeface="Cambria" panose="02040503050406030204" pitchFamily="18" charset="0"/>
                <a:ea typeface="Cambria" panose="02040503050406030204" pitchFamily="18" charset="0"/>
              </a:rPr>
              <a:t>Nêu các trường hợp sử dụng điện lãng phí ở gia đình và trường của em. Đề xuất cách tiết kiệm năng lượng điện cho gia đình và nhà trường.</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CFDF397A-1A30-6A55-0CA8-44AD5F74EE8C}"/>
              </a:ext>
            </a:extLst>
          </p:cNvPr>
          <p:cNvGraphicFramePr>
            <a:graphicFrameLocks noGrp="1"/>
          </p:cNvGraphicFramePr>
          <p:nvPr>
            <p:extLst>
              <p:ext uri="{D42A27DB-BD31-4B8C-83A1-F6EECF244321}">
                <p14:modId xmlns:p14="http://schemas.microsoft.com/office/powerpoint/2010/main" val="2396676294"/>
              </p:ext>
            </p:extLst>
          </p:nvPr>
        </p:nvGraphicFramePr>
        <p:xfrm>
          <a:off x="685800" y="3238500"/>
          <a:ext cx="9677400" cy="4343400"/>
        </p:xfrm>
        <a:graphic>
          <a:graphicData uri="http://schemas.openxmlformats.org/drawingml/2006/table">
            <a:tbl>
              <a:tblPr firstRow="1" bandRow="1">
                <a:tableStyleId>{7DF18680-E054-41AD-8BC1-D1AEF772440D}</a:tableStyleId>
              </a:tblPr>
              <a:tblGrid>
                <a:gridCol w="4838700">
                  <a:extLst>
                    <a:ext uri="{9D8B030D-6E8A-4147-A177-3AD203B41FA5}">
                      <a16:colId xmlns:a16="http://schemas.microsoft.com/office/drawing/2014/main" val="2133615192"/>
                    </a:ext>
                  </a:extLst>
                </a:gridCol>
                <a:gridCol w="4838700">
                  <a:extLst>
                    <a:ext uri="{9D8B030D-6E8A-4147-A177-3AD203B41FA5}">
                      <a16:colId xmlns:a16="http://schemas.microsoft.com/office/drawing/2014/main" val="791529459"/>
                    </a:ext>
                  </a:extLst>
                </a:gridCol>
              </a:tblGrid>
              <a:tr h="1681316">
                <a:tc>
                  <a:txBody>
                    <a:bodyPr/>
                    <a:lstStyle/>
                    <a:p>
                      <a:pPr algn="ctr"/>
                      <a:r>
                        <a:rPr lang="en-US" sz="4000" dirty="0" err="1">
                          <a:latin typeface="Cambria" panose="02040503050406030204" pitchFamily="18" charset="0"/>
                          <a:ea typeface="Cambria" panose="02040503050406030204" pitchFamily="18" charset="0"/>
                        </a:rPr>
                        <a:t>Trường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hợp</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sử</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lãng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phí</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Cách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khắc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2662084">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Tree>
    <p:extLst>
      <p:ext uri="{BB962C8B-B14F-4D97-AF65-F5344CB8AC3E}">
        <p14:creationId xmlns:p14="http://schemas.microsoft.com/office/powerpoint/2010/main" val="1362763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9" name="Table 8">
            <a:extLst>
              <a:ext uri="{FF2B5EF4-FFF2-40B4-BE49-F238E27FC236}">
                <a16:creationId xmlns:a16="http://schemas.microsoft.com/office/drawing/2014/main" id="{7F244FE4-3111-794D-CBA3-5C9C6AAF76C8}"/>
              </a:ext>
            </a:extLst>
          </p:cNvPr>
          <p:cNvGraphicFramePr>
            <a:graphicFrameLocks noGrp="1"/>
          </p:cNvGraphicFramePr>
          <p:nvPr>
            <p:extLst>
              <p:ext uri="{D42A27DB-BD31-4B8C-83A1-F6EECF244321}">
                <p14:modId xmlns:p14="http://schemas.microsoft.com/office/powerpoint/2010/main" val="850170785"/>
              </p:ext>
            </p:extLst>
          </p:nvPr>
        </p:nvGraphicFramePr>
        <p:xfrm>
          <a:off x="685800" y="1181100"/>
          <a:ext cx="16764000" cy="7086600"/>
        </p:xfrm>
        <a:graphic>
          <a:graphicData uri="http://schemas.openxmlformats.org/drawingml/2006/table">
            <a:tbl>
              <a:tblPr firstRow="1" bandRow="1">
                <a:tableStyleId>{7DF18680-E054-41AD-8BC1-D1AEF772440D}</a:tableStyleId>
              </a:tblPr>
              <a:tblGrid>
                <a:gridCol w="8382000">
                  <a:extLst>
                    <a:ext uri="{9D8B030D-6E8A-4147-A177-3AD203B41FA5}">
                      <a16:colId xmlns:a16="http://schemas.microsoft.com/office/drawing/2014/main" val="2133615192"/>
                    </a:ext>
                  </a:extLst>
                </a:gridCol>
                <a:gridCol w="8382000">
                  <a:extLst>
                    <a:ext uri="{9D8B030D-6E8A-4147-A177-3AD203B41FA5}">
                      <a16:colId xmlns:a16="http://schemas.microsoft.com/office/drawing/2014/main" val="791529459"/>
                    </a:ext>
                  </a:extLst>
                </a:gridCol>
              </a:tblGrid>
              <a:tr h="1757477">
                <a:tc>
                  <a:txBody>
                    <a:bodyPr/>
                    <a:lstStyle/>
                    <a:p>
                      <a:pPr algn="ctr"/>
                      <a:r>
                        <a:rPr lang="en-US" sz="5400" dirty="0" err="1">
                          <a:latin typeface="Cambria" panose="02040503050406030204" pitchFamily="18" charset="0"/>
                          <a:ea typeface="Cambria" panose="02040503050406030204" pitchFamily="18" charset="0"/>
                        </a:rPr>
                        <a:t>Trường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hợp</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sử</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dụng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lãng</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phí</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5400" dirty="0" err="1">
                          <a:latin typeface="Cambria" panose="02040503050406030204" pitchFamily="18" charset="0"/>
                          <a:ea typeface="Cambria" panose="02040503050406030204" pitchFamily="18" charset="0"/>
                        </a:rPr>
                        <a:t>Cách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khắc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phục</a:t>
                      </a:r>
                      <a:endParaRPr lang="en-US" sz="54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488357"/>
                  </a:ext>
                </a:extLst>
              </a:tr>
              <a:tr h="5329123">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2563112"/>
                  </a:ext>
                </a:extLst>
              </a:tr>
            </a:tbl>
          </a:graphicData>
        </a:graphic>
      </p:graphicFrame>
      <p:sp>
        <p:nvSpPr>
          <p:cNvPr id="15" name="TextBox 14">
            <a:extLst>
              <a:ext uri="{FF2B5EF4-FFF2-40B4-BE49-F238E27FC236}">
                <a16:creationId xmlns:a16="http://schemas.microsoft.com/office/drawing/2014/main" id="{5C306FE9-FD2E-F987-04BD-78A7B63E8D14}"/>
              </a:ext>
            </a:extLst>
          </p:cNvPr>
          <p:cNvSpPr txBox="1"/>
          <p:nvPr/>
        </p:nvSpPr>
        <p:spPr>
          <a:xfrm>
            <a:off x="1066800" y="31623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Không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tắt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đã</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ra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khỏi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endParaRPr lang="en-US" sz="44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B027672-FE1D-9FEA-AAF1-BE1EE2DC0D63}"/>
              </a:ext>
            </a:extLst>
          </p:cNvPr>
          <p:cNvSpPr txBox="1"/>
          <p:nvPr/>
        </p:nvSpPr>
        <p:spPr>
          <a:xfrm>
            <a:off x="1066800" y="4914900"/>
            <a:ext cx="7543800"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Mở</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cửa</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phòng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khi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đang</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điều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hoà</a:t>
            </a:r>
            <a:endParaRPr lang="en-US" sz="44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859C0E87-866E-5C13-CF2D-FFEEB81F77D1}"/>
              </a:ext>
            </a:extLst>
          </p:cNvPr>
          <p:cNvSpPr txBox="1"/>
          <p:nvPr/>
        </p:nvSpPr>
        <p:spPr>
          <a:xfrm>
            <a:off x="1143000" y="6515100"/>
            <a:ext cx="7543800" cy="1446550"/>
          </a:xfrm>
          <a:prstGeom prst="rect">
            <a:avLst/>
          </a:prstGeom>
          <a:noFill/>
        </p:spPr>
        <p:txBody>
          <a:bodyPr wrap="square" rtlCol="0">
            <a:spAutoFit/>
          </a:bodyPr>
          <a:lstStyle/>
          <a:p>
            <a:pPr algn="just"/>
            <a:r>
              <a:rPr lang="en-US" sz="4400" dirty="0">
                <a:latin typeface="Cambria" panose="02040503050406030204" pitchFamily="18" charset="0"/>
                <a:ea typeface="Cambria" panose="02040503050406030204" pitchFamily="18" charset="0"/>
              </a:rPr>
              <a:t>Ban </a:t>
            </a:r>
            <a:r>
              <a:rPr lang="en-US" sz="4400" dirty="0" err="1">
                <a:latin typeface="Cambria" panose="02040503050406030204" pitchFamily="18" charset="0"/>
                <a:ea typeface="Cambria" panose="02040503050406030204" pitchFamily="18" charset="0"/>
              </a:rPr>
              <a:t>ngày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vẫn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bật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đèn</a:t>
            </a:r>
            <a:r>
              <a:rPr lang="en-US" sz="4400" dirty="0">
                <a:latin typeface="Cambria" panose="02040503050406030204" pitchFamily="18" charset="0"/>
                <a:ea typeface="Cambria" panose="02040503050406030204" pitchFamily="18" charset="0"/>
              </a:rPr>
              <a:t> ở </a:t>
            </a:r>
            <a:r>
              <a:rPr lang="en-US" sz="4400" dirty="0" err="1">
                <a:latin typeface="Cambria" panose="02040503050406030204" pitchFamily="18" charset="0"/>
                <a:ea typeface="Cambria" panose="02040503050406030204" pitchFamily="18" charset="0"/>
              </a:rPr>
              <a:t>hành</a:t>
            </a:r>
            <a:r>
              <a:rPr lang="en-US" sz="4400" dirty="0">
                <a:latin typeface="Cambria" panose="02040503050406030204" pitchFamily="18" charset="0"/>
                <a:ea typeface="Cambria" panose="02040503050406030204" pitchFamily="18" charset="0"/>
              </a:rPr>
              <a:t> lang.</a:t>
            </a:r>
          </a:p>
        </p:txBody>
      </p:sp>
      <p:sp>
        <p:nvSpPr>
          <p:cNvPr id="20" name="TextBox 19">
            <a:extLst>
              <a:ext uri="{FF2B5EF4-FFF2-40B4-BE49-F238E27FC236}">
                <a16:creationId xmlns:a16="http://schemas.microsoft.com/office/drawing/2014/main" id="{936197DC-EB5D-856A-57C5-C4F6E42063F6}"/>
              </a:ext>
            </a:extLst>
          </p:cNvPr>
          <p:cNvSpPr txBox="1"/>
          <p:nvPr/>
        </p:nvSpPr>
        <p:spPr>
          <a:xfrm>
            <a:off x="9525000" y="3162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2A32689-EC07-DE4F-BCC5-D76D3BA6CBE9}"/>
              </a:ext>
            </a:extLst>
          </p:cNvPr>
          <p:cNvSpPr txBox="1"/>
          <p:nvPr/>
        </p:nvSpPr>
        <p:spPr>
          <a:xfrm>
            <a:off x="9601200" y="49149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Đóng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cửa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phòng</a:t>
            </a:r>
            <a:endParaRPr lang="en-US" sz="4400" b="1" dirty="0">
              <a:solidFill>
                <a:srgbClr val="FF000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07A7F955-E5C7-5903-927C-1E07F0AC8C19}"/>
              </a:ext>
            </a:extLst>
          </p:cNvPr>
          <p:cNvSpPr txBox="1"/>
          <p:nvPr/>
        </p:nvSpPr>
        <p:spPr>
          <a:xfrm>
            <a:off x="9601200" y="6591300"/>
            <a:ext cx="7543800" cy="769441"/>
          </a:xfrm>
          <a:prstGeom prst="rect">
            <a:avLst/>
          </a:prstGeom>
          <a:noFill/>
        </p:spPr>
        <p:txBody>
          <a:bodyPr wrap="square" rtlCol="0">
            <a:spAutoFit/>
          </a:bodyPr>
          <a:lstStyle/>
          <a:p>
            <a:pPr algn="just"/>
            <a:r>
              <a:rPr lang="en-US" sz="4400" b="1" dirty="0" err="1">
                <a:solidFill>
                  <a:srgbClr val="FF0000"/>
                </a:solidFill>
                <a:latin typeface="Cambria" panose="02040503050406030204" pitchFamily="18" charset="0"/>
                <a:ea typeface="Cambria" panose="02040503050406030204" pitchFamily="18" charset="0"/>
              </a:rPr>
              <a:t>Tắt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đèn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5620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0" grpId="0"/>
      <p:bldP spid="21"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85725"/>
              <a:ext cx="3250890" cy="122647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Description automatically generated">
            <a:extLst>
              <a:ext uri="{FF2B5EF4-FFF2-40B4-BE49-F238E27FC236}">
                <a16:creationId xmlns:a16="http://schemas.microsoft.com/office/drawing/2014/main" id="{3E12CBED-C26B-42B7-B7C0-A875DF17398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48800" y="3162300"/>
            <a:ext cx="7193903" cy="5791702"/>
          </a:xfrm>
          <a:prstGeom prst="rect">
            <a:avLst/>
          </a:prstGeom>
        </p:spPr>
      </p:pic>
    </p:spTree>
    <p:extLst>
      <p:ext uri="{BB962C8B-B14F-4D97-AF65-F5344CB8AC3E}">
        <p14:creationId xmlns:p14="http://schemas.microsoft.com/office/powerpoint/2010/main" val="730616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 Vì sao nên bật bình nóng lạnh trước khi tắm khoảng 15 phút và tắt trước khi tắm?</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Bật bình nóng lạnh cả ngày có tốn điện? - Báo VnExpress">
            <a:extLst>
              <a:ext uri="{FF2B5EF4-FFF2-40B4-BE49-F238E27FC236}">
                <a16:creationId xmlns:a16="http://schemas.microsoft.com/office/drawing/2014/main" id="{356D000D-EA4C-BB8C-CA28-68BEE76248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2552700"/>
            <a:ext cx="7772400" cy="58770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448800" y="3771900"/>
            <a:ext cx="8077200" cy="4144596"/>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cs typeface="Kollektif Bold"/>
                <a:sym typeface="Kollektif Bold"/>
              </a:rPr>
              <a:t>Nên bật bình nước nóng lạnh trước khi tắm khoảng 15 phút để có đủ nước nóng cần dùng và tắt trước khi tắm để đảm bảo an toàn và tiết kiệm điện.</a:t>
            </a:r>
          </a:p>
        </p:txBody>
      </p:sp>
    </p:spTree>
    <p:extLst>
      <p:ext uri="{BB962C8B-B14F-4D97-AF65-F5344CB8AC3E}">
        <p14:creationId xmlns:p14="http://schemas.microsoft.com/office/powerpoint/2010/main" val="1181550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3429000" y="419100"/>
            <a:ext cx="12954000" cy="1981200"/>
            <a:chOff x="0" y="0"/>
            <a:chExt cx="2516133" cy="955432"/>
          </a:xfrm>
        </p:grpSpPr>
        <p:sp>
          <p:nvSpPr>
            <p:cNvPr id="4" name="Freeform 4"/>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3962273" y="966229"/>
            <a:ext cx="462443" cy="312253"/>
            <a:chOff x="30480" y="591820"/>
            <a:chExt cx="12736830" cy="12259310"/>
          </a:xfrm>
        </p:grpSpPr>
        <p:sp>
          <p:nvSpPr>
            <p:cNvPr id="7" name="Freeform 7"/>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DD000"/>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1668450" y="8187187"/>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85725"/>
              <a:ext cx="5695447" cy="985393"/>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9"/>
          <p:cNvSpPr txBox="1"/>
          <p:nvPr/>
        </p:nvSpPr>
        <p:spPr>
          <a:xfrm>
            <a:off x="4572000" y="571500"/>
            <a:ext cx="11582400" cy="1354217"/>
          </a:xfrm>
          <a:prstGeom prst="rect">
            <a:avLst/>
          </a:prstGeom>
        </p:spPr>
        <p:txBody>
          <a:bodyPr wrap="square" lIns="0" tIns="0" rIns="0" bIns="0" rtlCol="0" anchor="t">
            <a:spAutoFit/>
          </a:bodyPr>
          <a:lstStyle/>
          <a:p>
            <a:pPr lvl="0" algn="just"/>
            <a:r>
              <a:rPr lang="vi-VN" sz="4400" b="1" dirty="0">
                <a:solidFill>
                  <a:prstClr val="white"/>
                </a:solidFill>
                <a:latin typeface="Cambria" panose="02040503050406030204" pitchFamily="18" charset="0"/>
                <a:ea typeface="Cambria" panose="02040503050406030204" pitchFamily="18" charset="0"/>
              </a:rPr>
              <a:t>Vì sao không nên là (ủi) quần áo trong phòng có bật máy điều hoà nhiệt độ?</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Kollektif"/>
              <a:sym typeface="Kollektif"/>
            </a:endParaRPr>
          </a:p>
        </p:txBody>
      </p:sp>
      <p:sp>
        <p:nvSpPr>
          <p:cNvPr id="22" name="Freeform 22"/>
          <p:cNvSpPr/>
          <p:nvPr/>
        </p:nvSpPr>
        <p:spPr>
          <a:xfrm>
            <a:off x="16433449" y="420400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1668450" y="-708553"/>
            <a:ext cx="4826945" cy="3245475"/>
          </a:xfrm>
          <a:custGeom>
            <a:avLst/>
            <a:gdLst/>
            <a:ahLst/>
            <a:cxnLst/>
            <a:rect l="l" t="t" r="r" b="b"/>
            <a:pathLst>
              <a:path w="4826945" h="3245475">
                <a:moveTo>
                  <a:pt x="0" y="0"/>
                </a:moveTo>
                <a:lnTo>
                  <a:pt x="4826945" y="0"/>
                </a:lnTo>
                <a:lnTo>
                  <a:pt x="4826945" y="3245474"/>
                </a:lnTo>
                <a:lnTo>
                  <a:pt x="0" y="32454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10352016">
            <a:off x="15106309" y="827241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903;p44">
            <a:extLst>
              <a:ext uri="{FF2B5EF4-FFF2-40B4-BE49-F238E27FC236}">
                <a16:creationId xmlns:a16="http://schemas.microsoft.com/office/drawing/2014/main" id="{51510753-0C42-B288-EF38-83B4A83B0585}"/>
              </a:ext>
            </a:extLst>
          </p:cNvPr>
          <p:cNvSpPr/>
          <p:nvPr/>
        </p:nvSpPr>
        <p:spPr>
          <a:xfrm>
            <a:off x="9144000" y="3238500"/>
            <a:ext cx="8763000" cy="47244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oogle Shape;906;p44">
            <a:extLst>
              <a:ext uri="{FF2B5EF4-FFF2-40B4-BE49-F238E27FC236}">
                <a16:creationId xmlns:a16="http://schemas.microsoft.com/office/drawing/2014/main" id="{A7C45E76-C8CA-4FE3-13E4-6628DFE27804}"/>
              </a:ext>
            </a:extLst>
          </p:cNvPr>
          <p:cNvGrpSpPr/>
          <p:nvPr/>
        </p:nvGrpSpPr>
        <p:grpSpPr>
          <a:xfrm>
            <a:off x="13106400" y="2933700"/>
            <a:ext cx="814489" cy="713174"/>
            <a:chOff x="4311633" y="1449102"/>
            <a:chExt cx="520573" cy="455819"/>
          </a:xfrm>
        </p:grpSpPr>
        <p:sp>
          <p:nvSpPr>
            <p:cNvPr id="11" name="Google Shape;907;p44">
              <a:extLst>
                <a:ext uri="{FF2B5EF4-FFF2-40B4-BE49-F238E27FC236}">
                  <a16:creationId xmlns:a16="http://schemas.microsoft.com/office/drawing/2014/main" id="{1F9F8234-2DBB-4E84-6B1B-4FBA0A4692CE}"/>
                </a:ext>
              </a:extLst>
            </p:cNvPr>
            <p:cNvSpPr/>
            <p:nvPr/>
          </p:nvSpPr>
          <p:spPr>
            <a:xfrm>
              <a:off x="4311633" y="1449102"/>
              <a:ext cx="226176" cy="455819"/>
            </a:xfrm>
            <a:custGeom>
              <a:avLst/>
              <a:gdLst/>
              <a:ahLst/>
              <a:cxnLst/>
              <a:rect l="l" t="t" r="r" b="b"/>
              <a:pathLst>
                <a:path w="13895" h="28003" extrusionOk="0">
                  <a:moveTo>
                    <a:pt x="10890" y="1"/>
                  </a:moveTo>
                  <a:cubicBezTo>
                    <a:pt x="10684" y="1"/>
                    <a:pt x="10476" y="42"/>
                    <a:pt x="10275" y="130"/>
                  </a:cubicBezTo>
                  <a:cubicBezTo>
                    <a:pt x="8097" y="1058"/>
                    <a:pt x="6227" y="2261"/>
                    <a:pt x="4751" y="3714"/>
                  </a:cubicBezTo>
                  <a:cubicBezTo>
                    <a:pt x="2929" y="5428"/>
                    <a:pt x="1703" y="7404"/>
                    <a:pt x="1024" y="9583"/>
                  </a:cubicBezTo>
                  <a:cubicBezTo>
                    <a:pt x="358" y="11786"/>
                    <a:pt x="0" y="14786"/>
                    <a:pt x="0" y="18596"/>
                  </a:cubicBezTo>
                  <a:lnTo>
                    <a:pt x="0" y="26454"/>
                  </a:lnTo>
                  <a:cubicBezTo>
                    <a:pt x="0" y="27312"/>
                    <a:pt x="691" y="27990"/>
                    <a:pt x="1536" y="28002"/>
                  </a:cubicBezTo>
                  <a:lnTo>
                    <a:pt x="11609" y="28002"/>
                  </a:lnTo>
                  <a:cubicBezTo>
                    <a:pt x="12454" y="27990"/>
                    <a:pt x="13145" y="27312"/>
                    <a:pt x="13145" y="26454"/>
                  </a:cubicBezTo>
                  <a:lnTo>
                    <a:pt x="13145" y="16394"/>
                  </a:lnTo>
                  <a:cubicBezTo>
                    <a:pt x="13145" y="15548"/>
                    <a:pt x="12454" y="14858"/>
                    <a:pt x="11609" y="14858"/>
                  </a:cubicBezTo>
                  <a:lnTo>
                    <a:pt x="6787" y="14858"/>
                  </a:lnTo>
                  <a:cubicBezTo>
                    <a:pt x="6846" y="12274"/>
                    <a:pt x="7454" y="10202"/>
                    <a:pt x="8585" y="8631"/>
                  </a:cubicBezTo>
                  <a:cubicBezTo>
                    <a:pt x="9502" y="7381"/>
                    <a:pt x="10895" y="6357"/>
                    <a:pt x="12764" y="5559"/>
                  </a:cubicBezTo>
                  <a:cubicBezTo>
                    <a:pt x="13550" y="5214"/>
                    <a:pt x="13895" y="4285"/>
                    <a:pt x="13526" y="3511"/>
                  </a:cubicBezTo>
                  <a:lnTo>
                    <a:pt x="12276" y="880"/>
                  </a:lnTo>
                  <a:cubicBezTo>
                    <a:pt x="12012" y="327"/>
                    <a:pt x="11465" y="1"/>
                    <a:pt x="10890" y="1"/>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908;p44">
              <a:extLst>
                <a:ext uri="{FF2B5EF4-FFF2-40B4-BE49-F238E27FC236}">
                  <a16:creationId xmlns:a16="http://schemas.microsoft.com/office/drawing/2014/main" id="{79F66D86-C755-0531-DEE7-5120930073F9}"/>
                </a:ext>
              </a:extLst>
            </p:cNvPr>
            <p:cNvSpPr/>
            <p:nvPr/>
          </p:nvSpPr>
          <p:spPr>
            <a:xfrm>
              <a:off x="4606405" y="1449493"/>
              <a:ext cx="225801" cy="455428"/>
            </a:xfrm>
            <a:custGeom>
              <a:avLst/>
              <a:gdLst/>
              <a:ahLst/>
              <a:cxnLst/>
              <a:rect l="l" t="t" r="r" b="b"/>
              <a:pathLst>
                <a:path w="13872" h="27979" extrusionOk="0">
                  <a:moveTo>
                    <a:pt x="10861" y="0"/>
                  </a:moveTo>
                  <a:cubicBezTo>
                    <a:pt x="10656" y="0"/>
                    <a:pt x="10449" y="42"/>
                    <a:pt x="10252" y="130"/>
                  </a:cubicBezTo>
                  <a:cubicBezTo>
                    <a:pt x="8216" y="987"/>
                    <a:pt x="6347" y="2189"/>
                    <a:pt x="4739" y="3690"/>
                  </a:cubicBezTo>
                  <a:cubicBezTo>
                    <a:pt x="2918" y="5440"/>
                    <a:pt x="1668" y="7416"/>
                    <a:pt x="1001" y="9583"/>
                  </a:cubicBezTo>
                  <a:cubicBezTo>
                    <a:pt x="334" y="11738"/>
                    <a:pt x="1" y="14727"/>
                    <a:pt x="1" y="18572"/>
                  </a:cubicBezTo>
                  <a:lnTo>
                    <a:pt x="1" y="26442"/>
                  </a:lnTo>
                  <a:cubicBezTo>
                    <a:pt x="1" y="27288"/>
                    <a:pt x="691" y="27966"/>
                    <a:pt x="1537" y="27978"/>
                  </a:cubicBezTo>
                  <a:lnTo>
                    <a:pt x="11609" y="27978"/>
                  </a:lnTo>
                  <a:cubicBezTo>
                    <a:pt x="12455" y="27966"/>
                    <a:pt x="13145" y="27288"/>
                    <a:pt x="13145" y="26442"/>
                  </a:cubicBezTo>
                  <a:lnTo>
                    <a:pt x="13145" y="16370"/>
                  </a:lnTo>
                  <a:cubicBezTo>
                    <a:pt x="13145" y="15524"/>
                    <a:pt x="12455" y="14834"/>
                    <a:pt x="11609" y="14834"/>
                  </a:cubicBezTo>
                  <a:lnTo>
                    <a:pt x="6764" y="14834"/>
                  </a:lnTo>
                  <a:cubicBezTo>
                    <a:pt x="6811" y="12250"/>
                    <a:pt x="7430" y="10178"/>
                    <a:pt x="8561" y="8607"/>
                  </a:cubicBezTo>
                  <a:cubicBezTo>
                    <a:pt x="9478" y="7357"/>
                    <a:pt x="10859" y="6333"/>
                    <a:pt x="12729" y="5535"/>
                  </a:cubicBezTo>
                  <a:cubicBezTo>
                    <a:pt x="13514" y="5190"/>
                    <a:pt x="13872" y="4261"/>
                    <a:pt x="13502" y="3487"/>
                  </a:cubicBezTo>
                  <a:lnTo>
                    <a:pt x="12252" y="880"/>
                  </a:lnTo>
                  <a:cubicBezTo>
                    <a:pt x="11989" y="327"/>
                    <a:pt x="11435" y="0"/>
                    <a:pt x="10861" y="0"/>
                  </a:cubicBezTo>
                  <a:close/>
                </a:path>
              </a:pathLst>
            </a:custGeom>
            <a:solidFill>
              <a:schemeClr val="accen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16">
            <a:extLst>
              <a:ext uri="{FF2B5EF4-FFF2-40B4-BE49-F238E27FC236}">
                <a16:creationId xmlns:a16="http://schemas.microsoft.com/office/drawing/2014/main" id="{0BB42976-0522-80A7-7109-5772D0E3AE06}"/>
              </a:ext>
            </a:extLst>
          </p:cNvPr>
          <p:cNvSpPr txBox="1"/>
          <p:nvPr/>
        </p:nvSpPr>
        <p:spPr>
          <a:xfrm>
            <a:off x="9372600" y="3543300"/>
            <a:ext cx="8077200" cy="4433008"/>
          </a:xfrm>
          <a:prstGeom prst="rect">
            <a:avLst/>
          </a:prstGeom>
          <a:noFill/>
        </p:spPr>
        <p:txBody>
          <a:bodyPr wrap="square" rtlCol="0">
            <a:spAutoFit/>
          </a:bodyPr>
          <a:lstStyle/>
          <a:p>
            <a:pPr marL="342900" lvl="0" indent="-342900" algn="just">
              <a:lnSpc>
                <a:spcPct val="150000"/>
              </a:lnSpc>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cs typeface="Kollektif Bold"/>
                <a:sym typeface="Kollektif Bold"/>
              </a:rPr>
              <a:t>Là quần áo trong phòng bật có bật điều hoà sẽ làm lãng phí điện năng do bàn là toả nhiều nhiệt lượng làm nóng phòng, mặt khác sử dụng cùng lúc nhiều thiết bị điện có mức tiêu thụ điện nhiều sẽ làm đường truyền điện không ổn định</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Kollektif Bold"/>
              <a:sym typeface="Kollektif Bold"/>
            </a:endParaRPr>
          </a:p>
        </p:txBody>
      </p:sp>
      <p:pic>
        <p:nvPicPr>
          <p:cNvPr id="2050" name="Picture 2" descr="Một vài tuyệt chiêu ủi đồ không phải ai cũng biết">
            <a:extLst>
              <a:ext uri="{FF2B5EF4-FFF2-40B4-BE49-F238E27FC236}">
                <a16:creationId xmlns:a16="http://schemas.microsoft.com/office/drawing/2014/main" id="{C9384083-E956-5DFC-E451-6CEC6A4CF3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390900"/>
            <a:ext cx="7620000" cy="4292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06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 name="Picture 9">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4114801" y="1714499"/>
            <a:ext cx="2264228" cy="2852058"/>
          </a:xfrm>
          <a:prstGeom prst="rect">
            <a:avLst/>
          </a:prstGeom>
        </p:spPr>
      </p:pic>
      <p:pic>
        <p:nvPicPr>
          <p:cNvPr id="11" name="Picture 10">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8">
                    <a14:imgEffect>
                      <a14:backgroundRemoval t="4815" b="32963" l="37531" r="63570"/>
                    </a14:imgEffect>
                  </a14:imgLayer>
                </a14:imgProps>
              </a:ext>
              <a:ext uri="{28A0092B-C50C-407E-A947-70E740481C1C}">
                <a14:useLocalDpi xmlns:a14="http://schemas.microsoft.com/office/drawing/2010/main" val="0"/>
              </a:ext>
            </a:extLst>
          </a:blip>
          <a:srcRect l="35470" t="3810" r="35470" b="68466"/>
          <a:stretch>
            <a:fillRect/>
          </a:stretch>
        </p:blipFill>
        <p:spPr>
          <a:xfrm>
            <a:off x="7086601" y="6972300"/>
            <a:ext cx="2264228" cy="2852058"/>
          </a:xfrm>
          <a:prstGeom prst="rect">
            <a:avLst/>
          </a:prstGeom>
        </p:spPr>
      </p:pic>
      <p:pic>
        <p:nvPicPr>
          <p:cNvPr id="12" name="Picture 11">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8">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4287501" y="2514600"/>
            <a:ext cx="2264228" cy="285205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8">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685801" y="5029198"/>
            <a:ext cx="2264228" cy="3091544"/>
          </a:xfrm>
          <a:prstGeom prst="rect">
            <a:avLst/>
          </a:prstGeom>
        </p:spPr>
      </p:pic>
      <p:pic>
        <p:nvPicPr>
          <p:cNvPr id="14" name="Picture 13">
            <a:hlinkClick r:id="rId15" action="ppaction://hlinksldjump"/>
          </p:cNvPr>
          <p:cNvPicPr>
            <a:picLocks noChangeAspect="1"/>
          </p:cNvPicPr>
          <p:nvPr/>
        </p:nvPicPr>
        <p:blipFill rotWithShape="1">
          <a:blip r:embed="rId16">
            <a:extLst>
              <a:ext uri="{BEBA8EAE-BF5A-486C-A8C5-ECC9F3942E4B}">
                <a14:imgProps xmlns:a14="http://schemas.microsoft.com/office/drawing/2010/main">
                  <a14:imgLayer r:embed="rId8">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2790714" y="6694712"/>
            <a:ext cx="2264228" cy="2852058"/>
          </a:xfrm>
          <a:prstGeom prst="rect">
            <a:avLst/>
          </a:prstGeom>
        </p:spPr>
      </p:pic>
      <p:pic>
        <p:nvPicPr>
          <p:cNvPr id="15" name="Picture 14"/>
          <p:cNvPicPr>
            <a:picLocks noChangeAspect="1"/>
          </p:cNvPicPr>
          <p:nvPr/>
        </p:nvPicPr>
        <p:blipFill>
          <a:blip r:embed="rId17"/>
          <a:stretch>
            <a:fillRect/>
          </a:stretch>
        </p:blipFill>
        <p:spPr>
          <a:xfrm>
            <a:off x="1600200" y="1371600"/>
            <a:ext cx="1714500" cy="4286250"/>
          </a:xfrm>
          <a:prstGeom prst="rect">
            <a:avLst/>
          </a:prstGeom>
        </p:spPr>
      </p:pic>
      <p:pic>
        <p:nvPicPr>
          <p:cNvPr id="16" name="Picture 15"/>
          <p:cNvPicPr>
            <a:picLocks noChangeAspect="1"/>
          </p:cNvPicPr>
          <p:nvPr/>
        </p:nvPicPr>
        <p:blipFill>
          <a:blip r:embed="rId18"/>
          <a:stretch>
            <a:fillRect/>
          </a:stretch>
        </p:blipFill>
        <p:spPr>
          <a:xfrm>
            <a:off x="15419614" y="707230"/>
            <a:ext cx="2014538" cy="2014538"/>
          </a:xfrm>
          <a:prstGeom prst="rect">
            <a:avLst/>
          </a:prstGeom>
        </p:spPr>
      </p:pic>
      <p:pic>
        <p:nvPicPr>
          <p:cNvPr id="17" name="Picture 16"/>
          <p:cNvPicPr>
            <a:picLocks noChangeAspect="1"/>
          </p:cNvPicPr>
          <p:nvPr/>
        </p:nvPicPr>
        <p:blipFill>
          <a:blip r:embed="rId19"/>
          <a:stretch>
            <a:fillRect/>
          </a:stretch>
        </p:blipFill>
        <p:spPr>
          <a:xfrm>
            <a:off x="7385060" y="5125376"/>
            <a:ext cx="1803381" cy="1803381"/>
          </a:xfrm>
          <a:prstGeom prst="rect">
            <a:avLst/>
          </a:prstGeom>
        </p:spPr>
      </p:pic>
      <p:pic>
        <p:nvPicPr>
          <p:cNvPr id="18" name="Picture 17"/>
          <p:cNvPicPr>
            <a:picLocks noChangeAspect="1"/>
          </p:cNvPicPr>
          <p:nvPr/>
        </p:nvPicPr>
        <p:blipFill>
          <a:blip r:embed="rId17"/>
          <a:stretch>
            <a:fillRect/>
          </a:stretch>
        </p:blipFill>
        <p:spPr>
          <a:xfrm>
            <a:off x="11315700" y="3629025"/>
            <a:ext cx="1714500" cy="4286250"/>
          </a:xfrm>
          <a:prstGeom prst="rect">
            <a:avLst/>
          </a:prstGeom>
        </p:spPr>
      </p:pic>
      <p:pic>
        <p:nvPicPr>
          <p:cNvPr id="19" name="Picture 18"/>
          <p:cNvPicPr>
            <a:picLocks noChangeAspect="1"/>
          </p:cNvPicPr>
          <p:nvPr/>
        </p:nvPicPr>
        <p:blipFill>
          <a:blip r:embed="rId18"/>
          <a:stretch>
            <a:fillRect/>
          </a:stretch>
        </p:blipFill>
        <p:spPr>
          <a:xfrm>
            <a:off x="5246914" y="364331"/>
            <a:ext cx="2014538" cy="2014538"/>
          </a:xfrm>
          <a:prstGeom prst="rect">
            <a:avLst/>
          </a:prstGeom>
        </p:spPr>
      </p:pic>
      <p:pic>
        <p:nvPicPr>
          <p:cNvPr id="1026" name="Picture 2" descr="Mushroom Red Cartoons - Free vector graphic on Pixabay">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773400" y="8120740"/>
            <a:ext cx="2089377" cy="192941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9910822" y="742949"/>
            <a:ext cx="914400" cy="914400"/>
          </a:xfrm>
          <a:prstGeom prst="rect">
            <a:avLst/>
          </a:prstGeom>
        </p:spPr>
      </p:pic>
      <p:pic>
        <p:nvPicPr>
          <p:cNvPr id="3" name="Picture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733926" y="-119742"/>
            <a:ext cx="898922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1" presetClass="mediacall" presetSubtype="0" fill="hold" nodeType="with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6" restart="whenNotActive" fill="hold" evtFilter="cancelBubble" nodeType="interactiveSeq">
                <p:stCondLst>
                  <p:cond evt="onClick" delay="0">
                    <p:tgtEl>
                      <p:spTgt spid="1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3" restart="whenNotActive" fill="hold" evtFilter="cancelBubble" nodeType="interactiveSeq">
                <p:stCondLst>
                  <p:cond evt="onClick" delay="0">
                    <p:tgtEl>
                      <p:spTgt spid="14"/>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8"/>
                                        </p:tgtEl>
                                      </p:cBhvr>
                                    </p:animEffect>
                                    <p:set>
                                      <p:cBhvr>
                                        <p:cTn id="8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15000" numSld="999">
                <p:cTn id="8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3">
            <a:extLst>
              <a:ext uri="{FF2B5EF4-FFF2-40B4-BE49-F238E27FC236}">
                <a16:creationId xmlns:a16="http://schemas.microsoft.com/office/drawing/2014/main" id="{B7E2C602-6CBF-8A58-03ED-A93E6CB6AC4B}"/>
              </a:ext>
            </a:extLst>
          </p:cNvPr>
          <p:cNvGrpSpPr/>
          <p:nvPr/>
        </p:nvGrpSpPr>
        <p:grpSpPr>
          <a:xfrm>
            <a:off x="533400" y="190500"/>
            <a:ext cx="17145000" cy="1676400"/>
            <a:chOff x="0" y="0"/>
            <a:chExt cx="2516133" cy="955432"/>
          </a:xfrm>
        </p:grpSpPr>
        <p:sp>
          <p:nvSpPr>
            <p:cNvPr id="15" name="Freeform 4">
              <a:extLst>
                <a:ext uri="{FF2B5EF4-FFF2-40B4-BE49-F238E27FC236}">
                  <a16:creationId xmlns:a16="http://schemas.microsoft.com/office/drawing/2014/main" id="{B5738EFC-548E-D4A7-7C32-A214E3707A73}"/>
                </a:ext>
              </a:extLst>
            </p:cNvPr>
            <p:cNvSpPr/>
            <p:nvPr/>
          </p:nvSpPr>
          <p:spPr>
            <a:xfrm>
              <a:off x="0" y="0"/>
              <a:ext cx="2516133" cy="955432"/>
            </a:xfrm>
            <a:custGeom>
              <a:avLst/>
              <a:gdLst/>
              <a:ahLst/>
              <a:cxnLst/>
              <a:rect l="l" t="t" r="r" b="b"/>
              <a:pathLst>
                <a:path w="2516133" h="955432">
                  <a:moveTo>
                    <a:pt x="16187" y="0"/>
                  </a:moveTo>
                  <a:lnTo>
                    <a:pt x="2499947" y="0"/>
                  </a:lnTo>
                  <a:cubicBezTo>
                    <a:pt x="2508886" y="0"/>
                    <a:pt x="2516133" y="7247"/>
                    <a:pt x="2516133" y="16187"/>
                  </a:cubicBezTo>
                  <a:lnTo>
                    <a:pt x="2516133" y="939245"/>
                  </a:lnTo>
                  <a:cubicBezTo>
                    <a:pt x="2516133" y="948185"/>
                    <a:pt x="2508886" y="955432"/>
                    <a:pt x="2499947" y="955432"/>
                  </a:cubicBezTo>
                  <a:lnTo>
                    <a:pt x="16187" y="955432"/>
                  </a:lnTo>
                  <a:cubicBezTo>
                    <a:pt x="7247" y="955432"/>
                    <a:pt x="0" y="948185"/>
                    <a:pt x="0" y="939245"/>
                  </a:cubicBezTo>
                  <a:lnTo>
                    <a:pt x="0" y="16187"/>
                  </a:lnTo>
                  <a:cubicBezTo>
                    <a:pt x="0" y="7247"/>
                    <a:pt x="7247" y="0"/>
                    <a:pt x="16187" y="0"/>
                  </a:cubicBezTo>
                  <a:close/>
                </a:path>
              </a:pathLst>
            </a:custGeom>
            <a:solidFill>
              <a:srgbClr val="465D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5">
              <a:extLst>
                <a:ext uri="{FF2B5EF4-FFF2-40B4-BE49-F238E27FC236}">
                  <a16:creationId xmlns:a16="http://schemas.microsoft.com/office/drawing/2014/main" id="{23AB5AB5-CFB7-1C79-0869-C2E5390BCAD1}"/>
                </a:ext>
              </a:extLst>
            </p:cNvPr>
            <p:cNvSpPr txBox="1"/>
            <p:nvPr/>
          </p:nvSpPr>
          <p:spPr>
            <a:xfrm>
              <a:off x="0" y="-85725"/>
              <a:ext cx="2516133" cy="1041157"/>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19">
            <a:extLst>
              <a:ext uri="{FF2B5EF4-FFF2-40B4-BE49-F238E27FC236}">
                <a16:creationId xmlns:a16="http://schemas.microsoft.com/office/drawing/2014/main" id="{0803EB82-5695-9765-CA5E-255E10E05245}"/>
              </a:ext>
            </a:extLst>
          </p:cNvPr>
          <p:cNvSpPr txBox="1"/>
          <p:nvPr/>
        </p:nvSpPr>
        <p:spPr>
          <a:xfrm>
            <a:off x="762000" y="266700"/>
            <a:ext cx="17068800" cy="1446550"/>
          </a:xfrm>
          <a:prstGeom prst="rect">
            <a:avLst/>
          </a:prstGeom>
          <a:noFill/>
        </p:spPr>
        <p:txBody>
          <a:bodyPr wrap="square" rtlCol="0">
            <a:spAutoFit/>
          </a:bodyPr>
          <a:lstStyle/>
          <a:p>
            <a:pPr lvl="0"/>
            <a:r>
              <a:rPr lang="vi-VN" sz="4400" b="1" dirty="0">
                <a:solidFill>
                  <a:prstClr val="white"/>
                </a:solidFill>
                <a:latin typeface="Cambria" panose="02040503050406030204" pitchFamily="18" charset="0"/>
                <a:ea typeface="Cambria" panose="02040503050406030204" pitchFamily="18" charset="0"/>
              </a:rPr>
              <a:t>Xây dựng bảng “Quy tắc sử dụng điện an toàn, tiết kiệm” đơn giản, dễ nhớ và vận động mọi người cùng thực hiện.</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074" name="Picture 2" descr="4 đúng trong sử dụng điện mùa nắng nóng">
            <a:extLst>
              <a:ext uri="{FF2B5EF4-FFF2-40B4-BE49-F238E27FC236}">
                <a16:creationId xmlns:a16="http://schemas.microsoft.com/office/drawing/2014/main" id="{709CD60F-0D10-0131-10B2-E1A6922BB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247899"/>
            <a:ext cx="12725400" cy="7688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6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9"/>
          <p:cNvSpPr/>
          <p:nvPr/>
        </p:nvSpPr>
        <p:spPr>
          <a:xfrm>
            <a:off x="5900924" y="2563836"/>
            <a:ext cx="7395006" cy="1446507"/>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chemeClr val="accent6"/>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ln w="127000">
                <a:solidFill>
                  <a:srgbClr val="ED7D31">
                    <a:lumMod val="20000"/>
                    <a:lumOff val="80000"/>
                  </a:srgbClr>
                </a:solidFill>
              </a:ln>
              <a:solidFill>
                <a:srgbClr val="5B9BD5"/>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0" name="Rounded Rectangle 1"/>
          <p:cNvSpPr/>
          <p:nvPr/>
        </p:nvSpPr>
        <p:spPr>
          <a:xfrm>
            <a:off x="1772642" y="4032497"/>
            <a:ext cx="15762737" cy="3854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24000" rIns="378000" rtlCol="0" anchor="ctr"/>
          <a:lstStyle/>
          <a:p>
            <a:pPr algn="just" defTabSz="1371600"/>
            <a:r>
              <a:rPr lang="en-US" sz="8000" b="1" dirty="0" err="1">
                <a:ln>
                  <a:solidFill>
                    <a:srgbClr val="4472C4">
                      <a:lumMod val="50000"/>
                    </a:srgbClr>
                  </a:solidFill>
                </a:ln>
                <a:solidFill>
                  <a:srgbClr val="4472C4">
                    <a:lumMod val="50000"/>
                  </a:srgbClr>
                </a:solidFill>
              </a:rPr>
              <a:t>Sắm</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vai</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tuyên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truyền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về</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cách</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sử</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dụng</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điện</a:t>
            </a:r>
            <a:r>
              <a:rPr lang="en-US" sz="8000" b="1" dirty="0">
                <a:ln>
                  <a:solidFill>
                    <a:srgbClr val="4472C4">
                      <a:lumMod val="50000"/>
                    </a:srgbClr>
                  </a:solidFill>
                </a:ln>
                <a:solidFill>
                  <a:srgbClr val="4472C4">
                    <a:lumMod val="50000"/>
                  </a:srgbClr>
                </a:solidFill>
              </a:rPr>
              <a:t> an </a:t>
            </a:r>
            <a:r>
              <a:rPr lang="en-US" sz="8000" b="1" dirty="0" err="1">
                <a:ln>
                  <a:solidFill>
                    <a:srgbClr val="4472C4">
                      <a:lumMod val="50000"/>
                    </a:srgbClr>
                  </a:solidFill>
                </a:ln>
                <a:solidFill>
                  <a:srgbClr val="4472C4">
                    <a:lumMod val="50000"/>
                  </a:srgbClr>
                </a:solidFill>
              </a:rPr>
              <a:t>toàn</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tiết</a:t>
            </a:r>
            <a:r>
              <a:rPr lang="en-US" sz="8000" b="1" dirty="0">
                <a:ln>
                  <a:solidFill>
                    <a:srgbClr val="4472C4">
                      <a:lumMod val="50000"/>
                    </a:srgbClr>
                  </a:solidFill>
                </a:ln>
                <a:solidFill>
                  <a:srgbClr val="4472C4">
                    <a:lumMod val="50000"/>
                  </a:srgbClr>
                </a:solidFill>
              </a:rPr>
              <a:t> </a:t>
            </a:r>
            <a:r>
              <a:rPr lang="en-US" sz="8000" b="1" dirty="0" err="1">
                <a:ln>
                  <a:solidFill>
                    <a:srgbClr val="4472C4">
                      <a:lumMod val="50000"/>
                    </a:srgbClr>
                  </a:solidFill>
                </a:ln>
                <a:solidFill>
                  <a:srgbClr val="4472C4">
                    <a:lumMod val="50000"/>
                  </a:srgbClr>
                </a:solidFill>
              </a:rPr>
              <a:t>kiệm</a:t>
            </a:r>
            <a:r>
              <a:rPr lang="en-US" sz="8000" b="1" dirty="0">
                <a:ln>
                  <a:solidFill>
                    <a:srgbClr val="4472C4">
                      <a:lumMod val="50000"/>
                    </a:srgbClr>
                  </a:solidFill>
                </a:ln>
                <a:solidFill>
                  <a:srgbClr val="4472C4">
                    <a:lumMod val="50000"/>
                  </a:srgbClr>
                </a:solidFill>
              </a:rPr>
              <a:t>.</a:t>
            </a:r>
          </a:p>
        </p:txBody>
      </p:sp>
      <p:grpSp>
        <p:nvGrpSpPr>
          <p:cNvPr id="15" name="Group 14"/>
          <p:cNvGrpSpPr/>
          <p:nvPr/>
        </p:nvGrpSpPr>
        <p:grpSpPr>
          <a:xfrm>
            <a:off x="7670657" y="2348349"/>
            <a:ext cx="3855545" cy="1431735"/>
            <a:chOff x="5113769" y="1472924"/>
            <a:chExt cx="2570363" cy="954490"/>
          </a:xfrm>
        </p:grpSpPr>
        <p:sp>
          <p:nvSpPr>
            <p:cNvPr id="14" name="Rectangle 13"/>
            <p:cNvSpPr/>
            <p:nvPr/>
          </p:nvSpPr>
          <p:spPr>
            <a:xfrm>
              <a:off x="5113770" y="1475615"/>
              <a:ext cx="2570362" cy="951799"/>
            </a:xfrm>
            <a:prstGeom prst="rect">
              <a:avLst/>
            </a:prstGeom>
            <a:noFill/>
            <a:ln>
              <a:noFill/>
            </a:ln>
          </p:spPr>
          <p:txBody>
            <a:bodyPr wrap="none">
              <a:spAutoFit/>
            </a:bodyPr>
            <a:lstStyle/>
            <a:p>
              <a:pPr algn="ctr" defTabSz="1028700">
                <a:lnSpc>
                  <a:spcPct val="150000"/>
                </a:lnSpc>
              </a:pPr>
              <a:r>
                <a:rPr lang="en-US" sz="6600" b="1" dirty="0" err="1">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152400">
                  <a:solidFill>
                    <a:srgbClr val="ED7D31">
                      <a:lumMod val="20000"/>
                      <a:lumOff val="80000"/>
                    </a:srgbClr>
                  </a:solidFill>
                </a:ln>
                <a:solidFill>
                  <a:srgbClr val="C00000"/>
                </a:soli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sp>
          <p:nvSpPr>
            <p:cNvPr id="13" name="Rectangle 12"/>
            <p:cNvSpPr/>
            <p:nvPr/>
          </p:nvSpPr>
          <p:spPr>
            <a:xfrm>
              <a:off x="5113769" y="1472924"/>
              <a:ext cx="2570362" cy="951799"/>
            </a:xfrm>
            <a:prstGeom prst="rect">
              <a:avLst/>
            </a:prstGeom>
            <a:ln>
              <a:noFill/>
            </a:ln>
          </p:spPr>
          <p:txBody>
            <a:bodyPr wrap="none">
              <a:spAutoFit/>
            </a:bodyPr>
            <a:lstStyle/>
            <a:p>
              <a:pPr algn="ctr" defTabSz="1028700">
                <a:lnSpc>
                  <a:spcPct val="150000"/>
                </a:lnSpc>
              </a:pPr>
              <a:r>
                <a:rPr lang="en-US" sz="6600" b="1" dirty="0" err="1">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Nội</a:t>
              </a:r>
              <a:r>
                <a:rPr lang="en-US" sz="6600" b="1"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rPr>
                <a:t> dung</a:t>
              </a:r>
              <a:endParaRPr lang="en-US" sz="6600" dirty="0">
                <a:ln w="9525">
                  <a:solidFill>
                    <a:srgbClr val="C00000"/>
                  </a:solidFill>
                </a:ln>
                <a:gradFill>
                  <a:gsLst>
                    <a:gs pos="47000">
                      <a:srgbClr val="ED7D31"/>
                    </a:gs>
                    <a:gs pos="99000">
                      <a:srgbClr val="7030A0"/>
                    </a:gs>
                    <a:gs pos="90000">
                      <a:srgbClr val="7030A0"/>
                    </a:gs>
                    <a:gs pos="100000">
                      <a:srgbClr val="5B9BD5">
                        <a:lumMod val="30000"/>
                        <a:lumOff val="70000"/>
                      </a:srgbClr>
                    </a:gs>
                  </a:gsLst>
                  <a:lin ang="5400000" scaled="1"/>
                </a:gradFill>
                <a:effectLst>
                  <a:outerShdw blurRad="38100" dist="25400" dir="5400000" algn="ctr" rotWithShape="0">
                    <a:srgbClr val="6E747A">
                      <a:alpha val="43000"/>
                    </a:srgbClr>
                  </a:outerShdw>
                </a:effectLst>
                <a:latin typeface="UVF Pistilli" panose="02000603000000000000" pitchFamily="2" charset="0"/>
                <a:cs typeface="Arial Rounded MT Bold" panose="020F0704030504030204" charset="0"/>
              </a:endParaRPr>
            </a:p>
          </p:txBody>
        </p:sp>
      </p:grpSp>
      <p:pic>
        <p:nvPicPr>
          <p:cNvPr id="16" name="图片 4" descr="5b874a3b62370"/>
          <p:cNvPicPr>
            <a:picLocks noChangeAspect="1"/>
          </p:cNvPicPr>
          <p:nvPr/>
        </p:nvPicPr>
        <p:blipFill>
          <a:blip r:embed="rId2"/>
          <a:stretch>
            <a:fillRect/>
          </a:stretch>
        </p:blipFill>
        <p:spPr>
          <a:xfrm>
            <a:off x="15677525" y="7869606"/>
            <a:ext cx="3264611" cy="2458329"/>
          </a:xfrm>
          <a:prstGeom prst="rect">
            <a:avLst/>
          </a:prstGeom>
        </p:spPr>
      </p:pic>
      <p:pic>
        <p:nvPicPr>
          <p:cNvPr id="17" name="图片 47108" descr="1-43"/>
          <p:cNvPicPr>
            <a:picLocks noChangeAspect="1"/>
          </p:cNvPicPr>
          <p:nvPr/>
        </p:nvPicPr>
        <p:blipFill>
          <a:blip r:embed="rId3"/>
          <a:stretch>
            <a:fillRect/>
          </a:stretch>
        </p:blipFill>
        <p:spPr>
          <a:xfrm>
            <a:off x="0" y="7828671"/>
            <a:ext cx="2767884" cy="2499264"/>
          </a:xfrm>
          <a:prstGeom prst="rect">
            <a:avLst/>
          </a:prstGeom>
          <a:noFill/>
          <a:ln w="9525">
            <a:noFill/>
          </a:ln>
        </p:spPr>
      </p:pic>
      <p:pic>
        <p:nvPicPr>
          <p:cNvPr id="2" name="Picture 1">
            <a:extLst>
              <a:ext uri="{FF2B5EF4-FFF2-40B4-BE49-F238E27FC236}">
                <a16:creationId xmlns:a16="http://schemas.microsoft.com/office/drawing/2014/main" id="{DA860FE1-3761-34D3-64A4-E399EE725C30}"/>
              </a:ext>
            </a:extLst>
          </p:cNvPr>
          <p:cNvPicPr>
            <a:picLocks noChangeAspect="1"/>
          </p:cNvPicPr>
          <p:nvPr/>
        </p:nvPicPr>
        <p:blipFill>
          <a:blip r:embed="rId4"/>
          <a:stretch>
            <a:fillRect/>
          </a:stretch>
        </p:blipFill>
        <p:spPr>
          <a:xfrm>
            <a:off x="2438400" y="571500"/>
            <a:ext cx="13881795" cy="1792379"/>
          </a:xfrm>
          <a:prstGeom prst="rect">
            <a:avLst/>
          </a:prstGeom>
        </p:spPr>
      </p:pic>
    </p:spTree>
    <p:extLst>
      <p:ext uri="{BB962C8B-B14F-4D97-AF65-F5344CB8AC3E}">
        <p14:creationId xmlns:p14="http://schemas.microsoft.com/office/powerpoint/2010/main" val="3379776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D14163B7-3406-3AD3-8AB9-C04A628369C4}"/>
              </a:ext>
            </a:extLst>
          </p:cNvPr>
          <p:cNvGrpSpPr/>
          <p:nvPr/>
        </p:nvGrpSpPr>
        <p:grpSpPr>
          <a:xfrm>
            <a:off x="838200" y="2933700"/>
            <a:ext cx="4800600" cy="4343400"/>
            <a:chOff x="914400" y="2247900"/>
            <a:chExt cx="4800600" cy="4343400"/>
          </a:xfrm>
        </p:grpSpPr>
        <p:sp>
          <p:nvSpPr>
            <p:cNvPr id="3" name="Freeform 8">
              <a:extLst>
                <a:ext uri="{FF2B5EF4-FFF2-40B4-BE49-F238E27FC236}">
                  <a16:creationId xmlns:a16="http://schemas.microsoft.com/office/drawing/2014/main" id="{7CB4FAA8-17E9-AEAC-EE9B-97841C7E95D3}"/>
                </a:ext>
              </a:extLst>
            </p:cNvPr>
            <p:cNvSpPr/>
            <p:nvPr/>
          </p:nvSpPr>
          <p:spPr>
            <a:xfrm>
              <a:off x="914400" y="2247900"/>
              <a:ext cx="4800600" cy="43434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B7C8ED34-9653-545B-BC1E-0F0EBB50138A}"/>
                </a:ext>
              </a:extLst>
            </p:cNvPr>
            <p:cNvSpPr txBox="1"/>
            <p:nvPr/>
          </p:nvSpPr>
          <p:spPr>
            <a:xfrm>
              <a:off x="1295400" y="4533900"/>
              <a:ext cx="4114800" cy="1015663"/>
            </a:xfrm>
            <a:prstGeom prst="rect">
              <a:avLst/>
            </a:prstGeom>
            <a:noFill/>
          </p:spPr>
          <p:txBody>
            <a:bodyPr wrap="square" rtlCol="0">
              <a:spAutoFit/>
            </a:bodyPr>
            <a:lstStyle/>
            <a:p>
              <a:pPr algn="ctr"/>
              <a:r>
                <a:rPr lang="en-US" sz="6000" b="1" dirty="0">
                  <a:solidFill>
                    <a:srgbClr val="FF0000"/>
                  </a:solidFill>
                </a:rPr>
                <a:t>Em </a:t>
              </a:r>
              <a:r>
                <a:rPr lang="en-US" sz="6000" b="1" dirty="0" err="1">
                  <a:solidFill>
                    <a:srgbClr val="FF0000"/>
                  </a:solidFill>
                </a:rPr>
                <a:t>đã</a:t>
              </a:r>
              <a:r>
                <a:rPr lang="en-US" sz="6000" b="1" dirty="0">
                  <a:solidFill>
                    <a:srgbClr val="FF0000"/>
                  </a:solidFill>
                </a:rPr>
                <a:t> </a:t>
              </a:r>
              <a:r>
                <a:rPr lang="en-US" sz="6000" b="1" dirty="0" err="1">
                  <a:solidFill>
                    <a:srgbClr val="FF0000"/>
                  </a:solidFill>
                </a:rPr>
                <a:t>học</a:t>
              </a:r>
              <a:endParaRPr lang="en-US" sz="6000" b="1" dirty="0">
                <a:solidFill>
                  <a:srgbClr val="FF0000"/>
                </a:solidFill>
              </a:endParaRPr>
            </a:p>
          </p:txBody>
        </p:sp>
      </p:grpSp>
      <p:cxnSp>
        <p:nvCxnSpPr>
          <p:cNvPr id="7" name="Straight Connector 6">
            <a:extLst>
              <a:ext uri="{FF2B5EF4-FFF2-40B4-BE49-F238E27FC236}">
                <a16:creationId xmlns:a16="http://schemas.microsoft.com/office/drawing/2014/main" id="{E0DD8272-53E7-AB11-1017-DCB92128A679}"/>
              </a:ext>
            </a:extLst>
          </p:cNvPr>
          <p:cNvCxnSpPr/>
          <p:nvPr/>
        </p:nvCxnSpPr>
        <p:spPr>
          <a:xfrm flipV="1">
            <a:off x="5638800" y="2933700"/>
            <a:ext cx="1219200" cy="2743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3E99A3F-CD71-DC3F-91FD-29AE850A7E21}"/>
              </a:ext>
            </a:extLst>
          </p:cNvPr>
          <p:cNvCxnSpPr>
            <a:cxnSpLocks/>
          </p:cNvCxnSpPr>
          <p:nvPr/>
        </p:nvCxnSpPr>
        <p:spPr>
          <a:xfrm>
            <a:off x="5638800" y="6134100"/>
            <a:ext cx="1828800" cy="17526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0F2A9814-0E30-7FDE-6281-6CFB1EF18A39}"/>
              </a:ext>
            </a:extLst>
          </p:cNvPr>
          <p:cNvSpPr/>
          <p:nvPr/>
        </p:nvSpPr>
        <p:spPr>
          <a:xfrm>
            <a:off x="6858000" y="1333500"/>
            <a:ext cx="10820400" cy="2514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C3CA263B-1CF5-2EEC-E6AF-8D809042D679}"/>
              </a:ext>
            </a:extLst>
          </p:cNvPr>
          <p:cNvSpPr txBox="1"/>
          <p:nvPr/>
        </p:nvSpPr>
        <p:spPr>
          <a:xfrm>
            <a:off x="7162800" y="1562100"/>
            <a:ext cx="9982200" cy="2062103"/>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mbria" panose="02040503050406030204" pitchFamily="18" charset="0"/>
                <a:ea typeface="Cambria" panose="02040503050406030204" pitchFamily="18" charset="0"/>
              </a:rPr>
              <a:t>Để an toàn khi sử dụng điện cần: </a:t>
            </a:r>
            <a:r>
              <a:rPr lang="vi-VN" sz="3200" b="0" i="0" u="none" strike="noStrike" dirty="0">
                <a:solidFill>
                  <a:srgbClr val="002060"/>
                </a:solidFill>
                <a:effectLst/>
                <a:latin typeface="Cambria" panose="02040503050406030204" pitchFamily="18" charset="0"/>
                <a:ea typeface="Cambria" panose="02040503050406030204" pitchFamily="18" charset="0"/>
              </a:rPr>
              <a:t>tuân thủ theo các biển báo an toàn điện; không chơi hoặc đến gần đường dây dẫn điện, trạm biến áp; tuyệt đối không chạm tay vào chỗ hở của đường dây điện, lỗ ở ổ cắm điện,...</a:t>
            </a:r>
            <a:endParaRPr lang="vi-VN" sz="3200" b="0" dirty="0">
              <a:solidFill>
                <a:srgbClr val="002060"/>
              </a:solidFill>
              <a:effectLst/>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5C15FE1-944A-4DC7-8651-3D82FB0FD4F9}"/>
              </a:ext>
            </a:extLst>
          </p:cNvPr>
          <p:cNvSpPr/>
          <p:nvPr/>
        </p:nvSpPr>
        <p:spPr>
          <a:xfrm>
            <a:off x="7467600" y="6438900"/>
            <a:ext cx="10820400" cy="2895600"/>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6F881E7B-786F-D029-FC2E-6BC1F2AA939C}"/>
              </a:ext>
            </a:extLst>
          </p:cNvPr>
          <p:cNvSpPr txBox="1"/>
          <p:nvPr/>
        </p:nvSpPr>
        <p:spPr>
          <a:xfrm>
            <a:off x="7772400" y="6667500"/>
            <a:ext cx="9982200" cy="2554545"/>
          </a:xfrm>
          <a:prstGeom prst="rect">
            <a:avLst/>
          </a:prstGeom>
          <a:noFill/>
        </p:spPr>
        <p:txBody>
          <a:bodyPr wrap="square" rtlCol="0">
            <a:spAutoFit/>
          </a:bodyPr>
          <a:lstStyle/>
          <a:p>
            <a:pPr algn="just">
              <a:spcAft>
                <a:spcPts val="500"/>
              </a:spcAft>
            </a:pPr>
            <a:r>
              <a:rPr lang="vi-VN" sz="3200" b="1" dirty="0">
                <a:solidFill>
                  <a:srgbClr val="002060"/>
                </a:solidFill>
                <a:latin typeface="Cambria" panose="02040503050406030204" pitchFamily="18" charset="0"/>
                <a:ea typeface="Cambria" panose="02040503050406030204" pitchFamily="18" charset="0"/>
              </a:rPr>
              <a:t>Một số việc làm thiết thực để tiết kiệm năng lượng điện ở trường và ở nhà: </a:t>
            </a:r>
            <a:r>
              <a:rPr lang="vi-VN" sz="3200" dirty="0">
                <a:solidFill>
                  <a:srgbClr val="002060"/>
                </a:solidFill>
                <a:latin typeface="Cambria" panose="02040503050406030204" pitchFamily="18" charset="0"/>
                <a:ea typeface="Cambria" panose="02040503050406030204" pitchFamily="18" charset="0"/>
              </a:rPr>
              <a:t>tắt các thiết bị điện khi không sử dụng; dùng loại đèn tiết kiệm điện; chỉ sử dụng quạt điện và máy điều hoà khi cần thiết; không mở tủ lạnh quá lâu và nhiều lần,.</a:t>
            </a:r>
          </a:p>
        </p:txBody>
      </p:sp>
    </p:spTree>
    <p:extLst>
      <p:ext uri="{BB962C8B-B14F-4D97-AF65-F5344CB8AC3E}">
        <p14:creationId xmlns:p14="http://schemas.microsoft.com/office/powerpoint/2010/main" val="266254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5" name="Freeform 5"/>
          <p:cNvSpPr/>
          <p:nvPr/>
        </p:nvSpPr>
        <p:spPr>
          <a:xfrm rot="-362746">
            <a:off x="-1237893" y="-1064876"/>
            <a:ext cx="3990119" cy="5600167"/>
          </a:xfrm>
          <a:custGeom>
            <a:avLst/>
            <a:gdLst/>
            <a:ahLst/>
            <a:cxnLst/>
            <a:rect l="l" t="t" r="r" b="b"/>
            <a:pathLst>
              <a:path w="3990119" h="5600167">
                <a:moveTo>
                  <a:pt x="0" y="0"/>
                </a:moveTo>
                <a:lnTo>
                  <a:pt x="3990119" y="0"/>
                </a:lnTo>
                <a:lnTo>
                  <a:pt x="3990119" y="5600167"/>
                </a:lnTo>
                <a:lnTo>
                  <a:pt x="0" y="56001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668450" y="9258300"/>
            <a:ext cx="21624900" cy="3415927"/>
            <a:chOff x="0" y="0"/>
            <a:chExt cx="5695447" cy="899668"/>
          </a:xfrm>
        </p:grpSpPr>
        <p:sp>
          <p:nvSpPr>
            <p:cNvPr id="7" name="Freeform 7"/>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8" name="TextBox 8"/>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9" name="Freeform 9"/>
          <p:cNvSpPr/>
          <p:nvPr/>
        </p:nvSpPr>
        <p:spPr>
          <a:xfrm>
            <a:off x="13580702" y="6465717"/>
            <a:ext cx="5446442" cy="7081662"/>
          </a:xfrm>
          <a:custGeom>
            <a:avLst/>
            <a:gdLst/>
            <a:ahLst/>
            <a:cxnLst/>
            <a:rect l="l" t="t" r="r" b="b"/>
            <a:pathLst>
              <a:path w="5446442" h="7081662">
                <a:moveTo>
                  <a:pt x="0" y="0"/>
                </a:moveTo>
                <a:lnTo>
                  <a:pt x="5446442" y="0"/>
                </a:lnTo>
                <a:lnTo>
                  <a:pt x="5446442" y="7081662"/>
                </a:lnTo>
                <a:lnTo>
                  <a:pt x="0" y="7081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480308">
            <a:off x="14961538" y="550511"/>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68814">
            <a:off x="465135" y="4971910"/>
            <a:ext cx="3024775" cy="4999628"/>
          </a:xfrm>
          <a:custGeom>
            <a:avLst/>
            <a:gdLst/>
            <a:ahLst/>
            <a:cxnLst/>
            <a:rect l="l" t="t" r="r" b="b"/>
            <a:pathLst>
              <a:path w="3024775" h="4999628">
                <a:moveTo>
                  <a:pt x="0" y="0"/>
                </a:moveTo>
                <a:lnTo>
                  <a:pt x="3024775" y="0"/>
                </a:lnTo>
                <a:lnTo>
                  <a:pt x="3024775" y="4999628"/>
                </a:lnTo>
                <a:lnTo>
                  <a:pt x="0" y="4999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7610790" y="1217749"/>
            <a:ext cx="3066419" cy="1034917"/>
          </a:xfrm>
          <a:custGeom>
            <a:avLst/>
            <a:gdLst/>
            <a:ahLst/>
            <a:cxnLst/>
            <a:rect l="l" t="t" r="r" b="b"/>
            <a:pathLst>
              <a:path w="3066419" h="1034917">
                <a:moveTo>
                  <a:pt x="0" y="0"/>
                </a:moveTo>
                <a:lnTo>
                  <a:pt x="3066420" y="0"/>
                </a:lnTo>
                <a:lnTo>
                  <a:pt x="3066420" y="1034917"/>
                </a:lnTo>
                <a:lnTo>
                  <a:pt x="0" y="1034917"/>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a:p>
        </p:txBody>
      </p:sp>
      <p:sp>
        <p:nvSpPr>
          <p:cNvPr id="13" name="Freeform 13"/>
          <p:cNvSpPr/>
          <p:nvPr/>
        </p:nvSpPr>
        <p:spPr>
          <a:xfrm rot="812291">
            <a:off x="2083191" y="8315463"/>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rot="-9844236">
            <a:off x="11413798" y="-1356725"/>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3161826" y="1833785"/>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 name="Freeform 16"/>
          <p:cNvSpPr/>
          <p:nvPr/>
        </p:nvSpPr>
        <p:spPr>
          <a:xfrm>
            <a:off x="3587497" y="159620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FDC02475-F923-93C9-8C0D-5B172A4CB15A}"/>
              </a:ext>
            </a:extLst>
          </p:cNvPr>
          <p:cNvPicPr>
            <a:picLocks noChangeAspect="1"/>
          </p:cNvPicPr>
          <p:nvPr/>
        </p:nvPicPr>
        <p:blipFill>
          <a:blip r:embed="rId15"/>
          <a:stretch>
            <a:fillRect/>
          </a:stretch>
        </p:blipFill>
        <p:spPr>
          <a:xfrm>
            <a:off x="1752600" y="1790700"/>
            <a:ext cx="14887722" cy="69622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3" b="31574" l="2812" r="34108"/>
                    </a14:imgEffect>
                  </a14:imgLayer>
                </a14:imgProps>
              </a:ext>
              <a:ext uri="{28A0092B-C50C-407E-A947-70E740481C1C}">
                <a14:useLocalDpi xmlns:a14="http://schemas.microsoft.com/office/drawing/2010/main" val="0"/>
              </a:ext>
            </a:extLst>
          </a:blip>
          <a:srcRect l="5862" t="3810" r="65078" b="68466"/>
          <a:stretch>
            <a:fillRect/>
          </a:stretch>
        </p:blipFill>
        <p:spPr>
          <a:xfrm>
            <a:off x="15778673" y="1295738"/>
            <a:ext cx="2264228" cy="2852058"/>
          </a:xfrm>
          <a:prstGeom prst="rect">
            <a:avLst/>
          </a:prstGeom>
        </p:spPr>
      </p:pic>
      <p:pic>
        <p:nvPicPr>
          <p:cNvPr id="4" name="Picture 3"/>
          <p:cNvPicPr>
            <a:picLocks noChangeAspect="1"/>
          </p:cNvPicPr>
          <p:nvPr/>
        </p:nvPicPr>
        <p:blipFill>
          <a:blip r:embed="rId8"/>
          <a:stretch>
            <a:fillRect/>
          </a:stretch>
        </p:blipFill>
        <p:spPr>
          <a:xfrm>
            <a:off x="14401801" y="288470"/>
            <a:ext cx="2014538" cy="2014538"/>
          </a:xfrm>
          <a:prstGeom prst="rect">
            <a:avLst/>
          </a:prstGeom>
        </p:spPr>
      </p:pic>
      <p:sp>
        <p:nvSpPr>
          <p:cNvPr id="2" name="Rectangle 1"/>
          <p:cNvSpPr/>
          <p:nvPr/>
        </p:nvSpPr>
        <p:spPr>
          <a:xfrm>
            <a:off x="3733800" y="41529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36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36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3352800" y="6667500"/>
            <a:ext cx="12437268" cy="29855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5400" dirty="0" err="1">
                <a:solidFill>
                  <a:prstClr val="white"/>
                </a:solidFill>
                <a:latin typeface="Arial-Rounded" pitchFamily="34" charset="0"/>
                <a:ea typeface="Arial-Rounded" pitchFamily="34" charset="0"/>
                <a:cs typeface="Arial-Rounded" pitchFamily="34" charset="0"/>
              </a:rPr>
              <a:t>Không</a:t>
            </a:r>
            <a:r>
              <a:rPr lang="en-US" sz="5400" dirty="0">
                <a:solidFill>
                  <a:prstClr val="white"/>
                </a:solidFill>
                <a:latin typeface="Arial-Rounded" pitchFamily="34" charset="0"/>
                <a:ea typeface="Arial-Rounded" pitchFamily="34" charset="0"/>
                <a:cs typeface="Arial-Rounded" pitchFamily="34" charset="0"/>
              </a:rPr>
              <a:t> an </a:t>
            </a:r>
            <a:r>
              <a:rPr lang="en-US" sz="5400" dirty="0" err="1">
                <a:solidFill>
                  <a:prstClr val="white"/>
                </a:solidFill>
                <a:latin typeface="Arial-Rounded" pitchFamily="34" charset="0"/>
                <a:ea typeface="Arial-Rounded" pitchFamily="34" charset="0"/>
                <a:cs typeface="Arial-Rounded" pitchFamily="34" charset="0"/>
              </a:rPr>
              <a:t>toàn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vì</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là</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vật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dẫn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truyền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từ</a:t>
            </a:r>
            <a:r>
              <a:rPr lang="en-US" sz="5400" dirty="0">
                <a:solidFill>
                  <a:prstClr val="white"/>
                </a:solidFill>
                <a:latin typeface="Arial-Rounded" pitchFamily="34" charset="0"/>
                <a:ea typeface="Arial-Rounded" pitchFamily="34" charset="0"/>
                <a:cs typeface="Arial-Rounded" pitchFamily="34" charset="0"/>
              </a:rPr>
              <a:t> ổ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đến</a:t>
            </a:r>
            <a:r>
              <a:rPr lang="en-US" sz="5400" dirty="0">
                <a:solidFill>
                  <a:prstClr val="white"/>
                </a:solidFill>
                <a:latin typeface="Arial-Rounded" pitchFamily="34" charset="0"/>
                <a:ea typeface="Arial-Rounded" pitchFamily="34" charset="0"/>
                <a:cs typeface="Arial-Rounded" pitchFamily="34" charset="0"/>
              </a:rPr>
              <a:t> que </a:t>
            </a:r>
            <a:r>
              <a:rPr lang="en-US" sz="5400" dirty="0" err="1">
                <a:solidFill>
                  <a:prstClr val="white"/>
                </a:solidFill>
                <a:latin typeface="Arial-Rounded" pitchFamily="34" charset="0"/>
                <a:ea typeface="Arial-Rounded" pitchFamily="34" charset="0"/>
                <a:cs typeface="Arial-Rounded" pitchFamily="34" charset="0"/>
              </a:rPr>
              <a:t>sắt</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và</a:t>
            </a:r>
            <a:r>
              <a:rPr lang="en-US" sz="5400" dirty="0">
                <a:solidFill>
                  <a:prstClr val="white"/>
                </a:solidFill>
                <a:latin typeface="Arial-Rounded" pitchFamily="34" charset="0"/>
                <a:ea typeface="Arial-Rounded" pitchFamily="34" charset="0"/>
                <a:cs typeface="Arial-Rounded" pitchFamily="34" charset="0"/>
              </a:rPr>
              <a:t> ta </a:t>
            </a:r>
            <a:r>
              <a:rPr lang="en-US" sz="5400" dirty="0" err="1">
                <a:solidFill>
                  <a:prstClr val="white"/>
                </a:solidFill>
                <a:latin typeface="Arial-Rounded" pitchFamily="34" charset="0"/>
                <a:ea typeface="Arial-Rounded" pitchFamily="34" charset="0"/>
                <a:cs typeface="Arial-Rounded" pitchFamily="34" charset="0"/>
              </a:rPr>
              <a:t>sẽ</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bị</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điện</a:t>
            </a:r>
            <a:r>
              <a:rPr lang="en-US" sz="5400" dirty="0">
                <a:solidFill>
                  <a:prstClr val="white"/>
                </a:solidFill>
                <a:latin typeface="Arial-Rounded" pitchFamily="34" charset="0"/>
                <a:ea typeface="Arial-Rounded" pitchFamily="34" charset="0"/>
                <a:cs typeface="Arial-Rounded" pitchFamily="34" charset="0"/>
              </a:rPr>
              <a:t> </a:t>
            </a:r>
            <a:r>
              <a:rPr lang="en-US" sz="5400" dirty="0" err="1">
                <a:solidFill>
                  <a:prstClr val="white"/>
                </a:solidFill>
                <a:latin typeface="Arial-Rounded" pitchFamily="34" charset="0"/>
                <a:ea typeface="Arial-Rounded" pitchFamily="34" charset="0"/>
                <a:cs typeface="Arial-Rounded" pitchFamily="34" charset="0"/>
              </a:rPr>
              <a:t>giật</a:t>
            </a:r>
            <a:r>
              <a:rPr lang="en-US" sz="5400" dirty="0">
                <a:solidFill>
                  <a:prstClr val="white"/>
                </a:solidFill>
                <a:latin typeface="Arial-Rounded" pitchFamily="34" charset="0"/>
                <a:ea typeface="Arial-Rounded" pitchFamily="34" charset="0"/>
                <a:cs typeface="Arial-Rounded" pitchFamily="34" charset="0"/>
              </a:rPr>
              <a:t>.</a:t>
            </a:r>
          </a:p>
        </p:txBody>
      </p:sp>
      <p:pic>
        <p:nvPicPr>
          <p:cNvPr id="7" name="Picture 6">
            <a:extLst>
              <a:ext uri="{FF2B5EF4-FFF2-40B4-BE49-F238E27FC236}">
                <a16:creationId xmlns:a16="http://schemas.microsoft.com/office/drawing/2014/main" id="{EA0D2B71-4B32-456D-6F5C-DB10BDD6E735}"/>
              </a:ext>
            </a:extLst>
          </p:cNvPr>
          <p:cNvPicPr>
            <a:picLocks noChangeAspect="1"/>
          </p:cNvPicPr>
          <p:nvPr/>
        </p:nvPicPr>
        <p:blipFill>
          <a:blip r:embed="rId9"/>
          <a:stretch>
            <a:fillRect/>
          </a:stretch>
        </p:blipFill>
        <p:spPr>
          <a:xfrm>
            <a:off x="6781800" y="-22860"/>
            <a:ext cx="6596313" cy="3886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19" b="33056" l="65526" r="93032"/>
                    </a14:imgEffect>
                  </a14:imgLayer>
                </a14:imgProps>
              </a:ext>
              <a:ext uri="{28A0092B-C50C-407E-A947-70E740481C1C}">
                <a14:useLocalDpi xmlns:a14="http://schemas.microsoft.com/office/drawing/2010/main" val="0"/>
              </a:ext>
            </a:extLst>
          </a:blip>
          <a:srcRect l="64251" t="4445" r="6689" b="67831"/>
          <a:stretch>
            <a:fillRect/>
          </a:stretch>
        </p:blipFill>
        <p:spPr>
          <a:xfrm>
            <a:off x="15430501" y="1714500"/>
            <a:ext cx="2264228" cy="2852058"/>
          </a:xfrm>
          <a:prstGeom prst="rect">
            <a:avLst/>
          </a:prstGeom>
        </p:spPr>
      </p:pic>
      <p:pic>
        <p:nvPicPr>
          <p:cNvPr id="4" name="Picture 3"/>
          <p:cNvPicPr>
            <a:picLocks noChangeAspect="1"/>
          </p:cNvPicPr>
          <p:nvPr/>
        </p:nvPicPr>
        <p:blipFill>
          <a:blip r:embed="rId8"/>
          <a:stretch>
            <a:fillRect/>
          </a:stretch>
        </p:blipFill>
        <p:spPr>
          <a:xfrm>
            <a:off x="14423231" y="1"/>
            <a:ext cx="2014538" cy="2014538"/>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07662" y="2971800"/>
            <a:ext cx="3272679"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926" b="62500" l="35819" r="64181">
                        <a14:foregroundMark x1="51589" y1="32407" x2="43154" y2="36481"/>
                        <a14:foregroundMark x1="48166" y1="31574" x2="52445" y2="32407"/>
                        <a14:foregroundMark x1="54890" y1="33241" x2="52689" y2="33519"/>
                      </a14:backgroundRemoval>
                    </a14:imgEffect>
                  </a14:imgLayer>
                </a14:imgProps>
              </a:ext>
              <a:ext uri="{28A0092B-C50C-407E-A947-70E740481C1C}">
                <a14:useLocalDpi xmlns:a14="http://schemas.microsoft.com/office/drawing/2010/main" val="0"/>
              </a:ext>
            </a:extLst>
          </a:blip>
          <a:srcRect l="35470" t="30952" r="35470" b="38996"/>
          <a:stretch>
            <a:fillRect/>
          </a:stretch>
        </p:blipFill>
        <p:spPr>
          <a:xfrm>
            <a:off x="15430501" y="2514601"/>
            <a:ext cx="2264228" cy="3091544"/>
          </a:xfrm>
          <a:prstGeom prst="rect">
            <a:avLst/>
          </a:prstGeom>
        </p:spPr>
      </p:pic>
      <p:pic>
        <p:nvPicPr>
          <p:cNvPr id="4" name="Picture 3"/>
          <p:cNvPicPr>
            <a:picLocks noChangeAspect="1"/>
          </p:cNvPicPr>
          <p:nvPr/>
        </p:nvPicPr>
        <p:blipFill>
          <a:blip r:embed="rId8"/>
          <a:stretch>
            <a:fillRect/>
          </a:stretch>
        </p:blipFill>
        <p:spPr>
          <a:xfrm>
            <a:off x="14916150" y="-518432"/>
            <a:ext cx="1714500" cy="4286250"/>
          </a:xfrm>
          <a:prstGeom prst="rect">
            <a:avLst/>
          </a:prstGeom>
        </p:spPr>
      </p:pic>
      <p:sp>
        <p:nvSpPr>
          <p:cNvPr id="7" name="Rectangle 6"/>
          <p:cNvSpPr/>
          <p:nvPr/>
        </p:nvSpPr>
        <p:spPr>
          <a:xfrm>
            <a:off x="3082698" y="4229100"/>
            <a:ext cx="12437268" cy="19812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4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400" dirty="0">
              <a:solidFill>
                <a:prstClr val="white"/>
              </a:solidFill>
              <a:latin typeface="Arial-Rounded" pitchFamily="34" charset="0"/>
              <a:ea typeface="Arial-Rounded" pitchFamily="34" charset="0"/>
              <a:cs typeface="Arial-Rounded" pitchFamily="34" charset="0"/>
            </a:endParaRPr>
          </a:p>
        </p:txBody>
      </p:sp>
      <p:sp>
        <p:nvSpPr>
          <p:cNvPr id="8" name="Rectangle 7"/>
          <p:cNvSpPr/>
          <p:nvPr/>
        </p:nvSpPr>
        <p:spPr>
          <a:xfrm>
            <a:off x="3082698" y="6743700"/>
            <a:ext cx="12437268" cy="25146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dirty="0">
                <a:solidFill>
                  <a:prstClr val="white"/>
                </a:solidFill>
                <a:latin typeface="Arial-Rounded" pitchFamily="34" charset="0"/>
                <a:ea typeface="Arial-Rounded" pitchFamily="34" charset="0"/>
                <a:cs typeface="Arial-Rounded" pitchFamily="34" charset="0"/>
              </a:rPr>
              <a:t>An toàn vì lau tóc để hạn chế nước nhỏ ra, không cho nhỏ vào máy sấy.</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64F2209D-816B-32F5-D06A-38E3A684DA34}"/>
              </a:ext>
            </a:extLst>
          </p:cNvPr>
          <p:cNvPicPr>
            <a:picLocks noChangeAspect="1"/>
          </p:cNvPicPr>
          <p:nvPr/>
        </p:nvPicPr>
        <p:blipFill>
          <a:blip r:embed="rId9"/>
          <a:stretch>
            <a:fillRect/>
          </a:stretch>
        </p:blipFill>
        <p:spPr>
          <a:xfrm>
            <a:off x="6172200" y="266700"/>
            <a:ext cx="6019800" cy="35780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 name="Picture 1">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111" b="31204" l="32152" r="63692"/>
                    </a14:imgEffect>
                  </a14:imgLayer>
                </a14:imgProps>
              </a:ext>
              <a:ext uri="{28A0092B-C50C-407E-A947-70E740481C1C}">
                <a14:useLocalDpi xmlns:a14="http://schemas.microsoft.com/office/drawing/2010/main" val="0"/>
              </a:ext>
            </a:extLst>
          </a:blip>
          <a:srcRect l="35470" t="3810" r="35470" b="68466"/>
          <a:stretch>
            <a:fillRect/>
          </a:stretch>
        </p:blipFill>
        <p:spPr>
          <a:xfrm>
            <a:off x="15544801" y="1997529"/>
            <a:ext cx="2264228" cy="2852058"/>
          </a:xfrm>
          <a:prstGeom prst="rect">
            <a:avLst/>
          </a:prstGeom>
        </p:spPr>
      </p:pic>
      <p:pic>
        <p:nvPicPr>
          <p:cNvPr id="3" name="Picture 2"/>
          <p:cNvPicPr>
            <a:picLocks noChangeAspect="1"/>
          </p:cNvPicPr>
          <p:nvPr/>
        </p:nvPicPr>
        <p:blipFill>
          <a:blip r:embed="rId7"/>
          <a:stretch>
            <a:fillRect/>
          </a:stretch>
        </p:blipFill>
        <p:spPr>
          <a:xfrm>
            <a:off x="15544800" y="194148"/>
            <a:ext cx="1803381" cy="1803381"/>
          </a:xfrm>
          <a:prstGeom prst="rect">
            <a:avLst/>
          </a:prstGeom>
        </p:spPr>
      </p:pic>
      <p:sp>
        <p:nvSpPr>
          <p:cNvPr id="6" name="Rectangle 5"/>
          <p:cNvSpPr/>
          <p:nvPr/>
        </p:nvSpPr>
        <p:spPr>
          <a:xfrm>
            <a:off x="3082698" y="4610100"/>
            <a:ext cx="12437268" cy="1676400"/>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000" dirty="0">
                <a:solidFill>
                  <a:prstClr val="white"/>
                </a:solidFill>
                <a:latin typeface="Arial-Rounded" pitchFamily="34" charset="0"/>
                <a:ea typeface="Arial-Rounded" pitchFamily="34" charset="0"/>
                <a:cs typeface="Arial-Rounded" pitchFamily="34" charset="0"/>
              </a:rPr>
              <a:t>Quan sát các tình huống dưới đây và cho biết tình huống nào an toàn, tình huống nào không an toàn. Vì sao?</a:t>
            </a:r>
            <a:endParaRPr lang="en-US" sz="4000" dirty="0">
              <a:solidFill>
                <a:prstClr val="white"/>
              </a:solidFill>
              <a:latin typeface="Arial-Rounded" pitchFamily="34" charset="0"/>
              <a:ea typeface="Arial-Rounded" pitchFamily="34" charset="0"/>
              <a:cs typeface="Arial-Rounded" pitchFamily="34" charset="0"/>
            </a:endParaRPr>
          </a:p>
        </p:txBody>
      </p:sp>
      <p:sp>
        <p:nvSpPr>
          <p:cNvPr id="7" name="Rectangle 6"/>
          <p:cNvSpPr/>
          <p:nvPr/>
        </p:nvSpPr>
        <p:spPr>
          <a:xfrm>
            <a:off x="3048000" y="7200900"/>
            <a:ext cx="12437268" cy="2642676"/>
          </a:xfrm>
          <a:prstGeom prst="rect">
            <a:avLst/>
          </a:prstGeom>
          <a:solidFill>
            <a:schemeClr val="tx1">
              <a:lumMod val="50000"/>
              <a:lumOff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6000">
                <a:solidFill>
                  <a:prstClr val="white"/>
                </a:solidFill>
                <a:latin typeface="Arial-Rounded" pitchFamily="34" charset="0"/>
                <a:ea typeface="Arial-Rounded" pitchFamily="34" charset="0"/>
                <a:cs typeface="Arial-Rounded" pitchFamily="34" charset="0"/>
              </a:rPr>
              <a:t>Không an toàn vì nước là vật dẫn điện nên ta sẽ bị điện giật.</a:t>
            </a:r>
            <a:endParaRPr lang="en-US" sz="6000" dirty="0">
              <a:solidFill>
                <a:prstClr val="white"/>
              </a:solidFill>
              <a:latin typeface="Arial-Rounded"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3036E3DA-9B93-2E34-726B-4A370C6A614C}"/>
              </a:ext>
            </a:extLst>
          </p:cNvPr>
          <p:cNvPicPr>
            <a:picLocks noChangeAspect="1"/>
          </p:cNvPicPr>
          <p:nvPr/>
        </p:nvPicPr>
        <p:blipFill>
          <a:blip r:embed="rId8"/>
          <a:stretch>
            <a:fillRect/>
          </a:stretch>
        </p:blipFill>
        <p:spPr>
          <a:xfrm>
            <a:off x="6400800" y="0"/>
            <a:ext cx="6061394" cy="3771900"/>
          </a:xfrm>
          <a:prstGeom prst="rect">
            <a:avLst/>
          </a:prstGeom>
        </p:spPr>
      </p:pic>
      <p:sp>
        <p:nvSpPr>
          <p:cNvPr id="8" name="Rectangle: Rounded Corners 7">
            <a:hlinkClick r:id="rId9" action="ppaction://hlinksldjump"/>
            <a:extLst>
              <a:ext uri="{FF2B5EF4-FFF2-40B4-BE49-F238E27FC236}">
                <a16:creationId xmlns:a16="http://schemas.microsoft.com/office/drawing/2014/main" id="{84ADB03E-89BE-B8E1-2D5C-B0E6FC41930D}"/>
              </a:ext>
            </a:extLst>
          </p:cNvPr>
          <p:cNvSpPr/>
          <p:nvPr/>
        </p:nvSpPr>
        <p:spPr>
          <a:xfrm>
            <a:off x="609600" y="342900"/>
            <a:ext cx="19050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Học</a:t>
            </a:r>
            <a:r>
              <a:rPr lang="en-US" sz="2800" dirty="0"/>
              <a:t> </a:t>
            </a:r>
            <a:r>
              <a:rPr lang="en-US" sz="2800" dirty="0" err="1"/>
              <a:t>tiếp</a:t>
            </a:r>
            <a:endParaRPr 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19" b="87963" l="62225" r="93032">
                        <a14:foregroundMark x1="68337" y1="60833" x2="67482" y2="66111"/>
                        <a14:foregroundMark x1="65770" y1="61481" x2="65281" y2="65741"/>
                        <a14:foregroundMark x1="66381" y1="60833" x2="66381" y2="63981"/>
                        <a14:foregroundMark x1="65281" y1="61667" x2="65281" y2="64907"/>
                        <a14:foregroundMark x1="65281" y1="64259" x2="72249" y2="68704"/>
                      </a14:backgroundRemoval>
                    </a14:imgEffect>
                  </a14:imgLayer>
                </a14:imgProps>
              </a:ext>
              <a:ext uri="{28A0092B-C50C-407E-A947-70E740481C1C}">
                <a14:useLocalDpi xmlns:a14="http://schemas.microsoft.com/office/drawing/2010/main" val="0"/>
              </a:ext>
            </a:extLst>
          </a:blip>
          <a:srcRect l="64530" t="59258" r="6410" b="13018"/>
          <a:stretch>
            <a:fillRect/>
          </a:stretch>
        </p:blipFill>
        <p:spPr>
          <a:xfrm>
            <a:off x="15924100" y="3034391"/>
            <a:ext cx="2264228" cy="2852058"/>
          </a:xfrm>
          <a:prstGeom prst="rect">
            <a:avLst/>
          </a:prstGeom>
        </p:spPr>
      </p:pic>
      <p:pic>
        <p:nvPicPr>
          <p:cNvPr id="4" name="Picture 3"/>
          <p:cNvPicPr>
            <a:picLocks noChangeAspect="1"/>
          </p:cNvPicPr>
          <p:nvPr/>
        </p:nvPicPr>
        <p:blipFill>
          <a:blip r:embed="rId8"/>
          <a:stretch>
            <a:fillRect/>
          </a:stretch>
        </p:blipFill>
        <p:spPr>
          <a:xfrm>
            <a:off x="14449086" y="-31296"/>
            <a:ext cx="1714500" cy="4286250"/>
          </a:xfrm>
          <a:prstGeom prst="rect">
            <a:avLst/>
          </a:prstGeom>
        </p:spPr>
      </p:pic>
      <p:pic>
        <p:nvPicPr>
          <p:cNvPr id="2" name="Picture 1"/>
          <p:cNvPicPr>
            <a:picLocks noChangeAspect="1"/>
          </p:cNvPicPr>
          <p:nvPr/>
        </p:nvPicPr>
        <p:blipFill>
          <a:blip r:embed="rId9"/>
          <a:stretch>
            <a:fillRect/>
          </a:stretch>
        </p:blipFill>
        <p:spPr>
          <a:xfrm>
            <a:off x="3771901" y="2111828"/>
            <a:ext cx="5364614" cy="536461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grpSp>
        <p:nvGrpSpPr>
          <p:cNvPr id="3" name="Group 3"/>
          <p:cNvGrpSpPr/>
          <p:nvPr/>
        </p:nvGrpSpPr>
        <p:grpSpPr>
          <a:xfrm>
            <a:off x="-1718889" y="7122358"/>
            <a:ext cx="21725777" cy="2834640"/>
            <a:chOff x="0" y="0"/>
            <a:chExt cx="28967703" cy="3779520"/>
          </a:xfrm>
        </p:grpSpPr>
        <p:sp>
          <p:nvSpPr>
            <p:cNvPr id="4" name="Freeform 4"/>
            <p:cNvSpPr/>
            <p:nvPr/>
          </p:nvSpPr>
          <p:spPr>
            <a:xfrm>
              <a:off x="0"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686509"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9214103" y="0"/>
              <a:ext cx="9753600" cy="3779520"/>
            </a:xfrm>
            <a:custGeom>
              <a:avLst/>
              <a:gdLst/>
              <a:ahLst/>
              <a:cxnLst/>
              <a:rect l="l" t="t" r="r" b="b"/>
              <a:pathLst>
                <a:path w="9753600" h="3779520">
                  <a:moveTo>
                    <a:pt x="0" y="0"/>
                  </a:moveTo>
                  <a:lnTo>
                    <a:pt x="9753600" y="0"/>
                  </a:lnTo>
                  <a:lnTo>
                    <a:pt x="9753600" y="3779520"/>
                  </a:lnTo>
                  <a:lnTo>
                    <a:pt x="0" y="3779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668450" y="9856222"/>
            <a:ext cx="21624900" cy="1746892"/>
            <a:chOff x="0" y="0"/>
            <a:chExt cx="5695447" cy="460087"/>
          </a:xfrm>
        </p:grpSpPr>
        <p:sp>
          <p:nvSpPr>
            <p:cNvPr id="8" name="Freeform 8"/>
            <p:cNvSpPr/>
            <p:nvPr/>
          </p:nvSpPr>
          <p:spPr>
            <a:xfrm>
              <a:off x="0" y="0"/>
              <a:ext cx="5695447" cy="460087"/>
            </a:xfrm>
            <a:custGeom>
              <a:avLst/>
              <a:gdLst/>
              <a:ahLst/>
              <a:cxnLst/>
              <a:rect l="l" t="t" r="r" b="b"/>
              <a:pathLst>
                <a:path w="5695447" h="460087">
                  <a:moveTo>
                    <a:pt x="18258" y="0"/>
                  </a:moveTo>
                  <a:lnTo>
                    <a:pt x="5677188" y="0"/>
                  </a:lnTo>
                  <a:cubicBezTo>
                    <a:pt x="5687272" y="0"/>
                    <a:pt x="5695447" y="8175"/>
                    <a:pt x="5695447" y="18258"/>
                  </a:cubicBezTo>
                  <a:lnTo>
                    <a:pt x="5695447" y="441828"/>
                  </a:lnTo>
                  <a:cubicBezTo>
                    <a:pt x="5695447" y="451912"/>
                    <a:pt x="5687272" y="460087"/>
                    <a:pt x="5677188" y="460087"/>
                  </a:cubicBezTo>
                  <a:lnTo>
                    <a:pt x="18258" y="460087"/>
                  </a:lnTo>
                  <a:cubicBezTo>
                    <a:pt x="8175" y="460087"/>
                    <a:pt x="0" y="451912"/>
                    <a:pt x="0" y="441828"/>
                  </a:cubicBezTo>
                  <a:lnTo>
                    <a:pt x="0" y="18258"/>
                  </a:lnTo>
                  <a:cubicBezTo>
                    <a:pt x="0" y="8175"/>
                    <a:pt x="8175" y="0"/>
                    <a:pt x="18258" y="0"/>
                  </a:cubicBezTo>
                  <a:close/>
                </a:path>
              </a:pathLst>
            </a:custGeom>
            <a:solidFill>
              <a:srgbClr val="C0935C"/>
            </a:solidFill>
          </p:spPr>
          <p:txBody>
            <a:bodyPr/>
            <a:lstStyle/>
            <a:p>
              <a:endParaRPr lang="en-US"/>
            </a:p>
          </p:txBody>
        </p:sp>
        <p:sp>
          <p:nvSpPr>
            <p:cNvPr id="9" name="TextBox 9"/>
            <p:cNvSpPr txBox="1"/>
            <p:nvPr/>
          </p:nvSpPr>
          <p:spPr>
            <a:xfrm>
              <a:off x="0" y="-85725"/>
              <a:ext cx="5695447" cy="545812"/>
            </a:xfrm>
            <a:prstGeom prst="rect">
              <a:avLst/>
            </a:prstGeom>
          </p:spPr>
          <p:txBody>
            <a:bodyPr lIns="50800" tIns="50800" rIns="50800" bIns="50800" rtlCol="0" anchor="ctr"/>
            <a:lstStyle/>
            <a:p>
              <a:pPr algn="ctr">
                <a:lnSpc>
                  <a:spcPts val="3089"/>
                </a:lnSpc>
              </a:pPr>
              <a:endParaRPr/>
            </a:p>
          </p:txBody>
        </p:sp>
      </p:grpSp>
      <p:grpSp>
        <p:nvGrpSpPr>
          <p:cNvPr id="10" name="Group 10"/>
          <p:cNvGrpSpPr/>
          <p:nvPr/>
        </p:nvGrpSpPr>
        <p:grpSpPr>
          <a:xfrm>
            <a:off x="2219720" y="2009251"/>
            <a:ext cx="13645848" cy="4963049"/>
            <a:chOff x="0" y="0"/>
            <a:chExt cx="3300430" cy="1057493"/>
          </a:xfrm>
        </p:grpSpPr>
        <p:sp>
          <p:nvSpPr>
            <p:cNvPr id="11" name="Freeform 11"/>
            <p:cNvSpPr/>
            <p:nvPr/>
          </p:nvSpPr>
          <p:spPr>
            <a:xfrm>
              <a:off x="0" y="0"/>
              <a:ext cx="3300430" cy="1057493"/>
            </a:xfrm>
            <a:custGeom>
              <a:avLst/>
              <a:gdLst/>
              <a:ahLst/>
              <a:cxnLst/>
              <a:rect l="l" t="t" r="r" b="b"/>
              <a:pathLst>
                <a:path w="3300430" h="1057493">
                  <a:moveTo>
                    <a:pt x="0" y="0"/>
                  </a:moveTo>
                  <a:lnTo>
                    <a:pt x="3300430" y="0"/>
                  </a:lnTo>
                  <a:lnTo>
                    <a:pt x="3300430" y="1057493"/>
                  </a:lnTo>
                  <a:lnTo>
                    <a:pt x="0" y="1057493"/>
                  </a:lnTo>
                  <a:close/>
                </a:path>
              </a:pathLst>
            </a:custGeom>
            <a:solidFill>
              <a:srgbClr val="465D3B"/>
            </a:solidFill>
          </p:spPr>
          <p:txBody>
            <a:bodyPr/>
            <a:lstStyle/>
            <a:p>
              <a:endParaRPr lang="en-US"/>
            </a:p>
          </p:txBody>
        </p:sp>
        <p:sp>
          <p:nvSpPr>
            <p:cNvPr id="12" name="TextBox 12"/>
            <p:cNvSpPr txBox="1"/>
            <p:nvPr/>
          </p:nvSpPr>
          <p:spPr>
            <a:xfrm>
              <a:off x="0" y="-85725"/>
              <a:ext cx="3300430" cy="1143218"/>
            </a:xfrm>
            <a:prstGeom prst="rect">
              <a:avLst/>
            </a:prstGeom>
          </p:spPr>
          <p:txBody>
            <a:bodyPr lIns="50800" tIns="50800" rIns="50800" bIns="50800" rtlCol="0" anchor="ctr"/>
            <a:lstStyle/>
            <a:p>
              <a:pPr algn="ctr">
                <a:lnSpc>
                  <a:spcPts val="3089"/>
                </a:lnSpc>
              </a:pPr>
              <a:endParaRPr/>
            </a:p>
          </p:txBody>
        </p:sp>
      </p:grpSp>
      <p:sp>
        <p:nvSpPr>
          <p:cNvPr id="13" name="Freeform 13"/>
          <p:cNvSpPr/>
          <p:nvPr/>
        </p:nvSpPr>
        <p:spPr>
          <a:xfrm>
            <a:off x="-3267559"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4496274" y="2008420"/>
            <a:ext cx="6755731" cy="8127195"/>
          </a:xfrm>
          <a:custGeom>
            <a:avLst/>
            <a:gdLst/>
            <a:ahLst/>
            <a:cxnLst/>
            <a:rect l="l" t="t" r="r" b="b"/>
            <a:pathLst>
              <a:path w="6755731" h="8127195">
                <a:moveTo>
                  <a:pt x="0" y="0"/>
                </a:moveTo>
                <a:lnTo>
                  <a:pt x="6755731" y="0"/>
                </a:lnTo>
                <a:lnTo>
                  <a:pt x="6755731" y="8127195"/>
                </a:lnTo>
                <a:lnTo>
                  <a:pt x="0" y="81271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16759881" y="1093765"/>
            <a:ext cx="2710087" cy="914654"/>
          </a:xfrm>
          <a:custGeom>
            <a:avLst/>
            <a:gdLst/>
            <a:ahLst/>
            <a:cxnLst/>
            <a:rect l="l" t="t" r="r" b="b"/>
            <a:pathLst>
              <a:path w="2710087" h="914654">
                <a:moveTo>
                  <a:pt x="0" y="0"/>
                </a:moveTo>
                <a:lnTo>
                  <a:pt x="2710087" y="0"/>
                </a:lnTo>
                <a:lnTo>
                  <a:pt x="2710087" y="914655"/>
                </a:lnTo>
                <a:lnTo>
                  <a:pt x="0" y="9146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602511">
            <a:off x="-1244737" y="1028700"/>
            <a:ext cx="2710087" cy="914654"/>
          </a:xfrm>
          <a:custGeom>
            <a:avLst/>
            <a:gdLst/>
            <a:ahLst/>
            <a:cxnLst/>
            <a:rect l="l" t="t" r="r" b="b"/>
            <a:pathLst>
              <a:path w="2710087" h="914654">
                <a:moveTo>
                  <a:pt x="0" y="0"/>
                </a:moveTo>
                <a:lnTo>
                  <a:pt x="2710087" y="0"/>
                </a:lnTo>
                <a:lnTo>
                  <a:pt x="2710087" y="914654"/>
                </a:lnTo>
                <a:lnTo>
                  <a:pt x="0" y="9146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4905177" y="1907539"/>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846378" y="2545792"/>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9AE8F670-7ECE-DE57-82BD-23D7D50054B7}"/>
              </a:ext>
            </a:extLst>
          </p:cNvPr>
          <p:cNvPicPr>
            <a:picLocks noChangeAspect="1"/>
          </p:cNvPicPr>
          <p:nvPr/>
        </p:nvPicPr>
        <p:blipFill>
          <a:blip r:embed="rId13"/>
          <a:stretch>
            <a:fillRect/>
          </a:stretch>
        </p:blipFill>
        <p:spPr>
          <a:xfrm>
            <a:off x="5791200" y="-266700"/>
            <a:ext cx="6316003" cy="2353260"/>
          </a:xfrm>
          <a:prstGeom prst="rect">
            <a:avLst/>
          </a:prstGeom>
        </p:spPr>
      </p:pic>
      <p:pic>
        <p:nvPicPr>
          <p:cNvPr id="23" name="Picture 22">
            <a:extLst>
              <a:ext uri="{FF2B5EF4-FFF2-40B4-BE49-F238E27FC236}">
                <a16:creationId xmlns:a16="http://schemas.microsoft.com/office/drawing/2014/main" id="{010284FD-37B4-6152-CA5C-6298F4521D92}"/>
              </a:ext>
            </a:extLst>
          </p:cNvPr>
          <p:cNvPicPr>
            <a:picLocks noChangeAspect="1"/>
          </p:cNvPicPr>
          <p:nvPr/>
        </p:nvPicPr>
        <p:blipFill>
          <a:blip r:embed="rId14"/>
          <a:stretch>
            <a:fillRect/>
          </a:stretch>
        </p:blipFill>
        <p:spPr>
          <a:xfrm>
            <a:off x="3124200" y="1790700"/>
            <a:ext cx="11833362" cy="5803895"/>
          </a:xfrm>
          <a:prstGeom prst="rect">
            <a:avLst/>
          </a:prstGeom>
        </p:spPr>
      </p:pic>
      <p:pic>
        <p:nvPicPr>
          <p:cNvPr id="27" name="Picture 26">
            <a:extLst>
              <a:ext uri="{FF2B5EF4-FFF2-40B4-BE49-F238E27FC236}">
                <a16:creationId xmlns:a16="http://schemas.microsoft.com/office/drawing/2014/main" id="{5DDC5E57-E792-4720-1C1E-247294C6A60B}"/>
              </a:ext>
            </a:extLst>
          </p:cNvPr>
          <p:cNvPicPr>
            <a:picLocks noChangeAspect="1"/>
          </p:cNvPicPr>
          <p:nvPr/>
        </p:nvPicPr>
        <p:blipFill>
          <a:blip r:embed="rId15"/>
          <a:stretch>
            <a:fillRect/>
          </a:stretch>
        </p:blipFill>
        <p:spPr>
          <a:xfrm>
            <a:off x="1219200" y="571500"/>
            <a:ext cx="3353091" cy="41151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22" b="-8222"/>
            </a:stretch>
          </a:blipFill>
        </p:spPr>
        <p:txBody>
          <a:bodyPr/>
          <a:lstStyle/>
          <a:p>
            <a:endParaRPr lang="en-US"/>
          </a:p>
        </p:txBody>
      </p:sp>
      <p:sp>
        <p:nvSpPr>
          <p:cNvPr id="3" name="Freeform 3"/>
          <p:cNvSpPr/>
          <p:nvPr/>
        </p:nvSpPr>
        <p:spPr>
          <a:xfrm>
            <a:off x="1028700" y="1704225"/>
            <a:ext cx="5735256" cy="5931980"/>
          </a:xfrm>
          <a:custGeom>
            <a:avLst/>
            <a:gdLst/>
            <a:ahLst/>
            <a:cxnLst/>
            <a:rect l="l" t="t" r="r" b="b"/>
            <a:pathLst>
              <a:path w="5735256" h="5931980">
                <a:moveTo>
                  <a:pt x="0" y="0"/>
                </a:moveTo>
                <a:lnTo>
                  <a:pt x="5735256" y="0"/>
                </a:lnTo>
                <a:lnTo>
                  <a:pt x="5735256" y="5931980"/>
                </a:lnTo>
                <a:lnTo>
                  <a:pt x="0" y="5931980"/>
                </a:lnTo>
                <a:lnTo>
                  <a:pt x="0" y="0"/>
                </a:lnTo>
                <a:close/>
              </a:path>
            </a:pathLst>
          </a:custGeom>
          <a:blipFill>
            <a:blip r:embed="rId3"/>
            <a:stretch>
              <a:fillRect/>
            </a:stretch>
          </a:blipFill>
        </p:spPr>
        <p:txBody>
          <a:bodyPr/>
          <a:lstStyle/>
          <a:p>
            <a:endParaRPr lang="en-US"/>
          </a:p>
        </p:txBody>
      </p:sp>
      <p:sp>
        <p:nvSpPr>
          <p:cNvPr id="4" name="Freeform 4"/>
          <p:cNvSpPr/>
          <p:nvPr/>
        </p:nvSpPr>
        <p:spPr>
          <a:xfrm>
            <a:off x="5175441" y="4670215"/>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8111286" y="3086100"/>
            <a:ext cx="12343222" cy="5284175"/>
            <a:chOff x="0" y="0"/>
            <a:chExt cx="3250890" cy="1140752"/>
          </a:xfrm>
        </p:grpSpPr>
        <p:sp>
          <p:nvSpPr>
            <p:cNvPr id="7" name="Freeform 7"/>
            <p:cNvSpPr/>
            <p:nvPr/>
          </p:nvSpPr>
          <p:spPr>
            <a:xfrm>
              <a:off x="0" y="0"/>
              <a:ext cx="3250890" cy="1140752"/>
            </a:xfrm>
            <a:custGeom>
              <a:avLst/>
              <a:gdLst/>
              <a:ahLst/>
              <a:cxnLst/>
              <a:rect l="l" t="t" r="r" b="b"/>
              <a:pathLst>
                <a:path w="3250890" h="1140752">
                  <a:moveTo>
                    <a:pt x="0" y="0"/>
                  </a:moveTo>
                  <a:lnTo>
                    <a:pt x="3250890" y="0"/>
                  </a:lnTo>
                  <a:lnTo>
                    <a:pt x="3250890" y="1140752"/>
                  </a:lnTo>
                  <a:lnTo>
                    <a:pt x="0" y="1140752"/>
                  </a:lnTo>
                  <a:close/>
                </a:path>
              </a:pathLst>
            </a:custGeom>
            <a:solidFill>
              <a:srgbClr val="465D3B"/>
            </a:solidFill>
          </p:spPr>
          <p:txBody>
            <a:bodyPr/>
            <a:lstStyle/>
            <a:p>
              <a:endParaRPr lang="en-US"/>
            </a:p>
          </p:txBody>
        </p:sp>
        <p:sp>
          <p:nvSpPr>
            <p:cNvPr id="8" name="TextBox 8"/>
            <p:cNvSpPr txBox="1"/>
            <p:nvPr/>
          </p:nvSpPr>
          <p:spPr>
            <a:xfrm>
              <a:off x="0" y="-85725"/>
              <a:ext cx="3250890" cy="1226477"/>
            </a:xfrm>
            <a:prstGeom prst="rect">
              <a:avLst/>
            </a:prstGeom>
          </p:spPr>
          <p:txBody>
            <a:bodyPr lIns="50800" tIns="50800" rIns="50800" bIns="50800" rtlCol="0" anchor="ctr"/>
            <a:lstStyle/>
            <a:p>
              <a:pPr algn="ctr">
                <a:lnSpc>
                  <a:spcPts val="3089"/>
                </a:lnSpc>
              </a:pPr>
              <a:endParaRPr/>
            </a:p>
          </p:txBody>
        </p:sp>
      </p:grpSp>
      <p:grpSp>
        <p:nvGrpSpPr>
          <p:cNvPr id="12" name="Group 12"/>
          <p:cNvGrpSpPr/>
          <p:nvPr/>
        </p:nvGrpSpPr>
        <p:grpSpPr>
          <a:xfrm>
            <a:off x="-1668450" y="9356515"/>
            <a:ext cx="21624900" cy="3415927"/>
            <a:chOff x="0" y="0"/>
            <a:chExt cx="5695447" cy="899668"/>
          </a:xfrm>
        </p:grpSpPr>
        <p:sp>
          <p:nvSpPr>
            <p:cNvPr id="13" name="Freeform 13"/>
            <p:cNvSpPr/>
            <p:nvPr/>
          </p:nvSpPr>
          <p:spPr>
            <a:xfrm>
              <a:off x="0" y="0"/>
              <a:ext cx="5695447" cy="899668"/>
            </a:xfrm>
            <a:custGeom>
              <a:avLst/>
              <a:gdLst/>
              <a:ahLst/>
              <a:cxnLst/>
              <a:rect l="l" t="t" r="r" b="b"/>
              <a:pathLst>
                <a:path w="5695447" h="899668">
                  <a:moveTo>
                    <a:pt x="18258" y="0"/>
                  </a:moveTo>
                  <a:lnTo>
                    <a:pt x="5677188" y="0"/>
                  </a:lnTo>
                  <a:cubicBezTo>
                    <a:pt x="5687272" y="0"/>
                    <a:pt x="5695447" y="8175"/>
                    <a:pt x="5695447" y="18258"/>
                  </a:cubicBezTo>
                  <a:lnTo>
                    <a:pt x="5695447" y="881410"/>
                  </a:lnTo>
                  <a:cubicBezTo>
                    <a:pt x="5695447" y="891493"/>
                    <a:pt x="5687272" y="899668"/>
                    <a:pt x="5677188" y="899668"/>
                  </a:cubicBezTo>
                  <a:lnTo>
                    <a:pt x="18258" y="899668"/>
                  </a:lnTo>
                  <a:cubicBezTo>
                    <a:pt x="8175" y="899668"/>
                    <a:pt x="0" y="891493"/>
                    <a:pt x="0" y="881410"/>
                  </a:cubicBezTo>
                  <a:lnTo>
                    <a:pt x="0" y="18258"/>
                  </a:lnTo>
                  <a:cubicBezTo>
                    <a:pt x="0" y="8175"/>
                    <a:pt x="8175" y="0"/>
                    <a:pt x="18258" y="0"/>
                  </a:cubicBezTo>
                  <a:close/>
                </a:path>
              </a:pathLst>
            </a:custGeom>
            <a:solidFill>
              <a:srgbClr val="EDE9C2"/>
            </a:solidFill>
          </p:spPr>
          <p:txBody>
            <a:bodyPr/>
            <a:lstStyle/>
            <a:p>
              <a:endParaRPr lang="en-US"/>
            </a:p>
          </p:txBody>
        </p:sp>
        <p:sp>
          <p:nvSpPr>
            <p:cNvPr id="14" name="TextBox 14"/>
            <p:cNvSpPr txBox="1"/>
            <p:nvPr/>
          </p:nvSpPr>
          <p:spPr>
            <a:xfrm>
              <a:off x="0" y="-85725"/>
              <a:ext cx="5695447" cy="985393"/>
            </a:xfrm>
            <a:prstGeom prst="rect">
              <a:avLst/>
            </a:prstGeom>
          </p:spPr>
          <p:txBody>
            <a:bodyPr lIns="50800" tIns="50800" rIns="50800" bIns="50800" rtlCol="0" anchor="ctr"/>
            <a:lstStyle/>
            <a:p>
              <a:pPr algn="ctr">
                <a:lnSpc>
                  <a:spcPts val="3089"/>
                </a:lnSpc>
              </a:pPr>
              <a:endParaRPr/>
            </a:p>
          </p:txBody>
        </p:sp>
      </p:grpSp>
      <p:sp>
        <p:nvSpPr>
          <p:cNvPr id="15" name="Freeform 15"/>
          <p:cNvSpPr/>
          <p:nvPr/>
        </p:nvSpPr>
        <p:spPr>
          <a:xfrm>
            <a:off x="15337539" y="515984"/>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rot="463947">
            <a:off x="-1590790" y="8276817"/>
            <a:ext cx="4276800" cy="1443420"/>
          </a:xfrm>
          <a:custGeom>
            <a:avLst/>
            <a:gdLst/>
            <a:ahLst/>
            <a:cxnLst/>
            <a:rect l="l" t="t" r="r" b="b"/>
            <a:pathLst>
              <a:path w="4276800" h="1443420">
                <a:moveTo>
                  <a:pt x="0" y="0"/>
                </a:moveTo>
                <a:lnTo>
                  <a:pt x="4276800" y="0"/>
                </a:lnTo>
                <a:lnTo>
                  <a:pt x="4276800" y="1443420"/>
                </a:lnTo>
                <a:lnTo>
                  <a:pt x="0" y="144342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US"/>
          </a:p>
        </p:txBody>
      </p:sp>
      <p:sp>
        <p:nvSpPr>
          <p:cNvPr id="17" name="Freeform 17"/>
          <p:cNvSpPr/>
          <p:nvPr/>
        </p:nvSpPr>
        <p:spPr>
          <a:xfrm>
            <a:off x="-702286" y="-133543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rot="-9724667">
            <a:off x="14747261" y="8300149"/>
            <a:ext cx="4826945" cy="3245475"/>
          </a:xfrm>
          <a:custGeom>
            <a:avLst/>
            <a:gdLst/>
            <a:ahLst/>
            <a:cxnLst/>
            <a:rect l="l" t="t" r="r" b="b"/>
            <a:pathLst>
              <a:path w="4826945" h="3245475">
                <a:moveTo>
                  <a:pt x="0" y="0"/>
                </a:moveTo>
                <a:lnTo>
                  <a:pt x="4826945" y="0"/>
                </a:lnTo>
                <a:lnTo>
                  <a:pt x="4826945" y="3245475"/>
                </a:lnTo>
                <a:lnTo>
                  <a:pt x="0" y="32454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13416116" y="528053"/>
            <a:ext cx="1330888" cy="1176172"/>
          </a:xfrm>
          <a:custGeom>
            <a:avLst/>
            <a:gdLst/>
            <a:ahLst/>
            <a:cxnLst/>
            <a:rect l="l" t="t" r="r" b="b"/>
            <a:pathLst>
              <a:path w="1330888" h="1176172">
                <a:moveTo>
                  <a:pt x="0" y="0"/>
                </a:moveTo>
                <a:lnTo>
                  <a:pt x="1330887" y="0"/>
                </a:lnTo>
                <a:lnTo>
                  <a:pt x="1330887"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47610" y="1840169"/>
            <a:ext cx="1330888" cy="1176172"/>
          </a:xfrm>
          <a:custGeom>
            <a:avLst/>
            <a:gdLst/>
            <a:ahLst/>
            <a:cxnLst/>
            <a:rect l="l" t="t" r="r" b="b"/>
            <a:pathLst>
              <a:path w="1330888" h="1176172">
                <a:moveTo>
                  <a:pt x="0" y="0"/>
                </a:moveTo>
                <a:lnTo>
                  <a:pt x="1330888" y="0"/>
                </a:lnTo>
                <a:lnTo>
                  <a:pt x="1330888" y="1176172"/>
                </a:lnTo>
                <a:lnTo>
                  <a:pt x="0" y="11761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22" name="Picture 21" descr="A red and green text on a black background&#10;&#10;Description automatically generated">
            <a:extLst>
              <a:ext uri="{FF2B5EF4-FFF2-40B4-BE49-F238E27FC236}">
                <a16:creationId xmlns:a16="http://schemas.microsoft.com/office/drawing/2014/main" id="{25BF5257-2F04-B1F7-D2C3-A6A68FBAF4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20200" y="3390900"/>
            <a:ext cx="7456054" cy="55844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103</TotalTime>
  <Words>820</Words>
  <Application>Microsoft Office PowerPoint</Application>
  <PresentationFormat>Custom</PresentationFormat>
  <Paragraphs>55</Paragraphs>
  <Slides>23</Slides>
  <Notes>11</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#9Slide07 HoneyCream</vt:lpstr>
      <vt:lpstr>Arial</vt:lpstr>
      <vt:lpstr>Arial-Rounded</vt:lpstr>
      <vt:lpstr>Calibri</vt:lpstr>
      <vt:lpstr>Cambria</vt:lpstr>
      <vt:lpstr>UVF Pistilli</vt:lpstr>
      <vt:lpstr>UVN Bach Tuyet Nang</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23</cp:revision>
  <dcterms:created xsi:type="dcterms:W3CDTF">2006-08-16T00:00:00Z</dcterms:created>
  <dcterms:modified xsi:type="dcterms:W3CDTF">2024-09-03T03:37:19Z</dcterms:modified>
  <cp:category>9Slide.vn</cp:category>
  <dc:identifier>DAGGBMTwqNQ</dc:identifier>
</cp:coreProperties>
</file>