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80" r:id="rId4"/>
    <p:sldId id="281" r:id="rId5"/>
    <p:sldId id="277" r:id="rId6"/>
    <p:sldId id="278" r:id="rId7"/>
    <p:sldId id="279"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4" r:id="rId30"/>
    <p:sldId id="305" r:id="rId31"/>
    <p:sldId id="306" r:id="rId32"/>
    <p:sldId id="307" r:id="rId33"/>
    <p:sldId id="308" r:id="rId34"/>
    <p:sldId id="309" r:id="rId35"/>
    <p:sldId id="310" r:id="rId36"/>
    <p:sldId id="311" r:id="rId37"/>
    <p:sldId id="27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nTime" pitchFamily="34" charset="0"/>
        <a:ea typeface="+mn-ea"/>
        <a:cs typeface="+mn-cs"/>
      </a:defRPr>
    </a:lvl1pPr>
    <a:lvl2pPr marL="457200" algn="l" rtl="0" fontAlgn="base">
      <a:spcBef>
        <a:spcPct val="0"/>
      </a:spcBef>
      <a:spcAft>
        <a:spcPct val="0"/>
      </a:spcAft>
      <a:defRPr kern="1200">
        <a:solidFill>
          <a:schemeClr val="tx1"/>
        </a:solidFill>
        <a:latin typeface=".VnTime" pitchFamily="34" charset="0"/>
        <a:ea typeface="+mn-ea"/>
        <a:cs typeface="+mn-cs"/>
      </a:defRPr>
    </a:lvl2pPr>
    <a:lvl3pPr marL="914400" algn="l" rtl="0" fontAlgn="base">
      <a:spcBef>
        <a:spcPct val="0"/>
      </a:spcBef>
      <a:spcAft>
        <a:spcPct val="0"/>
      </a:spcAft>
      <a:defRPr kern="1200">
        <a:solidFill>
          <a:schemeClr val="tx1"/>
        </a:solidFill>
        <a:latin typeface=".VnTime" pitchFamily="34" charset="0"/>
        <a:ea typeface="+mn-ea"/>
        <a:cs typeface="+mn-cs"/>
      </a:defRPr>
    </a:lvl3pPr>
    <a:lvl4pPr marL="1371600" algn="l" rtl="0" fontAlgn="base">
      <a:spcBef>
        <a:spcPct val="0"/>
      </a:spcBef>
      <a:spcAft>
        <a:spcPct val="0"/>
      </a:spcAft>
      <a:defRPr kern="1200">
        <a:solidFill>
          <a:schemeClr val="tx1"/>
        </a:solidFill>
        <a:latin typeface=".VnTime" pitchFamily="34" charset="0"/>
        <a:ea typeface="+mn-ea"/>
        <a:cs typeface="+mn-cs"/>
      </a:defRPr>
    </a:lvl4pPr>
    <a:lvl5pPr marL="1828800" algn="l" rtl="0" fontAlgn="base">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CC00FF"/>
    <a:srgbClr val="FF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AEEB2-76C9-4434-A3F6-D428C8B8D0D4}" type="datetimeFigureOut">
              <a:rPr lang="en-US" smtClean="0"/>
              <a:pPr/>
              <a:t>10/30/2024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70978-2ED3-4981-8EE0-F922BE8C1809}" type="slidenum">
              <a:rPr lang="en-GB" smtClean="0"/>
              <a:pPr/>
              <a:t>‹#›</a:t>
            </a:fld>
            <a:endParaRPr lang="en-GB"/>
          </a:p>
        </p:txBody>
      </p:sp>
    </p:spTree>
    <p:extLst>
      <p:ext uri="{BB962C8B-B14F-4D97-AF65-F5344CB8AC3E}">
        <p14:creationId xmlns:p14="http://schemas.microsoft.com/office/powerpoint/2010/main" val="248597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570978-2ED3-4981-8EE0-F922BE8C1809}" type="slidenum">
              <a:rPr lang="en-GB" smtClean="0"/>
              <a:pPr/>
              <a:t>2</a:t>
            </a:fld>
            <a:endParaRPr lang="en-GB"/>
          </a:p>
        </p:txBody>
      </p:sp>
    </p:spTree>
    <p:extLst>
      <p:ext uri="{BB962C8B-B14F-4D97-AF65-F5344CB8AC3E}">
        <p14:creationId xmlns:p14="http://schemas.microsoft.com/office/powerpoint/2010/main" val="12330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thảo luận, nêu tiêu chí sản phẩm. GV chốt nội dung.</a:t>
            </a:r>
          </a:p>
          <a:p>
            <a:r>
              <a:rPr lang="en-US"/>
              <a:t>Gv: Từ tiêu chí trên, hãy thảo luận để xây dựng tiêu chí cho sản phẩm của nhóm em</a:t>
            </a:r>
          </a:p>
        </p:txBody>
      </p:sp>
      <p:sp>
        <p:nvSpPr>
          <p:cNvPr id="4" name="Slide Number Placeholder 3"/>
          <p:cNvSpPr>
            <a:spLocks noGrp="1"/>
          </p:cNvSpPr>
          <p:nvPr>
            <p:ph type="sldNum" sz="quarter" idx="5"/>
          </p:nvPr>
        </p:nvSpPr>
        <p:spPr/>
        <p:txBody>
          <a:bodyPr/>
          <a:lstStyle/>
          <a:p>
            <a:fld id="{94DC1424-7CB3-4FB2-AB46-C006920F2C93}" type="slidenum">
              <a:rPr lang="en-US" smtClean="0"/>
              <a:t>13</a:t>
            </a:fld>
            <a:endParaRPr lang="en-US"/>
          </a:p>
        </p:txBody>
      </p:sp>
    </p:spTree>
    <p:extLst>
      <p:ext uri="{BB962C8B-B14F-4D97-AF65-F5344CB8AC3E}">
        <p14:creationId xmlns:p14="http://schemas.microsoft.com/office/powerpoint/2010/main" val="423828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 nhiệm vụ của hoạt động 2. HS có thể làm việc theo nhóm</a:t>
            </a:r>
          </a:p>
        </p:txBody>
      </p:sp>
      <p:sp>
        <p:nvSpPr>
          <p:cNvPr id="4" name="Slide Number Placeholder 3"/>
          <p:cNvSpPr>
            <a:spLocks noGrp="1"/>
          </p:cNvSpPr>
          <p:nvPr>
            <p:ph type="sldNum" sz="quarter" idx="5"/>
          </p:nvPr>
        </p:nvSpPr>
        <p:spPr/>
        <p:txBody>
          <a:bodyPr/>
          <a:lstStyle/>
          <a:p>
            <a:fld id="{94DC1424-7CB3-4FB2-AB46-C006920F2C93}" type="slidenum">
              <a:rPr lang="en-US" smtClean="0"/>
              <a:t>14</a:t>
            </a:fld>
            <a:endParaRPr lang="en-US"/>
          </a:p>
        </p:txBody>
      </p:sp>
    </p:spTree>
    <p:extLst>
      <p:ext uri="{BB962C8B-B14F-4D97-AF65-F5344CB8AC3E}">
        <p14:creationId xmlns:p14="http://schemas.microsoft.com/office/powerpoint/2010/main" val="380554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15</a:t>
            </a:fld>
            <a:endParaRPr lang="en-US"/>
          </a:p>
        </p:txBody>
      </p:sp>
    </p:spTree>
    <p:extLst>
      <p:ext uri="{BB962C8B-B14F-4D97-AF65-F5344CB8AC3E}">
        <p14:creationId xmlns:p14="http://schemas.microsoft.com/office/powerpoint/2010/main" val="146863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ra bảng hoặc giấy. GV chiếu ví dụ và yêu cầu HS không được lấy số trùng với số trong sách</a:t>
            </a:r>
          </a:p>
        </p:txBody>
      </p:sp>
      <p:sp>
        <p:nvSpPr>
          <p:cNvPr id="4" name="Slide Number Placeholder 3"/>
          <p:cNvSpPr>
            <a:spLocks noGrp="1"/>
          </p:cNvSpPr>
          <p:nvPr>
            <p:ph type="sldNum" sz="quarter" idx="5"/>
          </p:nvPr>
        </p:nvSpPr>
        <p:spPr/>
        <p:txBody>
          <a:bodyPr/>
          <a:lstStyle/>
          <a:p>
            <a:fld id="{94DC1424-7CB3-4FB2-AB46-C006920F2C93}" type="slidenum">
              <a:rPr lang="en-US" smtClean="0"/>
              <a:t>16</a:t>
            </a:fld>
            <a:endParaRPr lang="en-US"/>
          </a:p>
        </p:txBody>
      </p:sp>
    </p:spTree>
    <p:extLst>
      <p:ext uri="{BB962C8B-B14F-4D97-AF65-F5344CB8AC3E}">
        <p14:creationId xmlns:p14="http://schemas.microsoft.com/office/powerpoint/2010/main" val="25469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thảo luận nhóm và trả lời câu hỏi. GV cho HS viết ra bảng hoặc giấy. GV chiếu ví dụ và yêu cầu HS hoàn thành theo mẫu</a:t>
            </a:r>
          </a:p>
        </p:txBody>
      </p:sp>
      <p:sp>
        <p:nvSpPr>
          <p:cNvPr id="4" name="Slide Number Placeholder 3"/>
          <p:cNvSpPr>
            <a:spLocks noGrp="1"/>
          </p:cNvSpPr>
          <p:nvPr>
            <p:ph type="sldNum" sz="quarter" idx="5"/>
          </p:nvPr>
        </p:nvSpPr>
        <p:spPr/>
        <p:txBody>
          <a:bodyPr/>
          <a:lstStyle/>
          <a:p>
            <a:fld id="{94DC1424-7CB3-4FB2-AB46-C006920F2C93}" type="slidenum">
              <a:rPr lang="en-US" smtClean="0"/>
              <a:t>17</a:t>
            </a:fld>
            <a:endParaRPr lang="en-US"/>
          </a:p>
        </p:txBody>
      </p:sp>
    </p:spTree>
    <p:extLst>
      <p:ext uri="{BB962C8B-B14F-4D97-AF65-F5344CB8AC3E}">
        <p14:creationId xmlns:p14="http://schemas.microsoft.com/office/powerpoint/2010/main" val="280877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thảo luận nhóm và trả lời câu hỏi. GV ví dụ thực hành mẫu với các số đã cho, bấm vào các số để sắp xếp chúng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GV cho HS viết ra bảng hoặc giấy. GV chiếu ví dụ và yêu cầu HS hoàn thành theo mẫu</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18</a:t>
            </a:fld>
            <a:endParaRPr lang="en-US"/>
          </a:p>
        </p:txBody>
      </p:sp>
    </p:spTree>
    <p:extLst>
      <p:ext uri="{BB962C8B-B14F-4D97-AF65-F5344CB8AC3E}">
        <p14:creationId xmlns:p14="http://schemas.microsoft.com/office/powerpoint/2010/main" val="70749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cho HS thảo luận nhóm và trả lời câu hỏi. GV cho HS viết ra bảng hoặc giấy. GV chiếu ví dụ và yêu cầu HS hoàn thành theo mẫu</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19</a:t>
            </a:fld>
            <a:endParaRPr lang="en-US"/>
          </a:p>
        </p:txBody>
      </p:sp>
    </p:spTree>
    <p:extLst>
      <p:ext uri="{BB962C8B-B14F-4D97-AF65-F5344CB8AC3E}">
        <p14:creationId xmlns:p14="http://schemas.microsoft.com/office/powerpoint/2010/main" val="278396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cho HS thảo luận nhóm và trả lời câu hỏi. GV cho HS viết ra bảng hoặc giấy. GV chiếu ví dụ và yêu cầu HS hoàn thành theo mẫu</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20</a:t>
            </a:fld>
            <a:endParaRPr lang="en-US"/>
          </a:p>
        </p:txBody>
      </p:sp>
    </p:spTree>
    <p:extLst>
      <p:ext uri="{BB962C8B-B14F-4D97-AF65-F5344CB8AC3E}">
        <p14:creationId xmlns:p14="http://schemas.microsoft.com/office/powerpoint/2010/main" val="1393231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cho HS thảo luận nhóm và trả lời câu hỏi. GV cho HS viết ra bảng hoặc giấy. GV chiếu ví dụ và yêu cầu HS hoàn thành theo mẫu</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21</a:t>
            </a:fld>
            <a:endParaRPr lang="en-US"/>
          </a:p>
        </p:txBody>
      </p:sp>
    </p:spTree>
    <p:extLst>
      <p:ext uri="{BB962C8B-B14F-4D97-AF65-F5344CB8AC3E}">
        <p14:creationId xmlns:p14="http://schemas.microsoft.com/office/powerpoint/2010/main" val="213753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cho HS thảo luận nhóm và trả lời câu hỏi. GV cho HS viết ra bảng hoặc giấy. GV chiếu ví dụ và yêu cầu HS hoàn thành theo mẫu</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22</a:t>
            </a:fld>
            <a:endParaRPr lang="en-US"/>
          </a:p>
        </p:txBody>
      </p:sp>
    </p:spTree>
    <p:extLst>
      <p:ext uri="{BB962C8B-B14F-4D97-AF65-F5344CB8AC3E}">
        <p14:creationId xmlns:p14="http://schemas.microsoft.com/office/powerpoint/2010/main" val="394018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Chúng ta cùng chơi một trò chơi nhé</a:t>
            </a:r>
          </a:p>
        </p:txBody>
      </p:sp>
      <p:sp>
        <p:nvSpPr>
          <p:cNvPr id="4" name="Slide Number Placeholder 3"/>
          <p:cNvSpPr>
            <a:spLocks noGrp="1"/>
          </p:cNvSpPr>
          <p:nvPr>
            <p:ph type="sldNum" sz="quarter" idx="5"/>
          </p:nvPr>
        </p:nvSpPr>
        <p:spPr/>
        <p:txBody>
          <a:bodyPr/>
          <a:lstStyle/>
          <a:p>
            <a:fld id="{94DC1424-7CB3-4FB2-AB46-C006920F2C93}" type="slidenum">
              <a:rPr lang="en-US" smtClean="0"/>
              <a:t>4</a:t>
            </a:fld>
            <a:endParaRPr lang="en-US"/>
          </a:p>
        </p:txBody>
      </p:sp>
    </p:spTree>
    <p:extLst>
      <p:ext uri="{BB962C8B-B14F-4D97-AF65-F5344CB8AC3E}">
        <p14:creationId xmlns:p14="http://schemas.microsoft.com/office/powerpoint/2010/main" val="174077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ra bảng hoặc giấy. GV chiếu ví dụ và yêu cầu HS hoàn thành bài của mình</a:t>
            </a:r>
          </a:p>
          <a:p>
            <a:r>
              <a:rPr lang="en-US"/>
              <a:t>GV bấm vào các số muốn làm tròn để hiện đáp án</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23</a:t>
            </a:fld>
            <a:endParaRPr lang="en-US"/>
          </a:p>
        </p:txBody>
      </p:sp>
    </p:spTree>
    <p:extLst>
      <p:ext uri="{BB962C8B-B14F-4D97-AF65-F5344CB8AC3E}">
        <p14:creationId xmlns:p14="http://schemas.microsoft.com/office/powerpoint/2010/main" val="36525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ra bảng hoặc giấy. GV chiếu ví dụ và yêu cầu HS hoàn thành bài của mình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GV bấm vào các số muốn làm tròn để hiện đáp án</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24</a:t>
            </a:fld>
            <a:endParaRPr lang="en-US"/>
          </a:p>
        </p:txBody>
      </p:sp>
    </p:spTree>
    <p:extLst>
      <p:ext uri="{BB962C8B-B14F-4D97-AF65-F5344CB8AC3E}">
        <p14:creationId xmlns:p14="http://schemas.microsoft.com/office/powerpoint/2010/main" val="310712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25</a:t>
            </a:fld>
            <a:endParaRPr lang="en-US"/>
          </a:p>
        </p:txBody>
      </p:sp>
    </p:spTree>
    <p:extLst>
      <p:ext uri="{BB962C8B-B14F-4D97-AF65-F5344CB8AC3E}">
        <p14:creationId xmlns:p14="http://schemas.microsoft.com/office/powerpoint/2010/main" val="179136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26</a:t>
            </a:fld>
            <a:endParaRPr lang="en-US"/>
          </a:p>
        </p:txBody>
      </p:sp>
    </p:spTree>
    <p:extLst>
      <p:ext uri="{BB962C8B-B14F-4D97-AF65-F5344CB8AC3E}">
        <p14:creationId xmlns:p14="http://schemas.microsoft.com/office/powerpoint/2010/main" val="482231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27</a:t>
            </a:fld>
            <a:endParaRPr lang="en-US"/>
          </a:p>
        </p:txBody>
      </p:sp>
    </p:spTree>
    <p:extLst>
      <p:ext uri="{BB962C8B-B14F-4D97-AF65-F5344CB8AC3E}">
        <p14:creationId xmlns:p14="http://schemas.microsoft.com/office/powerpoint/2010/main" val="148179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 nhiệm vụ của hoạt động 3. HS làm việc theo nhóm</a:t>
            </a:r>
          </a:p>
        </p:txBody>
      </p:sp>
      <p:sp>
        <p:nvSpPr>
          <p:cNvPr id="4" name="Slide Number Placeholder 3"/>
          <p:cNvSpPr>
            <a:spLocks noGrp="1"/>
          </p:cNvSpPr>
          <p:nvPr>
            <p:ph type="sldNum" sz="quarter" idx="5"/>
          </p:nvPr>
        </p:nvSpPr>
        <p:spPr/>
        <p:txBody>
          <a:bodyPr/>
          <a:lstStyle/>
          <a:p>
            <a:fld id="{94DC1424-7CB3-4FB2-AB46-C006920F2C93}" type="slidenum">
              <a:rPr lang="en-US" smtClean="0"/>
              <a:t>28</a:t>
            </a:fld>
            <a:endParaRPr lang="en-US"/>
          </a:p>
        </p:txBody>
      </p:sp>
    </p:spTree>
    <p:extLst>
      <p:ext uri="{BB962C8B-B14F-4D97-AF65-F5344CB8AC3E}">
        <p14:creationId xmlns:p14="http://schemas.microsoft.com/office/powerpoint/2010/main" val="2147726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thảo luận nhóm để thống nhất ý tưởng của nhóm, hỗ trợ nếu nhóm gặp khó khăn trong việc thể hiện ý tưởng</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29</a:t>
            </a:fld>
            <a:endParaRPr lang="en-US"/>
          </a:p>
        </p:txBody>
      </p:sp>
    </p:spTree>
    <p:extLst>
      <p:ext uri="{BB962C8B-B14F-4D97-AF65-F5344CB8AC3E}">
        <p14:creationId xmlns:p14="http://schemas.microsoft.com/office/powerpoint/2010/main" val="146623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30</a:t>
            </a:fld>
            <a:endParaRPr lang="en-US"/>
          </a:p>
        </p:txBody>
      </p:sp>
    </p:spTree>
    <p:extLst>
      <p:ext uri="{BB962C8B-B14F-4D97-AF65-F5344CB8AC3E}">
        <p14:creationId xmlns:p14="http://schemas.microsoft.com/office/powerpoint/2010/main" val="345706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 nhiệm vụ của hoạt động 4. </a:t>
            </a:r>
          </a:p>
        </p:txBody>
      </p:sp>
      <p:sp>
        <p:nvSpPr>
          <p:cNvPr id="4" name="Slide Number Placeholder 3"/>
          <p:cNvSpPr>
            <a:spLocks noGrp="1"/>
          </p:cNvSpPr>
          <p:nvPr>
            <p:ph type="sldNum" sz="quarter" idx="5"/>
          </p:nvPr>
        </p:nvSpPr>
        <p:spPr/>
        <p:txBody>
          <a:bodyPr/>
          <a:lstStyle/>
          <a:p>
            <a:fld id="{94DC1424-7CB3-4FB2-AB46-C006920F2C93}" type="slidenum">
              <a:rPr lang="en-US" smtClean="0"/>
              <a:t>31</a:t>
            </a:fld>
            <a:endParaRPr lang="en-US"/>
          </a:p>
        </p:txBody>
      </p:sp>
    </p:spTree>
    <p:extLst>
      <p:ext uri="{BB962C8B-B14F-4D97-AF65-F5344CB8AC3E}">
        <p14:creationId xmlns:p14="http://schemas.microsoft.com/office/powerpoint/2010/main" val="292844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HS</a:t>
            </a:r>
            <a:r>
              <a:rPr lang="en-US" baseline="0"/>
              <a:t> lựa chọn vật liệu dùng làm sản phẩm</a:t>
            </a:r>
            <a:endParaRPr lang="vi-VN"/>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32</a:t>
            </a:fld>
            <a:endParaRPr lang="en-US"/>
          </a:p>
        </p:txBody>
      </p:sp>
    </p:spTree>
    <p:extLst>
      <p:ext uri="{BB962C8B-B14F-4D97-AF65-F5344CB8AC3E}">
        <p14:creationId xmlns:p14="http://schemas.microsoft.com/office/powerpoint/2010/main" val="255288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phổ biến luật chơi</a:t>
            </a:r>
          </a:p>
        </p:txBody>
      </p:sp>
      <p:sp>
        <p:nvSpPr>
          <p:cNvPr id="4" name="Slide Number Placeholder 3"/>
          <p:cNvSpPr>
            <a:spLocks noGrp="1"/>
          </p:cNvSpPr>
          <p:nvPr>
            <p:ph type="sldNum" sz="quarter" idx="5"/>
          </p:nvPr>
        </p:nvSpPr>
        <p:spPr/>
        <p:txBody>
          <a:bodyPr/>
          <a:lstStyle/>
          <a:p>
            <a:fld id="{94DC1424-7CB3-4FB2-AB46-C006920F2C93}" type="slidenum">
              <a:rPr lang="en-US" smtClean="0"/>
              <a:t>5</a:t>
            </a:fld>
            <a:endParaRPr lang="en-US"/>
          </a:p>
        </p:txBody>
      </p:sp>
    </p:spTree>
    <p:extLst>
      <p:ext uri="{BB962C8B-B14F-4D97-AF65-F5344CB8AC3E}">
        <p14:creationId xmlns:p14="http://schemas.microsoft.com/office/powerpoint/2010/main" val="3760927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HS thực hiện sản phẩm</a:t>
            </a: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33</a:t>
            </a:fld>
            <a:endParaRPr lang="en-US"/>
          </a:p>
        </p:txBody>
      </p:sp>
    </p:spTree>
    <p:extLst>
      <p:ext uri="{BB962C8B-B14F-4D97-AF65-F5344CB8AC3E}">
        <p14:creationId xmlns:p14="http://schemas.microsoft.com/office/powerpoint/2010/main" val="141309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sử dụng dụng cụ chơi trò chơi</a:t>
            </a:r>
          </a:p>
        </p:txBody>
      </p:sp>
      <p:sp>
        <p:nvSpPr>
          <p:cNvPr id="4" name="Slide Number Placeholder 3"/>
          <p:cNvSpPr>
            <a:spLocks noGrp="1"/>
          </p:cNvSpPr>
          <p:nvPr>
            <p:ph type="sldNum" sz="quarter" idx="5"/>
          </p:nvPr>
        </p:nvSpPr>
        <p:spPr/>
        <p:txBody>
          <a:bodyPr/>
          <a:lstStyle/>
          <a:p>
            <a:fld id="{94DC1424-7CB3-4FB2-AB46-C006920F2C93}" type="slidenum">
              <a:rPr lang="en-US" smtClean="0"/>
              <a:t>34</a:t>
            </a:fld>
            <a:endParaRPr lang="en-US"/>
          </a:p>
        </p:txBody>
      </p:sp>
    </p:spTree>
    <p:extLst>
      <p:ext uri="{BB962C8B-B14F-4D97-AF65-F5344CB8AC3E}">
        <p14:creationId xmlns:p14="http://schemas.microsoft.com/office/powerpoint/2010/main" val="1629897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35</a:t>
            </a:fld>
            <a:endParaRPr lang="en-US"/>
          </a:p>
        </p:txBody>
      </p:sp>
    </p:spTree>
    <p:extLst>
      <p:ext uri="{BB962C8B-B14F-4D97-AF65-F5344CB8AC3E}">
        <p14:creationId xmlns:p14="http://schemas.microsoft.com/office/powerpoint/2010/main" val="1025564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hướng dẫn HS đánh giá theo từng tiêu chí bằng hình dán. Có thể tặng thêm hình dán cho điểm sáng tạo, làm nhanh, đẹp</a:t>
            </a:r>
            <a:endParaRPr lang="vi-VN"/>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36</a:t>
            </a:fld>
            <a:endParaRPr lang="en-US"/>
          </a:p>
        </p:txBody>
      </p:sp>
    </p:spTree>
    <p:extLst>
      <p:ext uri="{BB962C8B-B14F-4D97-AF65-F5344CB8AC3E}">
        <p14:creationId xmlns:p14="http://schemas.microsoft.com/office/powerpoint/2010/main" val="17717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 một ô số bất kì, bấm chuột vào ô số đó để link đến câu hỏi. Sau khi trả lời xong trở về thì ô số biến mất, ngôi sao hiện ra.</a:t>
            </a:r>
          </a:p>
          <a:p>
            <a:r>
              <a:rPr lang="en-US"/>
              <a:t>Bấm exit để kết thúc trò chơi, chuyển về bài học</a:t>
            </a:r>
          </a:p>
        </p:txBody>
      </p:sp>
      <p:sp>
        <p:nvSpPr>
          <p:cNvPr id="4" name="Slide Number Placeholder 3"/>
          <p:cNvSpPr>
            <a:spLocks noGrp="1"/>
          </p:cNvSpPr>
          <p:nvPr>
            <p:ph type="sldNum" sz="quarter" idx="5"/>
          </p:nvPr>
        </p:nvSpPr>
        <p:spPr/>
        <p:txBody>
          <a:bodyPr/>
          <a:lstStyle/>
          <a:p>
            <a:fld id="{94DC1424-7CB3-4FB2-AB46-C006920F2C93}" type="slidenum">
              <a:rPr lang="en-US" smtClean="0"/>
              <a:t>6</a:t>
            </a:fld>
            <a:endParaRPr lang="en-US"/>
          </a:p>
        </p:txBody>
      </p:sp>
    </p:spTree>
    <p:extLst>
      <p:ext uri="{BB962C8B-B14F-4D97-AF65-F5344CB8AC3E}">
        <p14:creationId xmlns:p14="http://schemas.microsoft.com/office/powerpoint/2010/main" val="304875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7</a:t>
            </a:fld>
            <a:endParaRPr lang="en-US"/>
          </a:p>
        </p:txBody>
      </p:sp>
    </p:spTree>
    <p:extLst>
      <p:ext uri="{BB962C8B-B14F-4D97-AF65-F5344CB8AC3E}">
        <p14:creationId xmlns:p14="http://schemas.microsoft.com/office/powerpoint/2010/main" val="212782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9</a:t>
            </a:fld>
            <a:endParaRPr lang="en-US"/>
          </a:p>
        </p:txBody>
      </p:sp>
    </p:spTree>
    <p:extLst>
      <p:ext uri="{BB962C8B-B14F-4D97-AF65-F5344CB8AC3E}">
        <p14:creationId xmlns:p14="http://schemas.microsoft.com/office/powerpoint/2010/main" val="400132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r>
              <a:rPr lang="en-US"/>
              <a:t>GV đặt câu hỏi, cho HS thảo luận và trả lời. </a:t>
            </a:r>
          </a:p>
          <a:p>
            <a:pPr algn="just">
              <a:lnSpc>
                <a:spcPct val="120000"/>
              </a:lnSpc>
              <a:spcBef>
                <a:spcPts val="300"/>
              </a:spcBef>
              <a:spcAft>
                <a:spcPts val="30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GV chốt lại trò chơi mà các bạn đang chơi: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p>
            <a:r>
              <a:rPr lang="en-US" sz="1800">
                <a:effectLst/>
                <a:latin typeface="Times New Roman" panose="02020603050405020304" pitchFamily="18" charset="0"/>
                <a:ea typeface="SimSun" panose="02010600030101010101" pitchFamily="2" charset="-122"/>
              </a:rPr>
              <a:t>Các bạn trong tranh đang sử dụng dụng cụ để lập các số thập phân. Một bạn nêu số thập phân cần lập, bạn còn lại sử dụng dụng cụ để lập số thập phân theo yêu cầu.</a:t>
            </a:r>
            <a:endParaRPr lang="en-US"/>
          </a:p>
        </p:txBody>
      </p:sp>
      <p:sp>
        <p:nvSpPr>
          <p:cNvPr id="4" name="Slide Number Placeholder 3"/>
          <p:cNvSpPr>
            <a:spLocks noGrp="1"/>
          </p:cNvSpPr>
          <p:nvPr>
            <p:ph type="sldNum" sz="quarter" idx="5"/>
          </p:nvPr>
        </p:nvSpPr>
        <p:spPr/>
        <p:txBody>
          <a:bodyPr/>
          <a:lstStyle/>
          <a:p>
            <a:fld id="{94DC1424-7CB3-4FB2-AB46-C006920F2C93}" type="slidenum">
              <a:rPr lang="en-US" smtClean="0"/>
              <a:t>10</a:t>
            </a:fld>
            <a:endParaRPr lang="en-US"/>
          </a:p>
        </p:txBody>
      </p:sp>
    </p:spTree>
    <p:extLst>
      <p:ext uri="{BB962C8B-B14F-4D97-AF65-F5344CB8AC3E}">
        <p14:creationId xmlns:p14="http://schemas.microsoft.com/office/powerpoint/2010/main" val="343204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đặt câu hỏi và nêu lợi ích của việc sử dụng dụng cụ trong học tập: trực quan, sinh động, vừa học vừa chơi tạo không khí tươi vui, thoải mái, HS có thể sáng tạo theo ý thích chỉ cần phù hợp tiêu chí và có hiệu quả với mục đích sử dụng</a:t>
            </a:r>
          </a:p>
        </p:txBody>
      </p:sp>
      <p:sp>
        <p:nvSpPr>
          <p:cNvPr id="4" name="Slide Number Placeholder 3"/>
          <p:cNvSpPr>
            <a:spLocks noGrp="1"/>
          </p:cNvSpPr>
          <p:nvPr>
            <p:ph type="sldNum" sz="quarter" idx="5"/>
          </p:nvPr>
        </p:nvSpPr>
        <p:spPr/>
        <p:txBody>
          <a:bodyPr/>
          <a:lstStyle/>
          <a:p>
            <a:fld id="{94DC1424-7CB3-4FB2-AB46-C006920F2C93}" type="slidenum">
              <a:rPr lang="en-US" smtClean="0"/>
              <a:t>11</a:t>
            </a:fld>
            <a:endParaRPr lang="en-US"/>
          </a:p>
        </p:txBody>
      </p:sp>
    </p:spTree>
    <p:extLst>
      <p:ext uri="{BB962C8B-B14F-4D97-AF65-F5344CB8AC3E}">
        <p14:creationId xmlns:p14="http://schemas.microsoft.com/office/powerpoint/2010/main" val="356079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 nhiệm vụ trong bài học này</a:t>
            </a:r>
          </a:p>
        </p:txBody>
      </p:sp>
      <p:sp>
        <p:nvSpPr>
          <p:cNvPr id="4" name="Slide Number Placeholder 3"/>
          <p:cNvSpPr>
            <a:spLocks noGrp="1"/>
          </p:cNvSpPr>
          <p:nvPr>
            <p:ph type="sldNum" sz="quarter" idx="5"/>
          </p:nvPr>
        </p:nvSpPr>
        <p:spPr/>
        <p:txBody>
          <a:bodyPr/>
          <a:lstStyle/>
          <a:p>
            <a:fld id="{94DC1424-7CB3-4FB2-AB46-C006920F2C93}" type="slidenum">
              <a:rPr lang="en-US" smtClean="0"/>
              <a:t>12</a:t>
            </a:fld>
            <a:endParaRPr lang="en-US"/>
          </a:p>
        </p:txBody>
      </p:sp>
    </p:spTree>
    <p:extLst>
      <p:ext uri="{BB962C8B-B14F-4D97-AF65-F5344CB8AC3E}">
        <p14:creationId xmlns:p14="http://schemas.microsoft.com/office/powerpoint/2010/main" val="265964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144A9-EA59-4CD7-9770-08AB699F01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A9C2F-069E-405B-98D2-6EA86AE3A6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8CBB3-D810-4A0E-B7AD-60F372A912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2AB75-3380-4E18-9737-D669C5B02A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7972C-EF62-47B3-9949-478DAE270D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347E2E-A234-4F21-9B3B-ED565A13E9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0038FF-BBF7-48A1-AD3F-4DE447EF6D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EA2531-3AB9-403E-85A2-EEC626783D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5C0524-A65D-4541-AE28-975141FB78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B60B02-7FB0-44BD-B319-67681B05F3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EA0CE8-590B-4BF8-9650-2DAF815298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3AB665-3942-4DA2-A346-C1ED02D411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35.png"/><Relationship Id="rId4" Type="http://schemas.openxmlformats.org/officeDocument/2006/relationships/image" Target="../media/image46.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image" Target="../media/image38.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4.sv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38.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5.svg"/><Relationship Id="rId3" Type="http://schemas.openxmlformats.org/officeDocument/2006/relationships/image" Target="../media/image26.png"/><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5.svg"/><Relationship Id="rId3" Type="http://schemas.openxmlformats.org/officeDocument/2006/relationships/image" Target="../media/image26.png"/><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5.svg"/><Relationship Id="rId3" Type="http://schemas.openxmlformats.org/officeDocument/2006/relationships/image" Target="../media/image26.png"/><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5.svg"/><Relationship Id="rId3" Type="http://schemas.openxmlformats.org/officeDocument/2006/relationships/image" Target="../media/image26.png"/><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58.sv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40.svg"/><Relationship Id="rId9"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4.svg"/><Relationship Id="rId3" Type="http://schemas.openxmlformats.org/officeDocument/2006/relationships/image" Target="../media/image26.png"/><Relationship Id="rId7" Type="http://schemas.openxmlformats.org/officeDocument/2006/relationships/image" Target="../media/image19.svg"/><Relationship Id="rId12" Type="http://schemas.openxmlformats.org/officeDocument/2006/relationships/image" Target="../media/image42.png"/><Relationship Id="rId17" Type="http://schemas.openxmlformats.org/officeDocument/2006/relationships/image" Target="../media/image66.svg"/><Relationship Id="rId2" Type="http://schemas.openxmlformats.org/officeDocument/2006/relationships/notesSlide" Target="../notesSlides/notesSlide20.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2.svg"/><Relationship Id="rId5" Type="http://schemas.openxmlformats.org/officeDocument/2006/relationships/image" Target="../media/image10.png"/><Relationship Id="rId15" Type="http://schemas.openxmlformats.org/officeDocument/2006/relationships/image" Target="../media/image58.svg"/><Relationship Id="rId10"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60.sv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8.svg"/><Relationship Id="rId3" Type="http://schemas.openxmlformats.org/officeDocument/2006/relationships/image" Target="../media/image26.png"/><Relationship Id="rId7" Type="http://schemas.openxmlformats.org/officeDocument/2006/relationships/image" Target="../media/image60.svg"/><Relationship Id="rId12" Type="http://schemas.openxmlformats.org/officeDocument/2006/relationships/image" Target="../media/image39.png"/><Relationship Id="rId17" Type="http://schemas.openxmlformats.org/officeDocument/2006/relationships/image" Target="../media/image68.svg"/><Relationship Id="rId2" Type="http://schemas.openxmlformats.org/officeDocument/2006/relationships/notesSlide" Target="../notesSlides/notesSlide21.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64.svg"/><Relationship Id="rId5" Type="http://schemas.openxmlformats.org/officeDocument/2006/relationships/image" Target="../media/image10.png"/><Relationship Id="rId15" Type="http://schemas.openxmlformats.org/officeDocument/2006/relationships/image" Target="../media/image66.svg"/><Relationship Id="rId10" Type="http://schemas.openxmlformats.org/officeDocument/2006/relationships/image" Target="../media/image42.png"/><Relationship Id="rId4" Type="http://schemas.openxmlformats.org/officeDocument/2006/relationships/image" Target="../media/image40.svg"/><Relationship Id="rId9" Type="http://schemas.openxmlformats.org/officeDocument/2006/relationships/image" Target="../media/image62.sv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6.png"/><Relationship Id="rId3" Type="http://schemas.openxmlformats.org/officeDocument/2006/relationships/image" Target="../media/image8.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0.svg"/><Relationship Id="rId5" Type="http://schemas.openxmlformats.org/officeDocument/2006/relationships/image" Target="../media/image4.png"/><Relationship Id="rId10" Type="http://schemas.openxmlformats.org/officeDocument/2006/relationships/image" Target="../media/image45.png"/><Relationship Id="rId4" Type="http://schemas.openxmlformats.org/officeDocument/2006/relationships/image" Target="../media/image10.svg"/><Relationship Id="rId9" Type="http://schemas.openxmlformats.org/officeDocument/2006/relationships/image" Target="../media/image12.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75.svg"/><Relationship Id="rId12" Type="http://schemas.openxmlformats.org/officeDocument/2006/relationships/image" Target="../media/image79.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image" Target="../media/image73.svg"/><Relationship Id="rId9" Type="http://schemas.openxmlformats.org/officeDocument/2006/relationships/image" Target="../media/image49.png"/><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3.svg"/><Relationship Id="rId11" Type="http://schemas.openxmlformats.org/officeDocument/2006/relationships/image" Target="../media/image10.png"/><Relationship Id="rId5" Type="http://schemas.openxmlformats.org/officeDocument/2006/relationships/image" Target="../media/image53.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6.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1.svg"/><Relationship Id="rId5" Type="http://schemas.openxmlformats.org/officeDocument/2006/relationships/image" Target="../media/image57.png"/><Relationship Id="rId4" Type="http://schemas.openxmlformats.org/officeDocument/2006/relationships/image" Target="../media/image89.svg"/><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6.svg"/><Relationship Id="rId11" Type="http://schemas.openxmlformats.org/officeDocument/2006/relationships/image" Target="../media/image102.sv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94.sv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64.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59.png"/><Relationship Id="rId10" Type="http://schemas.openxmlformats.org/officeDocument/2006/relationships/image" Target="../media/image65.png"/><Relationship Id="rId4" Type="http://schemas.openxmlformats.org/officeDocument/2006/relationships/image" Target="../media/image104.sv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1.svg"/><Relationship Id="rId5" Type="http://schemas.openxmlformats.org/officeDocument/2006/relationships/image" Target="../media/image57.png"/><Relationship Id="rId4" Type="http://schemas.openxmlformats.org/officeDocument/2006/relationships/image" Target="../media/image89.svg"/><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110.svg"/><Relationship Id="rId12"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7.png"/><Relationship Id="rId15" Type="http://schemas.openxmlformats.org/officeDocument/2006/relationships/image" Target="../media/image73.png"/><Relationship Id="rId10" Type="http://schemas.openxmlformats.org/officeDocument/2006/relationships/image" Target="../media/image69.jpeg"/><Relationship Id="rId4" Type="http://schemas.openxmlformats.org/officeDocument/2006/relationships/image" Target="../media/image108.svg"/><Relationship Id="rId9" Type="http://schemas.openxmlformats.org/officeDocument/2006/relationships/image" Target="../media/image68.png"/><Relationship Id="rId1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6.svg"/><Relationship Id="rId5" Type="http://schemas.openxmlformats.org/officeDocument/2006/relationships/image" Target="../media/image60.png"/><Relationship Id="rId4" Type="http://schemas.openxmlformats.org/officeDocument/2006/relationships/image" Target="../media/image94.svg"/></Relationships>
</file>

<file path=ppt/slides/_rels/slide34.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57.png"/><Relationship Id="rId12" Type="http://schemas.openxmlformats.org/officeDocument/2006/relationships/image" Target="../media/image136.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63.png"/><Relationship Id="rId5" Type="http://schemas.openxmlformats.org/officeDocument/2006/relationships/image" Target="../media/image75.png"/><Relationship Id="rId10" Type="http://schemas.openxmlformats.org/officeDocument/2006/relationships/image" Target="../media/image76.png"/><Relationship Id="rId4" Type="http://schemas.openxmlformats.org/officeDocument/2006/relationships/image" Target="../media/image132.svg"/><Relationship Id="rId9" Type="http://schemas.openxmlformats.org/officeDocument/2006/relationships/image" Target="../media/image10.png"/><Relationship Id="rId14" Type="http://schemas.openxmlformats.org/officeDocument/2006/relationships/image" Target="../media/image127.sv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6.svg"/><Relationship Id="rId5" Type="http://schemas.openxmlformats.org/officeDocument/2006/relationships/image" Target="../media/image60.png"/><Relationship Id="rId4" Type="http://schemas.openxmlformats.org/officeDocument/2006/relationships/image" Target="../media/image94.svg"/></Relationships>
</file>

<file path=ppt/slides/_rels/slide3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3" Type="http://schemas.openxmlformats.org/officeDocument/2006/relationships/image" Target="../media/image78.png"/><Relationship Id="rId7" Type="http://schemas.openxmlformats.org/officeDocument/2006/relationships/image" Target="../media/image122.svg"/><Relationship Id="rId12"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2.png"/><Relationship Id="rId5" Type="http://schemas.openxmlformats.org/officeDocument/2006/relationships/image" Target="../media/image120.svg"/><Relationship Id="rId10" Type="http://schemas.openxmlformats.org/officeDocument/2006/relationships/image" Target="../media/image10.png"/><Relationship Id="rId4" Type="http://schemas.openxmlformats.org/officeDocument/2006/relationships/image" Target="../media/image79.png"/><Relationship Id="rId9" Type="http://schemas.openxmlformats.org/officeDocument/2006/relationships/image" Target="../media/image124.sv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9.gif"/><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4.jpe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9.sv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23.svg"/><Relationship Id="rId9" Type="http://schemas.openxmlformats.org/officeDocument/2006/relationships/image" Target="../media/image9.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slide" Target="slide5.xml"/><Relationship Id="rId18" Type="http://schemas.openxmlformats.org/officeDocument/2006/relationships/slide" Target="slide4.xml"/><Relationship Id="rId3" Type="http://schemas.openxmlformats.org/officeDocument/2006/relationships/image" Target="../media/image16.png"/><Relationship Id="rId21" Type="http://schemas.openxmlformats.org/officeDocument/2006/relationships/slide" Target="slide3.xml"/><Relationship Id="rId7" Type="http://schemas.openxmlformats.org/officeDocument/2006/relationships/image" Target="../media/image18.png"/><Relationship Id="rId12" Type="http://schemas.openxmlformats.org/officeDocument/2006/relationships/image" Target="../media/image24.png"/><Relationship Id="rId17" Type="http://schemas.openxmlformats.org/officeDocument/2006/relationships/slide" Target="slide8.xml"/><Relationship Id="rId2" Type="http://schemas.openxmlformats.org/officeDocument/2006/relationships/notesSlide" Target="../notesSlides/notesSlide4.xml"/><Relationship Id="rId16" Type="http://schemas.openxmlformats.org/officeDocument/2006/relationships/slide" Target="slide11.xml"/><Relationship Id="rId20"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0.png"/><Relationship Id="rId24" Type="http://schemas.openxmlformats.org/officeDocument/2006/relationships/image" Target="../media/image10.png"/><Relationship Id="rId5" Type="http://schemas.openxmlformats.org/officeDocument/2006/relationships/image" Target="../media/image17.png"/><Relationship Id="rId15" Type="http://schemas.openxmlformats.org/officeDocument/2006/relationships/slide" Target="slide37.xml"/><Relationship Id="rId23" Type="http://schemas.openxmlformats.org/officeDocument/2006/relationships/slide" Target="slide7.xml"/><Relationship Id="rId10" Type="http://schemas.openxmlformats.org/officeDocument/2006/relationships/image" Target="../media/image12.svg"/><Relationship Id="rId19" Type="http://schemas.openxmlformats.org/officeDocument/2006/relationships/slide" Target="slide10.xml"/><Relationship Id="rId4" Type="http://schemas.openxmlformats.org/officeDocument/2006/relationships/image" Target="../media/image23.sv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7.sv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jpeg"/><Relationship Id="rId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4.sv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38.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762000" y="838200"/>
            <a:ext cx="8115300" cy="1447800"/>
          </a:xfrm>
          <a:prstGeom prst="rect">
            <a:avLst/>
          </a:prstGeom>
        </p:spPr>
        <p:txBody>
          <a:bodyPr wrap="none" fromWordArt="1">
            <a:prstTxWarp prst="textPlain">
              <a:avLst>
                <a:gd name="adj" fmla="val 50236"/>
              </a:avLst>
            </a:prstTxWarp>
          </a:bodyPr>
          <a:lstStyle/>
          <a:p>
            <a:pPr algn="ctr"/>
            <a:r>
              <a:rPr lang="en-US" sz="40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t>
            </a:r>
            <a:r>
              <a:rPr lang="en-US" sz="40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ôn</a:t>
            </a:r>
            <a:r>
              <a:rPr lang="en-US" sz="40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a:t>
            </a:r>
            <a:r>
              <a:rPr lang="en-US" sz="4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000" b="1" kern="10" dirty="0" err="1" smtClean="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itchFamily="18" charset="0"/>
                <a:cs typeface="Times New Roman" pitchFamily="18" charset="0"/>
              </a:rPr>
              <a:t>Toán</a:t>
            </a:r>
            <a:endParaRPr lang="en-US" sz="40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4" name="Rectangle 3"/>
          <p:cNvSpPr/>
          <p:nvPr/>
        </p:nvSpPr>
        <p:spPr>
          <a:xfrm>
            <a:off x="1066800" y="152400"/>
            <a:ext cx="7238999" cy="523220"/>
          </a:xfrm>
          <a:prstGeom prst="rect">
            <a:avLst/>
          </a:prstGeom>
        </p:spPr>
        <p:txBody>
          <a:bodyPr wrap="square">
            <a:spAutoFit/>
          </a:bodyPr>
          <a:lstStyle/>
          <a:p>
            <a:r>
              <a:rPr lang="vi-VN" altLang="en-US" sz="2800" b="1" dirty="0" smtClean="0">
                <a:solidFill>
                  <a:srgbClr val="0000CC"/>
                </a:solidFill>
                <a:latin typeface="Times New Roman" pitchFamily="18" charset="0"/>
                <a:cs typeface="Times New Roman" pitchFamily="18" charset="0"/>
              </a:rPr>
              <a:t>        </a:t>
            </a:r>
            <a:r>
              <a:rPr lang="en-US" altLang="en-US" sz="2800" b="1" dirty="0" err="1" smtClean="0">
                <a:solidFill>
                  <a:srgbClr val="0000CC"/>
                </a:solidFill>
                <a:latin typeface="Times New Roman" pitchFamily="18" charset="0"/>
                <a:cs typeface="Times New Roman" pitchFamily="18" charset="0"/>
              </a:rPr>
              <a:t>Thứ</a:t>
            </a:r>
            <a:r>
              <a:rPr lang="en-US" altLang="en-US" sz="2800" b="1" dirty="0" smtClean="0">
                <a:solidFill>
                  <a:srgbClr val="0000CC"/>
                </a:solidFill>
                <a:latin typeface="Times New Roman" pitchFamily="18" charset="0"/>
                <a:cs typeface="Times New Roman" pitchFamily="18" charset="0"/>
              </a:rPr>
              <a:t> </a:t>
            </a:r>
            <a:r>
              <a:rPr lang="en-US" altLang="en-US" sz="2800" b="1" dirty="0" err="1" smtClean="0">
                <a:solidFill>
                  <a:srgbClr val="0000CC"/>
                </a:solidFill>
                <a:latin typeface="Times New Roman" pitchFamily="18" charset="0"/>
                <a:cs typeface="Times New Roman" pitchFamily="18" charset="0"/>
              </a:rPr>
              <a:t>năm</a:t>
            </a:r>
            <a:r>
              <a:rPr lang="vi-VN" altLang="en-US" sz="2800" b="1" dirty="0" smtClean="0">
                <a:solidFill>
                  <a:srgbClr val="0000CC"/>
                </a:solidFill>
                <a:latin typeface="Times New Roman" pitchFamily="18" charset="0"/>
                <a:cs typeface="Times New Roman" pitchFamily="18" charset="0"/>
              </a:rPr>
              <a:t>,</a:t>
            </a:r>
            <a:r>
              <a:rPr lang="en-US" altLang="en-US" sz="2800" b="1" dirty="0" smtClean="0">
                <a:solidFill>
                  <a:srgbClr val="0000CC"/>
                </a:solidFill>
                <a:latin typeface="Times New Roman" pitchFamily="18" charset="0"/>
                <a:cs typeface="Times New Roman" pitchFamily="18" charset="0"/>
              </a:rPr>
              <a:t> </a:t>
            </a:r>
            <a:r>
              <a:rPr lang="en-US" altLang="en-US" sz="2800" b="1" dirty="0" err="1" smtClean="0">
                <a:solidFill>
                  <a:srgbClr val="0000CC"/>
                </a:solidFill>
                <a:latin typeface="Times New Roman" pitchFamily="18" charset="0"/>
                <a:cs typeface="Times New Roman" pitchFamily="18" charset="0"/>
              </a:rPr>
              <a:t>ngày</a:t>
            </a:r>
            <a:r>
              <a:rPr lang="en-US" altLang="en-US" sz="2800" b="1" dirty="0" smtClean="0">
                <a:solidFill>
                  <a:srgbClr val="0000CC"/>
                </a:solidFill>
                <a:latin typeface="Times New Roman" pitchFamily="18" charset="0"/>
                <a:cs typeface="Times New Roman" pitchFamily="18" charset="0"/>
              </a:rPr>
              <a:t> </a:t>
            </a:r>
            <a:r>
              <a:rPr lang="en-US" altLang="en-US" sz="2800" b="1" dirty="0" smtClean="0">
                <a:solidFill>
                  <a:srgbClr val="0000CC"/>
                </a:solidFill>
                <a:latin typeface="Times New Roman" pitchFamily="18" charset="0"/>
                <a:cs typeface="Times New Roman" pitchFamily="18" charset="0"/>
              </a:rPr>
              <a:t>31</a:t>
            </a:r>
            <a:r>
              <a:rPr lang="en-US" altLang="en-US" sz="2800" b="1" dirty="0" smtClean="0">
                <a:solidFill>
                  <a:srgbClr val="0000CC"/>
                </a:solidFill>
                <a:latin typeface="Times New Roman" pitchFamily="18" charset="0"/>
                <a:cs typeface="Times New Roman" pitchFamily="18" charset="0"/>
              </a:rPr>
              <a:t> </a:t>
            </a:r>
            <a:r>
              <a:rPr lang="en-US" altLang="en-US" sz="2800" b="1" dirty="0" err="1" smtClean="0">
                <a:solidFill>
                  <a:srgbClr val="0000CC"/>
                </a:solidFill>
                <a:latin typeface="Times New Roman" pitchFamily="18" charset="0"/>
                <a:cs typeface="Times New Roman" pitchFamily="18" charset="0"/>
              </a:rPr>
              <a:t>tháng</a:t>
            </a:r>
            <a:r>
              <a:rPr lang="en-US" altLang="en-US" sz="2800" b="1" dirty="0" smtClean="0">
                <a:solidFill>
                  <a:srgbClr val="0000CC"/>
                </a:solidFill>
                <a:latin typeface="Times New Roman" pitchFamily="18" charset="0"/>
                <a:cs typeface="Times New Roman" pitchFamily="18" charset="0"/>
              </a:rPr>
              <a:t> </a:t>
            </a:r>
            <a:r>
              <a:rPr lang="en-US" altLang="en-US" sz="2800" b="1" dirty="0" smtClean="0">
                <a:solidFill>
                  <a:srgbClr val="0000CC"/>
                </a:solidFill>
                <a:latin typeface="Times New Roman" pitchFamily="18" charset="0"/>
                <a:cs typeface="Times New Roman" pitchFamily="18" charset="0"/>
              </a:rPr>
              <a:t>10</a:t>
            </a:r>
            <a:r>
              <a:rPr lang="en-US" altLang="en-US" sz="2800" b="1" dirty="0" smtClean="0">
                <a:solidFill>
                  <a:srgbClr val="0000CC"/>
                </a:solidFill>
                <a:latin typeface="Times New Roman" pitchFamily="18" charset="0"/>
                <a:cs typeface="Times New Roman" pitchFamily="18" charset="0"/>
              </a:rPr>
              <a:t> </a:t>
            </a:r>
            <a:r>
              <a:rPr lang="en-US" altLang="en-US" sz="2800" b="1" dirty="0" err="1" smtClean="0">
                <a:solidFill>
                  <a:srgbClr val="0000CC"/>
                </a:solidFill>
                <a:latin typeface="Times New Roman" pitchFamily="18" charset="0"/>
                <a:cs typeface="Times New Roman" pitchFamily="18" charset="0"/>
              </a:rPr>
              <a:t>năm</a:t>
            </a:r>
            <a:r>
              <a:rPr lang="en-US" altLang="en-US" sz="2800" b="1" dirty="0" smtClean="0">
                <a:solidFill>
                  <a:srgbClr val="0000CC"/>
                </a:solidFill>
                <a:latin typeface="Times New Roman" pitchFamily="18" charset="0"/>
                <a:cs typeface="Times New Roman" pitchFamily="18" charset="0"/>
              </a:rPr>
              <a:t> </a:t>
            </a:r>
            <a:r>
              <a:rPr lang="en-US" altLang="en-US" sz="2800" b="1" dirty="0" smtClean="0">
                <a:solidFill>
                  <a:srgbClr val="0000CC"/>
                </a:solidFill>
                <a:latin typeface="Times New Roman" pitchFamily="18" charset="0"/>
                <a:cs typeface="Times New Roman" pitchFamily="18" charset="0"/>
              </a:rPr>
              <a:t>202</a:t>
            </a:r>
            <a:r>
              <a:rPr lang="en-US" altLang="en-US" sz="2800" b="1" dirty="0">
                <a:solidFill>
                  <a:srgbClr val="0000CC"/>
                </a:solidFill>
                <a:latin typeface="Times New Roman" pitchFamily="18" charset="0"/>
                <a:cs typeface="Times New Roman" pitchFamily="18" charset="0"/>
              </a:rPr>
              <a:t>4</a:t>
            </a:r>
            <a:r>
              <a:rPr lang="en-US" altLang="en-US" sz="2800" b="1" dirty="0" smtClean="0">
                <a:solidFill>
                  <a:srgbClr val="0000CC"/>
                </a:solidFill>
                <a:latin typeface="Times New Roman" pitchFamily="18" charset="0"/>
                <a:cs typeface="Times New Roman" pitchFamily="18" charset="0"/>
              </a:rPr>
              <a:t> </a:t>
            </a:r>
            <a:endParaRPr lang="en-GB" sz="2800" dirty="0"/>
          </a:p>
        </p:txBody>
      </p:sp>
      <p:sp>
        <p:nvSpPr>
          <p:cNvPr id="7" name="Rectangle 6"/>
          <p:cNvSpPr/>
          <p:nvPr/>
        </p:nvSpPr>
        <p:spPr>
          <a:xfrm>
            <a:off x="381001" y="4721662"/>
            <a:ext cx="7467600" cy="646331"/>
          </a:xfrm>
          <a:prstGeom prst="rect">
            <a:avLst/>
          </a:prstGeom>
        </p:spPr>
        <p:txBody>
          <a:bodyPr wrap="square">
            <a:spAutoFit/>
          </a:bodyPr>
          <a:lstStyle/>
          <a:p>
            <a:pPr algn="ctr"/>
            <a:r>
              <a:rPr lang="vi-VN" altLang="en-US" sz="3600" b="1" u="sng" dirty="0" smtClean="0">
                <a:solidFill>
                  <a:srgbClr val="FFC000"/>
                </a:solidFill>
                <a:latin typeface="Times New Roman" pitchFamily="18" charset="0"/>
                <a:cs typeface="Times New Roman" pitchFamily="18" charset="0"/>
              </a:rPr>
              <a:t>Người thực hiện</a:t>
            </a:r>
            <a:r>
              <a:rPr lang="vi-VN" altLang="en-US" sz="3600" b="1" dirty="0" smtClean="0">
                <a:solidFill>
                  <a:srgbClr val="FF0000"/>
                </a:solidFill>
                <a:latin typeface="Times New Roman" pitchFamily="18" charset="0"/>
                <a:cs typeface="Times New Roman" pitchFamily="18" charset="0"/>
              </a:rPr>
              <a:t>: Đoàn Khánh Trung</a:t>
            </a:r>
            <a:endParaRPr lang="en-GB"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grpId="0" nodeType="withEffect">
                                  <p:stCondLst>
                                    <p:cond delay="0"/>
                                  </p:stCondLst>
                                  <p:endCondLst>
                                    <p:cond evt="onNext" delay="0">
                                      <p:tgtEl>
                                        <p:sldTgt/>
                                      </p:tgtEl>
                                    </p:cond>
                                  </p:endCondLst>
                                  <p:childTnLst>
                                    <p:animClr clrSpc="rgb" dir="cw">
                                      <p:cBhvr override="childStyle">
                                        <p:cTn id="6" dur="500" fill="hold"/>
                                        <p:tgtEl>
                                          <p:spTgt spid="3076"/>
                                        </p:tgtEl>
                                        <p:attrNameLst>
                                          <p:attrName>style.color</p:attrName>
                                        </p:attrNameLst>
                                      </p:cBhvr>
                                      <p:to>
                                        <a:schemeClr val="accent2"/>
                                      </p:to>
                                    </p:animClr>
                                    <p:animClr clrSpc="rgb" dir="cw">
                                      <p:cBhvr>
                                        <p:cTn id="7" dur="500" fill="hold"/>
                                        <p:tgtEl>
                                          <p:spTgt spid="3076"/>
                                        </p:tgtEl>
                                        <p:attrNameLst>
                                          <p:attrName>fillcolor</p:attrName>
                                        </p:attrNameLst>
                                      </p:cBhvr>
                                      <p:to>
                                        <a:schemeClr val="accent2"/>
                                      </p:to>
                                    </p:animClr>
                                    <p:set>
                                      <p:cBhvr>
                                        <p:cTn id="8" dur="500" fill="hold"/>
                                        <p:tgtEl>
                                          <p:spTgt spid="3076"/>
                                        </p:tgtEl>
                                        <p:attrNameLst>
                                          <p:attrName>fill.type</p:attrName>
                                        </p:attrNameLst>
                                      </p:cBhvr>
                                      <p:to>
                                        <p:strVal val="solid"/>
                                      </p:to>
                                    </p:set>
                                    <p:set>
                                      <p:cBhvr>
                                        <p:cTn id="9" dur="500" fill="hold"/>
                                        <p:tgtEl>
                                          <p:spTgt spid="307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350" y="1060347"/>
            <a:ext cx="8115300" cy="4737307"/>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2">
            <a:extLst>
              <a:ext uri="{FF2B5EF4-FFF2-40B4-BE49-F238E27FC236}">
                <a16:creationId xmlns:a16="http://schemas.microsoft.com/office/drawing/2014/main" xmlns="" id="{56FE7A0C-E939-E698-526A-7539B383BA9E}"/>
              </a:ext>
            </a:extLst>
          </p:cNvPr>
          <p:cNvSpPr/>
          <p:nvPr/>
        </p:nvSpPr>
        <p:spPr>
          <a:xfrm rot="-5503936">
            <a:off x="4001052" y="947334"/>
            <a:ext cx="1016642" cy="2118437"/>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TextBox 4"/>
          <p:cNvSpPr txBox="1"/>
          <p:nvPr/>
        </p:nvSpPr>
        <p:spPr>
          <a:xfrm>
            <a:off x="758490" y="2970713"/>
            <a:ext cx="2581960" cy="1231106"/>
          </a:xfrm>
          <a:prstGeom prst="rect">
            <a:avLst/>
          </a:prstGeom>
        </p:spPr>
        <p:txBody>
          <a:bodyPr wrap="square" lIns="0" tIns="0" rIns="0" bIns="0" rtlCol="0" anchor="t">
            <a:spAutoFit/>
          </a:bodyPr>
          <a:lstStyle/>
          <a:p>
            <a:pPr algn="l"/>
            <a:r>
              <a:rPr lang="vi-VN" sz="2000">
                <a:solidFill>
                  <a:srgbClr val="9B6543"/>
                </a:solidFill>
                <a:latin typeface="Montserrat SemiBold" panose="00000700000000000000" pitchFamily="2" charset="0"/>
              </a:rPr>
              <a:t>Quan sát tranh và đoán xem các bạn trong tranh đang chơi trò chơi như thế nào?</a:t>
            </a:r>
            <a:endParaRPr lang="en-US" sz="2000">
              <a:solidFill>
                <a:srgbClr val="9B6543"/>
              </a:solidFill>
              <a:latin typeface="Montserrat SemiBold" panose="00000700000000000000" pitchFamily="2" charset="0"/>
            </a:endParaRPr>
          </a:p>
        </p:txBody>
      </p:sp>
      <p:sp>
        <p:nvSpPr>
          <p:cNvPr id="5" name="Freeform 5"/>
          <p:cNvSpPr/>
          <p:nvPr/>
        </p:nvSpPr>
        <p:spPr>
          <a:xfrm rot="630381" flipV="1">
            <a:off x="-1143382" y="664759"/>
            <a:ext cx="2931529" cy="20574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456141" flipH="1">
            <a:off x="7500025" y="4125962"/>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8163946" y="1597846"/>
            <a:ext cx="1361381" cy="700493"/>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TextBox 8"/>
          <p:cNvSpPr txBox="1"/>
          <p:nvPr/>
        </p:nvSpPr>
        <p:spPr>
          <a:xfrm>
            <a:off x="3819700" y="1744341"/>
            <a:ext cx="1361381" cy="553998"/>
          </a:xfrm>
          <a:prstGeom prst="rect">
            <a:avLst/>
          </a:prstGeom>
        </p:spPr>
        <p:txBody>
          <a:bodyPr wrap="square" lIns="0" tIns="0" rIns="0" bIns="0" rtlCol="0" anchor="t">
            <a:spAutoFit/>
          </a:bodyPr>
          <a:lstStyle/>
          <a:p>
            <a:pPr algn="l"/>
            <a:r>
              <a:rPr lang="vi-VN" sz="1200">
                <a:solidFill>
                  <a:srgbClr val="9B6543"/>
                </a:solidFill>
                <a:latin typeface="Montserrat Medium" panose="00000600000000000000" pitchFamily="2" charset="0"/>
              </a:rPr>
              <a:t>Tôi cần số bốn trăm ba mươi hai phẩy sáu</a:t>
            </a:r>
            <a:endParaRPr lang="en-US" sz="1200">
              <a:solidFill>
                <a:srgbClr val="9B6543"/>
              </a:solidFill>
              <a:latin typeface="Montserrat Medium" panose="00000600000000000000" pitchFamily="2" charset="0"/>
            </a:endParaRPr>
          </a:p>
        </p:txBody>
      </p:sp>
      <p:sp>
        <p:nvSpPr>
          <p:cNvPr id="9" name="Freeform 9"/>
          <p:cNvSpPr/>
          <p:nvPr/>
        </p:nvSpPr>
        <p:spPr>
          <a:xfrm flipH="1">
            <a:off x="-577083" y="4454170"/>
            <a:ext cx="1361381" cy="700493"/>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xmlns="" id="{27E818EF-B8D9-F4AF-0026-377BBB6F48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pic>
        <p:nvPicPr>
          <p:cNvPr id="12" name="Picture 11">
            <a:extLst>
              <a:ext uri="{FF2B5EF4-FFF2-40B4-BE49-F238E27FC236}">
                <a16:creationId xmlns:a16="http://schemas.microsoft.com/office/drawing/2014/main" xmlns="" id="{27030D3A-A2CC-2795-021B-36D25B5196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7600" y="2412999"/>
            <a:ext cx="3388335" cy="2557456"/>
          </a:xfrm>
          <a:prstGeom prst="rect">
            <a:avLst/>
          </a:prstGeom>
        </p:spPr>
      </p:pic>
      <p:sp>
        <p:nvSpPr>
          <p:cNvPr id="13" name="TextBox 8">
            <a:extLst>
              <a:ext uri="{FF2B5EF4-FFF2-40B4-BE49-F238E27FC236}">
                <a16:creationId xmlns:a16="http://schemas.microsoft.com/office/drawing/2014/main" xmlns="" id="{0A18FF49-2A9D-86AF-BA1E-40D114430FEC}"/>
              </a:ext>
            </a:extLst>
          </p:cNvPr>
          <p:cNvSpPr txBox="1"/>
          <p:nvPr/>
        </p:nvSpPr>
        <p:spPr>
          <a:xfrm>
            <a:off x="7175803" y="2232049"/>
            <a:ext cx="1421246" cy="553998"/>
          </a:xfrm>
          <a:prstGeom prst="rect">
            <a:avLst/>
          </a:prstGeom>
        </p:spPr>
        <p:txBody>
          <a:bodyPr wrap="square" lIns="0" tIns="0" rIns="0" bIns="0" rtlCol="0" anchor="t">
            <a:spAutoFit/>
          </a:bodyPr>
          <a:lstStyle/>
          <a:p>
            <a:pPr algn="l"/>
            <a:r>
              <a:rPr lang="vi-VN" sz="1200">
                <a:solidFill>
                  <a:srgbClr val="9B6543"/>
                </a:solidFill>
                <a:latin typeface="Montserrat Medium" panose="00000600000000000000" pitchFamily="2" charset="0"/>
              </a:rPr>
              <a:t>Hai trăm tám mươi bảy ph</a:t>
            </a:r>
            <a:r>
              <a:rPr lang="en-US" sz="1200">
                <a:solidFill>
                  <a:srgbClr val="9B6543"/>
                </a:solidFill>
                <a:latin typeface="Montserrat Medium" panose="00000600000000000000" pitchFamily="2" charset="0"/>
              </a:rPr>
              <a:t>ẩ</a:t>
            </a:r>
            <a:r>
              <a:rPr lang="vi-VN" sz="1200">
                <a:solidFill>
                  <a:srgbClr val="9B6543"/>
                </a:solidFill>
                <a:latin typeface="Montserrat Medium" panose="00000600000000000000" pitchFamily="2" charset="0"/>
              </a:rPr>
              <a:t>y bốn trăm năm mươi mốt</a:t>
            </a:r>
            <a:endParaRPr lang="en-US" sz="1200">
              <a:solidFill>
                <a:srgbClr val="9B6543"/>
              </a:solidFill>
              <a:latin typeface="Montserrat Medium" panose="00000600000000000000" pitchFamily="2" charset="0"/>
            </a:endParaRPr>
          </a:p>
        </p:txBody>
      </p:sp>
      <p:sp>
        <p:nvSpPr>
          <p:cNvPr id="15" name="Freeform 2">
            <a:extLst>
              <a:ext uri="{FF2B5EF4-FFF2-40B4-BE49-F238E27FC236}">
                <a16:creationId xmlns:a16="http://schemas.microsoft.com/office/drawing/2014/main" xmlns="" id="{FB7D43A3-34B5-56DB-5315-A351BFEBA331}"/>
              </a:ext>
            </a:extLst>
          </p:cNvPr>
          <p:cNvSpPr/>
          <p:nvPr/>
        </p:nvSpPr>
        <p:spPr>
          <a:xfrm rot="-5503936">
            <a:off x="7243866" y="1524413"/>
            <a:ext cx="1016642" cy="2118437"/>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7654E7E1-3796-59AA-47CF-1F5FA571B8EB}"/>
              </a:ext>
            </a:extLst>
          </p:cNvPr>
          <p:cNvSpPr txBox="1"/>
          <p:nvPr/>
        </p:nvSpPr>
        <p:spPr>
          <a:xfrm>
            <a:off x="725116" y="2398965"/>
            <a:ext cx="2374740" cy="369332"/>
          </a:xfrm>
          <a:prstGeom prst="rect">
            <a:avLst/>
          </a:prstGeom>
        </p:spPr>
        <p:txBody>
          <a:bodyPr wrap="square" lIns="0" tIns="0" rIns="0" bIns="0" rtlCol="0" anchor="t">
            <a:spAutoFit/>
          </a:bodyPr>
          <a:lstStyle/>
          <a:p>
            <a:pPr algn="l"/>
            <a:r>
              <a:rPr lang="en-US" sz="2400">
                <a:solidFill>
                  <a:srgbClr val="7030A0"/>
                </a:solidFill>
                <a:latin typeface="Montserrat SemiBold" panose="00000700000000000000" pitchFamily="2" charset="0"/>
              </a:rPr>
              <a:t>HOẠT ĐỘNG 1</a:t>
            </a:r>
          </a:p>
        </p:txBody>
      </p:sp>
      <p:sp>
        <p:nvSpPr>
          <p:cNvPr id="17" name="TextBox 5">
            <a:extLst>
              <a:ext uri="{FF2B5EF4-FFF2-40B4-BE49-F238E27FC236}">
                <a16:creationId xmlns:a16="http://schemas.microsoft.com/office/drawing/2014/main" xmlns="" id="{B7B30A61-1B85-E41A-E619-7FF134B33596}"/>
              </a:ext>
            </a:extLst>
          </p:cNvPr>
          <p:cNvSpPr txBox="1"/>
          <p:nvPr/>
        </p:nvSpPr>
        <p:spPr>
          <a:xfrm>
            <a:off x="1066800" y="5816084"/>
            <a:ext cx="2570605"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Xem hình trang 12 SGK</a:t>
            </a:r>
          </a:p>
        </p:txBody>
      </p:sp>
    </p:spTree>
    <p:extLst>
      <p:ext uri="{BB962C8B-B14F-4D97-AF65-F5344CB8AC3E}">
        <p14:creationId xmlns:p14="http://schemas.microsoft.com/office/powerpoint/2010/main" val="32783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outVertical)">
                                      <p:cBhvr>
                                        <p:cTn id="29" dur="500"/>
                                        <p:tgtEl>
                                          <p:spTgt spid="16"/>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350" y="1060347"/>
            <a:ext cx="8115300" cy="4737307"/>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6" name="Freeform 2">
            <a:extLst>
              <a:ext uri="{FF2B5EF4-FFF2-40B4-BE49-F238E27FC236}">
                <a16:creationId xmlns:a16="http://schemas.microsoft.com/office/drawing/2014/main" xmlns="" id="{A354BB62-9896-CD1F-25E3-5D9887A8AF5D}"/>
              </a:ext>
            </a:extLst>
          </p:cNvPr>
          <p:cNvSpPr/>
          <p:nvPr/>
        </p:nvSpPr>
        <p:spPr>
          <a:xfrm rot="16770696">
            <a:off x="5544327" y="1264257"/>
            <a:ext cx="1681031" cy="3359398"/>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TextBox 4"/>
          <p:cNvSpPr txBox="1"/>
          <p:nvPr/>
        </p:nvSpPr>
        <p:spPr>
          <a:xfrm>
            <a:off x="5229021" y="2560455"/>
            <a:ext cx="2347056" cy="984885"/>
          </a:xfrm>
          <a:prstGeom prst="rect">
            <a:avLst/>
          </a:prstGeom>
        </p:spPr>
        <p:txBody>
          <a:bodyPr wrap="square" lIns="0" tIns="0" rIns="0" bIns="0" rtlCol="0" anchor="t">
            <a:spAutoFit/>
          </a:bodyPr>
          <a:lstStyle/>
          <a:p>
            <a:pPr algn="ctr"/>
            <a:r>
              <a:rPr lang="vi-VN" sz="1600">
                <a:solidFill>
                  <a:srgbClr val="9B6543"/>
                </a:solidFill>
                <a:latin typeface="Montserrat SemiBold" panose="00000700000000000000" pitchFamily="2" charset="0"/>
              </a:rPr>
              <a:t>Các </a:t>
            </a:r>
            <a:r>
              <a:rPr lang="en-US" sz="1600">
                <a:solidFill>
                  <a:srgbClr val="9B6543"/>
                </a:solidFill>
                <a:latin typeface="Montserrat SemiBold" panose="00000700000000000000" pitchFamily="2" charset="0"/>
              </a:rPr>
              <a:t>em</a:t>
            </a:r>
            <a:r>
              <a:rPr lang="vi-VN" sz="1600">
                <a:solidFill>
                  <a:srgbClr val="9B6543"/>
                </a:solidFill>
                <a:latin typeface="Montserrat SemiBold" panose="00000700000000000000" pitchFamily="2" charset="0"/>
              </a:rPr>
              <a:t> có muốn học thông qua chơi giống như các bạn trong tranh không?</a:t>
            </a:r>
            <a:endParaRPr lang="en-US" sz="1600">
              <a:solidFill>
                <a:srgbClr val="9B6543"/>
              </a:solidFill>
              <a:latin typeface="Montserrat SemiBold" panose="00000700000000000000" pitchFamily="2" charset="0"/>
            </a:endParaRPr>
          </a:p>
        </p:txBody>
      </p:sp>
      <p:sp>
        <p:nvSpPr>
          <p:cNvPr id="5" name="Freeform 5"/>
          <p:cNvSpPr/>
          <p:nvPr/>
        </p:nvSpPr>
        <p:spPr>
          <a:xfrm rot="630381" flipV="1">
            <a:off x="-1143382" y="664759"/>
            <a:ext cx="2931529" cy="20574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456141" flipH="1">
            <a:off x="7500025" y="4125962"/>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8163946" y="1597846"/>
            <a:ext cx="1361381" cy="700493"/>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flipH="1">
            <a:off x="-577083" y="4454170"/>
            <a:ext cx="1361381" cy="700493"/>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xmlns="" id="{27E818EF-B8D9-F4AF-0026-377BBB6F48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pic>
        <p:nvPicPr>
          <p:cNvPr id="12" name="Picture 11">
            <a:extLst>
              <a:ext uri="{FF2B5EF4-FFF2-40B4-BE49-F238E27FC236}">
                <a16:creationId xmlns:a16="http://schemas.microsoft.com/office/drawing/2014/main" xmlns="" id="{27030D3A-A2CC-2795-021B-36D25B5196C3}"/>
              </a:ext>
            </a:extLst>
          </p:cNvPr>
          <p:cNvPicPr>
            <a:picLocks noChangeAspect="1"/>
          </p:cNvPicPr>
          <p:nvPr/>
        </p:nvPicPr>
        <p:blipFill rotWithShape="1">
          <a:blip r:embed="rId12">
            <a:extLst>
              <a:ext uri="{28A0092B-C50C-407E-A947-70E740481C1C}">
                <a14:useLocalDpi xmlns:a14="http://schemas.microsoft.com/office/drawing/2010/main" val="0"/>
              </a:ext>
            </a:extLst>
          </a:blip>
          <a:srcRect l="51785"/>
          <a:stretch/>
        </p:blipFill>
        <p:spPr>
          <a:xfrm>
            <a:off x="2873349" y="2204716"/>
            <a:ext cx="1993462" cy="3120670"/>
          </a:xfrm>
          <a:prstGeom prst="rect">
            <a:avLst/>
          </a:prstGeom>
        </p:spPr>
      </p:pic>
      <p:pic>
        <p:nvPicPr>
          <p:cNvPr id="3" name="Picture 2">
            <a:extLst>
              <a:ext uri="{FF2B5EF4-FFF2-40B4-BE49-F238E27FC236}">
                <a16:creationId xmlns:a16="http://schemas.microsoft.com/office/drawing/2014/main" xmlns="" id="{289F07F2-BC36-F090-FBB8-6B88788F80CF}"/>
              </a:ext>
            </a:extLst>
          </p:cNvPr>
          <p:cNvPicPr>
            <a:picLocks noChangeAspect="1"/>
          </p:cNvPicPr>
          <p:nvPr/>
        </p:nvPicPr>
        <p:blipFill rotWithShape="1">
          <a:blip r:embed="rId12">
            <a:extLst>
              <a:ext uri="{28A0092B-C50C-407E-A947-70E740481C1C}">
                <a14:useLocalDpi xmlns:a14="http://schemas.microsoft.com/office/drawing/2010/main" val="0"/>
              </a:ext>
            </a:extLst>
          </a:blip>
          <a:srcRect r="47355"/>
          <a:stretch/>
        </p:blipFill>
        <p:spPr>
          <a:xfrm>
            <a:off x="514350" y="1552907"/>
            <a:ext cx="2141756" cy="3070674"/>
          </a:xfrm>
          <a:prstGeom prst="rect">
            <a:avLst/>
          </a:prstGeom>
        </p:spPr>
      </p:pic>
      <p:pic>
        <p:nvPicPr>
          <p:cNvPr id="11" name="Picture 10">
            <a:extLst>
              <a:ext uri="{FF2B5EF4-FFF2-40B4-BE49-F238E27FC236}">
                <a16:creationId xmlns:a16="http://schemas.microsoft.com/office/drawing/2014/main" xmlns="" id="{BAA5F27B-CE16-ACA9-1B98-38602887224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9836" y="3708678"/>
            <a:ext cx="1029402" cy="1551476"/>
          </a:xfrm>
          <a:prstGeom prst="rect">
            <a:avLst/>
          </a:prstGeom>
        </p:spPr>
      </p:pic>
    </p:spTree>
    <p:extLst>
      <p:ext uri="{BB962C8B-B14F-4D97-AF65-F5344CB8AC3E}">
        <p14:creationId xmlns:p14="http://schemas.microsoft.com/office/powerpoint/2010/main" val="9103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350" y="1060347"/>
            <a:ext cx="8115300" cy="4737307"/>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6" name="Freeform 2">
            <a:extLst>
              <a:ext uri="{FF2B5EF4-FFF2-40B4-BE49-F238E27FC236}">
                <a16:creationId xmlns:a16="http://schemas.microsoft.com/office/drawing/2014/main" xmlns="" id="{A354BB62-9896-CD1F-25E3-5D9887A8AF5D}"/>
              </a:ext>
            </a:extLst>
          </p:cNvPr>
          <p:cNvSpPr/>
          <p:nvPr/>
        </p:nvSpPr>
        <p:spPr>
          <a:xfrm rot="16770696">
            <a:off x="5544327" y="1264257"/>
            <a:ext cx="1681031" cy="3359398"/>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TextBox 4"/>
          <p:cNvSpPr txBox="1"/>
          <p:nvPr/>
        </p:nvSpPr>
        <p:spPr>
          <a:xfrm>
            <a:off x="5211314" y="2547581"/>
            <a:ext cx="2347056" cy="738664"/>
          </a:xfrm>
          <a:prstGeom prst="rect">
            <a:avLst/>
          </a:prstGeom>
        </p:spPr>
        <p:txBody>
          <a:bodyPr wrap="square" lIns="0" tIns="0" rIns="0" bIns="0" rtlCol="0" anchor="t">
            <a:spAutoFit/>
          </a:bodyPr>
          <a:lstStyle/>
          <a:p>
            <a:pPr algn="ctr"/>
            <a:r>
              <a:rPr lang="vi-VN" sz="1600">
                <a:solidFill>
                  <a:srgbClr val="9B6543"/>
                </a:solidFill>
                <a:latin typeface="Montserrat SemiBold" panose="00000700000000000000" pitchFamily="2" charset="0"/>
              </a:rPr>
              <a:t>Mình sẽ cùng nhau làm "Dụng cụ học số thập phân" nhé!</a:t>
            </a:r>
            <a:endParaRPr lang="en-US" sz="1600">
              <a:solidFill>
                <a:srgbClr val="9B6543"/>
              </a:solidFill>
              <a:latin typeface="Montserrat SemiBold" panose="00000700000000000000" pitchFamily="2" charset="0"/>
            </a:endParaRPr>
          </a:p>
        </p:txBody>
      </p:sp>
      <p:sp>
        <p:nvSpPr>
          <p:cNvPr id="5" name="Freeform 5"/>
          <p:cNvSpPr/>
          <p:nvPr/>
        </p:nvSpPr>
        <p:spPr>
          <a:xfrm rot="630381" flipV="1">
            <a:off x="-1143382" y="664759"/>
            <a:ext cx="2931529" cy="20574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456141" flipH="1">
            <a:off x="7500025" y="4125962"/>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8163946" y="1597846"/>
            <a:ext cx="1361381" cy="700493"/>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flipH="1">
            <a:off x="-577083" y="4454170"/>
            <a:ext cx="1361381" cy="700493"/>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xmlns="" id="{27E818EF-B8D9-F4AF-0026-377BBB6F48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pic>
        <p:nvPicPr>
          <p:cNvPr id="11" name="Picture 10">
            <a:extLst>
              <a:ext uri="{FF2B5EF4-FFF2-40B4-BE49-F238E27FC236}">
                <a16:creationId xmlns:a16="http://schemas.microsoft.com/office/drawing/2014/main" xmlns="" id="{BAA5F27B-CE16-ACA9-1B98-3860288722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836" y="3708678"/>
            <a:ext cx="1029402" cy="1551476"/>
          </a:xfrm>
          <a:prstGeom prst="rect">
            <a:avLst/>
          </a:prstGeom>
        </p:spPr>
      </p:pic>
      <p:pic>
        <p:nvPicPr>
          <p:cNvPr id="14" name="Picture 13">
            <a:extLst>
              <a:ext uri="{FF2B5EF4-FFF2-40B4-BE49-F238E27FC236}">
                <a16:creationId xmlns:a16="http://schemas.microsoft.com/office/drawing/2014/main" xmlns="" id="{3A373192-961C-B14B-3360-4D6A7817A0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7912" y="2511277"/>
            <a:ext cx="3484920" cy="2213052"/>
          </a:xfrm>
          <a:prstGeom prst="rect">
            <a:avLst/>
          </a:prstGeom>
        </p:spPr>
      </p:pic>
    </p:spTree>
    <p:extLst>
      <p:ext uri="{BB962C8B-B14F-4D97-AF65-F5344CB8AC3E}">
        <p14:creationId xmlns:p14="http://schemas.microsoft.com/office/powerpoint/2010/main" val="23780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3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350" y="1060347"/>
            <a:ext cx="8115300" cy="4737307"/>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630381" flipV="1">
            <a:off x="-1143382" y="664759"/>
            <a:ext cx="2931529" cy="20574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456141" flipH="1">
            <a:off x="7500025" y="4125962"/>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8163946" y="1597846"/>
            <a:ext cx="1361381" cy="700493"/>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flipH="1">
            <a:off x="-577083" y="4454170"/>
            <a:ext cx="1361381" cy="700493"/>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xmlns="" id="{27E818EF-B8D9-F4AF-0026-377BBB6F48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pic>
        <p:nvPicPr>
          <p:cNvPr id="8" name="Picture 7">
            <a:extLst>
              <a:ext uri="{FF2B5EF4-FFF2-40B4-BE49-F238E27FC236}">
                <a16:creationId xmlns:a16="http://schemas.microsoft.com/office/drawing/2014/main" xmlns="" id="{DA633644-A7FF-208E-F5C5-385E70B31568}"/>
              </a:ext>
            </a:extLst>
          </p:cNvPr>
          <p:cNvPicPr>
            <a:picLocks noChangeAspect="1"/>
          </p:cNvPicPr>
          <p:nvPr/>
        </p:nvPicPr>
        <p:blipFill>
          <a:blip r:embed="rId10"/>
          <a:stretch>
            <a:fillRect/>
          </a:stretch>
        </p:blipFill>
        <p:spPr>
          <a:xfrm>
            <a:off x="5563424" y="3224336"/>
            <a:ext cx="2598140" cy="1647543"/>
          </a:xfrm>
          <a:prstGeom prst="rect">
            <a:avLst/>
          </a:prstGeom>
        </p:spPr>
      </p:pic>
      <p:sp>
        <p:nvSpPr>
          <p:cNvPr id="3" name="Freeform 2">
            <a:extLst>
              <a:ext uri="{FF2B5EF4-FFF2-40B4-BE49-F238E27FC236}">
                <a16:creationId xmlns:a16="http://schemas.microsoft.com/office/drawing/2014/main" xmlns="" id="{73E2D1C3-5647-A137-05B5-0C3E0FD347CD}"/>
              </a:ext>
            </a:extLst>
          </p:cNvPr>
          <p:cNvSpPr/>
          <p:nvPr/>
        </p:nvSpPr>
        <p:spPr>
          <a:xfrm>
            <a:off x="905519" y="3041859"/>
            <a:ext cx="3447706" cy="2012498"/>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TextBox 10">
            <a:extLst>
              <a:ext uri="{FF2B5EF4-FFF2-40B4-BE49-F238E27FC236}">
                <a16:creationId xmlns:a16="http://schemas.microsoft.com/office/drawing/2014/main" xmlns="" id="{CFDBD212-5D1E-7F4B-337E-E822F8082415}"/>
              </a:ext>
            </a:extLst>
          </p:cNvPr>
          <p:cNvSpPr txBox="1"/>
          <p:nvPr/>
        </p:nvSpPr>
        <p:spPr>
          <a:xfrm>
            <a:off x="1379993" y="3359454"/>
            <a:ext cx="2468108" cy="769441"/>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Sử dụng để lập các số thập phân có đến ba chữ số ở phần nguyên, ba chữ số ở phần thập phân.</a:t>
            </a:r>
          </a:p>
        </p:txBody>
      </p:sp>
      <p:sp>
        <p:nvSpPr>
          <p:cNvPr id="13" name="TextBox 11">
            <a:extLst>
              <a:ext uri="{FF2B5EF4-FFF2-40B4-BE49-F238E27FC236}">
                <a16:creationId xmlns:a16="http://schemas.microsoft.com/office/drawing/2014/main" xmlns="" id="{735F5E13-C25C-E9F9-E283-ADB560F679EC}"/>
              </a:ext>
            </a:extLst>
          </p:cNvPr>
          <p:cNvSpPr txBox="1"/>
          <p:nvPr/>
        </p:nvSpPr>
        <p:spPr>
          <a:xfrm>
            <a:off x="655693" y="2298339"/>
            <a:ext cx="4012367" cy="415498"/>
          </a:xfrm>
          <a:prstGeom prst="rect">
            <a:avLst/>
          </a:prstGeom>
        </p:spPr>
        <p:txBody>
          <a:bodyPr wrap="square" lIns="0" tIns="0" rIns="0" bIns="0" rtlCol="0" anchor="t">
            <a:spAutoFit/>
          </a:bodyPr>
          <a:lstStyle/>
          <a:p>
            <a:pPr algn="ctr"/>
            <a:r>
              <a:rPr lang="en-US" sz="2700">
                <a:solidFill>
                  <a:srgbClr val="9B6543"/>
                </a:solidFill>
                <a:latin typeface="Montserrat SemiBold" panose="00000700000000000000" pitchFamily="2" charset="0"/>
              </a:rPr>
              <a:t>TIÊU CHÍ SẢN PHẨM</a:t>
            </a:r>
          </a:p>
        </p:txBody>
      </p:sp>
      <p:sp>
        <p:nvSpPr>
          <p:cNvPr id="17" name="TextBox 10">
            <a:extLst>
              <a:ext uri="{FF2B5EF4-FFF2-40B4-BE49-F238E27FC236}">
                <a16:creationId xmlns:a16="http://schemas.microsoft.com/office/drawing/2014/main" xmlns="" id="{1F9B2775-2536-E112-4EF1-B96A18933A9D}"/>
              </a:ext>
            </a:extLst>
          </p:cNvPr>
          <p:cNvSpPr txBox="1"/>
          <p:nvPr/>
        </p:nvSpPr>
        <p:spPr>
          <a:xfrm>
            <a:off x="1370797" y="4402615"/>
            <a:ext cx="2468108" cy="384721"/>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Dễ sử dụng, đảm bảo tính thẩm mĩ và chắc chắn.</a:t>
            </a:r>
          </a:p>
        </p:txBody>
      </p:sp>
    </p:spTree>
    <p:extLst>
      <p:ext uri="{BB962C8B-B14F-4D97-AF65-F5344CB8AC3E}">
        <p14:creationId xmlns:p14="http://schemas.microsoft.com/office/powerpoint/2010/main" val="28034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21754">
            <a:off x="-319841" y="4012065"/>
            <a:ext cx="2063577" cy="2446050"/>
          </a:xfrm>
          <a:custGeom>
            <a:avLst/>
            <a:gdLst/>
            <a:ahLst/>
            <a:cxnLst/>
            <a:rect l="l" t="t" r="r" b="b"/>
            <a:pathLst>
              <a:path w="4127153" h="4892099">
                <a:moveTo>
                  <a:pt x="0" y="0"/>
                </a:moveTo>
                <a:lnTo>
                  <a:pt x="4127153" y="0"/>
                </a:lnTo>
                <a:lnTo>
                  <a:pt x="4127153" y="4892100"/>
                </a:lnTo>
                <a:lnTo>
                  <a:pt x="0" y="48921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TextBox 6"/>
          <p:cNvSpPr txBox="1"/>
          <p:nvPr/>
        </p:nvSpPr>
        <p:spPr>
          <a:xfrm>
            <a:off x="2705584" y="2486215"/>
            <a:ext cx="3732833" cy="276999"/>
          </a:xfrm>
          <a:prstGeom prst="rect">
            <a:avLst/>
          </a:prstGeom>
        </p:spPr>
        <p:txBody>
          <a:bodyPr wrap="square" lIns="0" tIns="0" rIns="0" bIns="0" rtlCol="0" anchor="t">
            <a:spAutoFit/>
          </a:bodyPr>
          <a:lstStyle/>
          <a:p>
            <a:r>
              <a:rPr lang="en-US">
                <a:solidFill>
                  <a:srgbClr val="9B6543"/>
                </a:solidFill>
                <a:latin typeface="Montserrat SemiBold" panose="00000700000000000000" pitchFamily="2" charset="0"/>
              </a:rPr>
              <a:t>Thực hiện các hoạt động sau</a:t>
            </a:r>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9" name="TextBox 11">
            <a:extLst>
              <a:ext uri="{FF2B5EF4-FFF2-40B4-BE49-F238E27FC236}">
                <a16:creationId xmlns:a16="http://schemas.microsoft.com/office/drawing/2014/main" xmlns="" id="{E8EE4D65-8DBB-21E9-7190-152873C18CBD}"/>
              </a:ext>
            </a:extLst>
          </p:cNvPr>
          <p:cNvSpPr txBox="1"/>
          <p:nvPr/>
        </p:nvSpPr>
        <p:spPr>
          <a:xfrm>
            <a:off x="3193646" y="1790700"/>
            <a:ext cx="2374740" cy="369332"/>
          </a:xfrm>
          <a:prstGeom prst="rect">
            <a:avLst/>
          </a:prstGeom>
        </p:spPr>
        <p:txBody>
          <a:bodyPr wrap="square" lIns="0" tIns="0" rIns="0" bIns="0" rtlCol="0" anchor="t">
            <a:spAutoFit/>
          </a:bodyPr>
          <a:lstStyle/>
          <a:p>
            <a:pPr algn="l"/>
            <a:r>
              <a:rPr lang="en-US" sz="2400">
                <a:solidFill>
                  <a:srgbClr val="7030A0"/>
                </a:solidFill>
                <a:latin typeface="Montserrat SemiBold" panose="00000700000000000000" pitchFamily="2" charset="0"/>
              </a:rPr>
              <a:t>HOẠT ĐỘNG 2</a:t>
            </a:r>
          </a:p>
        </p:txBody>
      </p:sp>
      <p:pic>
        <p:nvPicPr>
          <p:cNvPr id="11" name="Picture 10">
            <a:extLst>
              <a:ext uri="{FF2B5EF4-FFF2-40B4-BE49-F238E27FC236}">
                <a16:creationId xmlns:a16="http://schemas.microsoft.com/office/drawing/2014/main" xmlns="" id="{E0985476-89D4-029B-5642-2AD3374093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2630626"/>
            <a:ext cx="1988295" cy="2491535"/>
          </a:xfrm>
          <a:prstGeom prst="rect">
            <a:avLst/>
          </a:prstGeom>
        </p:spPr>
      </p:pic>
      <p:pic>
        <p:nvPicPr>
          <p:cNvPr id="13" name="Picture 12">
            <a:extLst>
              <a:ext uri="{FF2B5EF4-FFF2-40B4-BE49-F238E27FC236}">
                <a16:creationId xmlns:a16="http://schemas.microsoft.com/office/drawing/2014/main" xmlns="" id="{0E074D02-9900-44BB-2F4F-8678C0AA89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6500" y="3168164"/>
            <a:ext cx="3009900" cy="2299818"/>
          </a:xfrm>
          <a:prstGeom prst="rect">
            <a:avLst/>
          </a:prstGeom>
        </p:spPr>
      </p:pic>
      <p:sp>
        <p:nvSpPr>
          <p:cNvPr id="14" name="TextBox 5">
            <a:extLst>
              <a:ext uri="{FF2B5EF4-FFF2-40B4-BE49-F238E27FC236}">
                <a16:creationId xmlns:a16="http://schemas.microsoft.com/office/drawing/2014/main" xmlns="" id="{F34A0DE1-D0DF-FFDF-F481-C4408DBE4688}"/>
              </a:ext>
            </a:extLst>
          </p:cNvPr>
          <p:cNvSpPr txBox="1"/>
          <p:nvPr/>
        </p:nvSpPr>
        <p:spPr>
          <a:xfrm>
            <a:off x="4136117" y="5688267"/>
            <a:ext cx="1235984"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Trang 13 SGK</a:t>
            </a:r>
          </a:p>
        </p:txBody>
      </p:sp>
    </p:spTree>
    <p:extLst>
      <p:ext uri="{BB962C8B-B14F-4D97-AF65-F5344CB8AC3E}">
        <p14:creationId xmlns:p14="http://schemas.microsoft.com/office/powerpoint/2010/main" val="215631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1"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21754">
            <a:off x="-319841" y="4012065"/>
            <a:ext cx="2063577" cy="2446050"/>
          </a:xfrm>
          <a:custGeom>
            <a:avLst/>
            <a:gdLst/>
            <a:ahLst/>
            <a:cxnLst/>
            <a:rect l="l" t="t" r="r" b="b"/>
            <a:pathLst>
              <a:path w="4127153" h="4892099">
                <a:moveTo>
                  <a:pt x="0" y="0"/>
                </a:moveTo>
                <a:lnTo>
                  <a:pt x="4127153" y="0"/>
                </a:lnTo>
                <a:lnTo>
                  <a:pt x="4127153" y="4892100"/>
                </a:lnTo>
                <a:lnTo>
                  <a:pt x="0" y="48921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14" name="TextBox 5">
            <a:extLst>
              <a:ext uri="{FF2B5EF4-FFF2-40B4-BE49-F238E27FC236}">
                <a16:creationId xmlns:a16="http://schemas.microsoft.com/office/drawing/2014/main" xmlns="" id="{F34A0DE1-D0DF-FFDF-F481-C4408DBE4688}"/>
              </a:ext>
            </a:extLst>
          </p:cNvPr>
          <p:cNvSpPr txBox="1"/>
          <p:nvPr/>
        </p:nvSpPr>
        <p:spPr>
          <a:xfrm>
            <a:off x="4136117" y="5688267"/>
            <a:ext cx="1235984"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Trang 13 SGK</a:t>
            </a:r>
          </a:p>
        </p:txBody>
      </p:sp>
      <p:sp>
        <p:nvSpPr>
          <p:cNvPr id="5" name="Freeform 2">
            <a:extLst>
              <a:ext uri="{FF2B5EF4-FFF2-40B4-BE49-F238E27FC236}">
                <a16:creationId xmlns:a16="http://schemas.microsoft.com/office/drawing/2014/main" xmlns="" id="{0C0445A1-6E35-647B-8581-28F71AE7E00E}"/>
              </a:ext>
            </a:extLst>
          </p:cNvPr>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xmlns="" id="{4B52928A-14C3-DDBE-D3B7-1E808C2766C5}"/>
              </a:ext>
            </a:extLst>
          </p:cNvPr>
          <p:cNvSpPr txBox="1"/>
          <p:nvPr/>
        </p:nvSpPr>
        <p:spPr>
          <a:xfrm>
            <a:off x="2547000" y="1540948"/>
            <a:ext cx="3989307" cy="1015663"/>
          </a:xfrm>
          <a:prstGeom prst="rect">
            <a:avLst/>
          </a:prstGeom>
          <a:noFill/>
        </p:spPr>
        <p:txBody>
          <a:bodyPr wrap="square" rtlCol="0">
            <a:spAutoFit/>
          </a:bodyPr>
          <a:lstStyle/>
          <a:p>
            <a:pPr algn="ctr" defTabSz="457200" fontAlgn="auto">
              <a:spcBef>
                <a:spcPts val="0"/>
              </a:spcBef>
              <a:spcAft>
                <a:spcPts val="0"/>
              </a:spcAft>
              <a:defRPr/>
            </a:pPr>
            <a:r>
              <a:rPr lang="en-US" altLang="zh-CN" sz="3000" b="1">
                <a:solidFill>
                  <a:schemeClr val="accent2">
                    <a:lumMod val="50000"/>
                  </a:schemeClr>
                </a:solidFill>
                <a:latin typeface="Pangolin" panose="00000500000000000000" pitchFamily="2" charset="0"/>
                <a:ea typeface="Roboto" panose="02000000000000000000" pitchFamily="2" charset="0"/>
              </a:rPr>
              <a:t>PHIẾU HỌC TẬP SỐ 2</a:t>
            </a:r>
            <a:endParaRPr lang="en-US" altLang="zh-CN" sz="3000" b="1" dirty="0">
              <a:solidFill>
                <a:schemeClr val="accent2">
                  <a:lumMod val="50000"/>
                </a:schemeClr>
              </a:solidFill>
              <a:latin typeface="Pangolin" panose="000005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xmlns="" id="{8EDC95FE-3F5C-6E8B-DC1C-416C888828ED}"/>
              </a:ext>
            </a:extLst>
          </p:cNvPr>
          <p:cNvSpPr txBox="1"/>
          <p:nvPr/>
        </p:nvSpPr>
        <p:spPr>
          <a:xfrm>
            <a:off x="1113068" y="2430008"/>
            <a:ext cx="3676210" cy="3754874"/>
          </a:xfrm>
          <a:prstGeom prst="rect">
            <a:avLst/>
          </a:prstGeom>
          <a:noFill/>
        </p:spPr>
        <p:txBody>
          <a:bodyPr wrap="square" rtlCol="0">
            <a:spAutoFit/>
          </a:bodyPr>
          <a:lstStyle/>
          <a:p>
            <a:pPr lvl="0">
              <a:defRPr/>
            </a:pPr>
            <a:r>
              <a:rPr lang="en-US" altLang="zh-CN" sz="1400">
                <a:solidFill>
                  <a:srgbClr val="002060"/>
                </a:solidFill>
                <a:latin typeface="Montserrat Medium" panose="00000600000000000000" pitchFamily="2" charset="0"/>
              </a:rPr>
              <a:t>a. </a:t>
            </a:r>
            <a:r>
              <a:rPr lang="vi-VN" altLang="zh-CN" sz="1400">
                <a:solidFill>
                  <a:srgbClr val="002060"/>
                </a:solidFill>
                <a:latin typeface="Montserrat Medium" panose="00000600000000000000" pitchFamily="2" charset="0"/>
              </a:rPr>
              <a:t>Viết 4 số thập phân bất kì.</a:t>
            </a:r>
            <a:endParaRPr lang="en-US" altLang="zh-CN" sz="1400">
              <a:solidFill>
                <a:srgbClr val="002060"/>
              </a:solidFill>
              <a:latin typeface="Montserrat Medium" panose="00000600000000000000" pitchFamily="2" charset="0"/>
            </a:endParaRPr>
          </a:p>
          <a:p>
            <a:pPr>
              <a:defRPr/>
            </a:pPr>
            <a:r>
              <a:rPr lang="vi-VN" altLang="zh-CN" sz="1400">
                <a:solidFill>
                  <a:srgbClr val="002060"/>
                </a:solidFill>
                <a:latin typeface="Montserrat Medium" panose="00000600000000000000" pitchFamily="2" charset="0"/>
              </a:rPr>
              <a:t>………………………………………………………………………</a:t>
            </a:r>
          </a:p>
          <a:p>
            <a:pPr lvl="0">
              <a:defRPr/>
            </a:pPr>
            <a:r>
              <a:rPr lang="vi-VN" altLang="zh-CN" sz="1400">
                <a:solidFill>
                  <a:srgbClr val="002060"/>
                </a:solidFill>
                <a:latin typeface="Montserrat Medium" panose="00000600000000000000" pitchFamily="2" charset="0"/>
              </a:rPr>
              <a:t>b. Đọc các số thập phân vừa viết.</a:t>
            </a:r>
            <a:endParaRPr lang="en-US" altLang="zh-CN" sz="1400">
              <a:solidFill>
                <a:srgbClr val="002060"/>
              </a:solidFill>
              <a:latin typeface="Montserrat Medium" panose="00000600000000000000" pitchFamily="2" charset="0"/>
            </a:endParaRP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lvl="0">
              <a:defRPr/>
            </a:pPr>
            <a:r>
              <a:rPr lang="vi-VN" altLang="zh-CN" sz="1400">
                <a:solidFill>
                  <a:srgbClr val="002060"/>
                </a:solidFill>
                <a:latin typeface="Montserrat Medium" panose="00000600000000000000" pitchFamily="2" charset="0"/>
              </a:rPr>
              <a:t>c. Sắp xếp các số thập phân viết được theo thứ tự từ bé đến lớn.</a:t>
            </a:r>
          </a:p>
          <a:p>
            <a:pPr>
              <a:defRPr/>
            </a:pPr>
            <a:r>
              <a:rPr lang="vi-VN" altLang="zh-CN" sz="1400">
                <a:solidFill>
                  <a:srgbClr val="002060"/>
                </a:solidFill>
                <a:latin typeface="Montserrat Medium" panose="00000600000000000000" pitchFamily="2" charset="0"/>
              </a:rPr>
              <a:t>………………………………………………………………………</a:t>
            </a:r>
          </a:p>
          <a:p>
            <a:pPr lvl="0">
              <a:defRPr/>
            </a:pPr>
            <a:endParaRPr lang="vi-VN" altLang="zh-CN" sz="1400">
              <a:solidFill>
                <a:srgbClr val="002060"/>
              </a:solidFill>
              <a:latin typeface="Montserrat Medium" panose="00000600000000000000" pitchFamily="2" charset="0"/>
            </a:endParaRPr>
          </a:p>
        </p:txBody>
      </p:sp>
      <p:sp>
        <p:nvSpPr>
          <p:cNvPr id="18" name="TextBox 17">
            <a:extLst>
              <a:ext uri="{FF2B5EF4-FFF2-40B4-BE49-F238E27FC236}">
                <a16:creationId xmlns:a16="http://schemas.microsoft.com/office/drawing/2014/main" xmlns="" id="{8EE23DA8-82C7-62A3-7C22-1A39E9F6D90E}"/>
              </a:ext>
            </a:extLst>
          </p:cNvPr>
          <p:cNvSpPr txBox="1"/>
          <p:nvPr/>
        </p:nvSpPr>
        <p:spPr>
          <a:xfrm>
            <a:off x="4808985" y="2343491"/>
            <a:ext cx="3676210" cy="4185761"/>
          </a:xfrm>
          <a:prstGeom prst="rect">
            <a:avLst/>
          </a:prstGeom>
          <a:noFill/>
        </p:spPr>
        <p:txBody>
          <a:bodyPr wrap="square" rtlCol="0">
            <a:spAutoFit/>
          </a:bodyPr>
          <a:lstStyle/>
          <a:p>
            <a:pPr lvl="0">
              <a:defRPr/>
            </a:pPr>
            <a:r>
              <a:rPr lang="vi-VN" altLang="zh-CN" sz="1400">
                <a:solidFill>
                  <a:srgbClr val="002060"/>
                </a:solidFill>
                <a:latin typeface="Montserrat Medium" panose="00000600000000000000" pitchFamily="2" charset="0"/>
              </a:rPr>
              <a:t>d. Nêu giá trị của từng chữ số trong mỗi số thập phân vừa viết.</a:t>
            </a:r>
            <a:endParaRPr lang="en-US" altLang="zh-CN" sz="1400">
              <a:solidFill>
                <a:srgbClr val="002060"/>
              </a:solidFill>
              <a:latin typeface="Montserrat Medium" panose="00000600000000000000" pitchFamily="2" charset="0"/>
            </a:endParaRP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a:defRPr/>
            </a:pPr>
            <a:r>
              <a:rPr lang="vi-VN" altLang="zh-CN" sz="1400">
                <a:solidFill>
                  <a:srgbClr val="002060"/>
                </a:solidFill>
                <a:latin typeface="Montserrat Medium" panose="00000600000000000000" pitchFamily="2" charset="0"/>
              </a:rPr>
              <a:t>………………………………………………………………………</a:t>
            </a:r>
          </a:p>
          <a:p>
            <a:pPr lvl="0">
              <a:defRPr/>
            </a:pPr>
            <a:r>
              <a:rPr lang="en-US" altLang="zh-CN" sz="1400">
                <a:solidFill>
                  <a:srgbClr val="002060"/>
                </a:solidFill>
                <a:latin typeface="Montserrat Medium" panose="00000600000000000000" pitchFamily="2" charset="0"/>
              </a:rPr>
              <a:t>e</a:t>
            </a:r>
            <a:r>
              <a:rPr lang="vi-VN" altLang="zh-CN" sz="1400">
                <a:solidFill>
                  <a:srgbClr val="002060"/>
                </a:solidFill>
                <a:latin typeface="Montserrat Medium" panose="00000600000000000000" pitchFamily="2" charset="0"/>
              </a:rPr>
              <a:t>. Làm tròn các số thập phân vừa viết tới hàng phần mười.</a:t>
            </a:r>
            <a:endParaRPr lang="en-US" altLang="zh-CN" sz="1400">
              <a:solidFill>
                <a:srgbClr val="002060"/>
              </a:solidFill>
              <a:latin typeface="Montserrat Medium" panose="00000600000000000000" pitchFamily="2" charset="0"/>
            </a:endParaRPr>
          </a:p>
          <a:p>
            <a:pPr>
              <a:defRPr/>
            </a:pPr>
            <a:r>
              <a:rPr lang="vi-VN" altLang="zh-CN" sz="1400">
                <a:solidFill>
                  <a:srgbClr val="002060"/>
                </a:solidFill>
                <a:latin typeface="Montserrat Medium" panose="00000600000000000000" pitchFamily="2" charset="0"/>
              </a:rPr>
              <a:t>………………………………………………………………………</a:t>
            </a:r>
          </a:p>
          <a:p>
            <a:pPr lvl="0">
              <a:defRPr/>
            </a:pPr>
            <a:r>
              <a:rPr lang="en-US" altLang="zh-CN" sz="1400">
                <a:solidFill>
                  <a:srgbClr val="002060"/>
                </a:solidFill>
                <a:latin typeface="Montserrat Medium" panose="00000600000000000000" pitchFamily="2" charset="0"/>
              </a:rPr>
              <a:t>g</a:t>
            </a:r>
            <a:r>
              <a:rPr lang="vi-VN" altLang="zh-CN" sz="1400">
                <a:solidFill>
                  <a:srgbClr val="002060"/>
                </a:solidFill>
                <a:latin typeface="Montserrat Medium" panose="00000600000000000000" pitchFamily="2" charset="0"/>
              </a:rPr>
              <a:t>. Làm tròn các số thập phân vừa viết tới số tự nhiên gần nhất.</a:t>
            </a:r>
          </a:p>
          <a:p>
            <a:pPr>
              <a:defRPr/>
            </a:pPr>
            <a:r>
              <a:rPr lang="vi-VN" altLang="zh-CN" sz="1400">
                <a:solidFill>
                  <a:srgbClr val="002060"/>
                </a:solidFill>
                <a:latin typeface="Montserrat Medium" panose="00000600000000000000" pitchFamily="2" charset="0"/>
              </a:rPr>
              <a:t>………………………………………………………………………</a:t>
            </a:r>
          </a:p>
          <a:p>
            <a:pPr lvl="0">
              <a:defRPr/>
            </a:pPr>
            <a:endParaRPr lang="vi-VN" altLang="zh-CN" sz="1400">
              <a:solidFill>
                <a:srgbClr val="002060"/>
              </a:solidFill>
              <a:latin typeface="Montserrat Medium" panose="00000600000000000000" pitchFamily="2" charset="0"/>
            </a:endParaRPr>
          </a:p>
        </p:txBody>
      </p:sp>
    </p:spTree>
    <p:extLst>
      <p:ext uri="{BB962C8B-B14F-4D97-AF65-F5344CB8AC3E}">
        <p14:creationId xmlns:p14="http://schemas.microsoft.com/office/powerpoint/2010/main" val="40648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823763" y="1733510"/>
            <a:ext cx="3847133" cy="301942"/>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Viết 4 số thập phân bất kì</a:t>
            </a:r>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grpSp>
        <p:nvGrpSpPr>
          <p:cNvPr id="13" name="Group 12">
            <a:extLst>
              <a:ext uri="{FF2B5EF4-FFF2-40B4-BE49-F238E27FC236}">
                <a16:creationId xmlns:a16="http://schemas.microsoft.com/office/drawing/2014/main" xmlns="" id="{99671770-6C08-F2FD-7CA5-D6E700B8F1FE}"/>
              </a:ext>
            </a:extLst>
          </p:cNvPr>
          <p:cNvGrpSpPr/>
          <p:nvPr/>
        </p:nvGrpSpPr>
        <p:grpSpPr>
          <a:xfrm>
            <a:off x="95912" y="2887572"/>
            <a:ext cx="1977254" cy="1781970"/>
            <a:chOff x="191823" y="4060643"/>
            <a:chExt cx="3954508" cy="3563940"/>
          </a:xfrm>
        </p:grpSpPr>
        <p:sp>
          <p:nvSpPr>
            <p:cNvPr id="10" name="Freeform 8">
              <a:extLst>
                <a:ext uri="{FF2B5EF4-FFF2-40B4-BE49-F238E27FC236}">
                  <a16:creationId xmlns:a16="http://schemas.microsoft.com/office/drawing/2014/main" xmlns="" id="{3137344D-9860-726A-C48A-8DEE54CC0F15}"/>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xmlns="" id="{0A22A18B-419B-3472-D150-7E11345AE9FC}"/>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12,45</a:t>
              </a:r>
            </a:p>
          </p:txBody>
        </p:sp>
      </p:grpSp>
      <p:grpSp>
        <p:nvGrpSpPr>
          <p:cNvPr id="14" name="Group 13">
            <a:extLst>
              <a:ext uri="{FF2B5EF4-FFF2-40B4-BE49-F238E27FC236}">
                <a16:creationId xmlns:a16="http://schemas.microsoft.com/office/drawing/2014/main" xmlns="" id="{DECE5518-9398-9076-5C99-728066A2349D}"/>
              </a:ext>
            </a:extLst>
          </p:cNvPr>
          <p:cNvGrpSpPr/>
          <p:nvPr/>
        </p:nvGrpSpPr>
        <p:grpSpPr>
          <a:xfrm>
            <a:off x="2830172" y="2590800"/>
            <a:ext cx="1977254" cy="1781970"/>
            <a:chOff x="191823" y="4060643"/>
            <a:chExt cx="3954508" cy="3563940"/>
          </a:xfrm>
        </p:grpSpPr>
        <p:sp>
          <p:nvSpPr>
            <p:cNvPr id="15" name="Freeform 8">
              <a:extLst>
                <a:ext uri="{FF2B5EF4-FFF2-40B4-BE49-F238E27FC236}">
                  <a16:creationId xmlns:a16="http://schemas.microsoft.com/office/drawing/2014/main" xmlns="" id="{DF36C2F9-4743-6E6F-D6A3-9FD012F911B6}"/>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A7A5B7D5-CD50-1E6D-F03C-59E33698E8C3}"/>
                </a:ext>
              </a:extLst>
            </p:cNvPr>
            <p:cNvSpPr txBox="1"/>
            <p:nvPr/>
          </p:nvSpPr>
          <p:spPr>
            <a:xfrm>
              <a:off x="1008481" y="5473281"/>
              <a:ext cx="244679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405,03</a:t>
              </a:r>
            </a:p>
          </p:txBody>
        </p:sp>
      </p:grpSp>
      <p:grpSp>
        <p:nvGrpSpPr>
          <p:cNvPr id="17" name="Group 16">
            <a:extLst>
              <a:ext uri="{FF2B5EF4-FFF2-40B4-BE49-F238E27FC236}">
                <a16:creationId xmlns:a16="http://schemas.microsoft.com/office/drawing/2014/main" xmlns="" id="{088F0250-823A-8BB5-4DE4-8586D24322FE}"/>
              </a:ext>
            </a:extLst>
          </p:cNvPr>
          <p:cNvGrpSpPr/>
          <p:nvPr/>
        </p:nvGrpSpPr>
        <p:grpSpPr>
          <a:xfrm>
            <a:off x="4229100" y="3977018"/>
            <a:ext cx="1977254" cy="1781970"/>
            <a:chOff x="191823" y="4060643"/>
            <a:chExt cx="3954508" cy="3563940"/>
          </a:xfrm>
        </p:grpSpPr>
        <p:sp>
          <p:nvSpPr>
            <p:cNvPr id="18" name="Freeform 8">
              <a:extLst>
                <a:ext uri="{FF2B5EF4-FFF2-40B4-BE49-F238E27FC236}">
                  <a16:creationId xmlns:a16="http://schemas.microsoft.com/office/drawing/2014/main" xmlns="" id="{9178DCD2-0818-8A80-BE45-132C2C9236FD}"/>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1">
              <a:extLst>
                <a:ext uri="{FF2B5EF4-FFF2-40B4-BE49-F238E27FC236}">
                  <a16:creationId xmlns:a16="http://schemas.microsoft.com/office/drawing/2014/main" xmlns="" id="{A075C9C0-08BB-EDDF-8B9A-7CC29036D46E}"/>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0,008</a:t>
              </a:r>
            </a:p>
          </p:txBody>
        </p:sp>
      </p:grpSp>
      <p:grpSp>
        <p:nvGrpSpPr>
          <p:cNvPr id="20" name="Group 19">
            <a:extLst>
              <a:ext uri="{FF2B5EF4-FFF2-40B4-BE49-F238E27FC236}">
                <a16:creationId xmlns:a16="http://schemas.microsoft.com/office/drawing/2014/main" xmlns="" id="{2FE38CFC-15D1-D4C0-F5EA-AB5977BC328D}"/>
              </a:ext>
            </a:extLst>
          </p:cNvPr>
          <p:cNvGrpSpPr/>
          <p:nvPr/>
        </p:nvGrpSpPr>
        <p:grpSpPr>
          <a:xfrm>
            <a:off x="6858000" y="2851495"/>
            <a:ext cx="1977254" cy="1781970"/>
            <a:chOff x="191823" y="4060643"/>
            <a:chExt cx="3954508" cy="3563940"/>
          </a:xfrm>
        </p:grpSpPr>
        <p:sp>
          <p:nvSpPr>
            <p:cNvPr id="21" name="Freeform 8">
              <a:extLst>
                <a:ext uri="{FF2B5EF4-FFF2-40B4-BE49-F238E27FC236}">
                  <a16:creationId xmlns:a16="http://schemas.microsoft.com/office/drawing/2014/main" xmlns="" id="{6CAE0D33-98CA-E4B8-4EF1-088AF36416CF}"/>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TextBox 11">
              <a:extLst>
                <a:ext uri="{FF2B5EF4-FFF2-40B4-BE49-F238E27FC236}">
                  <a16:creationId xmlns:a16="http://schemas.microsoft.com/office/drawing/2014/main" xmlns="" id="{F116CBE3-AD85-726F-E4EA-30716FA50354}"/>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3,14</a:t>
              </a:r>
            </a:p>
          </p:txBody>
        </p:sp>
      </p:grpSp>
      <p:grpSp>
        <p:nvGrpSpPr>
          <p:cNvPr id="25" name="Group 24">
            <a:extLst>
              <a:ext uri="{FF2B5EF4-FFF2-40B4-BE49-F238E27FC236}">
                <a16:creationId xmlns:a16="http://schemas.microsoft.com/office/drawing/2014/main" xmlns="" id="{3EEA7281-8101-143A-D8B5-945BDE1A092C}"/>
              </a:ext>
            </a:extLst>
          </p:cNvPr>
          <p:cNvGrpSpPr/>
          <p:nvPr/>
        </p:nvGrpSpPr>
        <p:grpSpPr>
          <a:xfrm>
            <a:off x="1698305" y="1286420"/>
            <a:ext cx="1029012" cy="1192899"/>
            <a:chOff x="3396609" y="858340"/>
            <a:chExt cx="2058023" cy="2385797"/>
          </a:xfrm>
        </p:grpSpPr>
        <p:sp>
          <p:nvSpPr>
            <p:cNvPr id="24" name="Freeform 5">
              <a:extLst>
                <a:ext uri="{FF2B5EF4-FFF2-40B4-BE49-F238E27FC236}">
                  <a16:creationId xmlns:a16="http://schemas.microsoft.com/office/drawing/2014/main" xmlns="" id="{9CB649D4-12EC-0769-F5D2-740691EDBD4F}"/>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3" name="TextBox 11">
              <a:extLst>
                <a:ext uri="{FF2B5EF4-FFF2-40B4-BE49-F238E27FC236}">
                  <a16:creationId xmlns:a16="http://schemas.microsoft.com/office/drawing/2014/main" xmlns="" id="{4BD84362-DD89-8D4C-CC6D-BCECEA38EAFB}"/>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a</a:t>
              </a:r>
            </a:p>
          </p:txBody>
        </p:sp>
      </p:grpSp>
      <p:sp>
        <p:nvSpPr>
          <p:cNvPr id="27" name="TextBox 5">
            <a:extLst>
              <a:ext uri="{FF2B5EF4-FFF2-40B4-BE49-F238E27FC236}">
                <a16:creationId xmlns:a16="http://schemas.microsoft.com/office/drawing/2014/main" xmlns="" id="{BFBA516E-D917-43D9-0DAA-DB8327F32292}"/>
              </a:ext>
            </a:extLst>
          </p:cNvPr>
          <p:cNvSpPr txBox="1"/>
          <p:nvPr/>
        </p:nvSpPr>
        <p:spPr>
          <a:xfrm>
            <a:off x="149600" y="5754402"/>
            <a:ext cx="2570605"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Tham khảo ví dụ trang 13 SGK</a:t>
            </a:r>
          </a:p>
        </p:txBody>
      </p:sp>
    </p:spTree>
    <p:extLst>
      <p:ext uri="{BB962C8B-B14F-4D97-AF65-F5344CB8AC3E}">
        <p14:creationId xmlns:p14="http://schemas.microsoft.com/office/powerpoint/2010/main" val="34783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986868" y="1594329"/>
            <a:ext cx="3847133" cy="301942"/>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Đọc các số thập phân vừa viết</a:t>
            </a:r>
          </a:p>
        </p:txBody>
      </p:sp>
      <p:sp>
        <p:nvSpPr>
          <p:cNvPr id="7" name="Freeform 7"/>
          <p:cNvSpPr/>
          <p:nvPr/>
        </p:nvSpPr>
        <p:spPr>
          <a:xfrm>
            <a:off x="-71734" y="4811732"/>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grpSp>
        <p:nvGrpSpPr>
          <p:cNvPr id="13" name="Group 12">
            <a:extLst>
              <a:ext uri="{FF2B5EF4-FFF2-40B4-BE49-F238E27FC236}">
                <a16:creationId xmlns:a16="http://schemas.microsoft.com/office/drawing/2014/main" xmlns="" id="{99671770-6C08-F2FD-7CA5-D6E700B8F1FE}"/>
              </a:ext>
            </a:extLst>
          </p:cNvPr>
          <p:cNvGrpSpPr/>
          <p:nvPr/>
        </p:nvGrpSpPr>
        <p:grpSpPr>
          <a:xfrm>
            <a:off x="-6569" y="2324100"/>
            <a:ext cx="1977254" cy="1781970"/>
            <a:chOff x="191823" y="4060643"/>
            <a:chExt cx="3954508" cy="3563940"/>
          </a:xfrm>
        </p:grpSpPr>
        <p:sp>
          <p:nvSpPr>
            <p:cNvPr id="10" name="Freeform 8">
              <a:extLst>
                <a:ext uri="{FF2B5EF4-FFF2-40B4-BE49-F238E27FC236}">
                  <a16:creationId xmlns:a16="http://schemas.microsoft.com/office/drawing/2014/main" xmlns="" id="{3137344D-9860-726A-C48A-8DEE54CC0F15}"/>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xmlns="" id="{0A22A18B-419B-3472-D150-7E11345AE9FC}"/>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12,45</a:t>
              </a:r>
            </a:p>
          </p:txBody>
        </p:sp>
      </p:grpSp>
      <p:grpSp>
        <p:nvGrpSpPr>
          <p:cNvPr id="14" name="Group 13">
            <a:extLst>
              <a:ext uri="{FF2B5EF4-FFF2-40B4-BE49-F238E27FC236}">
                <a16:creationId xmlns:a16="http://schemas.microsoft.com/office/drawing/2014/main" xmlns="" id="{DECE5518-9398-9076-5C99-728066A2349D}"/>
              </a:ext>
            </a:extLst>
          </p:cNvPr>
          <p:cNvGrpSpPr/>
          <p:nvPr/>
        </p:nvGrpSpPr>
        <p:grpSpPr>
          <a:xfrm>
            <a:off x="2305534" y="2438400"/>
            <a:ext cx="1977254" cy="1781970"/>
            <a:chOff x="191823" y="4060643"/>
            <a:chExt cx="3954508" cy="3563940"/>
          </a:xfrm>
        </p:grpSpPr>
        <p:sp>
          <p:nvSpPr>
            <p:cNvPr id="15" name="Freeform 8">
              <a:extLst>
                <a:ext uri="{FF2B5EF4-FFF2-40B4-BE49-F238E27FC236}">
                  <a16:creationId xmlns:a16="http://schemas.microsoft.com/office/drawing/2014/main" xmlns="" id="{DF36C2F9-4743-6E6F-D6A3-9FD012F911B6}"/>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A7A5B7D5-CD50-1E6D-F03C-59E33698E8C3}"/>
                </a:ext>
              </a:extLst>
            </p:cNvPr>
            <p:cNvSpPr txBox="1"/>
            <p:nvPr/>
          </p:nvSpPr>
          <p:spPr>
            <a:xfrm>
              <a:off x="1008481" y="5473281"/>
              <a:ext cx="244679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405,03</a:t>
              </a:r>
            </a:p>
          </p:txBody>
        </p:sp>
      </p:grpSp>
      <p:grpSp>
        <p:nvGrpSpPr>
          <p:cNvPr id="17" name="Group 16">
            <a:extLst>
              <a:ext uri="{FF2B5EF4-FFF2-40B4-BE49-F238E27FC236}">
                <a16:creationId xmlns:a16="http://schemas.microsoft.com/office/drawing/2014/main" xmlns="" id="{088F0250-823A-8BB5-4DE4-8586D24322FE}"/>
              </a:ext>
            </a:extLst>
          </p:cNvPr>
          <p:cNvGrpSpPr/>
          <p:nvPr/>
        </p:nvGrpSpPr>
        <p:grpSpPr>
          <a:xfrm>
            <a:off x="4761363" y="2438400"/>
            <a:ext cx="1977254" cy="1781970"/>
            <a:chOff x="191823" y="4060643"/>
            <a:chExt cx="3954508" cy="3563940"/>
          </a:xfrm>
        </p:grpSpPr>
        <p:sp>
          <p:nvSpPr>
            <p:cNvPr id="18" name="Freeform 8">
              <a:extLst>
                <a:ext uri="{FF2B5EF4-FFF2-40B4-BE49-F238E27FC236}">
                  <a16:creationId xmlns:a16="http://schemas.microsoft.com/office/drawing/2014/main" xmlns="" id="{9178DCD2-0818-8A80-BE45-132C2C9236FD}"/>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1">
              <a:extLst>
                <a:ext uri="{FF2B5EF4-FFF2-40B4-BE49-F238E27FC236}">
                  <a16:creationId xmlns:a16="http://schemas.microsoft.com/office/drawing/2014/main" xmlns="" id="{A075C9C0-08BB-EDDF-8B9A-7CC29036D46E}"/>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0,008</a:t>
              </a:r>
            </a:p>
          </p:txBody>
        </p:sp>
      </p:grpSp>
      <p:grpSp>
        <p:nvGrpSpPr>
          <p:cNvPr id="20" name="Group 19">
            <a:extLst>
              <a:ext uri="{FF2B5EF4-FFF2-40B4-BE49-F238E27FC236}">
                <a16:creationId xmlns:a16="http://schemas.microsoft.com/office/drawing/2014/main" xmlns="" id="{2FE38CFC-15D1-D4C0-F5EA-AB5977BC328D}"/>
              </a:ext>
            </a:extLst>
          </p:cNvPr>
          <p:cNvGrpSpPr/>
          <p:nvPr/>
        </p:nvGrpSpPr>
        <p:grpSpPr>
          <a:xfrm>
            <a:off x="7086600" y="2438400"/>
            <a:ext cx="1977254" cy="1781970"/>
            <a:chOff x="191823" y="4060643"/>
            <a:chExt cx="3954508" cy="3563940"/>
          </a:xfrm>
        </p:grpSpPr>
        <p:sp>
          <p:nvSpPr>
            <p:cNvPr id="21" name="Freeform 8">
              <a:extLst>
                <a:ext uri="{FF2B5EF4-FFF2-40B4-BE49-F238E27FC236}">
                  <a16:creationId xmlns:a16="http://schemas.microsoft.com/office/drawing/2014/main" xmlns="" id="{6CAE0D33-98CA-E4B8-4EF1-088AF36416CF}"/>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TextBox 11">
              <a:extLst>
                <a:ext uri="{FF2B5EF4-FFF2-40B4-BE49-F238E27FC236}">
                  <a16:creationId xmlns:a16="http://schemas.microsoft.com/office/drawing/2014/main" xmlns="" id="{F116CBE3-AD85-726F-E4EA-30716FA50354}"/>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3,14</a:t>
              </a:r>
            </a:p>
          </p:txBody>
        </p:sp>
      </p:grpSp>
      <p:sp>
        <p:nvSpPr>
          <p:cNvPr id="2" name="TextBox 5">
            <a:extLst>
              <a:ext uri="{FF2B5EF4-FFF2-40B4-BE49-F238E27FC236}">
                <a16:creationId xmlns:a16="http://schemas.microsoft.com/office/drawing/2014/main" xmlns="" id="{60F39007-8F65-A334-8A73-293BDC798D24}"/>
              </a:ext>
            </a:extLst>
          </p:cNvPr>
          <p:cNvSpPr txBox="1"/>
          <p:nvPr/>
        </p:nvSpPr>
        <p:spPr>
          <a:xfrm>
            <a:off x="152400" y="4380845"/>
            <a:ext cx="1395773" cy="430887"/>
          </a:xfrm>
          <a:prstGeom prst="rect">
            <a:avLst/>
          </a:prstGeom>
        </p:spPr>
        <p:txBody>
          <a:bodyPr wrap="square" lIns="0" tIns="0" rIns="0" bIns="0" rtlCol="0" anchor="t">
            <a:spAutoFit/>
          </a:bodyPr>
          <a:lstStyle/>
          <a:p>
            <a:r>
              <a:rPr lang="en-US" sz="1400">
                <a:solidFill>
                  <a:srgbClr val="9B6543"/>
                </a:solidFill>
                <a:latin typeface="Montserrat Medium" panose="00000600000000000000" pitchFamily="2" charset="0"/>
              </a:rPr>
              <a:t>Mười hai phẩy bốn mươi lăm</a:t>
            </a:r>
          </a:p>
        </p:txBody>
      </p:sp>
      <p:sp>
        <p:nvSpPr>
          <p:cNvPr id="6" name="Freeform 7">
            <a:extLst>
              <a:ext uri="{FF2B5EF4-FFF2-40B4-BE49-F238E27FC236}">
                <a16:creationId xmlns:a16="http://schemas.microsoft.com/office/drawing/2014/main" xmlns="" id="{4C6E31D4-B22E-2620-8FDD-2C20D4817458}"/>
              </a:ext>
            </a:extLst>
          </p:cNvPr>
          <p:cNvSpPr/>
          <p:nvPr/>
        </p:nvSpPr>
        <p:spPr>
          <a:xfrm>
            <a:off x="2247900" y="476250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sp>
        <p:nvSpPr>
          <p:cNvPr id="9" name="TextBox 5">
            <a:extLst>
              <a:ext uri="{FF2B5EF4-FFF2-40B4-BE49-F238E27FC236}">
                <a16:creationId xmlns:a16="http://schemas.microsoft.com/office/drawing/2014/main" xmlns="" id="{51DF312A-8D37-EB8F-72F1-E81FE3CFC20D}"/>
              </a:ext>
            </a:extLst>
          </p:cNvPr>
          <p:cNvSpPr txBox="1"/>
          <p:nvPr/>
        </p:nvSpPr>
        <p:spPr>
          <a:xfrm>
            <a:off x="2405250" y="4305589"/>
            <a:ext cx="1777822" cy="430887"/>
          </a:xfrm>
          <a:prstGeom prst="rect">
            <a:avLst/>
          </a:prstGeom>
        </p:spPr>
        <p:txBody>
          <a:bodyPr wrap="square" lIns="0" tIns="0" rIns="0" bIns="0" rtlCol="0" anchor="t">
            <a:spAutoFit/>
          </a:bodyPr>
          <a:lstStyle/>
          <a:p>
            <a:r>
              <a:rPr lang="en-US" sz="1400">
                <a:solidFill>
                  <a:srgbClr val="9B6543"/>
                </a:solidFill>
                <a:latin typeface="Montserrat Medium" panose="00000600000000000000" pitchFamily="2" charset="0"/>
              </a:rPr>
              <a:t>Bốn trăm linh năm phẩy không ba</a:t>
            </a:r>
          </a:p>
        </p:txBody>
      </p:sp>
      <p:sp>
        <p:nvSpPr>
          <p:cNvPr id="12" name="Freeform 7">
            <a:extLst>
              <a:ext uri="{FF2B5EF4-FFF2-40B4-BE49-F238E27FC236}">
                <a16:creationId xmlns:a16="http://schemas.microsoft.com/office/drawing/2014/main" xmlns="" id="{6D51F3E7-6AC6-42F2-CAD8-DC62705F0F3D}"/>
              </a:ext>
            </a:extLst>
          </p:cNvPr>
          <p:cNvSpPr/>
          <p:nvPr/>
        </p:nvSpPr>
        <p:spPr>
          <a:xfrm>
            <a:off x="4686300" y="476250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sp>
        <p:nvSpPr>
          <p:cNvPr id="23" name="TextBox 5">
            <a:extLst>
              <a:ext uri="{FF2B5EF4-FFF2-40B4-BE49-F238E27FC236}">
                <a16:creationId xmlns:a16="http://schemas.microsoft.com/office/drawing/2014/main" xmlns="" id="{1BE18C3B-E42F-10C3-6C8B-2A96AB8D361C}"/>
              </a:ext>
            </a:extLst>
          </p:cNvPr>
          <p:cNvSpPr txBox="1"/>
          <p:nvPr/>
        </p:nvSpPr>
        <p:spPr>
          <a:xfrm>
            <a:off x="4910434" y="4331613"/>
            <a:ext cx="1718966" cy="430887"/>
          </a:xfrm>
          <a:prstGeom prst="rect">
            <a:avLst/>
          </a:prstGeom>
        </p:spPr>
        <p:txBody>
          <a:bodyPr wrap="square" lIns="0" tIns="0" rIns="0" bIns="0" rtlCol="0" anchor="t">
            <a:spAutoFit/>
          </a:bodyPr>
          <a:lstStyle/>
          <a:p>
            <a:r>
              <a:rPr lang="en-US" sz="1400">
                <a:solidFill>
                  <a:srgbClr val="9B6543"/>
                </a:solidFill>
                <a:latin typeface="Montserrat Medium" panose="00000600000000000000" pitchFamily="2" charset="0"/>
              </a:rPr>
              <a:t>Không phẩy không không tám</a:t>
            </a:r>
          </a:p>
        </p:txBody>
      </p:sp>
      <p:sp>
        <p:nvSpPr>
          <p:cNvPr id="24" name="Freeform 7">
            <a:extLst>
              <a:ext uri="{FF2B5EF4-FFF2-40B4-BE49-F238E27FC236}">
                <a16:creationId xmlns:a16="http://schemas.microsoft.com/office/drawing/2014/main" xmlns="" id="{4C89FD71-300F-4C0E-D1F7-494553A3B46C}"/>
              </a:ext>
            </a:extLst>
          </p:cNvPr>
          <p:cNvSpPr/>
          <p:nvPr/>
        </p:nvSpPr>
        <p:spPr>
          <a:xfrm>
            <a:off x="7065845" y="4778439"/>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sp>
        <p:nvSpPr>
          <p:cNvPr id="25" name="TextBox 5">
            <a:extLst>
              <a:ext uri="{FF2B5EF4-FFF2-40B4-BE49-F238E27FC236}">
                <a16:creationId xmlns:a16="http://schemas.microsoft.com/office/drawing/2014/main" xmlns="" id="{DB35774E-F1F9-1B33-C8DC-BD2802E25F6F}"/>
              </a:ext>
            </a:extLst>
          </p:cNvPr>
          <p:cNvSpPr txBox="1"/>
          <p:nvPr/>
        </p:nvSpPr>
        <p:spPr>
          <a:xfrm>
            <a:off x="7289979" y="4347552"/>
            <a:ext cx="1701622" cy="215444"/>
          </a:xfrm>
          <a:prstGeom prst="rect">
            <a:avLst/>
          </a:prstGeom>
        </p:spPr>
        <p:txBody>
          <a:bodyPr wrap="square" lIns="0" tIns="0" rIns="0" bIns="0" rtlCol="0" anchor="t">
            <a:spAutoFit/>
          </a:bodyPr>
          <a:lstStyle/>
          <a:p>
            <a:r>
              <a:rPr lang="en-US" sz="1400">
                <a:solidFill>
                  <a:srgbClr val="9B6543"/>
                </a:solidFill>
                <a:latin typeface="Montserrat Medium" panose="00000600000000000000" pitchFamily="2" charset="0"/>
              </a:rPr>
              <a:t>Ba phẩy mười bốn</a:t>
            </a:r>
          </a:p>
        </p:txBody>
      </p:sp>
      <p:grpSp>
        <p:nvGrpSpPr>
          <p:cNvPr id="26" name="Group 25">
            <a:extLst>
              <a:ext uri="{FF2B5EF4-FFF2-40B4-BE49-F238E27FC236}">
                <a16:creationId xmlns:a16="http://schemas.microsoft.com/office/drawing/2014/main" xmlns="" id="{3F17E6AB-940F-CD77-BCAA-665C04B3CB2F}"/>
              </a:ext>
            </a:extLst>
          </p:cNvPr>
          <p:cNvGrpSpPr/>
          <p:nvPr/>
        </p:nvGrpSpPr>
        <p:grpSpPr>
          <a:xfrm>
            <a:off x="1499239" y="1094566"/>
            <a:ext cx="1029012" cy="1192899"/>
            <a:chOff x="3396609" y="858340"/>
            <a:chExt cx="2058023" cy="2385797"/>
          </a:xfrm>
        </p:grpSpPr>
        <p:sp>
          <p:nvSpPr>
            <p:cNvPr id="27" name="Freeform 5">
              <a:extLst>
                <a:ext uri="{FF2B5EF4-FFF2-40B4-BE49-F238E27FC236}">
                  <a16:creationId xmlns:a16="http://schemas.microsoft.com/office/drawing/2014/main" xmlns="" id="{16E4B98D-1A12-AC5B-5892-24C462618CBB}"/>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F2E3F7AD-ADDC-11BC-804A-628097035EBD}"/>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b</a:t>
              </a:r>
            </a:p>
          </p:txBody>
        </p:sp>
      </p:grpSp>
    </p:spTree>
    <p:extLst>
      <p:ext uri="{BB962C8B-B14F-4D97-AF65-F5344CB8AC3E}">
        <p14:creationId xmlns:p14="http://schemas.microsoft.com/office/powerpoint/2010/main" val="988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randombar(horizont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718485" y="1578389"/>
            <a:ext cx="4536879" cy="603883"/>
          </a:xfrm>
          <a:prstGeom prst="rect">
            <a:avLst/>
          </a:prstGeom>
        </p:spPr>
        <p:txBody>
          <a:bodyPr wrap="square" lIns="0" tIns="0" rIns="0" bIns="0" rtlCol="0" anchor="t">
            <a:spAutoFit/>
          </a:bodyPr>
          <a:lstStyle/>
          <a:p>
            <a:r>
              <a:rPr lang="vi-VN" sz="1962">
                <a:solidFill>
                  <a:srgbClr val="9B6543"/>
                </a:solidFill>
                <a:latin typeface="Montserrat Medium" panose="00000600000000000000" pitchFamily="2" charset="0"/>
              </a:rPr>
              <a:t>Sắp xếp các số thập phân viết được theo thứ tự từ bé đến lớn</a:t>
            </a:r>
            <a:endParaRPr lang="en-US" sz="1962">
              <a:solidFill>
                <a:srgbClr val="9B6543"/>
              </a:solidFill>
              <a:latin typeface="Montserrat Medium" panose="00000600000000000000" pitchFamily="2" charset="0"/>
            </a:endParaRPr>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grpSp>
        <p:nvGrpSpPr>
          <p:cNvPr id="13" name="Group 12">
            <a:extLst>
              <a:ext uri="{FF2B5EF4-FFF2-40B4-BE49-F238E27FC236}">
                <a16:creationId xmlns:a16="http://schemas.microsoft.com/office/drawing/2014/main" xmlns="" id="{99671770-6C08-F2FD-7CA5-D6E700B8F1FE}"/>
              </a:ext>
            </a:extLst>
          </p:cNvPr>
          <p:cNvGrpSpPr/>
          <p:nvPr/>
        </p:nvGrpSpPr>
        <p:grpSpPr>
          <a:xfrm>
            <a:off x="-6569" y="2324100"/>
            <a:ext cx="1977254" cy="1781970"/>
            <a:chOff x="191823" y="4060643"/>
            <a:chExt cx="3954508" cy="3563940"/>
          </a:xfrm>
        </p:grpSpPr>
        <p:sp>
          <p:nvSpPr>
            <p:cNvPr id="10" name="Freeform 8">
              <a:extLst>
                <a:ext uri="{FF2B5EF4-FFF2-40B4-BE49-F238E27FC236}">
                  <a16:creationId xmlns:a16="http://schemas.microsoft.com/office/drawing/2014/main" xmlns="" id="{3137344D-9860-726A-C48A-8DEE54CC0F15}"/>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xmlns="" id="{0A22A18B-419B-3472-D150-7E11345AE9FC}"/>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12,45</a:t>
              </a:r>
            </a:p>
          </p:txBody>
        </p:sp>
      </p:grpSp>
      <p:grpSp>
        <p:nvGrpSpPr>
          <p:cNvPr id="14" name="Group 13">
            <a:extLst>
              <a:ext uri="{FF2B5EF4-FFF2-40B4-BE49-F238E27FC236}">
                <a16:creationId xmlns:a16="http://schemas.microsoft.com/office/drawing/2014/main" xmlns="" id="{DECE5518-9398-9076-5C99-728066A2349D}"/>
              </a:ext>
            </a:extLst>
          </p:cNvPr>
          <p:cNvGrpSpPr/>
          <p:nvPr/>
        </p:nvGrpSpPr>
        <p:grpSpPr>
          <a:xfrm>
            <a:off x="2305534" y="2438400"/>
            <a:ext cx="1977254" cy="1781970"/>
            <a:chOff x="191823" y="4060643"/>
            <a:chExt cx="3954508" cy="3563940"/>
          </a:xfrm>
        </p:grpSpPr>
        <p:sp>
          <p:nvSpPr>
            <p:cNvPr id="15" name="Freeform 8">
              <a:extLst>
                <a:ext uri="{FF2B5EF4-FFF2-40B4-BE49-F238E27FC236}">
                  <a16:creationId xmlns:a16="http://schemas.microsoft.com/office/drawing/2014/main" xmlns="" id="{DF36C2F9-4743-6E6F-D6A3-9FD012F911B6}"/>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A7A5B7D5-CD50-1E6D-F03C-59E33698E8C3}"/>
                </a:ext>
              </a:extLst>
            </p:cNvPr>
            <p:cNvSpPr txBox="1"/>
            <p:nvPr/>
          </p:nvSpPr>
          <p:spPr>
            <a:xfrm>
              <a:off x="1008481" y="5473281"/>
              <a:ext cx="244679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405,03</a:t>
              </a:r>
            </a:p>
          </p:txBody>
        </p:sp>
      </p:grpSp>
      <p:grpSp>
        <p:nvGrpSpPr>
          <p:cNvPr id="17" name="Group 16">
            <a:extLst>
              <a:ext uri="{FF2B5EF4-FFF2-40B4-BE49-F238E27FC236}">
                <a16:creationId xmlns:a16="http://schemas.microsoft.com/office/drawing/2014/main" xmlns="" id="{088F0250-823A-8BB5-4DE4-8586D24322FE}"/>
              </a:ext>
            </a:extLst>
          </p:cNvPr>
          <p:cNvGrpSpPr/>
          <p:nvPr/>
        </p:nvGrpSpPr>
        <p:grpSpPr>
          <a:xfrm>
            <a:off x="4761363" y="2438400"/>
            <a:ext cx="1977254" cy="1781970"/>
            <a:chOff x="191823" y="4060643"/>
            <a:chExt cx="3954508" cy="3563940"/>
          </a:xfrm>
        </p:grpSpPr>
        <p:sp>
          <p:nvSpPr>
            <p:cNvPr id="18" name="Freeform 8">
              <a:extLst>
                <a:ext uri="{FF2B5EF4-FFF2-40B4-BE49-F238E27FC236}">
                  <a16:creationId xmlns:a16="http://schemas.microsoft.com/office/drawing/2014/main" xmlns="" id="{9178DCD2-0818-8A80-BE45-132C2C9236FD}"/>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1">
              <a:extLst>
                <a:ext uri="{FF2B5EF4-FFF2-40B4-BE49-F238E27FC236}">
                  <a16:creationId xmlns:a16="http://schemas.microsoft.com/office/drawing/2014/main" xmlns="" id="{A075C9C0-08BB-EDDF-8B9A-7CC29036D46E}"/>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0,008</a:t>
              </a:r>
            </a:p>
          </p:txBody>
        </p:sp>
      </p:grpSp>
      <p:grpSp>
        <p:nvGrpSpPr>
          <p:cNvPr id="20" name="Group 19">
            <a:extLst>
              <a:ext uri="{FF2B5EF4-FFF2-40B4-BE49-F238E27FC236}">
                <a16:creationId xmlns:a16="http://schemas.microsoft.com/office/drawing/2014/main" xmlns="" id="{2FE38CFC-15D1-D4C0-F5EA-AB5977BC328D}"/>
              </a:ext>
            </a:extLst>
          </p:cNvPr>
          <p:cNvGrpSpPr/>
          <p:nvPr/>
        </p:nvGrpSpPr>
        <p:grpSpPr>
          <a:xfrm>
            <a:off x="7086600" y="2438400"/>
            <a:ext cx="1977254" cy="1781970"/>
            <a:chOff x="191823" y="4060643"/>
            <a:chExt cx="3954508" cy="3563940"/>
          </a:xfrm>
        </p:grpSpPr>
        <p:sp>
          <p:nvSpPr>
            <p:cNvPr id="21" name="Freeform 8">
              <a:extLst>
                <a:ext uri="{FF2B5EF4-FFF2-40B4-BE49-F238E27FC236}">
                  <a16:creationId xmlns:a16="http://schemas.microsoft.com/office/drawing/2014/main" xmlns="" id="{6CAE0D33-98CA-E4B8-4EF1-088AF36416CF}"/>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TextBox 11">
              <a:extLst>
                <a:ext uri="{FF2B5EF4-FFF2-40B4-BE49-F238E27FC236}">
                  <a16:creationId xmlns:a16="http://schemas.microsoft.com/office/drawing/2014/main" xmlns="" id="{F116CBE3-AD85-726F-E4EA-30716FA50354}"/>
                </a:ext>
              </a:extLst>
            </p:cNvPr>
            <p:cNvSpPr txBox="1"/>
            <p:nvPr/>
          </p:nvSpPr>
          <p:spPr>
            <a:xfrm>
              <a:off x="1450171"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3,14</a:t>
              </a:r>
            </a:p>
          </p:txBody>
        </p:sp>
      </p:grpSp>
      <p:grpSp>
        <p:nvGrpSpPr>
          <p:cNvPr id="26" name="Group 25">
            <a:extLst>
              <a:ext uri="{FF2B5EF4-FFF2-40B4-BE49-F238E27FC236}">
                <a16:creationId xmlns:a16="http://schemas.microsoft.com/office/drawing/2014/main" xmlns="" id="{0020FFFF-E1BD-BC6F-FC8D-F97D95BE76EC}"/>
              </a:ext>
            </a:extLst>
          </p:cNvPr>
          <p:cNvGrpSpPr/>
          <p:nvPr/>
        </p:nvGrpSpPr>
        <p:grpSpPr>
          <a:xfrm>
            <a:off x="1455010" y="1128343"/>
            <a:ext cx="1029012" cy="1192899"/>
            <a:chOff x="3396609" y="858340"/>
            <a:chExt cx="2058023" cy="2385797"/>
          </a:xfrm>
        </p:grpSpPr>
        <p:sp>
          <p:nvSpPr>
            <p:cNvPr id="27" name="Freeform 5">
              <a:extLst>
                <a:ext uri="{FF2B5EF4-FFF2-40B4-BE49-F238E27FC236}">
                  <a16:creationId xmlns:a16="http://schemas.microsoft.com/office/drawing/2014/main" xmlns="" id="{3BA81784-40B0-FC30-DD04-76CE3A1994F6}"/>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9F777C52-2615-BA08-7F0E-F90BE40B7863}"/>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c</a:t>
              </a:r>
            </a:p>
          </p:txBody>
        </p:sp>
      </p:grpSp>
    </p:spTree>
    <p:extLst>
      <p:ext uri="{BB962C8B-B14F-4D97-AF65-F5344CB8AC3E}">
        <p14:creationId xmlns:p14="http://schemas.microsoft.com/office/powerpoint/2010/main" val="9112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52778E-6 -3.33333E-6 L 0.52179 0.19784 " pathEditMode="relative" rAng="0" ptsTypes="AA">
                                      <p:cBhvr>
                                        <p:cTn id="36" dur="2000" fill="hold"/>
                                        <p:tgtEl>
                                          <p:spTgt spid="13"/>
                                        </p:tgtEl>
                                        <p:attrNameLst>
                                          <p:attrName>ppt_x</p:attrName>
                                          <p:attrName>ppt_y</p:attrName>
                                        </p:attrNameLst>
                                      </p:cBhvr>
                                      <p:rCtr x="26085" y="9892"/>
                                    </p:animMotion>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05556E-6 4.44444E-6 L 0.52283 4.81481E-6 " pathEditMode="relative" rAng="0" ptsTypes="AA">
                                      <p:cBhvr>
                                        <p:cTn id="41" dur="2000" fill="hold"/>
                                        <p:tgtEl>
                                          <p:spTgt spid="14"/>
                                        </p:tgtEl>
                                        <p:attrNameLst>
                                          <p:attrName>ppt_x</p:attrName>
                                          <p:attrName>ppt_y</p:attrName>
                                        </p:attrNameLst>
                                      </p:cBhvr>
                                      <p:rCtr x="26155" y="231"/>
                                    </p:animMotion>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5.55556E-7 4.44444E-6 L -0.52049 0.32314 " pathEditMode="relative" rAng="0" ptsTypes="AA">
                                      <p:cBhvr>
                                        <p:cTn id="46" dur="2000" fill="hold"/>
                                        <p:tgtEl>
                                          <p:spTgt spid="17"/>
                                        </p:tgtEl>
                                        <p:attrNameLst>
                                          <p:attrName>ppt_x</p:attrName>
                                          <p:attrName>ppt_y</p:attrName>
                                        </p:attrNameLst>
                                      </p:cBhvr>
                                      <p:rCtr x="-26024" y="16157"/>
                                    </p:animMotion>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91667E-6 4.44444E-6 L -0.5164 0.26188 " pathEditMode="relative" rAng="0" ptsTypes="AA">
                                      <p:cBhvr>
                                        <p:cTn id="51" dur="2000" fill="hold"/>
                                        <p:tgtEl>
                                          <p:spTgt spid="20"/>
                                        </p:tgtEl>
                                        <p:attrNameLst>
                                          <p:attrName>ppt_x</p:attrName>
                                          <p:attrName>ppt_y</p:attrName>
                                        </p:attrNameLst>
                                      </p:cBhvr>
                                      <p:rCtr x="-25825" y="13086"/>
                                    </p:animMotion>
                                  </p:childTnLst>
                                </p:cTn>
                              </p:par>
                            </p:childTnLst>
                          </p:cTn>
                        </p:par>
                      </p:childTnLst>
                    </p:cTn>
                  </p:par>
                </p:childTnLst>
              </p:cTn>
              <p:nextCondLst>
                <p:cond evt="onClick" delay="0">
                  <p:tgtEl>
                    <p:spTgt spid="20"/>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986868" y="1594329"/>
            <a:ext cx="4316875" cy="603883"/>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Nêu giá trị của từng chữ số trong mỗi số thập phân vừa viết.</a:t>
            </a:r>
          </a:p>
        </p:txBody>
      </p:sp>
      <p:sp>
        <p:nvSpPr>
          <p:cNvPr id="7" name="Freeform 7"/>
          <p:cNvSpPr/>
          <p:nvPr/>
        </p:nvSpPr>
        <p:spPr>
          <a:xfrm>
            <a:off x="7466410" y="550545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10" name="Freeform 8">
            <a:extLst>
              <a:ext uri="{FF2B5EF4-FFF2-40B4-BE49-F238E27FC236}">
                <a16:creationId xmlns:a16="http://schemas.microsoft.com/office/drawing/2014/main" xmlns="" id="{3137344D-9860-726A-C48A-8DEE54CC0F15}"/>
              </a:ext>
            </a:extLst>
          </p:cNvPr>
          <p:cNvSpPr/>
          <p:nvPr/>
        </p:nvSpPr>
        <p:spPr>
          <a:xfrm>
            <a:off x="-988627" y="5109765"/>
            <a:ext cx="1977254" cy="178197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xmlns="" id="{3F17E6AB-940F-CD77-BCAA-665C04B3CB2F}"/>
              </a:ext>
            </a:extLst>
          </p:cNvPr>
          <p:cNvGrpSpPr/>
          <p:nvPr/>
        </p:nvGrpSpPr>
        <p:grpSpPr>
          <a:xfrm>
            <a:off x="1499239" y="1094566"/>
            <a:ext cx="1029012" cy="1192899"/>
            <a:chOff x="3396609" y="858340"/>
            <a:chExt cx="2058023" cy="2385797"/>
          </a:xfrm>
        </p:grpSpPr>
        <p:sp>
          <p:nvSpPr>
            <p:cNvPr id="27" name="Freeform 5">
              <a:extLst>
                <a:ext uri="{FF2B5EF4-FFF2-40B4-BE49-F238E27FC236}">
                  <a16:creationId xmlns:a16="http://schemas.microsoft.com/office/drawing/2014/main" xmlns="" id="{16E4B98D-1A12-AC5B-5892-24C462618CBB}"/>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F2E3F7AD-ADDC-11BC-804A-628097035EBD}"/>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d</a:t>
              </a:r>
            </a:p>
          </p:txBody>
        </p:sp>
      </p:grpSp>
      <p:sp>
        <p:nvSpPr>
          <p:cNvPr id="29" name="Freeform 2">
            <a:extLst>
              <a:ext uri="{FF2B5EF4-FFF2-40B4-BE49-F238E27FC236}">
                <a16:creationId xmlns:a16="http://schemas.microsoft.com/office/drawing/2014/main" xmlns="" id="{6F743325-950B-9B60-7F19-8B2876171A43}"/>
              </a:ext>
            </a:extLst>
          </p:cNvPr>
          <p:cNvSpPr/>
          <p:nvPr/>
        </p:nvSpPr>
        <p:spPr>
          <a:xfrm>
            <a:off x="1042005" y="2996251"/>
            <a:ext cx="2286940" cy="1758424"/>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0" name="Freeform 3">
            <a:extLst>
              <a:ext uri="{FF2B5EF4-FFF2-40B4-BE49-F238E27FC236}">
                <a16:creationId xmlns:a16="http://schemas.microsoft.com/office/drawing/2014/main" xmlns="" id="{5E69A4EA-AE33-2DF8-932A-6A5EB837347E}"/>
              </a:ext>
            </a:extLst>
          </p:cNvPr>
          <p:cNvSpPr/>
          <p:nvPr/>
        </p:nvSpPr>
        <p:spPr>
          <a:xfrm>
            <a:off x="3536124" y="2556032"/>
            <a:ext cx="4316875" cy="2816068"/>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1" name="TextBox 5">
            <a:extLst>
              <a:ext uri="{FF2B5EF4-FFF2-40B4-BE49-F238E27FC236}">
                <a16:creationId xmlns:a16="http://schemas.microsoft.com/office/drawing/2014/main" xmlns="" id="{890C8CC2-8487-E649-00B2-DC9E80A1D4C5}"/>
              </a:ext>
            </a:extLst>
          </p:cNvPr>
          <p:cNvSpPr txBox="1"/>
          <p:nvPr/>
        </p:nvSpPr>
        <p:spPr>
          <a:xfrm>
            <a:off x="5393099" y="2959610"/>
            <a:ext cx="1128017"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Một chục</a:t>
            </a:r>
          </a:p>
        </p:txBody>
      </p:sp>
      <p:sp>
        <p:nvSpPr>
          <p:cNvPr id="33" name="TextBox 12">
            <a:extLst>
              <a:ext uri="{FF2B5EF4-FFF2-40B4-BE49-F238E27FC236}">
                <a16:creationId xmlns:a16="http://schemas.microsoft.com/office/drawing/2014/main" xmlns="" id="{F2C28BB3-8625-BB91-949D-2A40C2B7DB49}"/>
              </a:ext>
            </a:extLst>
          </p:cNvPr>
          <p:cNvSpPr txBox="1"/>
          <p:nvPr/>
        </p:nvSpPr>
        <p:spPr>
          <a:xfrm>
            <a:off x="1651605" y="3654248"/>
            <a:ext cx="1474993"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12,45</a:t>
            </a:r>
          </a:p>
        </p:txBody>
      </p:sp>
      <p:sp>
        <p:nvSpPr>
          <p:cNvPr id="34" name="TextBox 13">
            <a:extLst>
              <a:ext uri="{FF2B5EF4-FFF2-40B4-BE49-F238E27FC236}">
                <a16:creationId xmlns:a16="http://schemas.microsoft.com/office/drawing/2014/main" xmlns="" id="{4302E6EC-3FB1-AFB9-D7BD-C52A4A445ED4}"/>
              </a:ext>
            </a:extLst>
          </p:cNvPr>
          <p:cNvSpPr txBox="1"/>
          <p:nvPr/>
        </p:nvSpPr>
        <p:spPr>
          <a:xfrm>
            <a:off x="4081279" y="2856986"/>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1</a:t>
            </a:r>
          </a:p>
        </p:txBody>
      </p:sp>
      <p:sp>
        <p:nvSpPr>
          <p:cNvPr id="35" name="Arrow: Right 34">
            <a:extLst>
              <a:ext uri="{FF2B5EF4-FFF2-40B4-BE49-F238E27FC236}">
                <a16:creationId xmlns:a16="http://schemas.microsoft.com/office/drawing/2014/main" xmlns="" id="{AB0AD3AE-2C4A-AA73-F0B7-E0E03264AEAB}"/>
              </a:ext>
            </a:extLst>
          </p:cNvPr>
          <p:cNvSpPr/>
          <p:nvPr/>
        </p:nvSpPr>
        <p:spPr>
          <a:xfrm>
            <a:off x="3126598" y="3654248"/>
            <a:ext cx="692711" cy="572791"/>
          </a:xfrm>
          <a:prstGeom prst="rightArrow">
            <a:avLst/>
          </a:prstGeom>
          <a:solidFill>
            <a:srgbClr val="C269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
            <a:extLst>
              <a:ext uri="{FF2B5EF4-FFF2-40B4-BE49-F238E27FC236}">
                <a16:creationId xmlns:a16="http://schemas.microsoft.com/office/drawing/2014/main" xmlns="" id="{78DA09FC-F797-323C-CD98-F5CA617625DF}"/>
              </a:ext>
            </a:extLst>
          </p:cNvPr>
          <p:cNvSpPr txBox="1"/>
          <p:nvPr/>
        </p:nvSpPr>
        <p:spPr>
          <a:xfrm>
            <a:off x="4081279" y="3454991"/>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2</a:t>
            </a:r>
          </a:p>
        </p:txBody>
      </p:sp>
      <p:sp>
        <p:nvSpPr>
          <p:cNvPr id="37" name="TextBox 13">
            <a:extLst>
              <a:ext uri="{FF2B5EF4-FFF2-40B4-BE49-F238E27FC236}">
                <a16:creationId xmlns:a16="http://schemas.microsoft.com/office/drawing/2014/main" xmlns="" id="{EB1367D6-497D-30F6-BCB3-97C3FDAFA697}"/>
              </a:ext>
            </a:extLst>
          </p:cNvPr>
          <p:cNvSpPr txBox="1"/>
          <p:nvPr/>
        </p:nvSpPr>
        <p:spPr>
          <a:xfrm>
            <a:off x="4081279" y="4052996"/>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4</a:t>
            </a:r>
          </a:p>
        </p:txBody>
      </p:sp>
      <p:sp>
        <p:nvSpPr>
          <p:cNvPr id="38" name="TextBox 13">
            <a:extLst>
              <a:ext uri="{FF2B5EF4-FFF2-40B4-BE49-F238E27FC236}">
                <a16:creationId xmlns:a16="http://schemas.microsoft.com/office/drawing/2014/main" xmlns="" id="{3C33D322-016E-701E-E1B3-DC7B8DC6C46F}"/>
              </a:ext>
            </a:extLst>
          </p:cNvPr>
          <p:cNvSpPr txBox="1"/>
          <p:nvPr/>
        </p:nvSpPr>
        <p:spPr>
          <a:xfrm>
            <a:off x="4081279" y="4651001"/>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5</a:t>
            </a:r>
          </a:p>
        </p:txBody>
      </p:sp>
      <p:sp>
        <p:nvSpPr>
          <p:cNvPr id="39" name="TextBox 5">
            <a:extLst>
              <a:ext uri="{FF2B5EF4-FFF2-40B4-BE49-F238E27FC236}">
                <a16:creationId xmlns:a16="http://schemas.microsoft.com/office/drawing/2014/main" xmlns="" id="{E76D31A1-8BE5-3741-EC2A-1D0910880C4A}"/>
              </a:ext>
            </a:extLst>
          </p:cNvPr>
          <p:cNvSpPr txBox="1"/>
          <p:nvPr/>
        </p:nvSpPr>
        <p:spPr>
          <a:xfrm>
            <a:off x="5393099" y="3585398"/>
            <a:ext cx="1128017"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Hai đơn vị</a:t>
            </a:r>
          </a:p>
        </p:txBody>
      </p:sp>
      <p:sp>
        <p:nvSpPr>
          <p:cNvPr id="40" name="TextBox 5">
            <a:extLst>
              <a:ext uri="{FF2B5EF4-FFF2-40B4-BE49-F238E27FC236}">
                <a16:creationId xmlns:a16="http://schemas.microsoft.com/office/drawing/2014/main" xmlns="" id="{A0030A99-FE39-1FAD-D1F1-91A2A89C2047}"/>
              </a:ext>
            </a:extLst>
          </p:cNvPr>
          <p:cNvSpPr txBox="1"/>
          <p:nvPr/>
        </p:nvSpPr>
        <p:spPr>
          <a:xfrm>
            <a:off x="5393099" y="4183403"/>
            <a:ext cx="14268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Bốn phần mười</a:t>
            </a:r>
          </a:p>
        </p:txBody>
      </p:sp>
      <p:sp>
        <p:nvSpPr>
          <p:cNvPr id="41" name="TextBox 5">
            <a:extLst>
              <a:ext uri="{FF2B5EF4-FFF2-40B4-BE49-F238E27FC236}">
                <a16:creationId xmlns:a16="http://schemas.microsoft.com/office/drawing/2014/main" xmlns="" id="{33815876-1CDF-A84D-0115-5EF6CA8CA71D}"/>
              </a:ext>
            </a:extLst>
          </p:cNvPr>
          <p:cNvSpPr txBox="1"/>
          <p:nvPr/>
        </p:nvSpPr>
        <p:spPr>
          <a:xfrm>
            <a:off x="5393099" y="4754675"/>
            <a:ext cx="15411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Năm phần trăm</a:t>
            </a:r>
          </a:p>
        </p:txBody>
      </p:sp>
    </p:spTree>
    <p:extLst>
      <p:ext uri="{BB962C8B-B14F-4D97-AF65-F5344CB8AC3E}">
        <p14:creationId xmlns:p14="http://schemas.microsoft.com/office/powerpoint/2010/main" val="24348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34" grpId="0"/>
      <p:bldP spid="35" grpId="0" animBg="1"/>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828800" y="0"/>
            <a:ext cx="6324600" cy="715963"/>
          </a:xfrm>
        </p:spPr>
        <p:txBody>
          <a:bodyPr/>
          <a:lstStyle/>
          <a:p>
            <a:pPr algn="ctr" eaLnBrk="1" hangingPunct="1">
              <a:buFontTx/>
              <a:buNone/>
            </a:pPr>
            <a:r>
              <a:rPr lang="en-US" altLang="en-US" sz="2400" b="1" dirty="0" err="1" smtClean="0">
                <a:solidFill>
                  <a:srgbClr val="0000CC"/>
                </a:solidFill>
                <a:latin typeface="Times New Roman" pitchFamily="18" charset="0"/>
                <a:cs typeface="Times New Roman" pitchFamily="18" charset="0"/>
              </a:rPr>
              <a:t>Thứ</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năm</a:t>
            </a:r>
            <a:r>
              <a:rPr lang="vi-VN" altLang="en-US" sz="2400" b="1" dirty="0" smtClean="0">
                <a:solidFill>
                  <a:srgbClr val="0000CC"/>
                </a:solidFill>
                <a:latin typeface="Times New Roman" pitchFamily="18" charset="0"/>
                <a:cs typeface="Times New Roman" pitchFamily="18" charset="0"/>
              </a:rPr>
              <a: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ngày</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31</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tháng</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10</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năm</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2024</a:t>
            </a:r>
            <a:r>
              <a:rPr lang="vi-VN" sz="2400" b="1" dirty="0" smtClean="0">
                <a:solidFill>
                  <a:srgbClr val="0000CC"/>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Toán</a:t>
            </a:r>
            <a:endParaRPr lang="en-US" sz="2400" b="1" u="sng" dirty="0" smtClean="0">
              <a:solidFill>
                <a:srgbClr val="FF0000"/>
              </a:solidFill>
              <a:latin typeface="Times New Roman" pitchFamily="18" charset="0"/>
              <a:cs typeface="Times New Roman" pitchFamily="18" charset="0"/>
            </a:endParaRPr>
          </a:p>
          <a:p>
            <a:pPr algn="ctr" eaLnBrk="1" hangingPunct="1">
              <a:buFontTx/>
              <a:buNone/>
            </a:pPr>
            <a:r>
              <a:rPr lang="en-US" sz="2400" b="1" dirty="0">
                <a:latin typeface="Times New Roman" panose="02020603050405020304" pitchFamily="18" charset="0"/>
                <a:cs typeface="Times New Roman" panose="02020603050405020304" pitchFamily="18" charset="0"/>
              </a:rPr>
              <a:t>DỤNG CỤ HỌC SỐ THẬP PHÂN </a:t>
            </a:r>
            <a:endParaRPr lang="en-US" sz="2400" u="sng"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986868" y="1594329"/>
            <a:ext cx="4316875" cy="603883"/>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Nêu giá trị của từng chữ số trong mỗi số thập phân vừa viết.</a:t>
            </a:r>
          </a:p>
        </p:txBody>
      </p:sp>
      <p:sp>
        <p:nvSpPr>
          <p:cNvPr id="7" name="Freeform 7"/>
          <p:cNvSpPr/>
          <p:nvPr/>
        </p:nvSpPr>
        <p:spPr>
          <a:xfrm>
            <a:off x="7466410" y="550545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10" name="Freeform 8">
            <a:extLst>
              <a:ext uri="{FF2B5EF4-FFF2-40B4-BE49-F238E27FC236}">
                <a16:creationId xmlns:a16="http://schemas.microsoft.com/office/drawing/2014/main" xmlns="" id="{3137344D-9860-726A-C48A-8DEE54CC0F15}"/>
              </a:ext>
            </a:extLst>
          </p:cNvPr>
          <p:cNvSpPr/>
          <p:nvPr/>
        </p:nvSpPr>
        <p:spPr>
          <a:xfrm>
            <a:off x="-988627" y="5109765"/>
            <a:ext cx="1977254" cy="178197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xmlns="" id="{3F17E6AB-940F-CD77-BCAA-665C04B3CB2F}"/>
              </a:ext>
            </a:extLst>
          </p:cNvPr>
          <p:cNvGrpSpPr/>
          <p:nvPr/>
        </p:nvGrpSpPr>
        <p:grpSpPr>
          <a:xfrm>
            <a:off x="1499239" y="1094566"/>
            <a:ext cx="1029012" cy="1192899"/>
            <a:chOff x="3396609" y="858340"/>
            <a:chExt cx="2058023" cy="2385797"/>
          </a:xfrm>
        </p:grpSpPr>
        <p:sp>
          <p:nvSpPr>
            <p:cNvPr id="27" name="Freeform 5">
              <a:extLst>
                <a:ext uri="{FF2B5EF4-FFF2-40B4-BE49-F238E27FC236}">
                  <a16:creationId xmlns:a16="http://schemas.microsoft.com/office/drawing/2014/main" xmlns="" id="{16E4B98D-1A12-AC5B-5892-24C462618CBB}"/>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F2E3F7AD-ADDC-11BC-804A-628097035EBD}"/>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d</a:t>
              </a:r>
            </a:p>
          </p:txBody>
        </p:sp>
      </p:grpSp>
      <p:sp>
        <p:nvSpPr>
          <p:cNvPr id="29" name="Freeform 2">
            <a:extLst>
              <a:ext uri="{FF2B5EF4-FFF2-40B4-BE49-F238E27FC236}">
                <a16:creationId xmlns:a16="http://schemas.microsoft.com/office/drawing/2014/main" xmlns="" id="{6F743325-950B-9B60-7F19-8B2876171A43}"/>
              </a:ext>
            </a:extLst>
          </p:cNvPr>
          <p:cNvSpPr/>
          <p:nvPr/>
        </p:nvSpPr>
        <p:spPr>
          <a:xfrm>
            <a:off x="1042005" y="2996251"/>
            <a:ext cx="2286940" cy="1758424"/>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0" name="Freeform 3">
            <a:extLst>
              <a:ext uri="{FF2B5EF4-FFF2-40B4-BE49-F238E27FC236}">
                <a16:creationId xmlns:a16="http://schemas.microsoft.com/office/drawing/2014/main" xmlns="" id="{5E69A4EA-AE33-2DF8-932A-6A5EB837347E}"/>
              </a:ext>
            </a:extLst>
          </p:cNvPr>
          <p:cNvSpPr/>
          <p:nvPr/>
        </p:nvSpPr>
        <p:spPr>
          <a:xfrm>
            <a:off x="3536124" y="2556032"/>
            <a:ext cx="4316875" cy="2816068"/>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1" name="TextBox 5">
            <a:extLst>
              <a:ext uri="{FF2B5EF4-FFF2-40B4-BE49-F238E27FC236}">
                <a16:creationId xmlns:a16="http://schemas.microsoft.com/office/drawing/2014/main" xmlns="" id="{890C8CC2-8487-E649-00B2-DC9E80A1D4C5}"/>
              </a:ext>
            </a:extLst>
          </p:cNvPr>
          <p:cNvSpPr txBox="1"/>
          <p:nvPr/>
        </p:nvSpPr>
        <p:spPr>
          <a:xfrm>
            <a:off x="5383058" y="2764599"/>
            <a:ext cx="1128017"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Bốn trăm</a:t>
            </a:r>
          </a:p>
        </p:txBody>
      </p:sp>
      <p:sp>
        <p:nvSpPr>
          <p:cNvPr id="33" name="TextBox 12">
            <a:extLst>
              <a:ext uri="{FF2B5EF4-FFF2-40B4-BE49-F238E27FC236}">
                <a16:creationId xmlns:a16="http://schemas.microsoft.com/office/drawing/2014/main" xmlns="" id="{F2C28BB3-8625-BB91-949D-2A40C2B7DB49}"/>
              </a:ext>
            </a:extLst>
          </p:cNvPr>
          <p:cNvSpPr txBox="1"/>
          <p:nvPr/>
        </p:nvSpPr>
        <p:spPr>
          <a:xfrm>
            <a:off x="1447979" y="3654248"/>
            <a:ext cx="1474993"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405,03</a:t>
            </a:r>
          </a:p>
        </p:txBody>
      </p:sp>
      <p:sp>
        <p:nvSpPr>
          <p:cNvPr id="34" name="TextBox 13">
            <a:extLst>
              <a:ext uri="{FF2B5EF4-FFF2-40B4-BE49-F238E27FC236}">
                <a16:creationId xmlns:a16="http://schemas.microsoft.com/office/drawing/2014/main" xmlns="" id="{4302E6EC-3FB1-AFB9-D7BD-C52A4A445ED4}"/>
              </a:ext>
            </a:extLst>
          </p:cNvPr>
          <p:cNvSpPr txBox="1"/>
          <p:nvPr/>
        </p:nvSpPr>
        <p:spPr>
          <a:xfrm>
            <a:off x="4071238" y="2661975"/>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4</a:t>
            </a:r>
          </a:p>
        </p:txBody>
      </p:sp>
      <p:sp>
        <p:nvSpPr>
          <p:cNvPr id="35" name="Arrow: Right 34">
            <a:extLst>
              <a:ext uri="{FF2B5EF4-FFF2-40B4-BE49-F238E27FC236}">
                <a16:creationId xmlns:a16="http://schemas.microsoft.com/office/drawing/2014/main" xmlns="" id="{AB0AD3AE-2C4A-AA73-F0B7-E0E03264AEAB}"/>
              </a:ext>
            </a:extLst>
          </p:cNvPr>
          <p:cNvSpPr/>
          <p:nvPr/>
        </p:nvSpPr>
        <p:spPr>
          <a:xfrm>
            <a:off x="3126598" y="3654248"/>
            <a:ext cx="692711" cy="572791"/>
          </a:xfrm>
          <a:prstGeom prst="rightArrow">
            <a:avLst/>
          </a:prstGeom>
          <a:solidFill>
            <a:srgbClr val="C269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
            <a:extLst>
              <a:ext uri="{FF2B5EF4-FFF2-40B4-BE49-F238E27FC236}">
                <a16:creationId xmlns:a16="http://schemas.microsoft.com/office/drawing/2014/main" xmlns="" id="{78DA09FC-F797-323C-CD98-F5CA617625DF}"/>
              </a:ext>
            </a:extLst>
          </p:cNvPr>
          <p:cNvSpPr txBox="1"/>
          <p:nvPr/>
        </p:nvSpPr>
        <p:spPr>
          <a:xfrm>
            <a:off x="4071238" y="3220537"/>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0</a:t>
            </a:r>
          </a:p>
        </p:txBody>
      </p:sp>
      <p:sp>
        <p:nvSpPr>
          <p:cNvPr id="37" name="TextBox 13">
            <a:extLst>
              <a:ext uri="{FF2B5EF4-FFF2-40B4-BE49-F238E27FC236}">
                <a16:creationId xmlns:a16="http://schemas.microsoft.com/office/drawing/2014/main" xmlns="" id="{EB1367D6-497D-30F6-BCB3-97C3FDAFA697}"/>
              </a:ext>
            </a:extLst>
          </p:cNvPr>
          <p:cNvSpPr txBox="1"/>
          <p:nvPr/>
        </p:nvSpPr>
        <p:spPr>
          <a:xfrm>
            <a:off x="4071238" y="3779100"/>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5</a:t>
            </a:r>
          </a:p>
        </p:txBody>
      </p:sp>
      <p:sp>
        <p:nvSpPr>
          <p:cNvPr id="38" name="TextBox 13">
            <a:extLst>
              <a:ext uri="{FF2B5EF4-FFF2-40B4-BE49-F238E27FC236}">
                <a16:creationId xmlns:a16="http://schemas.microsoft.com/office/drawing/2014/main" xmlns="" id="{3C33D322-016E-701E-E1B3-DC7B8DC6C46F}"/>
              </a:ext>
            </a:extLst>
          </p:cNvPr>
          <p:cNvSpPr txBox="1"/>
          <p:nvPr/>
        </p:nvSpPr>
        <p:spPr>
          <a:xfrm>
            <a:off x="4071238" y="4337662"/>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0</a:t>
            </a:r>
          </a:p>
        </p:txBody>
      </p:sp>
      <p:sp>
        <p:nvSpPr>
          <p:cNvPr id="39" name="TextBox 5">
            <a:extLst>
              <a:ext uri="{FF2B5EF4-FFF2-40B4-BE49-F238E27FC236}">
                <a16:creationId xmlns:a16="http://schemas.microsoft.com/office/drawing/2014/main" xmlns="" id="{E76D31A1-8BE5-3741-EC2A-1D0910880C4A}"/>
              </a:ext>
            </a:extLst>
          </p:cNvPr>
          <p:cNvSpPr txBox="1"/>
          <p:nvPr/>
        </p:nvSpPr>
        <p:spPr>
          <a:xfrm>
            <a:off x="5383058" y="3323424"/>
            <a:ext cx="1128017"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Không chục</a:t>
            </a:r>
          </a:p>
        </p:txBody>
      </p:sp>
      <p:sp>
        <p:nvSpPr>
          <p:cNvPr id="40" name="TextBox 5">
            <a:extLst>
              <a:ext uri="{FF2B5EF4-FFF2-40B4-BE49-F238E27FC236}">
                <a16:creationId xmlns:a16="http://schemas.microsoft.com/office/drawing/2014/main" xmlns="" id="{A0030A99-FE39-1FAD-D1F1-91A2A89C2047}"/>
              </a:ext>
            </a:extLst>
          </p:cNvPr>
          <p:cNvSpPr txBox="1"/>
          <p:nvPr/>
        </p:nvSpPr>
        <p:spPr>
          <a:xfrm>
            <a:off x="5383058" y="3882249"/>
            <a:ext cx="14268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Năm đơn vị</a:t>
            </a:r>
          </a:p>
        </p:txBody>
      </p:sp>
      <p:sp>
        <p:nvSpPr>
          <p:cNvPr id="41" name="TextBox 5">
            <a:extLst>
              <a:ext uri="{FF2B5EF4-FFF2-40B4-BE49-F238E27FC236}">
                <a16:creationId xmlns:a16="http://schemas.microsoft.com/office/drawing/2014/main" xmlns="" id="{33815876-1CDF-A84D-0115-5EF6CA8CA71D}"/>
              </a:ext>
            </a:extLst>
          </p:cNvPr>
          <p:cNvSpPr txBox="1"/>
          <p:nvPr/>
        </p:nvSpPr>
        <p:spPr>
          <a:xfrm>
            <a:off x="5383058" y="4441074"/>
            <a:ext cx="181566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Không phần mười</a:t>
            </a:r>
          </a:p>
        </p:txBody>
      </p:sp>
      <p:sp>
        <p:nvSpPr>
          <p:cNvPr id="2" name="TextBox 13">
            <a:extLst>
              <a:ext uri="{FF2B5EF4-FFF2-40B4-BE49-F238E27FC236}">
                <a16:creationId xmlns:a16="http://schemas.microsoft.com/office/drawing/2014/main" xmlns="" id="{6C4B8F9B-E84F-97C1-B3A7-910D7C5CD375}"/>
              </a:ext>
            </a:extLst>
          </p:cNvPr>
          <p:cNvSpPr txBox="1"/>
          <p:nvPr/>
        </p:nvSpPr>
        <p:spPr>
          <a:xfrm>
            <a:off x="4071238" y="4896226"/>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3</a:t>
            </a:r>
          </a:p>
        </p:txBody>
      </p:sp>
      <p:sp>
        <p:nvSpPr>
          <p:cNvPr id="6" name="TextBox 5">
            <a:extLst>
              <a:ext uri="{FF2B5EF4-FFF2-40B4-BE49-F238E27FC236}">
                <a16:creationId xmlns:a16="http://schemas.microsoft.com/office/drawing/2014/main" xmlns="" id="{E0158A8F-E813-EBBE-29F3-F0FB326ECBEE}"/>
              </a:ext>
            </a:extLst>
          </p:cNvPr>
          <p:cNvSpPr txBox="1"/>
          <p:nvPr/>
        </p:nvSpPr>
        <p:spPr>
          <a:xfrm>
            <a:off x="5383058" y="4999899"/>
            <a:ext cx="15411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ba phần trăm</a:t>
            </a:r>
          </a:p>
        </p:txBody>
      </p:sp>
    </p:spTree>
    <p:extLst>
      <p:ext uri="{BB962C8B-B14F-4D97-AF65-F5344CB8AC3E}">
        <p14:creationId xmlns:p14="http://schemas.microsoft.com/office/powerpoint/2010/main" val="25823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34" grpId="0"/>
      <p:bldP spid="35" grpId="0" animBg="1"/>
      <p:bldP spid="36" grpId="0"/>
      <p:bldP spid="37" grpId="0"/>
      <p:bldP spid="38" grpId="0"/>
      <p:bldP spid="39" grpId="0"/>
      <p:bldP spid="40" grpId="0"/>
      <p:bldP spid="41"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986868" y="1594329"/>
            <a:ext cx="4316875" cy="603883"/>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Nêu giá trị của từng chữ số trong mỗi số thập phân vừa viết.</a:t>
            </a:r>
          </a:p>
        </p:txBody>
      </p:sp>
      <p:sp>
        <p:nvSpPr>
          <p:cNvPr id="7" name="Freeform 7"/>
          <p:cNvSpPr/>
          <p:nvPr/>
        </p:nvSpPr>
        <p:spPr>
          <a:xfrm>
            <a:off x="7466410" y="550545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10" name="Freeform 8">
            <a:extLst>
              <a:ext uri="{FF2B5EF4-FFF2-40B4-BE49-F238E27FC236}">
                <a16:creationId xmlns:a16="http://schemas.microsoft.com/office/drawing/2014/main" xmlns="" id="{3137344D-9860-726A-C48A-8DEE54CC0F15}"/>
              </a:ext>
            </a:extLst>
          </p:cNvPr>
          <p:cNvSpPr/>
          <p:nvPr/>
        </p:nvSpPr>
        <p:spPr>
          <a:xfrm>
            <a:off x="-988627" y="5109765"/>
            <a:ext cx="1977254" cy="178197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xmlns="" id="{3F17E6AB-940F-CD77-BCAA-665C04B3CB2F}"/>
              </a:ext>
            </a:extLst>
          </p:cNvPr>
          <p:cNvGrpSpPr/>
          <p:nvPr/>
        </p:nvGrpSpPr>
        <p:grpSpPr>
          <a:xfrm>
            <a:off x="1499239" y="1094566"/>
            <a:ext cx="1029012" cy="1192899"/>
            <a:chOff x="3396609" y="858340"/>
            <a:chExt cx="2058023" cy="2385797"/>
          </a:xfrm>
        </p:grpSpPr>
        <p:sp>
          <p:nvSpPr>
            <p:cNvPr id="27" name="Freeform 5">
              <a:extLst>
                <a:ext uri="{FF2B5EF4-FFF2-40B4-BE49-F238E27FC236}">
                  <a16:creationId xmlns:a16="http://schemas.microsoft.com/office/drawing/2014/main" xmlns="" id="{16E4B98D-1A12-AC5B-5892-24C462618CBB}"/>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F2E3F7AD-ADDC-11BC-804A-628097035EBD}"/>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d</a:t>
              </a:r>
            </a:p>
          </p:txBody>
        </p:sp>
      </p:grpSp>
      <p:sp>
        <p:nvSpPr>
          <p:cNvPr id="29" name="Freeform 2">
            <a:extLst>
              <a:ext uri="{FF2B5EF4-FFF2-40B4-BE49-F238E27FC236}">
                <a16:creationId xmlns:a16="http://schemas.microsoft.com/office/drawing/2014/main" xmlns="" id="{6F743325-950B-9B60-7F19-8B2876171A43}"/>
              </a:ext>
            </a:extLst>
          </p:cNvPr>
          <p:cNvSpPr/>
          <p:nvPr/>
        </p:nvSpPr>
        <p:spPr>
          <a:xfrm>
            <a:off x="1042005" y="2996251"/>
            <a:ext cx="2286940" cy="1758424"/>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0" name="Freeform 3">
            <a:extLst>
              <a:ext uri="{FF2B5EF4-FFF2-40B4-BE49-F238E27FC236}">
                <a16:creationId xmlns:a16="http://schemas.microsoft.com/office/drawing/2014/main" xmlns="" id="{5E69A4EA-AE33-2DF8-932A-6A5EB837347E}"/>
              </a:ext>
            </a:extLst>
          </p:cNvPr>
          <p:cNvSpPr/>
          <p:nvPr/>
        </p:nvSpPr>
        <p:spPr>
          <a:xfrm>
            <a:off x="3536124" y="2556032"/>
            <a:ext cx="4316875" cy="2816068"/>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1" name="TextBox 5">
            <a:extLst>
              <a:ext uri="{FF2B5EF4-FFF2-40B4-BE49-F238E27FC236}">
                <a16:creationId xmlns:a16="http://schemas.microsoft.com/office/drawing/2014/main" xmlns="" id="{890C8CC2-8487-E649-00B2-DC9E80A1D4C5}"/>
              </a:ext>
            </a:extLst>
          </p:cNvPr>
          <p:cNvSpPr txBox="1"/>
          <p:nvPr/>
        </p:nvSpPr>
        <p:spPr>
          <a:xfrm>
            <a:off x="5393099" y="2959610"/>
            <a:ext cx="14649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Không đơn vị</a:t>
            </a:r>
          </a:p>
        </p:txBody>
      </p:sp>
      <p:sp>
        <p:nvSpPr>
          <p:cNvPr id="33" name="TextBox 12">
            <a:extLst>
              <a:ext uri="{FF2B5EF4-FFF2-40B4-BE49-F238E27FC236}">
                <a16:creationId xmlns:a16="http://schemas.microsoft.com/office/drawing/2014/main" xmlns="" id="{F2C28BB3-8625-BB91-949D-2A40C2B7DB49}"/>
              </a:ext>
            </a:extLst>
          </p:cNvPr>
          <p:cNvSpPr txBox="1"/>
          <p:nvPr/>
        </p:nvSpPr>
        <p:spPr>
          <a:xfrm>
            <a:off x="1466745" y="3719429"/>
            <a:ext cx="1474993"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0,008</a:t>
            </a:r>
          </a:p>
        </p:txBody>
      </p:sp>
      <p:sp>
        <p:nvSpPr>
          <p:cNvPr id="34" name="TextBox 13">
            <a:extLst>
              <a:ext uri="{FF2B5EF4-FFF2-40B4-BE49-F238E27FC236}">
                <a16:creationId xmlns:a16="http://schemas.microsoft.com/office/drawing/2014/main" xmlns="" id="{4302E6EC-3FB1-AFB9-D7BD-C52A4A445ED4}"/>
              </a:ext>
            </a:extLst>
          </p:cNvPr>
          <p:cNvSpPr txBox="1"/>
          <p:nvPr/>
        </p:nvSpPr>
        <p:spPr>
          <a:xfrm>
            <a:off x="4081279" y="2856986"/>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0</a:t>
            </a:r>
          </a:p>
        </p:txBody>
      </p:sp>
      <p:sp>
        <p:nvSpPr>
          <p:cNvPr id="35" name="Arrow: Right 34">
            <a:extLst>
              <a:ext uri="{FF2B5EF4-FFF2-40B4-BE49-F238E27FC236}">
                <a16:creationId xmlns:a16="http://schemas.microsoft.com/office/drawing/2014/main" xmlns="" id="{AB0AD3AE-2C4A-AA73-F0B7-E0E03264AEAB}"/>
              </a:ext>
            </a:extLst>
          </p:cNvPr>
          <p:cNvSpPr/>
          <p:nvPr/>
        </p:nvSpPr>
        <p:spPr>
          <a:xfrm>
            <a:off x="3126598" y="3654248"/>
            <a:ext cx="692711" cy="572791"/>
          </a:xfrm>
          <a:prstGeom prst="rightArrow">
            <a:avLst/>
          </a:prstGeom>
          <a:solidFill>
            <a:srgbClr val="C269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
            <a:extLst>
              <a:ext uri="{FF2B5EF4-FFF2-40B4-BE49-F238E27FC236}">
                <a16:creationId xmlns:a16="http://schemas.microsoft.com/office/drawing/2014/main" xmlns="" id="{78DA09FC-F797-323C-CD98-F5CA617625DF}"/>
              </a:ext>
            </a:extLst>
          </p:cNvPr>
          <p:cNvSpPr txBox="1"/>
          <p:nvPr/>
        </p:nvSpPr>
        <p:spPr>
          <a:xfrm>
            <a:off x="4081279" y="3454991"/>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0</a:t>
            </a:r>
          </a:p>
        </p:txBody>
      </p:sp>
      <p:sp>
        <p:nvSpPr>
          <p:cNvPr id="37" name="TextBox 13">
            <a:extLst>
              <a:ext uri="{FF2B5EF4-FFF2-40B4-BE49-F238E27FC236}">
                <a16:creationId xmlns:a16="http://schemas.microsoft.com/office/drawing/2014/main" xmlns="" id="{EB1367D6-497D-30F6-BCB3-97C3FDAFA697}"/>
              </a:ext>
            </a:extLst>
          </p:cNvPr>
          <p:cNvSpPr txBox="1"/>
          <p:nvPr/>
        </p:nvSpPr>
        <p:spPr>
          <a:xfrm>
            <a:off x="4081279" y="4052996"/>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0</a:t>
            </a:r>
          </a:p>
        </p:txBody>
      </p:sp>
      <p:sp>
        <p:nvSpPr>
          <p:cNvPr id="38" name="TextBox 13">
            <a:extLst>
              <a:ext uri="{FF2B5EF4-FFF2-40B4-BE49-F238E27FC236}">
                <a16:creationId xmlns:a16="http://schemas.microsoft.com/office/drawing/2014/main" xmlns="" id="{3C33D322-016E-701E-E1B3-DC7B8DC6C46F}"/>
              </a:ext>
            </a:extLst>
          </p:cNvPr>
          <p:cNvSpPr txBox="1"/>
          <p:nvPr/>
        </p:nvSpPr>
        <p:spPr>
          <a:xfrm>
            <a:off x="4081279" y="4651001"/>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8</a:t>
            </a:r>
          </a:p>
        </p:txBody>
      </p:sp>
      <p:sp>
        <p:nvSpPr>
          <p:cNvPr id="39" name="TextBox 5">
            <a:extLst>
              <a:ext uri="{FF2B5EF4-FFF2-40B4-BE49-F238E27FC236}">
                <a16:creationId xmlns:a16="http://schemas.microsoft.com/office/drawing/2014/main" xmlns="" id="{E76D31A1-8BE5-3741-EC2A-1D0910880C4A}"/>
              </a:ext>
            </a:extLst>
          </p:cNvPr>
          <p:cNvSpPr txBox="1"/>
          <p:nvPr/>
        </p:nvSpPr>
        <p:spPr>
          <a:xfrm>
            <a:off x="5393099" y="3585398"/>
            <a:ext cx="16935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Không phần mười</a:t>
            </a:r>
          </a:p>
        </p:txBody>
      </p:sp>
      <p:sp>
        <p:nvSpPr>
          <p:cNvPr id="40" name="TextBox 5">
            <a:extLst>
              <a:ext uri="{FF2B5EF4-FFF2-40B4-BE49-F238E27FC236}">
                <a16:creationId xmlns:a16="http://schemas.microsoft.com/office/drawing/2014/main" xmlns="" id="{A0030A99-FE39-1FAD-D1F1-91A2A89C2047}"/>
              </a:ext>
            </a:extLst>
          </p:cNvPr>
          <p:cNvSpPr txBox="1"/>
          <p:nvPr/>
        </p:nvSpPr>
        <p:spPr>
          <a:xfrm>
            <a:off x="5393099" y="4183403"/>
            <a:ext cx="19602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Không phần trăm</a:t>
            </a:r>
          </a:p>
        </p:txBody>
      </p:sp>
      <p:sp>
        <p:nvSpPr>
          <p:cNvPr id="41" name="TextBox 5">
            <a:extLst>
              <a:ext uri="{FF2B5EF4-FFF2-40B4-BE49-F238E27FC236}">
                <a16:creationId xmlns:a16="http://schemas.microsoft.com/office/drawing/2014/main" xmlns="" id="{33815876-1CDF-A84D-0115-5EF6CA8CA71D}"/>
              </a:ext>
            </a:extLst>
          </p:cNvPr>
          <p:cNvSpPr txBox="1"/>
          <p:nvPr/>
        </p:nvSpPr>
        <p:spPr>
          <a:xfrm>
            <a:off x="5393099" y="4754675"/>
            <a:ext cx="15411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Tám phần nghìn</a:t>
            </a:r>
          </a:p>
        </p:txBody>
      </p:sp>
    </p:spTree>
    <p:extLst>
      <p:ext uri="{BB962C8B-B14F-4D97-AF65-F5344CB8AC3E}">
        <p14:creationId xmlns:p14="http://schemas.microsoft.com/office/powerpoint/2010/main" val="12098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34" grpId="0"/>
      <p:bldP spid="35"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2986868" y="1594329"/>
            <a:ext cx="4316875" cy="603883"/>
          </a:xfrm>
          <a:prstGeom prst="rect">
            <a:avLst/>
          </a:prstGeom>
        </p:spPr>
        <p:txBody>
          <a:bodyPr wrap="square" lIns="0" tIns="0" rIns="0" bIns="0" rtlCol="0" anchor="t">
            <a:spAutoFit/>
          </a:bodyPr>
          <a:lstStyle/>
          <a:p>
            <a:r>
              <a:rPr lang="en-US" sz="1962">
                <a:solidFill>
                  <a:srgbClr val="9B6543"/>
                </a:solidFill>
                <a:latin typeface="Montserrat Medium" panose="00000600000000000000" pitchFamily="2" charset="0"/>
              </a:rPr>
              <a:t>Nêu giá trị của từng chữ số trong mỗi số thập phân vừa viết.</a:t>
            </a:r>
          </a:p>
        </p:txBody>
      </p:sp>
      <p:sp>
        <p:nvSpPr>
          <p:cNvPr id="7" name="Freeform 7"/>
          <p:cNvSpPr/>
          <p:nvPr/>
        </p:nvSpPr>
        <p:spPr>
          <a:xfrm>
            <a:off x="7466410" y="5505450"/>
            <a:ext cx="1828800" cy="495300"/>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b="-89986"/>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10" name="Freeform 8">
            <a:extLst>
              <a:ext uri="{FF2B5EF4-FFF2-40B4-BE49-F238E27FC236}">
                <a16:creationId xmlns:a16="http://schemas.microsoft.com/office/drawing/2014/main" xmlns="" id="{3137344D-9860-726A-C48A-8DEE54CC0F15}"/>
              </a:ext>
            </a:extLst>
          </p:cNvPr>
          <p:cNvSpPr/>
          <p:nvPr/>
        </p:nvSpPr>
        <p:spPr>
          <a:xfrm>
            <a:off x="-988627" y="5109765"/>
            <a:ext cx="1977254" cy="178197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xmlns="" id="{3F17E6AB-940F-CD77-BCAA-665C04B3CB2F}"/>
              </a:ext>
            </a:extLst>
          </p:cNvPr>
          <p:cNvGrpSpPr/>
          <p:nvPr/>
        </p:nvGrpSpPr>
        <p:grpSpPr>
          <a:xfrm>
            <a:off x="1499239" y="1094566"/>
            <a:ext cx="1029012" cy="1192899"/>
            <a:chOff x="3396609" y="858340"/>
            <a:chExt cx="2058023" cy="2385797"/>
          </a:xfrm>
        </p:grpSpPr>
        <p:sp>
          <p:nvSpPr>
            <p:cNvPr id="27" name="Freeform 5">
              <a:extLst>
                <a:ext uri="{FF2B5EF4-FFF2-40B4-BE49-F238E27FC236}">
                  <a16:creationId xmlns:a16="http://schemas.microsoft.com/office/drawing/2014/main" xmlns="" id="{16E4B98D-1A12-AC5B-5892-24C462618CBB}"/>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l="-56381" r="1" b="-99940"/>
              </a:stretch>
            </a:blipFill>
          </p:spPr>
          <p:txBody>
            <a:bodyPr/>
            <a:lstStyle/>
            <a:p>
              <a:endParaRPr lang="en-US"/>
            </a:p>
          </p:txBody>
        </p:sp>
        <p:sp>
          <p:nvSpPr>
            <p:cNvPr id="28" name="TextBox 11">
              <a:extLst>
                <a:ext uri="{FF2B5EF4-FFF2-40B4-BE49-F238E27FC236}">
                  <a16:creationId xmlns:a16="http://schemas.microsoft.com/office/drawing/2014/main" xmlns="" id="{F2E3F7AD-ADDC-11BC-804A-628097035EBD}"/>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d</a:t>
              </a:r>
            </a:p>
          </p:txBody>
        </p:sp>
      </p:grpSp>
      <p:sp>
        <p:nvSpPr>
          <p:cNvPr id="29" name="Freeform 2">
            <a:extLst>
              <a:ext uri="{FF2B5EF4-FFF2-40B4-BE49-F238E27FC236}">
                <a16:creationId xmlns:a16="http://schemas.microsoft.com/office/drawing/2014/main" xmlns="" id="{6F743325-950B-9B60-7F19-8B2876171A43}"/>
              </a:ext>
            </a:extLst>
          </p:cNvPr>
          <p:cNvSpPr/>
          <p:nvPr/>
        </p:nvSpPr>
        <p:spPr>
          <a:xfrm>
            <a:off x="1042005" y="2996251"/>
            <a:ext cx="2286940" cy="1758424"/>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0" name="Freeform 3">
            <a:extLst>
              <a:ext uri="{FF2B5EF4-FFF2-40B4-BE49-F238E27FC236}">
                <a16:creationId xmlns:a16="http://schemas.microsoft.com/office/drawing/2014/main" xmlns="" id="{5E69A4EA-AE33-2DF8-932A-6A5EB837347E}"/>
              </a:ext>
            </a:extLst>
          </p:cNvPr>
          <p:cNvSpPr/>
          <p:nvPr/>
        </p:nvSpPr>
        <p:spPr>
          <a:xfrm>
            <a:off x="3536124" y="2556032"/>
            <a:ext cx="4316875" cy="2816068"/>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31" name="TextBox 5">
            <a:extLst>
              <a:ext uri="{FF2B5EF4-FFF2-40B4-BE49-F238E27FC236}">
                <a16:creationId xmlns:a16="http://schemas.microsoft.com/office/drawing/2014/main" xmlns="" id="{890C8CC2-8487-E649-00B2-DC9E80A1D4C5}"/>
              </a:ext>
            </a:extLst>
          </p:cNvPr>
          <p:cNvSpPr txBox="1"/>
          <p:nvPr/>
        </p:nvSpPr>
        <p:spPr>
          <a:xfrm>
            <a:off x="5393099" y="3209526"/>
            <a:ext cx="1128017"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Ba đơn vị</a:t>
            </a:r>
          </a:p>
        </p:txBody>
      </p:sp>
      <p:sp>
        <p:nvSpPr>
          <p:cNvPr id="33" name="TextBox 12">
            <a:extLst>
              <a:ext uri="{FF2B5EF4-FFF2-40B4-BE49-F238E27FC236}">
                <a16:creationId xmlns:a16="http://schemas.microsoft.com/office/drawing/2014/main" xmlns="" id="{F2C28BB3-8625-BB91-949D-2A40C2B7DB49}"/>
              </a:ext>
            </a:extLst>
          </p:cNvPr>
          <p:cNvSpPr txBox="1"/>
          <p:nvPr/>
        </p:nvSpPr>
        <p:spPr>
          <a:xfrm>
            <a:off x="1737805" y="3740974"/>
            <a:ext cx="1474993"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3,14</a:t>
            </a:r>
          </a:p>
        </p:txBody>
      </p:sp>
      <p:sp>
        <p:nvSpPr>
          <p:cNvPr id="34" name="TextBox 13">
            <a:extLst>
              <a:ext uri="{FF2B5EF4-FFF2-40B4-BE49-F238E27FC236}">
                <a16:creationId xmlns:a16="http://schemas.microsoft.com/office/drawing/2014/main" xmlns="" id="{4302E6EC-3FB1-AFB9-D7BD-C52A4A445ED4}"/>
              </a:ext>
            </a:extLst>
          </p:cNvPr>
          <p:cNvSpPr txBox="1"/>
          <p:nvPr/>
        </p:nvSpPr>
        <p:spPr>
          <a:xfrm>
            <a:off x="4081279" y="3106902"/>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3</a:t>
            </a:r>
          </a:p>
        </p:txBody>
      </p:sp>
      <p:sp>
        <p:nvSpPr>
          <p:cNvPr id="35" name="Arrow: Right 34">
            <a:extLst>
              <a:ext uri="{FF2B5EF4-FFF2-40B4-BE49-F238E27FC236}">
                <a16:creationId xmlns:a16="http://schemas.microsoft.com/office/drawing/2014/main" xmlns="" id="{AB0AD3AE-2C4A-AA73-F0B7-E0E03264AEAB}"/>
              </a:ext>
            </a:extLst>
          </p:cNvPr>
          <p:cNvSpPr/>
          <p:nvPr/>
        </p:nvSpPr>
        <p:spPr>
          <a:xfrm>
            <a:off x="3126598" y="3654248"/>
            <a:ext cx="692711" cy="572791"/>
          </a:xfrm>
          <a:prstGeom prst="rightArrow">
            <a:avLst/>
          </a:prstGeom>
          <a:solidFill>
            <a:srgbClr val="C269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
            <a:extLst>
              <a:ext uri="{FF2B5EF4-FFF2-40B4-BE49-F238E27FC236}">
                <a16:creationId xmlns:a16="http://schemas.microsoft.com/office/drawing/2014/main" xmlns="" id="{78DA09FC-F797-323C-CD98-F5CA617625DF}"/>
              </a:ext>
            </a:extLst>
          </p:cNvPr>
          <p:cNvSpPr txBox="1"/>
          <p:nvPr/>
        </p:nvSpPr>
        <p:spPr>
          <a:xfrm>
            <a:off x="4081279" y="3704907"/>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1</a:t>
            </a:r>
          </a:p>
        </p:txBody>
      </p:sp>
      <p:sp>
        <p:nvSpPr>
          <p:cNvPr id="37" name="TextBox 13">
            <a:extLst>
              <a:ext uri="{FF2B5EF4-FFF2-40B4-BE49-F238E27FC236}">
                <a16:creationId xmlns:a16="http://schemas.microsoft.com/office/drawing/2014/main" xmlns="" id="{EB1367D6-497D-30F6-BCB3-97C3FDAFA697}"/>
              </a:ext>
            </a:extLst>
          </p:cNvPr>
          <p:cNvSpPr txBox="1"/>
          <p:nvPr/>
        </p:nvSpPr>
        <p:spPr>
          <a:xfrm>
            <a:off x="4081279" y="4302912"/>
            <a:ext cx="1001524" cy="436017"/>
          </a:xfrm>
          <a:prstGeom prst="rect">
            <a:avLst/>
          </a:prstGeom>
        </p:spPr>
        <p:txBody>
          <a:bodyPr wrap="square" lIns="0" tIns="0" rIns="0" bIns="0" rtlCol="0" anchor="t">
            <a:spAutoFit/>
          </a:bodyPr>
          <a:lstStyle/>
          <a:p>
            <a:pPr>
              <a:lnSpc>
                <a:spcPts val="3432"/>
              </a:lnSpc>
            </a:pPr>
            <a:r>
              <a:rPr lang="en-US" sz="3238">
                <a:solidFill>
                  <a:srgbClr val="FFFFFF"/>
                </a:solidFill>
                <a:latin typeface="Montserrat SemiBold" panose="00000700000000000000" pitchFamily="2" charset="0"/>
              </a:rPr>
              <a:t>Số 4</a:t>
            </a:r>
          </a:p>
        </p:txBody>
      </p:sp>
      <p:sp>
        <p:nvSpPr>
          <p:cNvPr id="39" name="TextBox 5">
            <a:extLst>
              <a:ext uri="{FF2B5EF4-FFF2-40B4-BE49-F238E27FC236}">
                <a16:creationId xmlns:a16="http://schemas.microsoft.com/office/drawing/2014/main" xmlns="" id="{E76D31A1-8BE5-3741-EC2A-1D0910880C4A}"/>
              </a:ext>
            </a:extLst>
          </p:cNvPr>
          <p:cNvSpPr txBox="1"/>
          <p:nvPr/>
        </p:nvSpPr>
        <p:spPr>
          <a:xfrm>
            <a:off x="5393099" y="3835314"/>
            <a:ext cx="15030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Một phần mười</a:t>
            </a:r>
          </a:p>
        </p:txBody>
      </p:sp>
      <p:sp>
        <p:nvSpPr>
          <p:cNvPr id="40" name="TextBox 5">
            <a:extLst>
              <a:ext uri="{FF2B5EF4-FFF2-40B4-BE49-F238E27FC236}">
                <a16:creationId xmlns:a16="http://schemas.microsoft.com/office/drawing/2014/main" xmlns="" id="{A0030A99-FE39-1FAD-D1F1-91A2A89C2047}"/>
              </a:ext>
            </a:extLst>
          </p:cNvPr>
          <p:cNvSpPr txBox="1"/>
          <p:nvPr/>
        </p:nvSpPr>
        <p:spPr>
          <a:xfrm>
            <a:off x="5393099" y="4433319"/>
            <a:ext cx="1426801" cy="192360"/>
          </a:xfrm>
          <a:prstGeom prst="rect">
            <a:avLst/>
          </a:prstGeom>
        </p:spPr>
        <p:txBody>
          <a:bodyPr wrap="square" lIns="0" tIns="0" rIns="0" bIns="0" rtlCol="0" anchor="t">
            <a:spAutoFit/>
          </a:bodyPr>
          <a:lstStyle/>
          <a:p>
            <a:pPr>
              <a:lnSpc>
                <a:spcPts val="1549"/>
              </a:lnSpc>
            </a:pPr>
            <a:r>
              <a:rPr lang="en-US" sz="1400">
                <a:solidFill>
                  <a:srgbClr val="FFFFFF"/>
                </a:solidFill>
                <a:latin typeface="Montserrat Medium" panose="00000600000000000000" pitchFamily="2" charset="0"/>
              </a:rPr>
              <a:t>Bốn phần trăm</a:t>
            </a:r>
          </a:p>
        </p:txBody>
      </p:sp>
    </p:spTree>
    <p:extLst>
      <p:ext uri="{BB962C8B-B14F-4D97-AF65-F5344CB8AC3E}">
        <p14:creationId xmlns:p14="http://schemas.microsoft.com/office/powerpoint/2010/main" val="27186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34" grpId="0"/>
      <p:bldP spid="35" grpId="0" animBg="1"/>
      <p:bldP spid="36" grpId="0"/>
      <p:bldP spid="37"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TextBox 5"/>
          <p:cNvSpPr txBox="1"/>
          <p:nvPr/>
        </p:nvSpPr>
        <p:spPr>
          <a:xfrm>
            <a:off x="2823763" y="1733510"/>
            <a:ext cx="3847133" cy="603883"/>
          </a:xfrm>
          <a:prstGeom prst="rect">
            <a:avLst/>
          </a:prstGeom>
        </p:spPr>
        <p:txBody>
          <a:bodyPr wrap="square" lIns="0" tIns="0" rIns="0" bIns="0" rtlCol="0" anchor="t">
            <a:spAutoFit/>
          </a:bodyPr>
          <a:lstStyle/>
          <a:p>
            <a:r>
              <a:rPr lang="vi-VN" sz="1962">
                <a:solidFill>
                  <a:srgbClr val="9B6543"/>
                </a:solidFill>
                <a:latin typeface="Montserrat Medium" panose="00000600000000000000" pitchFamily="2" charset="0"/>
              </a:rPr>
              <a:t>Làm tròn các số thập phân vừa viết tới hàng phần mười</a:t>
            </a:r>
            <a:endParaRPr lang="en-US" sz="1962">
              <a:solidFill>
                <a:srgbClr val="9B6543"/>
              </a:solidFill>
              <a:latin typeface="Montserrat Medium" panose="00000600000000000000" pitchFamily="2" charset="0"/>
            </a:endParaRPr>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70" y="1014910"/>
            <a:ext cx="1033062" cy="730030"/>
          </a:xfrm>
          <a:prstGeom prst="rect">
            <a:avLst/>
          </a:prstGeom>
        </p:spPr>
      </p:pic>
      <p:sp>
        <p:nvSpPr>
          <p:cNvPr id="10" name="Freeform 8">
            <a:extLst>
              <a:ext uri="{FF2B5EF4-FFF2-40B4-BE49-F238E27FC236}">
                <a16:creationId xmlns:a16="http://schemas.microsoft.com/office/drawing/2014/main" xmlns="" id="{3137344D-9860-726A-C48A-8DEE54CC0F15}"/>
              </a:ext>
            </a:extLst>
          </p:cNvPr>
          <p:cNvSpPr/>
          <p:nvPr/>
        </p:nvSpPr>
        <p:spPr>
          <a:xfrm>
            <a:off x="-114300" y="2584653"/>
            <a:ext cx="3283170" cy="3397048"/>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12,45">
            <a:extLst>
              <a:ext uri="{FF2B5EF4-FFF2-40B4-BE49-F238E27FC236}">
                <a16:creationId xmlns:a16="http://schemas.microsoft.com/office/drawing/2014/main" xmlns="" id="{0A22A18B-419B-3472-D150-7E11345AE9FC}"/>
              </a:ext>
            </a:extLst>
          </p:cNvPr>
          <p:cNvSpPr txBox="1"/>
          <p:nvPr/>
        </p:nvSpPr>
        <p:spPr>
          <a:xfrm>
            <a:off x="1984528" y="3131352"/>
            <a:ext cx="1144297" cy="369332"/>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12,45</a:t>
            </a:r>
          </a:p>
        </p:txBody>
      </p:sp>
      <p:grpSp>
        <p:nvGrpSpPr>
          <p:cNvPr id="14" name="Group 13">
            <a:extLst>
              <a:ext uri="{FF2B5EF4-FFF2-40B4-BE49-F238E27FC236}">
                <a16:creationId xmlns:a16="http://schemas.microsoft.com/office/drawing/2014/main" xmlns="" id="{DECE5518-9398-9076-5C99-728066A2349D}"/>
              </a:ext>
            </a:extLst>
          </p:cNvPr>
          <p:cNvGrpSpPr/>
          <p:nvPr/>
        </p:nvGrpSpPr>
        <p:grpSpPr>
          <a:xfrm>
            <a:off x="4344037" y="2584652"/>
            <a:ext cx="1977254" cy="1781970"/>
            <a:chOff x="191823" y="4060643"/>
            <a:chExt cx="3954508" cy="3563940"/>
          </a:xfrm>
        </p:grpSpPr>
        <p:sp>
          <p:nvSpPr>
            <p:cNvPr id="15" name="Freeform 8">
              <a:extLst>
                <a:ext uri="{FF2B5EF4-FFF2-40B4-BE49-F238E27FC236}">
                  <a16:creationId xmlns:a16="http://schemas.microsoft.com/office/drawing/2014/main" xmlns="" id="{DF36C2F9-4743-6E6F-D6A3-9FD012F911B6}"/>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A7A5B7D5-CD50-1E6D-F03C-59E33698E8C3}"/>
                </a:ext>
              </a:extLst>
            </p:cNvPr>
            <p:cNvSpPr txBox="1"/>
            <p:nvPr/>
          </p:nvSpPr>
          <p:spPr>
            <a:xfrm>
              <a:off x="1008481" y="5473281"/>
              <a:ext cx="244679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a:t>
              </a:r>
            </a:p>
          </p:txBody>
        </p:sp>
      </p:grpSp>
      <p:grpSp>
        <p:nvGrpSpPr>
          <p:cNvPr id="17" name="Group 16">
            <a:extLst>
              <a:ext uri="{FF2B5EF4-FFF2-40B4-BE49-F238E27FC236}">
                <a16:creationId xmlns:a16="http://schemas.microsoft.com/office/drawing/2014/main" xmlns="" id="{088F0250-823A-8BB5-4DE4-8586D24322FE}"/>
              </a:ext>
            </a:extLst>
          </p:cNvPr>
          <p:cNvGrpSpPr/>
          <p:nvPr/>
        </p:nvGrpSpPr>
        <p:grpSpPr>
          <a:xfrm>
            <a:off x="4990993" y="4181956"/>
            <a:ext cx="1977254" cy="1781970"/>
            <a:chOff x="191823" y="4060643"/>
            <a:chExt cx="3954508" cy="3563940"/>
          </a:xfrm>
        </p:grpSpPr>
        <p:sp>
          <p:nvSpPr>
            <p:cNvPr id="18" name="Freeform 8">
              <a:extLst>
                <a:ext uri="{FF2B5EF4-FFF2-40B4-BE49-F238E27FC236}">
                  <a16:creationId xmlns:a16="http://schemas.microsoft.com/office/drawing/2014/main" xmlns="" id="{9178DCD2-0818-8A80-BE45-132C2C9236FD}"/>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9" name="TextBox 11">
              <a:extLst>
                <a:ext uri="{FF2B5EF4-FFF2-40B4-BE49-F238E27FC236}">
                  <a16:creationId xmlns:a16="http://schemas.microsoft.com/office/drawing/2014/main" xmlns="" id="{A075C9C0-08BB-EDDF-8B9A-7CC29036D46E}"/>
                </a:ext>
              </a:extLst>
            </p:cNvPr>
            <p:cNvSpPr txBox="1"/>
            <p:nvPr/>
          </p:nvSpPr>
          <p:spPr>
            <a:xfrm>
              <a:off x="2005855" y="5446671"/>
              <a:ext cx="875468"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a:t>
              </a:r>
            </a:p>
          </p:txBody>
        </p:sp>
      </p:grpSp>
      <p:grpSp>
        <p:nvGrpSpPr>
          <p:cNvPr id="20" name="Group 19">
            <a:extLst>
              <a:ext uri="{FF2B5EF4-FFF2-40B4-BE49-F238E27FC236}">
                <a16:creationId xmlns:a16="http://schemas.microsoft.com/office/drawing/2014/main" xmlns="" id="{2FE38CFC-15D1-D4C0-F5EA-AB5977BC328D}"/>
              </a:ext>
            </a:extLst>
          </p:cNvPr>
          <p:cNvGrpSpPr/>
          <p:nvPr/>
        </p:nvGrpSpPr>
        <p:grpSpPr>
          <a:xfrm>
            <a:off x="6987711" y="2722681"/>
            <a:ext cx="1977254" cy="1781970"/>
            <a:chOff x="191823" y="4060643"/>
            <a:chExt cx="3954508" cy="3563940"/>
          </a:xfrm>
        </p:grpSpPr>
        <p:sp>
          <p:nvSpPr>
            <p:cNvPr id="21" name="Freeform 8">
              <a:extLst>
                <a:ext uri="{FF2B5EF4-FFF2-40B4-BE49-F238E27FC236}">
                  <a16:creationId xmlns:a16="http://schemas.microsoft.com/office/drawing/2014/main" xmlns="" id="{6CAE0D33-98CA-E4B8-4EF1-088AF36416CF}"/>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2" name="TextBox 11">
              <a:extLst>
                <a:ext uri="{FF2B5EF4-FFF2-40B4-BE49-F238E27FC236}">
                  <a16:creationId xmlns:a16="http://schemas.microsoft.com/office/drawing/2014/main" xmlns="" id="{F116CBE3-AD85-726F-E4EA-30716FA50354}"/>
                </a:ext>
              </a:extLst>
            </p:cNvPr>
            <p:cNvSpPr txBox="1"/>
            <p:nvPr/>
          </p:nvSpPr>
          <p:spPr>
            <a:xfrm>
              <a:off x="1838033"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a:t>
              </a:r>
            </a:p>
          </p:txBody>
        </p:sp>
      </p:grpSp>
      <p:grpSp>
        <p:nvGrpSpPr>
          <p:cNvPr id="25" name="Group 24">
            <a:extLst>
              <a:ext uri="{FF2B5EF4-FFF2-40B4-BE49-F238E27FC236}">
                <a16:creationId xmlns:a16="http://schemas.microsoft.com/office/drawing/2014/main" xmlns="" id="{3EEA7281-8101-143A-D8B5-945BDE1A092C}"/>
              </a:ext>
            </a:extLst>
          </p:cNvPr>
          <p:cNvGrpSpPr/>
          <p:nvPr/>
        </p:nvGrpSpPr>
        <p:grpSpPr>
          <a:xfrm>
            <a:off x="1698305" y="1286420"/>
            <a:ext cx="1029012" cy="1192899"/>
            <a:chOff x="3396609" y="858340"/>
            <a:chExt cx="2058023" cy="2385797"/>
          </a:xfrm>
        </p:grpSpPr>
        <p:sp>
          <p:nvSpPr>
            <p:cNvPr id="24" name="Freeform 5">
              <a:extLst>
                <a:ext uri="{FF2B5EF4-FFF2-40B4-BE49-F238E27FC236}">
                  <a16:creationId xmlns:a16="http://schemas.microsoft.com/office/drawing/2014/main" xmlns="" id="{9CB649D4-12EC-0769-F5D2-740691EDBD4F}"/>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l="-56381" r="1" b="-99940"/>
              </a:stretch>
            </a:blipFill>
          </p:spPr>
          <p:txBody>
            <a:bodyPr/>
            <a:lstStyle/>
            <a:p>
              <a:endParaRPr lang="en-US"/>
            </a:p>
          </p:txBody>
        </p:sp>
        <p:sp>
          <p:nvSpPr>
            <p:cNvPr id="23" name="TextBox 11">
              <a:extLst>
                <a:ext uri="{FF2B5EF4-FFF2-40B4-BE49-F238E27FC236}">
                  <a16:creationId xmlns:a16="http://schemas.microsoft.com/office/drawing/2014/main" xmlns="" id="{4BD84362-DD89-8D4C-CC6D-BCECEA38EAFB}"/>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e</a:t>
              </a:r>
            </a:p>
          </p:txBody>
        </p:sp>
      </p:grpSp>
      <p:sp>
        <p:nvSpPr>
          <p:cNvPr id="6" name="405,03">
            <a:extLst>
              <a:ext uri="{FF2B5EF4-FFF2-40B4-BE49-F238E27FC236}">
                <a16:creationId xmlns:a16="http://schemas.microsoft.com/office/drawing/2014/main" xmlns="" id="{69580CC1-7E9B-3285-B1C0-80906A2DF30C}"/>
              </a:ext>
            </a:extLst>
          </p:cNvPr>
          <p:cNvSpPr txBox="1"/>
          <p:nvPr/>
        </p:nvSpPr>
        <p:spPr>
          <a:xfrm>
            <a:off x="1412380" y="3746937"/>
            <a:ext cx="1144297" cy="369332"/>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405,03</a:t>
            </a:r>
          </a:p>
        </p:txBody>
      </p:sp>
      <p:sp>
        <p:nvSpPr>
          <p:cNvPr id="9" name="0,008">
            <a:extLst>
              <a:ext uri="{FF2B5EF4-FFF2-40B4-BE49-F238E27FC236}">
                <a16:creationId xmlns:a16="http://schemas.microsoft.com/office/drawing/2014/main" xmlns="" id="{4A42AE93-E010-4F49-942B-046FFC1BDDA6}"/>
              </a:ext>
            </a:extLst>
          </p:cNvPr>
          <p:cNvSpPr txBox="1"/>
          <p:nvPr/>
        </p:nvSpPr>
        <p:spPr>
          <a:xfrm>
            <a:off x="955137" y="4319985"/>
            <a:ext cx="1144297" cy="369332"/>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0,008</a:t>
            </a:r>
          </a:p>
        </p:txBody>
      </p:sp>
      <p:sp>
        <p:nvSpPr>
          <p:cNvPr id="12" name="3,14">
            <a:extLst>
              <a:ext uri="{FF2B5EF4-FFF2-40B4-BE49-F238E27FC236}">
                <a16:creationId xmlns:a16="http://schemas.microsoft.com/office/drawing/2014/main" xmlns="" id="{30B66F7C-273D-EE4F-6CDD-815DB8BD6306}"/>
              </a:ext>
            </a:extLst>
          </p:cNvPr>
          <p:cNvSpPr txBox="1"/>
          <p:nvPr/>
        </p:nvSpPr>
        <p:spPr>
          <a:xfrm>
            <a:off x="482051" y="4848387"/>
            <a:ext cx="1144297" cy="369332"/>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3,14</a:t>
            </a:r>
          </a:p>
        </p:txBody>
      </p:sp>
      <p:grpSp>
        <p:nvGrpSpPr>
          <p:cNvPr id="26" name="Group 25">
            <a:extLst>
              <a:ext uri="{FF2B5EF4-FFF2-40B4-BE49-F238E27FC236}">
                <a16:creationId xmlns:a16="http://schemas.microsoft.com/office/drawing/2014/main" xmlns="" id="{8283231C-71F5-6E18-02DC-D6104CB68929}"/>
              </a:ext>
            </a:extLst>
          </p:cNvPr>
          <p:cNvGrpSpPr/>
          <p:nvPr/>
        </p:nvGrpSpPr>
        <p:grpSpPr>
          <a:xfrm>
            <a:off x="2598038" y="4279367"/>
            <a:ext cx="1977254" cy="1781970"/>
            <a:chOff x="191823" y="4060643"/>
            <a:chExt cx="3954508" cy="3563940"/>
          </a:xfrm>
        </p:grpSpPr>
        <p:sp>
          <p:nvSpPr>
            <p:cNvPr id="28" name="Freeform 8">
              <a:extLst>
                <a:ext uri="{FF2B5EF4-FFF2-40B4-BE49-F238E27FC236}">
                  <a16:creationId xmlns:a16="http://schemas.microsoft.com/office/drawing/2014/main" xmlns="" id="{13ADB7D9-FB37-2E91-AA7A-4CA0AF20D810}"/>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9" name="TextBox 11">
              <a:extLst>
                <a:ext uri="{FF2B5EF4-FFF2-40B4-BE49-F238E27FC236}">
                  <a16:creationId xmlns:a16="http://schemas.microsoft.com/office/drawing/2014/main" xmlns="" id="{A8E92F44-81D7-FD81-AF5F-95775BED126D}"/>
                </a:ext>
              </a:extLst>
            </p:cNvPr>
            <p:cNvSpPr txBox="1"/>
            <p:nvPr/>
          </p:nvSpPr>
          <p:spPr>
            <a:xfrm>
              <a:off x="1631043" y="5388723"/>
              <a:ext cx="1517710"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12,5</a:t>
              </a:r>
            </a:p>
          </p:txBody>
        </p:sp>
      </p:grpSp>
    </p:spTree>
    <p:extLst>
      <p:ext uri="{BB962C8B-B14F-4D97-AF65-F5344CB8AC3E}">
        <p14:creationId xmlns:p14="http://schemas.microsoft.com/office/powerpoint/2010/main" val="2379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style.rotation</p:attrName>
                                        </p:attrNameLst>
                                      </p:cBhvr>
                                      <p:tavLst>
                                        <p:tav tm="0">
                                          <p:val>
                                            <p:fltVal val="90"/>
                                          </p:val>
                                        </p:tav>
                                        <p:tav tm="100000">
                                          <p:val>
                                            <p:fltVal val="0"/>
                                          </p:val>
                                        </p:tav>
                                      </p:tavLst>
                                    </p:anim>
                                    <p:animEffect transition="in" filter="fade">
                                      <p:cBhvr>
                                        <p:cTn id="20" dur="1000"/>
                                        <p:tgtEl>
                                          <p:spTgt spid="2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5" grpId="0"/>
      <p:bldP spid="11" grpId="0"/>
      <p:bldP spid="6"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TextBox 5"/>
          <p:cNvSpPr txBox="1"/>
          <p:nvPr/>
        </p:nvSpPr>
        <p:spPr>
          <a:xfrm>
            <a:off x="2823763" y="1733510"/>
            <a:ext cx="4343328" cy="603883"/>
          </a:xfrm>
          <a:prstGeom prst="rect">
            <a:avLst/>
          </a:prstGeom>
        </p:spPr>
        <p:txBody>
          <a:bodyPr wrap="square" lIns="0" tIns="0" rIns="0" bIns="0" rtlCol="0" anchor="t">
            <a:spAutoFit/>
          </a:bodyPr>
          <a:lstStyle/>
          <a:p>
            <a:r>
              <a:rPr lang="vi-VN" sz="1962">
                <a:solidFill>
                  <a:srgbClr val="9B6543"/>
                </a:solidFill>
                <a:latin typeface="Montserrat Medium" panose="00000600000000000000" pitchFamily="2" charset="0"/>
              </a:rPr>
              <a:t>Làm tròn các số thập phân vừa viết tới số tự nhiên gần nhất</a:t>
            </a:r>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70" y="1014910"/>
            <a:ext cx="1033062" cy="730030"/>
          </a:xfrm>
          <a:prstGeom prst="rect">
            <a:avLst/>
          </a:prstGeom>
        </p:spPr>
      </p:pic>
      <p:grpSp>
        <p:nvGrpSpPr>
          <p:cNvPr id="14" name="Group 13">
            <a:extLst>
              <a:ext uri="{FF2B5EF4-FFF2-40B4-BE49-F238E27FC236}">
                <a16:creationId xmlns:a16="http://schemas.microsoft.com/office/drawing/2014/main" xmlns="" id="{DECE5518-9398-9076-5C99-728066A2349D}"/>
              </a:ext>
            </a:extLst>
          </p:cNvPr>
          <p:cNvGrpSpPr/>
          <p:nvPr/>
        </p:nvGrpSpPr>
        <p:grpSpPr>
          <a:xfrm>
            <a:off x="2530923" y="2491379"/>
            <a:ext cx="1977254" cy="1781970"/>
            <a:chOff x="191823" y="4060643"/>
            <a:chExt cx="3954508" cy="3563940"/>
          </a:xfrm>
        </p:grpSpPr>
        <p:sp>
          <p:nvSpPr>
            <p:cNvPr id="15" name="Freeform 8">
              <a:extLst>
                <a:ext uri="{FF2B5EF4-FFF2-40B4-BE49-F238E27FC236}">
                  <a16:creationId xmlns:a16="http://schemas.microsoft.com/office/drawing/2014/main" xmlns="" id="{DF36C2F9-4743-6E6F-D6A3-9FD012F911B6}"/>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xmlns="" id="{A7A5B7D5-CD50-1E6D-F03C-59E33698E8C3}"/>
                </a:ext>
              </a:extLst>
            </p:cNvPr>
            <p:cNvSpPr txBox="1"/>
            <p:nvPr/>
          </p:nvSpPr>
          <p:spPr>
            <a:xfrm>
              <a:off x="1008481" y="5473281"/>
              <a:ext cx="244679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405,03</a:t>
              </a:r>
            </a:p>
          </p:txBody>
        </p:sp>
      </p:grpSp>
      <p:grpSp>
        <p:nvGrpSpPr>
          <p:cNvPr id="17" name="Group 16">
            <a:extLst>
              <a:ext uri="{FF2B5EF4-FFF2-40B4-BE49-F238E27FC236}">
                <a16:creationId xmlns:a16="http://schemas.microsoft.com/office/drawing/2014/main" xmlns="" id="{088F0250-823A-8BB5-4DE4-8586D24322FE}"/>
              </a:ext>
            </a:extLst>
          </p:cNvPr>
          <p:cNvGrpSpPr/>
          <p:nvPr/>
        </p:nvGrpSpPr>
        <p:grpSpPr>
          <a:xfrm>
            <a:off x="6999877" y="2738637"/>
            <a:ext cx="1977254" cy="1781970"/>
            <a:chOff x="191823" y="4060643"/>
            <a:chExt cx="3954508" cy="3563940"/>
          </a:xfrm>
        </p:grpSpPr>
        <p:sp>
          <p:nvSpPr>
            <p:cNvPr id="18" name="Freeform 8">
              <a:extLst>
                <a:ext uri="{FF2B5EF4-FFF2-40B4-BE49-F238E27FC236}">
                  <a16:creationId xmlns:a16="http://schemas.microsoft.com/office/drawing/2014/main" xmlns="" id="{9178DCD2-0818-8A80-BE45-132C2C9236FD}"/>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1">
              <a:extLst>
                <a:ext uri="{FF2B5EF4-FFF2-40B4-BE49-F238E27FC236}">
                  <a16:creationId xmlns:a16="http://schemas.microsoft.com/office/drawing/2014/main" xmlns="" id="{A075C9C0-08BB-EDDF-8B9A-7CC29036D46E}"/>
                </a:ext>
              </a:extLst>
            </p:cNvPr>
            <p:cNvSpPr txBox="1"/>
            <p:nvPr/>
          </p:nvSpPr>
          <p:spPr>
            <a:xfrm>
              <a:off x="1057995" y="5446671"/>
              <a:ext cx="1823330"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0,008</a:t>
              </a:r>
            </a:p>
          </p:txBody>
        </p:sp>
      </p:grpSp>
      <p:grpSp>
        <p:nvGrpSpPr>
          <p:cNvPr id="20" name="Group 19">
            <a:extLst>
              <a:ext uri="{FF2B5EF4-FFF2-40B4-BE49-F238E27FC236}">
                <a16:creationId xmlns:a16="http://schemas.microsoft.com/office/drawing/2014/main" xmlns="" id="{2FE38CFC-15D1-D4C0-F5EA-AB5977BC328D}"/>
              </a:ext>
            </a:extLst>
          </p:cNvPr>
          <p:cNvGrpSpPr/>
          <p:nvPr/>
        </p:nvGrpSpPr>
        <p:grpSpPr>
          <a:xfrm>
            <a:off x="4635824" y="2738637"/>
            <a:ext cx="1977254" cy="1781970"/>
            <a:chOff x="191823" y="4060643"/>
            <a:chExt cx="3954508" cy="3563940"/>
          </a:xfrm>
        </p:grpSpPr>
        <p:sp>
          <p:nvSpPr>
            <p:cNvPr id="21" name="Freeform 8">
              <a:extLst>
                <a:ext uri="{FF2B5EF4-FFF2-40B4-BE49-F238E27FC236}">
                  <a16:creationId xmlns:a16="http://schemas.microsoft.com/office/drawing/2014/main" xmlns="" id="{6CAE0D33-98CA-E4B8-4EF1-088AF36416CF}"/>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TextBox 11">
              <a:extLst>
                <a:ext uri="{FF2B5EF4-FFF2-40B4-BE49-F238E27FC236}">
                  <a16:creationId xmlns:a16="http://schemas.microsoft.com/office/drawing/2014/main" xmlns="" id="{F116CBE3-AD85-726F-E4EA-30716FA50354}"/>
                </a:ext>
              </a:extLst>
            </p:cNvPr>
            <p:cNvSpPr txBox="1"/>
            <p:nvPr/>
          </p:nvSpPr>
          <p:spPr>
            <a:xfrm>
              <a:off x="1838033" y="5473281"/>
              <a:ext cx="2005106" cy="738664"/>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3,14</a:t>
              </a:r>
            </a:p>
          </p:txBody>
        </p:sp>
      </p:grpSp>
      <p:grpSp>
        <p:nvGrpSpPr>
          <p:cNvPr id="25" name="Group 24">
            <a:extLst>
              <a:ext uri="{FF2B5EF4-FFF2-40B4-BE49-F238E27FC236}">
                <a16:creationId xmlns:a16="http://schemas.microsoft.com/office/drawing/2014/main" xmlns="" id="{3EEA7281-8101-143A-D8B5-945BDE1A092C}"/>
              </a:ext>
            </a:extLst>
          </p:cNvPr>
          <p:cNvGrpSpPr/>
          <p:nvPr/>
        </p:nvGrpSpPr>
        <p:grpSpPr>
          <a:xfrm>
            <a:off x="1698305" y="1286420"/>
            <a:ext cx="1029012" cy="1192899"/>
            <a:chOff x="3396609" y="858340"/>
            <a:chExt cx="2058023" cy="2385797"/>
          </a:xfrm>
        </p:grpSpPr>
        <p:sp>
          <p:nvSpPr>
            <p:cNvPr id="24" name="Freeform 5">
              <a:extLst>
                <a:ext uri="{FF2B5EF4-FFF2-40B4-BE49-F238E27FC236}">
                  <a16:creationId xmlns:a16="http://schemas.microsoft.com/office/drawing/2014/main" xmlns="" id="{9CB649D4-12EC-0769-F5D2-740691EDBD4F}"/>
                </a:ext>
              </a:extLst>
            </p:cNvPr>
            <p:cNvSpPr/>
            <p:nvPr/>
          </p:nvSpPr>
          <p:spPr>
            <a:xfrm rot="-4573699">
              <a:off x="3232722" y="1022227"/>
              <a:ext cx="2385797" cy="2058023"/>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l="-56381" r="1" b="-99940"/>
              </a:stretch>
            </a:blipFill>
          </p:spPr>
          <p:txBody>
            <a:bodyPr/>
            <a:lstStyle/>
            <a:p>
              <a:endParaRPr lang="en-US"/>
            </a:p>
          </p:txBody>
        </p:sp>
        <p:sp>
          <p:nvSpPr>
            <p:cNvPr id="23" name="TextBox 11">
              <a:extLst>
                <a:ext uri="{FF2B5EF4-FFF2-40B4-BE49-F238E27FC236}">
                  <a16:creationId xmlns:a16="http://schemas.microsoft.com/office/drawing/2014/main" xmlns="" id="{4BD84362-DD89-8D4C-CC6D-BCECEA38EAFB}"/>
                </a:ext>
              </a:extLst>
            </p:cNvPr>
            <p:cNvSpPr txBox="1"/>
            <p:nvPr/>
          </p:nvSpPr>
          <p:spPr>
            <a:xfrm>
              <a:off x="3953819" y="1667532"/>
              <a:ext cx="815264" cy="923330"/>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g</a:t>
              </a:r>
            </a:p>
          </p:txBody>
        </p:sp>
      </p:grpSp>
      <p:grpSp>
        <p:nvGrpSpPr>
          <p:cNvPr id="26" name="Group 25">
            <a:extLst>
              <a:ext uri="{FF2B5EF4-FFF2-40B4-BE49-F238E27FC236}">
                <a16:creationId xmlns:a16="http://schemas.microsoft.com/office/drawing/2014/main" xmlns="" id="{8283231C-71F5-6E18-02DC-D6104CB68929}"/>
              </a:ext>
            </a:extLst>
          </p:cNvPr>
          <p:cNvGrpSpPr/>
          <p:nvPr/>
        </p:nvGrpSpPr>
        <p:grpSpPr>
          <a:xfrm>
            <a:off x="208142" y="2651180"/>
            <a:ext cx="1977254" cy="1781970"/>
            <a:chOff x="191823" y="4060643"/>
            <a:chExt cx="3954508" cy="3563940"/>
          </a:xfrm>
        </p:grpSpPr>
        <p:sp>
          <p:nvSpPr>
            <p:cNvPr id="28" name="Freeform 8">
              <a:extLst>
                <a:ext uri="{FF2B5EF4-FFF2-40B4-BE49-F238E27FC236}">
                  <a16:creationId xmlns:a16="http://schemas.microsoft.com/office/drawing/2014/main" xmlns="" id="{13ADB7D9-FB37-2E91-AA7A-4CA0AF20D810}"/>
                </a:ext>
              </a:extLst>
            </p:cNvPr>
            <p:cNvSpPr/>
            <p:nvPr/>
          </p:nvSpPr>
          <p:spPr>
            <a:xfrm>
              <a:off x="191823" y="4060643"/>
              <a:ext cx="3954508" cy="3563940"/>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29" name="TextBox 11">
              <a:extLst>
                <a:ext uri="{FF2B5EF4-FFF2-40B4-BE49-F238E27FC236}">
                  <a16:creationId xmlns:a16="http://schemas.microsoft.com/office/drawing/2014/main" xmlns="" id="{A8E92F44-81D7-FD81-AF5F-95775BED126D}"/>
                </a:ext>
              </a:extLst>
            </p:cNvPr>
            <p:cNvSpPr txBox="1"/>
            <p:nvPr/>
          </p:nvSpPr>
          <p:spPr>
            <a:xfrm>
              <a:off x="1631043" y="5388723"/>
              <a:ext cx="1517710" cy="1477328"/>
            </a:xfrm>
            <a:prstGeom prst="rect">
              <a:avLst/>
            </a:prstGeom>
          </p:spPr>
          <p:txBody>
            <a:bodyPr wrap="square" lIns="0" tIns="0" rIns="0" bIns="0" rtlCol="0" anchor="t">
              <a:spAutoFit/>
            </a:bodyPr>
            <a:lstStyle/>
            <a:p>
              <a:r>
                <a:rPr lang="en-US" sz="2400">
                  <a:solidFill>
                    <a:schemeClr val="bg1"/>
                  </a:solidFill>
                  <a:latin typeface="Montserrat SemiBold" panose="00000700000000000000" pitchFamily="2" charset="0"/>
                </a:rPr>
                <a:t>12,45</a:t>
              </a:r>
            </a:p>
          </p:txBody>
        </p:sp>
      </p:grpSp>
      <p:grpSp>
        <p:nvGrpSpPr>
          <p:cNvPr id="7" name="Group 6">
            <a:extLst>
              <a:ext uri="{FF2B5EF4-FFF2-40B4-BE49-F238E27FC236}">
                <a16:creationId xmlns:a16="http://schemas.microsoft.com/office/drawing/2014/main" xmlns="" id="{26BAD6E0-586F-62D4-F6FF-B879704A0BCC}"/>
              </a:ext>
            </a:extLst>
          </p:cNvPr>
          <p:cNvGrpSpPr/>
          <p:nvPr/>
        </p:nvGrpSpPr>
        <p:grpSpPr>
          <a:xfrm>
            <a:off x="638648" y="4520607"/>
            <a:ext cx="1096016" cy="1037445"/>
            <a:chOff x="1677978" y="7939910"/>
            <a:chExt cx="2192032" cy="2074889"/>
          </a:xfrm>
        </p:grpSpPr>
        <p:sp>
          <p:nvSpPr>
            <p:cNvPr id="2" name="Freeform 8">
              <a:extLst>
                <a:ext uri="{FF2B5EF4-FFF2-40B4-BE49-F238E27FC236}">
                  <a16:creationId xmlns:a16="http://schemas.microsoft.com/office/drawing/2014/main" xmlns="" id="{B9BEB70E-B85B-2BBE-5DCB-B11DD3D374E6}"/>
                </a:ext>
              </a:extLst>
            </p:cNvPr>
            <p:cNvSpPr/>
            <p:nvPr/>
          </p:nvSpPr>
          <p:spPr>
            <a:xfrm rot="-6018378">
              <a:off x="2034086" y="8178875"/>
              <a:ext cx="1479816" cy="2192032"/>
            </a:xfrm>
            <a:custGeom>
              <a:avLst/>
              <a:gdLst/>
              <a:ahLst/>
              <a:cxnLst/>
              <a:rect l="l" t="t" r="r" b="b"/>
              <a:pathLst>
                <a:path w="1129019" h="1428231">
                  <a:moveTo>
                    <a:pt x="0" y="0"/>
                  </a:moveTo>
                  <a:lnTo>
                    <a:pt x="1129019" y="0"/>
                  </a:lnTo>
                  <a:lnTo>
                    <a:pt x="1129019" y="1428231"/>
                  </a:lnTo>
                  <a:lnTo>
                    <a:pt x="0" y="142823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4" name="TextBox 11">
              <a:extLst>
                <a:ext uri="{FF2B5EF4-FFF2-40B4-BE49-F238E27FC236}">
                  <a16:creationId xmlns:a16="http://schemas.microsoft.com/office/drawing/2014/main" xmlns="" id="{809C5798-4AAC-4FE1-ECF2-D0E12EABF4E5}"/>
                </a:ext>
              </a:extLst>
            </p:cNvPr>
            <p:cNvSpPr txBox="1"/>
            <p:nvPr/>
          </p:nvSpPr>
          <p:spPr>
            <a:xfrm>
              <a:off x="1914032" y="7939910"/>
              <a:ext cx="1517710" cy="1015662"/>
            </a:xfrm>
            <a:prstGeom prst="rect">
              <a:avLst/>
            </a:prstGeom>
          </p:spPr>
          <p:txBody>
            <a:bodyPr wrap="square" lIns="0" tIns="0" rIns="0" bIns="0" rtlCol="0" anchor="t">
              <a:spAutoFit/>
            </a:bodyPr>
            <a:lstStyle/>
            <a:p>
              <a:r>
                <a:rPr lang="en-US" sz="3300">
                  <a:ln>
                    <a:solidFill>
                      <a:srgbClr val="002060"/>
                    </a:solidFill>
                  </a:ln>
                  <a:solidFill>
                    <a:srgbClr val="9B6543"/>
                  </a:solidFill>
                  <a:latin typeface="Montserrat SemiBold" panose="00000700000000000000" pitchFamily="2" charset="0"/>
                </a:rPr>
                <a:t>12</a:t>
              </a:r>
            </a:p>
          </p:txBody>
        </p:sp>
      </p:grpSp>
      <p:grpSp>
        <p:nvGrpSpPr>
          <p:cNvPr id="13" name="Group 12">
            <a:extLst>
              <a:ext uri="{FF2B5EF4-FFF2-40B4-BE49-F238E27FC236}">
                <a16:creationId xmlns:a16="http://schemas.microsoft.com/office/drawing/2014/main" xmlns="" id="{70DEE57A-900C-19CA-6CE7-8D93926D6308}"/>
              </a:ext>
            </a:extLst>
          </p:cNvPr>
          <p:cNvGrpSpPr/>
          <p:nvPr/>
        </p:nvGrpSpPr>
        <p:grpSpPr>
          <a:xfrm>
            <a:off x="2647632" y="4484627"/>
            <a:ext cx="1098933" cy="1059051"/>
            <a:chOff x="1672145" y="7896697"/>
            <a:chExt cx="2197865" cy="2118102"/>
          </a:xfrm>
        </p:grpSpPr>
        <p:sp>
          <p:nvSpPr>
            <p:cNvPr id="27" name="Freeform 8">
              <a:extLst>
                <a:ext uri="{FF2B5EF4-FFF2-40B4-BE49-F238E27FC236}">
                  <a16:creationId xmlns:a16="http://schemas.microsoft.com/office/drawing/2014/main" xmlns="" id="{168479B0-6E34-1AD8-1507-A8885AF30F59}"/>
                </a:ext>
              </a:extLst>
            </p:cNvPr>
            <p:cNvSpPr/>
            <p:nvPr/>
          </p:nvSpPr>
          <p:spPr>
            <a:xfrm rot="-6018378">
              <a:off x="2034086" y="8178875"/>
              <a:ext cx="1479816" cy="2192032"/>
            </a:xfrm>
            <a:custGeom>
              <a:avLst/>
              <a:gdLst/>
              <a:ahLst/>
              <a:cxnLst/>
              <a:rect l="l" t="t" r="r" b="b"/>
              <a:pathLst>
                <a:path w="1129019" h="1428231">
                  <a:moveTo>
                    <a:pt x="0" y="0"/>
                  </a:moveTo>
                  <a:lnTo>
                    <a:pt x="1129019" y="0"/>
                  </a:lnTo>
                  <a:lnTo>
                    <a:pt x="1129019" y="1428231"/>
                  </a:lnTo>
                  <a:lnTo>
                    <a:pt x="0" y="142823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30" name="TextBox 11">
              <a:extLst>
                <a:ext uri="{FF2B5EF4-FFF2-40B4-BE49-F238E27FC236}">
                  <a16:creationId xmlns:a16="http://schemas.microsoft.com/office/drawing/2014/main" xmlns="" id="{2D7B0D1A-1A21-8994-2551-AA3481B21157}"/>
                </a:ext>
              </a:extLst>
            </p:cNvPr>
            <p:cNvSpPr txBox="1"/>
            <p:nvPr/>
          </p:nvSpPr>
          <p:spPr>
            <a:xfrm>
              <a:off x="1672145" y="7896697"/>
              <a:ext cx="1823329" cy="1015662"/>
            </a:xfrm>
            <a:prstGeom prst="rect">
              <a:avLst/>
            </a:prstGeom>
          </p:spPr>
          <p:txBody>
            <a:bodyPr wrap="square" lIns="0" tIns="0" rIns="0" bIns="0" rtlCol="0" anchor="t">
              <a:spAutoFit/>
            </a:bodyPr>
            <a:lstStyle/>
            <a:p>
              <a:r>
                <a:rPr lang="en-US" sz="3300">
                  <a:ln>
                    <a:solidFill>
                      <a:srgbClr val="002060"/>
                    </a:solidFill>
                  </a:ln>
                  <a:solidFill>
                    <a:srgbClr val="9B6543"/>
                  </a:solidFill>
                  <a:latin typeface="Montserrat SemiBold" panose="00000700000000000000" pitchFamily="2" charset="0"/>
                </a:rPr>
                <a:t>405</a:t>
              </a:r>
            </a:p>
          </p:txBody>
        </p:sp>
      </p:grpSp>
      <p:grpSp>
        <p:nvGrpSpPr>
          <p:cNvPr id="31" name="Group 30">
            <a:extLst>
              <a:ext uri="{FF2B5EF4-FFF2-40B4-BE49-F238E27FC236}">
                <a16:creationId xmlns:a16="http://schemas.microsoft.com/office/drawing/2014/main" xmlns="" id="{7DBD9728-530F-D460-B1C8-2F486480ED34}"/>
              </a:ext>
            </a:extLst>
          </p:cNvPr>
          <p:cNvGrpSpPr/>
          <p:nvPr/>
        </p:nvGrpSpPr>
        <p:grpSpPr>
          <a:xfrm>
            <a:off x="5017075" y="4616659"/>
            <a:ext cx="1096016" cy="1031134"/>
            <a:chOff x="1677978" y="7952532"/>
            <a:chExt cx="2192032" cy="2062267"/>
          </a:xfrm>
        </p:grpSpPr>
        <p:sp>
          <p:nvSpPr>
            <p:cNvPr id="32" name="Freeform 8">
              <a:extLst>
                <a:ext uri="{FF2B5EF4-FFF2-40B4-BE49-F238E27FC236}">
                  <a16:creationId xmlns:a16="http://schemas.microsoft.com/office/drawing/2014/main" xmlns="" id="{E03DE9B9-B2EB-2F5A-2466-1CC2F830BF78}"/>
                </a:ext>
              </a:extLst>
            </p:cNvPr>
            <p:cNvSpPr/>
            <p:nvPr/>
          </p:nvSpPr>
          <p:spPr>
            <a:xfrm rot="-6018378">
              <a:off x="2034086" y="8178875"/>
              <a:ext cx="1479816" cy="2192032"/>
            </a:xfrm>
            <a:custGeom>
              <a:avLst/>
              <a:gdLst/>
              <a:ahLst/>
              <a:cxnLst/>
              <a:rect l="l" t="t" r="r" b="b"/>
              <a:pathLst>
                <a:path w="1129019" h="1428231">
                  <a:moveTo>
                    <a:pt x="0" y="0"/>
                  </a:moveTo>
                  <a:lnTo>
                    <a:pt x="1129019" y="0"/>
                  </a:lnTo>
                  <a:lnTo>
                    <a:pt x="1129019" y="1428231"/>
                  </a:lnTo>
                  <a:lnTo>
                    <a:pt x="0" y="142823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33" name="TextBox 11">
              <a:extLst>
                <a:ext uri="{FF2B5EF4-FFF2-40B4-BE49-F238E27FC236}">
                  <a16:creationId xmlns:a16="http://schemas.microsoft.com/office/drawing/2014/main" xmlns="" id="{69D45D95-4607-6EE5-FD46-8750EB13DAB3}"/>
                </a:ext>
              </a:extLst>
            </p:cNvPr>
            <p:cNvSpPr txBox="1"/>
            <p:nvPr/>
          </p:nvSpPr>
          <p:spPr>
            <a:xfrm>
              <a:off x="2046530" y="7952532"/>
              <a:ext cx="1517710" cy="1015662"/>
            </a:xfrm>
            <a:prstGeom prst="rect">
              <a:avLst/>
            </a:prstGeom>
          </p:spPr>
          <p:txBody>
            <a:bodyPr wrap="square" lIns="0" tIns="0" rIns="0" bIns="0" rtlCol="0" anchor="t">
              <a:spAutoFit/>
            </a:bodyPr>
            <a:lstStyle/>
            <a:p>
              <a:r>
                <a:rPr lang="en-US" sz="3300">
                  <a:ln>
                    <a:solidFill>
                      <a:srgbClr val="002060"/>
                    </a:solidFill>
                  </a:ln>
                  <a:solidFill>
                    <a:srgbClr val="9B6543"/>
                  </a:solidFill>
                  <a:latin typeface="Montserrat SemiBold" panose="00000700000000000000" pitchFamily="2" charset="0"/>
                </a:rPr>
                <a:t>3</a:t>
              </a:r>
            </a:p>
          </p:txBody>
        </p:sp>
      </p:grpSp>
      <p:grpSp>
        <p:nvGrpSpPr>
          <p:cNvPr id="34" name="Group 33">
            <a:extLst>
              <a:ext uri="{FF2B5EF4-FFF2-40B4-BE49-F238E27FC236}">
                <a16:creationId xmlns:a16="http://schemas.microsoft.com/office/drawing/2014/main" xmlns="" id="{CC04097B-DF86-2159-D8EF-51DB273BB1E4}"/>
              </a:ext>
            </a:extLst>
          </p:cNvPr>
          <p:cNvGrpSpPr/>
          <p:nvPr/>
        </p:nvGrpSpPr>
        <p:grpSpPr>
          <a:xfrm>
            <a:off x="7588576" y="4587290"/>
            <a:ext cx="1096016" cy="1060503"/>
            <a:chOff x="1677978" y="7893794"/>
            <a:chExt cx="2192032" cy="2121005"/>
          </a:xfrm>
        </p:grpSpPr>
        <p:sp>
          <p:nvSpPr>
            <p:cNvPr id="35" name="Freeform 8">
              <a:extLst>
                <a:ext uri="{FF2B5EF4-FFF2-40B4-BE49-F238E27FC236}">
                  <a16:creationId xmlns:a16="http://schemas.microsoft.com/office/drawing/2014/main" xmlns="" id="{158A59D1-27EF-1E5C-4537-1CB452F2A351}"/>
                </a:ext>
              </a:extLst>
            </p:cNvPr>
            <p:cNvSpPr/>
            <p:nvPr/>
          </p:nvSpPr>
          <p:spPr>
            <a:xfrm rot="-6018378">
              <a:off x="2034086" y="8178875"/>
              <a:ext cx="1479816" cy="2192032"/>
            </a:xfrm>
            <a:custGeom>
              <a:avLst/>
              <a:gdLst/>
              <a:ahLst/>
              <a:cxnLst/>
              <a:rect l="l" t="t" r="r" b="b"/>
              <a:pathLst>
                <a:path w="1129019" h="1428231">
                  <a:moveTo>
                    <a:pt x="0" y="0"/>
                  </a:moveTo>
                  <a:lnTo>
                    <a:pt x="1129019" y="0"/>
                  </a:lnTo>
                  <a:lnTo>
                    <a:pt x="1129019" y="1428231"/>
                  </a:lnTo>
                  <a:lnTo>
                    <a:pt x="0" y="142823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36" name="TextBox 11">
              <a:extLst>
                <a:ext uri="{FF2B5EF4-FFF2-40B4-BE49-F238E27FC236}">
                  <a16:creationId xmlns:a16="http://schemas.microsoft.com/office/drawing/2014/main" xmlns="" id="{F1966055-2F63-4BA7-0886-166705DA455D}"/>
                </a:ext>
              </a:extLst>
            </p:cNvPr>
            <p:cNvSpPr txBox="1"/>
            <p:nvPr/>
          </p:nvSpPr>
          <p:spPr>
            <a:xfrm>
              <a:off x="2108518" y="7893794"/>
              <a:ext cx="1517710" cy="1015662"/>
            </a:xfrm>
            <a:prstGeom prst="rect">
              <a:avLst/>
            </a:prstGeom>
          </p:spPr>
          <p:txBody>
            <a:bodyPr wrap="square" lIns="0" tIns="0" rIns="0" bIns="0" rtlCol="0" anchor="t">
              <a:spAutoFit/>
            </a:bodyPr>
            <a:lstStyle/>
            <a:p>
              <a:r>
                <a:rPr lang="en-US" sz="3300">
                  <a:ln>
                    <a:solidFill>
                      <a:srgbClr val="002060"/>
                    </a:solidFill>
                  </a:ln>
                  <a:solidFill>
                    <a:srgbClr val="9B6543"/>
                  </a:solidFill>
                  <a:latin typeface="Montserrat SemiBold" panose="00000700000000000000" pitchFamily="2" charset="0"/>
                </a:rPr>
                <a:t>0</a:t>
              </a:r>
            </a:p>
          </p:txBody>
        </p:sp>
      </p:grpSp>
    </p:spTree>
    <p:extLst>
      <p:ext uri="{BB962C8B-B14F-4D97-AF65-F5344CB8AC3E}">
        <p14:creationId xmlns:p14="http://schemas.microsoft.com/office/powerpoint/2010/main" val="109787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80">
                                          <p:stCondLst>
                                            <p:cond delay="0"/>
                                          </p:stCondLst>
                                        </p:cTn>
                                        <p:tgtEl>
                                          <p:spTgt spid="13"/>
                                        </p:tgtEl>
                                      </p:cBhvr>
                                    </p:animEffect>
                                    <p:anim calcmode="lin" valueType="num">
                                      <p:cBhvr>
                                        <p:cTn id="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2" dur="26">
                                          <p:stCondLst>
                                            <p:cond delay="650"/>
                                          </p:stCondLst>
                                        </p:cTn>
                                        <p:tgtEl>
                                          <p:spTgt spid="13"/>
                                        </p:tgtEl>
                                      </p:cBhvr>
                                      <p:to x="100000" y="60000"/>
                                    </p:animScale>
                                    <p:animScale>
                                      <p:cBhvr>
                                        <p:cTn id="63" dur="166" decel="50000">
                                          <p:stCondLst>
                                            <p:cond delay="676"/>
                                          </p:stCondLst>
                                        </p:cTn>
                                        <p:tgtEl>
                                          <p:spTgt spid="13"/>
                                        </p:tgtEl>
                                      </p:cBhvr>
                                      <p:to x="100000" y="100000"/>
                                    </p:animScale>
                                    <p:animScale>
                                      <p:cBhvr>
                                        <p:cTn id="64" dur="26">
                                          <p:stCondLst>
                                            <p:cond delay="1312"/>
                                          </p:stCondLst>
                                        </p:cTn>
                                        <p:tgtEl>
                                          <p:spTgt spid="13"/>
                                        </p:tgtEl>
                                      </p:cBhvr>
                                      <p:to x="100000" y="80000"/>
                                    </p:animScale>
                                    <p:animScale>
                                      <p:cBhvr>
                                        <p:cTn id="65" dur="166" decel="50000">
                                          <p:stCondLst>
                                            <p:cond delay="1338"/>
                                          </p:stCondLst>
                                        </p:cTn>
                                        <p:tgtEl>
                                          <p:spTgt spid="13"/>
                                        </p:tgtEl>
                                      </p:cBhvr>
                                      <p:to x="100000" y="100000"/>
                                    </p:animScale>
                                    <p:animScale>
                                      <p:cBhvr>
                                        <p:cTn id="66" dur="26">
                                          <p:stCondLst>
                                            <p:cond delay="1642"/>
                                          </p:stCondLst>
                                        </p:cTn>
                                        <p:tgtEl>
                                          <p:spTgt spid="13"/>
                                        </p:tgtEl>
                                      </p:cBhvr>
                                      <p:to x="100000" y="90000"/>
                                    </p:animScale>
                                    <p:animScale>
                                      <p:cBhvr>
                                        <p:cTn id="67" dur="166" decel="50000">
                                          <p:stCondLst>
                                            <p:cond delay="1668"/>
                                          </p:stCondLst>
                                        </p:cTn>
                                        <p:tgtEl>
                                          <p:spTgt spid="13"/>
                                        </p:tgtEl>
                                      </p:cBhvr>
                                      <p:to x="100000" y="100000"/>
                                    </p:animScale>
                                    <p:animScale>
                                      <p:cBhvr>
                                        <p:cTn id="68" dur="26">
                                          <p:stCondLst>
                                            <p:cond delay="1808"/>
                                          </p:stCondLst>
                                        </p:cTn>
                                        <p:tgtEl>
                                          <p:spTgt spid="13"/>
                                        </p:tgtEl>
                                      </p:cBhvr>
                                      <p:to x="100000" y="95000"/>
                                    </p:animScale>
                                    <p:animScale>
                                      <p:cBhvr>
                                        <p:cTn id="69" dur="166" decel="50000">
                                          <p:stCondLst>
                                            <p:cond delay="1834"/>
                                          </p:stCondLst>
                                        </p:cTn>
                                        <p:tgtEl>
                                          <p:spTgt spid="13"/>
                                        </p:tgtEl>
                                      </p:cBhvr>
                                      <p:to x="100000" y="100000"/>
                                    </p:animScale>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80">
                                          <p:stCondLst>
                                            <p:cond delay="0"/>
                                          </p:stCondLst>
                                        </p:cTn>
                                        <p:tgtEl>
                                          <p:spTgt spid="31"/>
                                        </p:tgtEl>
                                      </p:cBhvr>
                                    </p:animEffect>
                                    <p:anim calcmode="lin" valueType="num">
                                      <p:cBhvr>
                                        <p:cTn id="7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1" dur="26">
                                          <p:stCondLst>
                                            <p:cond delay="650"/>
                                          </p:stCondLst>
                                        </p:cTn>
                                        <p:tgtEl>
                                          <p:spTgt spid="31"/>
                                        </p:tgtEl>
                                      </p:cBhvr>
                                      <p:to x="100000" y="60000"/>
                                    </p:animScale>
                                    <p:animScale>
                                      <p:cBhvr>
                                        <p:cTn id="82" dur="166" decel="50000">
                                          <p:stCondLst>
                                            <p:cond delay="676"/>
                                          </p:stCondLst>
                                        </p:cTn>
                                        <p:tgtEl>
                                          <p:spTgt spid="31"/>
                                        </p:tgtEl>
                                      </p:cBhvr>
                                      <p:to x="100000" y="100000"/>
                                    </p:animScale>
                                    <p:animScale>
                                      <p:cBhvr>
                                        <p:cTn id="83" dur="26">
                                          <p:stCondLst>
                                            <p:cond delay="1312"/>
                                          </p:stCondLst>
                                        </p:cTn>
                                        <p:tgtEl>
                                          <p:spTgt spid="31"/>
                                        </p:tgtEl>
                                      </p:cBhvr>
                                      <p:to x="100000" y="80000"/>
                                    </p:animScale>
                                    <p:animScale>
                                      <p:cBhvr>
                                        <p:cTn id="84" dur="166" decel="50000">
                                          <p:stCondLst>
                                            <p:cond delay="1338"/>
                                          </p:stCondLst>
                                        </p:cTn>
                                        <p:tgtEl>
                                          <p:spTgt spid="31"/>
                                        </p:tgtEl>
                                      </p:cBhvr>
                                      <p:to x="100000" y="100000"/>
                                    </p:animScale>
                                    <p:animScale>
                                      <p:cBhvr>
                                        <p:cTn id="85" dur="26">
                                          <p:stCondLst>
                                            <p:cond delay="1642"/>
                                          </p:stCondLst>
                                        </p:cTn>
                                        <p:tgtEl>
                                          <p:spTgt spid="31"/>
                                        </p:tgtEl>
                                      </p:cBhvr>
                                      <p:to x="100000" y="90000"/>
                                    </p:animScale>
                                    <p:animScale>
                                      <p:cBhvr>
                                        <p:cTn id="86" dur="166" decel="50000">
                                          <p:stCondLst>
                                            <p:cond delay="1668"/>
                                          </p:stCondLst>
                                        </p:cTn>
                                        <p:tgtEl>
                                          <p:spTgt spid="31"/>
                                        </p:tgtEl>
                                      </p:cBhvr>
                                      <p:to x="100000" y="100000"/>
                                    </p:animScale>
                                    <p:animScale>
                                      <p:cBhvr>
                                        <p:cTn id="87" dur="26">
                                          <p:stCondLst>
                                            <p:cond delay="1808"/>
                                          </p:stCondLst>
                                        </p:cTn>
                                        <p:tgtEl>
                                          <p:spTgt spid="31"/>
                                        </p:tgtEl>
                                      </p:cBhvr>
                                      <p:to x="100000" y="95000"/>
                                    </p:animScale>
                                    <p:animScale>
                                      <p:cBhvr>
                                        <p:cTn id="88" dur="166" decel="50000">
                                          <p:stCondLst>
                                            <p:cond delay="1834"/>
                                          </p:stCondLst>
                                        </p:cTn>
                                        <p:tgtEl>
                                          <p:spTgt spid="31"/>
                                        </p:tgtEl>
                                      </p:cBhvr>
                                      <p:to x="100000" y="100000"/>
                                    </p:animScale>
                                  </p:childTnLst>
                                </p:cTn>
                              </p:par>
                            </p:childTnLst>
                          </p:cTn>
                        </p:par>
                      </p:childTnLst>
                    </p:cTn>
                  </p:par>
                </p:childTnLst>
              </p:cTn>
              <p:nextCondLst>
                <p:cond evt="onClick" delay="0">
                  <p:tgtEl>
                    <p:spTgt spid="20"/>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80">
                                          <p:stCondLst>
                                            <p:cond delay="0"/>
                                          </p:stCondLst>
                                        </p:cTn>
                                        <p:tgtEl>
                                          <p:spTgt spid="34"/>
                                        </p:tgtEl>
                                      </p:cBhvr>
                                    </p:animEffect>
                                    <p:anim calcmode="lin" valueType="num">
                                      <p:cBhvr>
                                        <p:cTn id="9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0" dur="26">
                                          <p:stCondLst>
                                            <p:cond delay="650"/>
                                          </p:stCondLst>
                                        </p:cTn>
                                        <p:tgtEl>
                                          <p:spTgt spid="34"/>
                                        </p:tgtEl>
                                      </p:cBhvr>
                                      <p:to x="100000" y="60000"/>
                                    </p:animScale>
                                    <p:animScale>
                                      <p:cBhvr>
                                        <p:cTn id="101" dur="166" decel="50000">
                                          <p:stCondLst>
                                            <p:cond delay="676"/>
                                          </p:stCondLst>
                                        </p:cTn>
                                        <p:tgtEl>
                                          <p:spTgt spid="34"/>
                                        </p:tgtEl>
                                      </p:cBhvr>
                                      <p:to x="100000" y="100000"/>
                                    </p:animScale>
                                    <p:animScale>
                                      <p:cBhvr>
                                        <p:cTn id="102" dur="26">
                                          <p:stCondLst>
                                            <p:cond delay="1312"/>
                                          </p:stCondLst>
                                        </p:cTn>
                                        <p:tgtEl>
                                          <p:spTgt spid="34"/>
                                        </p:tgtEl>
                                      </p:cBhvr>
                                      <p:to x="100000" y="80000"/>
                                    </p:animScale>
                                    <p:animScale>
                                      <p:cBhvr>
                                        <p:cTn id="103" dur="166" decel="50000">
                                          <p:stCondLst>
                                            <p:cond delay="1338"/>
                                          </p:stCondLst>
                                        </p:cTn>
                                        <p:tgtEl>
                                          <p:spTgt spid="34"/>
                                        </p:tgtEl>
                                      </p:cBhvr>
                                      <p:to x="100000" y="100000"/>
                                    </p:animScale>
                                    <p:animScale>
                                      <p:cBhvr>
                                        <p:cTn id="104" dur="26">
                                          <p:stCondLst>
                                            <p:cond delay="1642"/>
                                          </p:stCondLst>
                                        </p:cTn>
                                        <p:tgtEl>
                                          <p:spTgt spid="34"/>
                                        </p:tgtEl>
                                      </p:cBhvr>
                                      <p:to x="100000" y="90000"/>
                                    </p:animScale>
                                    <p:animScale>
                                      <p:cBhvr>
                                        <p:cTn id="105" dur="166" decel="50000">
                                          <p:stCondLst>
                                            <p:cond delay="1668"/>
                                          </p:stCondLst>
                                        </p:cTn>
                                        <p:tgtEl>
                                          <p:spTgt spid="34"/>
                                        </p:tgtEl>
                                      </p:cBhvr>
                                      <p:to x="100000" y="100000"/>
                                    </p:animScale>
                                    <p:animScale>
                                      <p:cBhvr>
                                        <p:cTn id="106" dur="26">
                                          <p:stCondLst>
                                            <p:cond delay="1808"/>
                                          </p:stCondLst>
                                        </p:cTn>
                                        <p:tgtEl>
                                          <p:spTgt spid="34"/>
                                        </p:tgtEl>
                                      </p:cBhvr>
                                      <p:to x="100000" y="95000"/>
                                    </p:animScale>
                                    <p:animScale>
                                      <p:cBhvr>
                                        <p:cTn id="107" dur="166" decel="50000">
                                          <p:stCondLst>
                                            <p:cond delay="1834"/>
                                          </p:stCondLst>
                                        </p:cTn>
                                        <p:tgtEl>
                                          <p:spTgt spid="34"/>
                                        </p:tgtEl>
                                      </p:cBhvr>
                                      <p:to x="100000" y="100000"/>
                                    </p:animScale>
                                  </p:childTnLst>
                                </p:cTn>
                              </p:par>
                            </p:childTnLst>
                          </p:cTn>
                        </p:par>
                      </p:childTnLst>
                    </p:cTn>
                  </p:par>
                </p:childTnLst>
              </p:cTn>
              <p:nextCondLst>
                <p:cond evt="onClick" delay="0">
                  <p:tgtEl>
                    <p:spTgt spid="17"/>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7021" y="5088966"/>
            <a:ext cx="8845200" cy="21343"/>
          </a:xfrm>
          <a:prstGeom prst="line">
            <a:avLst/>
          </a:prstGeom>
          <a:ln w="38100" cap="flat">
            <a:solidFill>
              <a:srgbClr val="9B6543"/>
            </a:solidFill>
            <a:prstDash val="solid"/>
            <a:headEnd type="none" w="sm" len="sm"/>
            <a:tailEnd type="none" w="sm" len="sm"/>
          </a:ln>
        </p:spPr>
        <p:txBody>
          <a:bodyPr/>
          <a:lstStyle/>
          <a:p>
            <a:endParaRPr lang="en-US"/>
          </a:p>
        </p:txBody>
      </p:sp>
      <p:sp>
        <p:nvSpPr>
          <p:cNvPr id="3" name="AutoShape 3"/>
          <p:cNvSpPr/>
          <p:nvPr/>
        </p:nvSpPr>
        <p:spPr>
          <a:xfrm flipV="1">
            <a:off x="1073525" y="-1695423"/>
            <a:ext cx="0" cy="8560445"/>
          </a:xfrm>
          <a:prstGeom prst="line">
            <a:avLst/>
          </a:prstGeom>
          <a:ln w="38100" cap="flat">
            <a:solidFill>
              <a:srgbClr val="9B6543"/>
            </a:solidFill>
            <a:prstDash val="solid"/>
            <a:headEnd type="none" w="sm" len="sm"/>
            <a:tailEnd type="none" w="sm" len="sm"/>
          </a:ln>
        </p:spPr>
        <p:txBody>
          <a:bodyPr/>
          <a:lstStyle/>
          <a:p>
            <a:endParaRPr lang="en-US"/>
          </a:p>
        </p:txBody>
      </p:sp>
      <p:sp>
        <p:nvSpPr>
          <p:cNvPr id="4" name="Freeform 4"/>
          <p:cNvSpPr/>
          <p:nvPr/>
        </p:nvSpPr>
        <p:spPr>
          <a:xfrm>
            <a:off x="-213917" y="423352"/>
            <a:ext cx="1481594" cy="1328945"/>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6655681" y="4859848"/>
            <a:ext cx="1767098" cy="1585034"/>
          </a:xfrm>
          <a:custGeom>
            <a:avLst/>
            <a:gdLst/>
            <a:ahLst/>
            <a:cxnLst/>
            <a:rect l="l" t="t" r="r" b="b"/>
            <a:pathLst>
              <a:path w="3534196" h="3170067">
                <a:moveTo>
                  <a:pt x="0" y="0"/>
                </a:moveTo>
                <a:lnTo>
                  <a:pt x="3534196" y="0"/>
                </a:lnTo>
                <a:lnTo>
                  <a:pt x="3534196" y="3170067"/>
                </a:lnTo>
                <a:lnTo>
                  <a:pt x="0" y="317006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flipH="1" flipV="1">
            <a:off x="6563127" y="852124"/>
            <a:ext cx="2608063" cy="3077360"/>
          </a:xfrm>
          <a:custGeom>
            <a:avLst/>
            <a:gdLst/>
            <a:ahLst/>
            <a:cxnLst/>
            <a:rect l="l" t="t" r="r" b="b"/>
            <a:pathLst>
              <a:path w="5216125" h="6154720">
                <a:moveTo>
                  <a:pt x="5216125" y="6154720"/>
                </a:moveTo>
                <a:lnTo>
                  <a:pt x="0" y="6154720"/>
                </a:lnTo>
                <a:lnTo>
                  <a:pt x="0" y="0"/>
                </a:lnTo>
                <a:lnTo>
                  <a:pt x="5216125" y="0"/>
                </a:lnTo>
                <a:lnTo>
                  <a:pt x="5216125" y="6154720"/>
                </a:lnTo>
                <a:close/>
              </a:path>
            </a:pathLst>
          </a:custGeom>
          <a:blipFill>
            <a:blip r:embed="rId5"/>
            <a:stretch>
              <a:fillRect/>
            </a:stretch>
          </a:blipFill>
        </p:spPr>
        <p:txBody>
          <a:bodyPr/>
          <a:lstStyle/>
          <a:p>
            <a:endParaRPr lang="en-US"/>
          </a:p>
        </p:txBody>
      </p:sp>
      <p:sp>
        <p:nvSpPr>
          <p:cNvPr id="7" name="TextBox 7"/>
          <p:cNvSpPr txBox="1"/>
          <p:nvPr/>
        </p:nvSpPr>
        <p:spPr>
          <a:xfrm>
            <a:off x="1546963" y="2543825"/>
            <a:ext cx="6523513" cy="1051570"/>
          </a:xfrm>
          <a:prstGeom prst="rect">
            <a:avLst/>
          </a:prstGeom>
        </p:spPr>
        <p:txBody>
          <a:bodyPr lIns="0" tIns="0" rIns="0" bIns="0" rtlCol="0" anchor="t">
            <a:spAutoFit/>
          </a:bodyPr>
          <a:lstStyle/>
          <a:p>
            <a:pPr>
              <a:lnSpc>
                <a:spcPts val="8198"/>
              </a:lnSpc>
            </a:pPr>
            <a:r>
              <a:rPr lang="en-US" sz="4800">
                <a:solidFill>
                  <a:srgbClr val="9B6543"/>
                </a:solidFill>
                <a:latin typeface="Montserrat SemiBold" panose="00000700000000000000" pitchFamily="2" charset="0"/>
              </a:rPr>
              <a:t>TẠM BIỆT CÁC EM</a:t>
            </a:r>
          </a:p>
        </p:txBody>
      </p:sp>
      <p:sp>
        <p:nvSpPr>
          <p:cNvPr id="8" name="Freeform 8"/>
          <p:cNvSpPr/>
          <p:nvPr/>
        </p:nvSpPr>
        <p:spPr>
          <a:xfrm>
            <a:off x="-213917" y="4605805"/>
            <a:ext cx="2191265" cy="1454203"/>
          </a:xfrm>
          <a:custGeom>
            <a:avLst/>
            <a:gdLst/>
            <a:ahLst/>
            <a:cxnLst/>
            <a:rect l="l" t="t" r="r" b="b"/>
            <a:pathLst>
              <a:path w="4382529" h="2908406">
                <a:moveTo>
                  <a:pt x="0" y="0"/>
                </a:moveTo>
                <a:lnTo>
                  <a:pt x="4382529" y="0"/>
                </a:lnTo>
                <a:lnTo>
                  <a:pt x="4382529" y="2908406"/>
                </a:lnTo>
                <a:lnTo>
                  <a:pt x="0" y="29084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7909261" y="3929484"/>
            <a:ext cx="1234739" cy="2089559"/>
          </a:xfrm>
          <a:custGeom>
            <a:avLst/>
            <a:gdLst/>
            <a:ahLst/>
            <a:cxnLst/>
            <a:rect l="l" t="t" r="r" b="b"/>
            <a:pathLst>
              <a:path w="2469478" h="4179117">
                <a:moveTo>
                  <a:pt x="0" y="0"/>
                </a:moveTo>
                <a:lnTo>
                  <a:pt x="2469478" y="0"/>
                </a:lnTo>
                <a:lnTo>
                  <a:pt x="2469478" y="4179116"/>
                </a:lnTo>
                <a:lnTo>
                  <a:pt x="0" y="41791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474583" y="2387169"/>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xmlns="" id="{C8A228FC-24DE-3E7A-EB3E-4C5841A106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70476" y="1048597"/>
            <a:ext cx="1033062" cy="730030"/>
          </a:xfrm>
          <a:prstGeom prst="rect">
            <a:avLst/>
          </a:prstGeom>
        </p:spPr>
      </p:pic>
      <p:pic>
        <p:nvPicPr>
          <p:cNvPr id="12" name="Picture 11">
            <a:extLst>
              <a:ext uri="{FF2B5EF4-FFF2-40B4-BE49-F238E27FC236}">
                <a16:creationId xmlns:a16="http://schemas.microsoft.com/office/drawing/2014/main" xmlns="" id="{3D30C6DC-2506-31EE-BDCA-A333E150D38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6790" y="3484595"/>
            <a:ext cx="1058897" cy="1666510"/>
          </a:xfrm>
          <a:prstGeom prst="rect">
            <a:avLst/>
          </a:prstGeom>
        </p:spPr>
      </p:pic>
    </p:spTree>
    <p:extLst>
      <p:ext uri="{BB962C8B-B14F-4D97-AF65-F5344CB8AC3E}">
        <p14:creationId xmlns:p14="http://schemas.microsoft.com/office/powerpoint/2010/main" val="1082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4688" y="5115071"/>
            <a:ext cx="8845200" cy="21343"/>
          </a:xfrm>
          <a:prstGeom prst="line">
            <a:avLst/>
          </a:prstGeom>
          <a:ln w="38100" cap="flat">
            <a:solidFill>
              <a:srgbClr val="56888F"/>
            </a:solidFill>
            <a:prstDash val="solid"/>
            <a:headEnd type="none" w="sm" len="sm"/>
            <a:tailEnd type="none" w="sm" len="sm"/>
          </a:ln>
        </p:spPr>
        <p:txBody>
          <a:bodyPr/>
          <a:lstStyle/>
          <a:p>
            <a:endParaRPr lang="en-US"/>
          </a:p>
        </p:txBody>
      </p:sp>
      <p:sp>
        <p:nvSpPr>
          <p:cNvPr id="3" name="AutoShape 3"/>
          <p:cNvSpPr/>
          <p:nvPr/>
        </p:nvSpPr>
        <p:spPr>
          <a:xfrm flipV="1">
            <a:off x="8137727" y="-1799471"/>
            <a:ext cx="0" cy="8560445"/>
          </a:xfrm>
          <a:prstGeom prst="line">
            <a:avLst/>
          </a:prstGeom>
          <a:ln w="38100" cap="flat">
            <a:solidFill>
              <a:srgbClr val="56888F"/>
            </a:solidFill>
            <a:prstDash val="solid"/>
            <a:headEnd type="none" w="sm" len="sm"/>
            <a:tailEnd type="none" w="sm" len="sm"/>
          </a:ln>
        </p:spPr>
        <p:txBody>
          <a:bodyPr/>
          <a:lstStyle/>
          <a:p>
            <a:endParaRPr lang="en-US"/>
          </a:p>
        </p:txBody>
      </p:sp>
      <p:sp>
        <p:nvSpPr>
          <p:cNvPr id="4" name="Freeform 4"/>
          <p:cNvSpPr/>
          <p:nvPr/>
        </p:nvSpPr>
        <p:spPr>
          <a:xfrm>
            <a:off x="7834453" y="1126698"/>
            <a:ext cx="625599" cy="625599"/>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0" y="3779026"/>
            <a:ext cx="2116873" cy="2272802"/>
          </a:xfrm>
          <a:custGeom>
            <a:avLst/>
            <a:gdLst/>
            <a:ahLst/>
            <a:cxnLst/>
            <a:rect l="l" t="t" r="r" b="b"/>
            <a:pathLst>
              <a:path w="5216125" h="6154720">
                <a:moveTo>
                  <a:pt x="0" y="0"/>
                </a:moveTo>
                <a:lnTo>
                  <a:pt x="5216126" y="0"/>
                </a:lnTo>
                <a:lnTo>
                  <a:pt x="5216126" y="6154720"/>
                </a:lnTo>
                <a:lnTo>
                  <a:pt x="0" y="6154720"/>
                </a:lnTo>
                <a:lnTo>
                  <a:pt x="0" y="0"/>
                </a:lnTo>
                <a:close/>
              </a:path>
            </a:pathLst>
          </a:custGeom>
          <a:blipFill>
            <a:blip r:embed="rId5">
              <a:duotone>
                <a:prstClr val="black"/>
                <a:schemeClr val="accent5">
                  <a:tint val="45000"/>
                  <a:satMod val="400000"/>
                </a:schemeClr>
              </a:duotone>
            </a:blip>
            <a:stretch>
              <a:fillRect/>
            </a:stretch>
          </a:blipFill>
        </p:spPr>
        <p:txBody>
          <a:bodyPr/>
          <a:lstStyle/>
          <a:p>
            <a:endParaRPr lang="en-US"/>
          </a:p>
        </p:txBody>
      </p:sp>
      <p:sp>
        <p:nvSpPr>
          <p:cNvPr id="7" name="TextBox 7"/>
          <p:cNvSpPr txBox="1"/>
          <p:nvPr/>
        </p:nvSpPr>
        <p:spPr>
          <a:xfrm>
            <a:off x="2173280" y="2894168"/>
            <a:ext cx="4674276" cy="1846659"/>
          </a:xfrm>
          <a:prstGeom prst="rect">
            <a:avLst/>
          </a:prstGeom>
        </p:spPr>
        <p:txBody>
          <a:bodyPr lIns="0" tIns="0" rIns="0" bIns="0" rtlCol="0" anchor="t">
            <a:spAutoFit/>
          </a:bodyPr>
          <a:lstStyle/>
          <a:p>
            <a:pPr algn="ctr">
              <a:lnSpc>
                <a:spcPct val="150000"/>
              </a:lnSpc>
            </a:pPr>
            <a:r>
              <a:rPr lang="en-US" sz="4000">
                <a:solidFill>
                  <a:srgbClr val="002060"/>
                </a:solidFill>
                <a:latin typeface="Pattaya" panose="00000500000000000000" pitchFamily="2" charset="-34"/>
                <a:cs typeface="Pattaya" panose="00000500000000000000" pitchFamily="2" charset="-34"/>
              </a:rPr>
              <a:t>DỤNG CỤ HỌC </a:t>
            </a:r>
          </a:p>
          <a:p>
            <a:pPr algn="ctr">
              <a:lnSpc>
                <a:spcPct val="150000"/>
              </a:lnSpc>
            </a:pPr>
            <a:r>
              <a:rPr lang="en-US" sz="4000">
                <a:solidFill>
                  <a:srgbClr val="002060"/>
                </a:solidFill>
                <a:latin typeface="Pattaya" panose="00000500000000000000" pitchFamily="2" charset="-34"/>
                <a:cs typeface="Pattaya" panose="00000500000000000000" pitchFamily="2" charset="-34"/>
              </a:rPr>
              <a:t>SỐ THẬP PHÂN</a:t>
            </a:r>
          </a:p>
        </p:txBody>
      </p:sp>
      <p:sp>
        <p:nvSpPr>
          <p:cNvPr id="8" name="Freeform 8"/>
          <p:cNvSpPr/>
          <p:nvPr/>
        </p:nvSpPr>
        <p:spPr>
          <a:xfrm>
            <a:off x="6441911" y="4213203"/>
            <a:ext cx="732187" cy="676275"/>
          </a:xfrm>
          <a:custGeom>
            <a:avLst/>
            <a:gdLst/>
            <a:ahLst/>
            <a:cxnLst/>
            <a:rect l="l" t="t" r="r" b="b"/>
            <a:pathLst>
              <a:path w="1464374" h="1352549">
                <a:moveTo>
                  <a:pt x="0" y="0"/>
                </a:moveTo>
                <a:lnTo>
                  <a:pt x="1464374" y="0"/>
                </a:lnTo>
                <a:lnTo>
                  <a:pt x="1464374" y="1352549"/>
                </a:lnTo>
                <a:lnTo>
                  <a:pt x="0" y="13525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7495566" y="3171745"/>
            <a:ext cx="2114345" cy="3369474"/>
          </a:xfrm>
          <a:custGeom>
            <a:avLst/>
            <a:gdLst/>
            <a:ahLst/>
            <a:cxnLst/>
            <a:rect l="l" t="t" r="r" b="b"/>
            <a:pathLst>
              <a:path w="4228689" h="6738947">
                <a:moveTo>
                  <a:pt x="0" y="0"/>
                </a:moveTo>
                <a:lnTo>
                  <a:pt x="4228689" y="0"/>
                </a:lnTo>
                <a:lnTo>
                  <a:pt x="4228689" y="6738947"/>
                </a:lnTo>
                <a:lnTo>
                  <a:pt x="0" y="6738947"/>
                </a:lnTo>
                <a:lnTo>
                  <a:pt x="0" y="0"/>
                </a:lnTo>
                <a:close/>
              </a:path>
            </a:pathLst>
          </a:custGeom>
          <a:blipFill>
            <a:blip r:embed="rId8">
              <a:duotone>
                <a:prstClr val="black"/>
                <a:schemeClr val="accent5">
                  <a:tint val="45000"/>
                  <a:satMod val="400000"/>
                </a:schemeClr>
              </a:duotone>
            </a:blip>
            <a:stretch>
              <a:fillRect/>
            </a:stretch>
          </a:blipFill>
        </p:spPr>
        <p:txBody>
          <a:bodyPr/>
          <a:lstStyle/>
          <a:p>
            <a:endParaRPr lang="en-US"/>
          </a:p>
        </p:txBody>
      </p:sp>
      <p:sp>
        <p:nvSpPr>
          <p:cNvPr id="11" name="Freeform 11"/>
          <p:cNvSpPr/>
          <p:nvPr/>
        </p:nvSpPr>
        <p:spPr>
          <a:xfrm>
            <a:off x="6546298" y="5145939"/>
            <a:ext cx="1767098" cy="1585034"/>
          </a:xfrm>
          <a:custGeom>
            <a:avLst/>
            <a:gdLst/>
            <a:ahLst/>
            <a:cxnLst/>
            <a:rect l="l" t="t" r="r" b="b"/>
            <a:pathLst>
              <a:path w="3534196" h="3170067">
                <a:moveTo>
                  <a:pt x="0" y="0"/>
                </a:moveTo>
                <a:lnTo>
                  <a:pt x="3534196" y="0"/>
                </a:lnTo>
                <a:lnTo>
                  <a:pt x="3534196" y="3170067"/>
                </a:lnTo>
                <a:lnTo>
                  <a:pt x="0" y="317006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Freeform 12"/>
          <p:cNvSpPr/>
          <p:nvPr/>
        </p:nvSpPr>
        <p:spPr>
          <a:xfrm>
            <a:off x="696498" y="4294102"/>
            <a:ext cx="1343019" cy="2272802"/>
          </a:xfrm>
          <a:custGeom>
            <a:avLst/>
            <a:gdLst/>
            <a:ahLst/>
            <a:cxnLst/>
            <a:rect l="l" t="t" r="r" b="b"/>
            <a:pathLst>
              <a:path w="2686038" h="4545603">
                <a:moveTo>
                  <a:pt x="0" y="0"/>
                </a:moveTo>
                <a:lnTo>
                  <a:pt x="2686038" y="0"/>
                </a:lnTo>
                <a:lnTo>
                  <a:pt x="2686038" y="4545603"/>
                </a:lnTo>
                <a:lnTo>
                  <a:pt x="0" y="45456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xmlns="" id="{6E287752-35F9-4480-B7A3-3858B8C4735A}"/>
              </a:ext>
            </a:extLst>
          </p:cNvPr>
          <p:cNvSpPr txBox="1"/>
          <p:nvPr/>
        </p:nvSpPr>
        <p:spPr>
          <a:xfrm>
            <a:off x="1640806" y="1597389"/>
            <a:ext cx="1402939" cy="50783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defTabSz="457200" fontAlgn="auto">
              <a:spcBef>
                <a:spcPts val="0"/>
              </a:spcBef>
              <a:spcAft>
                <a:spcPts val="0"/>
              </a:spcAft>
              <a:defRPr/>
            </a:pPr>
            <a:r>
              <a:rPr lang="en-US" sz="2700">
                <a:solidFill>
                  <a:srgbClr val="002060"/>
                </a:solidFill>
                <a:latin typeface="Roboto Black" panose="02000000000000000000" pitchFamily="2" charset="0"/>
                <a:ea typeface="Roboto Black" panose="02000000000000000000" pitchFamily="2" charset="0"/>
              </a:rPr>
              <a:t>BÀI 2</a:t>
            </a:r>
            <a:endParaRPr lang="en-US" sz="2700" dirty="0">
              <a:solidFill>
                <a:srgbClr val="002060"/>
              </a:solidFill>
              <a:latin typeface="Roboto Black" panose="02000000000000000000" pitchFamily="2" charset="0"/>
              <a:ea typeface="Roboto Black" panose="02000000000000000000" pitchFamily="2" charset="0"/>
            </a:endParaRPr>
          </a:p>
        </p:txBody>
      </p:sp>
      <p:grpSp>
        <p:nvGrpSpPr>
          <p:cNvPr id="14" name="Group 13">
            <a:extLst>
              <a:ext uri="{FF2B5EF4-FFF2-40B4-BE49-F238E27FC236}">
                <a16:creationId xmlns:a16="http://schemas.microsoft.com/office/drawing/2014/main" xmlns="" id="{EB3F0AC4-13D6-DACA-D82F-872B7411903F}"/>
              </a:ext>
            </a:extLst>
          </p:cNvPr>
          <p:cNvGrpSpPr/>
          <p:nvPr/>
        </p:nvGrpSpPr>
        <p:grpSpPr>
          <a:xfrm>
            <a:off x="2713439" y="5410630"/>
            <a:ext cx="616137" cy="523221"/>
            <a:chOff x="694180" y="2626768"/>
            <a:chExt cx="1232274" cy="1046442"/>
          </a:xfrm>
        </p:grpSpPr>
        <p:sp>
          <p:nvSpPr>
            <p:cNvPr id="15" name="Arrow: Pentagon 14">
              <a:extLst>
                <a:ext uri="{FF2B5EF4-FFF2-40B4-BE49-F238E27FC236}">
                  <a16:creationId xmlns:a16="http://schemas.microsoft.com/office/drawing/2014/main" xmlns="" id="{CFA265AF-5A5F-BB75-3733-F270906F26B2}"/>
                </a:ext>
              </a:extLst>
            </p:cNvPr>
            <p:cNvSpPr/>
            <p:nvPr/>
          </p:nvSpPr>
          <p:spPr>
            <a:xfrm>
              <a:off x="694180" y="2626768"/>
              <a:ext cx="1232274" cy="70788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900">
                <a:solidFill>
                  <a:prstClr val="white"/>
                </a:solidFill>
                <a:latin typeface="Calibri" panose="020F0502020204030204"/>
              </a:endParaRPr>
            </a:p>
          </p:txBody>
        </p:sp>
        <p:sp>
          <p:nvSpPr>
            <p:cNvPr id="16" name="TextBox 15">
              <a:extLst>
                <a:ext uri="{FF2B5EF4-FFF2-40B4-BE49-F238E27FC236}">
                  <a16:creationId xmlns:a16="http://schemas.microsoft.com/office/drawing/2014/main" xmlns="" id="{61B7F435-9E9D-0CC4-A4DB-C1AA2A02D091}"/>
                </a:ext>
              </a:extLst>
            </p:cNvPr>
            <p:cNvSpPr txBox="1"/>
            <p:nvPr/>
          </p:nvSpPr>
          <p:spPr>
            <a:xfrm>
              <a:off x="694180" y="2749880"/>
              <a:ext cx="1058090" cy="923330"/>
            </a:xfrm>
            <a:prstGeom prst="rect">
              <a:avLst/>
            </a:prstGeom>
            <a:noFill/>
            <a:scene3d>
              <a:camera prst="orthographicFront"/>
              <a:lightRig rig="threePt" dir="t"/>
            </a:scene3d>
            <a:sp3d>
              <a:bevelT prst="angle"/>
            </a:sp3d>
          </p:spPr>
          <p:txBody>
            <a:bodyPr wrap="square" rtlCol="0">
              <a:spAutoFit/>
            </a:bodyPr>
            <a:lstStyle/>
            <a:p>
              <a:pPr defTabSz="457200" fontAlgn="auto">
                <a:spcBef>
                  <a:spcPts val="0"/>
                </a:spcBef>
                <a:spcAft>
                  <a:spcPts val="0"/>
                </a:spcAft>
                <a:defRPr/>
              </a:pPr>
              <a:r>
                <a:rPr lang="vi-VN" sz="1200">
                  <a:solidFill>
                    <a:schemeClr val="bg1"/>
                  </a:solidFill>
                  <a:latin typeface="Roboto Black" panose="02000000000000000000" pitchFamily="2" charset="0"/>
                  <a:ea typeface="Roboto Black" panose="02000000000000000000" pitchFamily="2" charset="0"/>
                </a:rPr>
                <a:t>Tiết </a:t>
              </a:r>
              <a:r>
                <a:rPr lang="en-US" sz="1200">
                  <a:solidFill>
                    <a:schemeClr val="bg1"/>
                  </a:solidFill>
                  <a:latin typeface="Roboto Black" panose="02000000000000000000" pitchFamily="2" charset="0"/>
                  <a:ea typeface="Roboto Black" panose="02000000000000000000" pitchFamily="2" charset="0"/>
                </a:rPr>
                <a:t>2</a:t>
              </a:r>
              <a:endParaRPr lang="vi-VN" sz="1200" dirty="0">
                <a:solidFill>
                  <a:schemeClr val="bg1"/>
                </a:solidFill>
                <a:latin typeface="Roboto Black" panose="02000000000000000000" pitchFamily="2" charset="0"/>
                <a:ea typeface="Roboto Black" panose="02000000000000000000" pitchFamily="2" charset="0"/>
              </a:endParaRPr>
            </a:p>
          </p:txBody>
        </p:sp>
      </p:grpSp>
      <p:pic>
        <p:nvPicPr>
          <p:cNvPr id="21" name="Picture 20">
            <a:extLst>
              <a:ext uri="{FF2B5EF4-FFF2-40B4-BE49-F238E27FC236}">
                <a16:creationId xmlns:a16="http://schemas.microsoft.com/office/drawing/2014/main" xmlns="" id="{C4BFF78F-416E-5A1D-87D9-19A75B6998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13" y="952877"/>
            <a:ext cx="1358661" cy="960120"/>
          </a:xfrm>
          <a:prstGeom prst="rect">
            <a:avLst/>
          </a:prstGeom>
        </p:spPr>
      </p:pic>
      <p:pic>
        <p:nvPicPr>
          <p:cNvPr id="22" name="Picture 21">
            <a:extLst>
              <a:ext uri="{FF2B5EF4-FFF2-40B4-BE49-F238E27FC236}">
                <a16:creationId xmlns:a16="http://schemas.microsoft.com/office/drawing/2014/main" xmlns="" id="{2FC3DE39-FB64-EAC1-96DB-8C7D43A3F24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04238" y="1238869"/>
            <a:ext cx="2330215" cy="1479772"/>
          </a:xfrm>
          <a:prstGeom prst="rect">
            <a:avLst/>
          </a:prstGeom>
        </p:spPr>
      </p:pic>
    </p:spTree>
    <p:extLst>
      <p:ext uri="{BB962C8B-B14F-4D97-AF65-F5344CB8AC3E}">
        <p14:creationId xmlns:p14="http://schemas.microsoft.com/office/powerpoint/2010/main" val="383701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 calcmode="lin" valueType="num">
                                      <p:cBhvr>
                                        <p:cTn id="18" dur="1000" fill="hold"/>
                                        <p:tgtEl>
                                          <p:spTgt spid="22"/>
                                        </p:tgtEl>
                                        <p:attrNameLst>
                                          <p:attrName>style.rotation</p:attrName>
                                        </p:attrNameLst>
                                      </p:cBhvr>
                                      <p:tavLst>
                                        <p:tav tm="0">
                                          <p:val>
                                            <p:fltVal val="90"/>
                                          </p:val>
                                        </p:tav>
                                        <p:tav tm="100000">
                                          <p:val>
                                            <p:fltVal val="0"/>
                                          </p:val>
                                        </p:tav>
                                      </p:tavLst>
                                    </p:anim>
                                    <p:animEffect transition="in" filter="fade">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7021" y="5088966"/>
            <a:ext cx="8845200" cy="21343"/>
          </a:xfrm>
          <a:prstGeom prst="line">
            <a:avLst/>
          </a:prstGeom>
          <a:ln w="38100" cap="flat">
            <a:solidFill>
              <a:srgbClr val="5A8D95"/>
            </a:solidFill>
            <a:prstDash val="solid"/>
            <a:headEnd type="none" w="sm" len="sm"/>
            <a:tailEnd type="none" w="sm" len="sm"/>
          </a:ln>
        </p:spPr>
        <p:txBody>
          <a:bodyPr/>
          <a:lstStyle/>
          <a:p>
            <a:endParaRPr lang="en-US"/>
          </a:p>
        </p:txBody>
      </p:sp>
      <p:sp>
        <p:nvSpPr>
          <p:cNvPr id="3" name="AutoShape 3"/>
          <p:cNvSpPr/>
          <p:nvPr/>
        </p:nvSpPr>
        <p:spPr>
          <a:xfrm flipV="1">
            <a:off x="1073525" y="-1695423"/>
            <a:ext cx="0" cy="8560445"/>
          </a:xfrm>
          <a:prstGeom prst="line">
            <a:avLst/>
          </a:prstGeom>
          <a:ln w="38100" cap="flat">
            <a:solidFill>
              <a:srgbClr val="5A8D95"/>
            </a:solidFill>
            <a:prstDash val="solid"/>
            <a:headEnd type="none" w="sm" len="sm"/>
            <a:tailEnd type="none" w="sm" len="sm"/>
          </a:ln>
        </p:spPr>
        <p:txBody>
          <a:bodyPr/>
          <a:lstStyle/>
          <a:p>
            <a:endParaRPr lang="en-US"/>
          </a:p>
        </p:txBody>
      </p:sp>
      <p:sp>
        <p:nvSpPr>
          <p:cNvPr id="5" name="Freeform 5"/>
          <p:cNvSpPr/>
          <p:nvPr/>
        </p:nvSpPr>
        <p:spPr>
          <a:xfrm>
            <a:off x="736493" y="1034569"/>
            <a:ext cx="693113" cy="693113"/>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flipH="1">
            <a:off x="0" y="4050741"/>
            <a:ext cx="2850303" cy="2057400"/>
          </a:xfrm>
          <a:custGeom>
            <a:avLst/>
            <a:gdLst/>
            <a:ahLst/>
            <a:cxnLst/>
            <a:rect l="l" t="t" r="r" b="b"/>
            <a:pathLst>
              <a:path w="5700605" h="4114800">
                <a:moveTo>
                  <a:pt x="5700605" y="0"/>
                </a:moveTo>
                <a:lnTo>
                  <a:pt x="0" y="0"/>
                </a:lnTo>
                <a:lnTo>
                  <a:pt x="0" y="4114800"/>
                </a:lnTo>
                <a:lnTo>
                  <a:pt x="5700605" y="4114800"/>
                </a:lnTo>
                <a:lnTo>
                  <a:pt x="5700605"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7694476" y="1171793"/>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6325357" y="3477186"/>
            <a:ext cx="3000076" cy="2703772"/>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xmlns="" id="{FBD1D798-F3F2-2B38-7688-1AAFE93C99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92" y="914400"/>
            <a:ext cx="1033062" cy="730030"/>
          </a:xfrm>
          <a:prstGeom prst="rect">
            <a:avLst/>
          </a:prstGeom>
        </p:spPr>
      </p:pic>
      <p:sp>
        <p:nvSpPr>
          <p:cNvPr id="14" name="TextBox 11">
            <a:extLst>
              <a:ext uri="{FF2B5EF4-FFF2-40B4-BE49-F238E27FC236}">
                <a16:creationId xmlns:a16="http://schemas.microsoft.com/office/drawing/2014/main" xmlns="" id="{2B09641F-8FF6-28FD-0200-F0DBA0943268}"/>
              </a:ext>
            </a:extLst>
          </p:cNvPr>
          <p:cNvSpPr txBox="1"/>
          <p:nvPr/>
        </p:nvSpPr>
        <p:spPr>
          <a:xfrm>
            <a:off x="1438803" y="2053705"/>
            <a:ext cx="3771900" cy="1359346"/>
          </a:xfrm>
          <a:prstGeom prst="rect">
            <a:avLst/>
          </a:prstGeom>
        </p:spPr>
        <p:txBody>
          <a:bodyPr wrap="square" lIns="0" tIns="0" rIns="0" bIns="0" rtlCol="0" anchor="t">
            <a:spAutoFit/>
          </a:bodyPr>
          <a:lstStyle/>
          <a:p>
            <a:pPr>
              <a:lnSpc>
                <a:spcPts val="5259"/>
              </a:lnSpc>
            </a:pPr>
            <a:r>
              <a:rPr lang="en-US" sz="3600">
                <a:solidFill>
                  <a:srgbClr val="002060"/>
                </a:solidFill>
                <a:latin typeface="Montserrat SemiBold" panose="00000700000000000000" pitchFamily="2" charset="0"/>
              </a:rPr>
              <a:t>THỰC HÀNH -  VẬN DỤNG</a:t>
            </a:r>
          </a:p>
        </p:txBody>
      </p:sp>
      <p:grpSp>
        <p:nvGrpSpPr>
          <p:cNvPr id="15" name="Group 9">
            <a:extLst>
              <a:ext uri="{FF2B5EF4-FFF2-40B4-BE49-F238E27FC236}">
                <a16:creationId xmlns:a16="http://schemas.microsoft.com/office/drawing/2014/main" xmlns="" id="{99F45326-B1B8-D81E-47F3-1A499B04105E}"/>
              </a:ext>
            </a:extLst>
          </p:cNvPr>
          <p:cNvGrpSpPr/>
          <p:nvPr/>
        </p:nvGrpSpPr>
        <p:grpSpPr>
          <a:xfrm>
            <a:off x="5784588" y="2739149"/>
            <a:ext cx="2623484" cy="2623185"/>
            <a:chOff x="0" y="0"/>
            <a:chExt cx="6350013" cy="6349289"/>
          </a:xfrm>
        </p:grpSpPr>
        <p:sp>
          <p:nvSpPr>
            <p:cNvPr id="16" name="Freeform 10">
              <a:extLst>
                <a:ext uri="{FF2B5EF4-FFF2-40B4-BE49-F238E27FC236}">
                  <a16:creationId xmlns:a16="http://schemas.microsoft.com/office/drawing/2014/main" xmlns="" id="{56FCD783-E5D0-8B74-3AB9-1ABD38687B4F}"/>
                </a:ext>
              </a:extLst>
            </p:cNvPr>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12"/>
              <a:stretch>
                <a:fillRect l="-25321" r="-25321"/>
              </a:stretch>
            </a:blipFill>
          </p:spPr>
          <p:txBody>
            <a:bodyPr/>
            <a:lstStyle/>
            <a:p>
              <a:endParaRPr lang="en-US"/>
            </a:p>
          </p:txBody>
        </p:sp>
      </p:grpSp>
    </p:spTree>
    <p:extLst>
      <p:ext uri="{BB962C8B-B14F-4D97-AF65-F5344CB8AC3E}">
        <p14:creationId xmlns:p14="http://schemas.microsoft.com/office/powerpoint/2010/main" val="16498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8" presetClass="emph" presetSubtype="0" repeatCount="2000" fill="hold" nodeType="withEffect">
                                  <p:stCondLst>
                                    <p:cond delay="0"/>
                                  </p:stCondLst>
                                  <p:childTnLst>
                                    <p:animRot by="21600000">
                                      <p:cBhvr>
                                        <p:cTn id="10" dur="2000" fill="hold"/>
                                        <p:tgtEl>
                                          <p:spTgt spid="15"/>
                                        </p:tgtEl>
                                        <p:attrNameLst>
                                          <p:attrName>r</p:attrName>
                                        </p:attrNameLst>
                                      </p:cBhvr>
                                    </p:animRot>
                                  </p:childTnLst>
                                </p:cTn>
                              </p:par>
                              <p:par>
                                <p:cTn id="11" presetID="16" presetClass="entr" presetSubtype="37"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TextBox 6"/>
          <p:cNvSpPr txBox="1"/>
          <p:nvPr/>
        </p:nvSpPr>
        <p:spPr>
          <a:xfrm>
            <a:off x="2087109" y="2262684"/>
            <a:ext cx="5334000" cy="738664"/>
          </a:xfrm>
          <a:prstGeom prst="rect">
            <a:avLst/>
          </a:prstGeom>
        </p:spPr>
        <p:txBody>
          <a:bodyPr wrap="square" lIns="0" tIns="0" rIns="0" bIns="0" rtlCol="0" anchor="t">
            <a:spAutoFit/>
          </a:bodyPr>
          <a:lstStyle/>
          <a:p>
            <a:r>
              <a:rPr lang="vi-VN" sz="2400">
                <a:solidFill>
                  <a:srgbClr val="002060"/>
                </a:solidFill>
                <a:latin typeface="Montserrat SemiBold" panose="00000700000000000000" pitchFamily="2" charset="0"/>
              </a:rPr>
              <a:t>Đề xuất ý tưởng và cách làm "Dụng cụ học số thập phân"</a:t>
            </a:r>
            <a:endParaRPr lang="en-US" sz="2400">
              <a:solidFill>
                <a:srgbClr val="002060"/>
              </a:solidFill>
              <a:latin typeface="Montserrat SemiBold" panose="00000700000000000000" pitchFamily="2" charset="0"/>
            </a:endParaRPr>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9" name="TextBox 11">
            <a:extLst>
              <a:ext uri="{FF2B5EF4-FFF2-40B4-BE49-F238E27FC236}">
                <a16:creationId xmlns:a16="http://schemas.microsoft.com/office/drawing/2014/main" xmlns="" id="{E8EE4D65-8DBB-21E9-7190-152873C18CBD}"/>
              </a:ext>
            </a:extLst>
          </p:cNvPr>
          <p:cNvSpPr txBox="1"/>
          <p:nvPr/>
        </p:nvSpPr>
        <p:spPr>
          <a:xfrm>
            <a:off x="1066800" y="1691016"/>
            <a:ext cx="2374740" cy="369332"/>
          </a:xfrm>
          <a:prstGeom prst="rect">
            <a:avLst/>
          </a:prstGeom>
        </p:spPr>
        <p:txBody>
          <a:bodyPr wrap="square" lIns="0" tIns="0" rIns="0" bIns="0" rtlCol="0" anchor="t">
            <a:spAutoFit/>
          </a:bodyPr>
          <a:lstStyle/>
          <a:p>
            <a:pPr algn="l"/>
            <a:r>
              <a:rPr lang="en-US" sz="2400">
                <a:solidFill>
                  <a:srgbClr val="7030A0"/>
                </a:solidFill>
                <a:latin typeface="Montserrat SemiBold" panose="00000700000000000000" pitchFamily="2" charset="0"/>
              </a:rPr>
              <a:t>HOẠT ĐỘNG 3:</a:t>
            </a:r>
          </a:p>
        </p:txBody>
      </p:sp>
      <p:pic>
        <p:nvPicPr>
          <p:cNvPr id="11" name="Picture 10">
            <a:extLst>
              <a:ext uri="{FF2B5EF4-FFF2-40B4-BE49-F238E27FC236}">
                <a16:creationId xmlns:a16="http://schemas.microsoft.com/office/drawing/2014/main" xmlns="" id="{E0985476-89D4-029B-5642-2AD3374093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1189" y="2636538"/>
            <a:ext cx="1988295" cy="2491535"/>
          </a:xfrm>
          <a:prstGeom prst="rect">
            <a:avLst/>
          </a:prstGeom>
        </p:spPr>
      </p:pic>
      <p:sp>
        <p:nvSpPr>
          <p:cNvPr id="14" name="TextBox 5">
            <a:extLst>
              <a:ext uri="{FF2B5EF4-FFF2-40B4-BE49-F238E27FC236}">
                <a16:creationId xmlns:a16="http://schemas.microsoft.com/office/drawing/2014/main" xmlns="" id="{F34A0DE1-D0DF-FFDF-F481-C4408DBE4688}"/>
              </a:ext>
            </a:extLst>
          </p:cNvPr>
          <p:cNvSpPr txBox="1"/>
          <p:nvPr/>
        </p:nvSpPr>
        <p:spPr>
          <a:xfrm>
            <a:off x="4136117" y="5688267"/>
            <a:ext cx="1235984"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Trang 13 SGK</a:t>
            </a:r>
          </a:p>
        </p:txBody>
      </p:sp>
      <p:pic>
        <p:nvPicPr>
          <p:cNvPr id="10" name="Picture 9">
            <a:extLst>
              <a:ext uri="{FF2B5EF4-FFF2-40B4-BE49-F238E27FC236}">
                <a16:creationId xmlns:a16="http://schemas.microsoft.com/office/drawing/2014/main" xmlns="" id="{69C51F3B-64B2-D2B2-3675-9D050E4A3A89}"/>
              </a:ext>
            </a:extLst>
          </p:cNvPr>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1000" y="4366974"/>
            <a:ext cx="1574180" cy="2020376"/>
          </a:xfrm>
          <a:prstGeom prst="rect">
            <a:avLst/>
          </a:prstGeom>
        </p:spPr>
      </p:pic>
    </p:spTree>
    <p:extLst>
      <p:ext uri="{BB962C8B-B14F-4D97-AF65-F5344CB8AC3E}">
        <p14:creationId xmlns:p14="http://schemas.microsoft.com/office/powerpoint/2010/main" val="40553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7694476" y="1830865"/>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TextBox 4"/>
          <p:cNvSpPr txBox="1"/>
          <p:nvPr/>
        </p:nvSpPr>
        <p:spPr>
          <a:xfrm>
            <a:off x="2601970" y="1804710"/>
            <a:ext cx="4083723" cy="692497"/>
          </a:xfrm>
          <a:prstGeom prst="rect">
            <a:avLst/>
          </a:prstGeom>
        </p:spPr>
        <p:txBody>
          <a:bodyPr wrap="square" lIns="0" tIns="0" rIns="0" bIns="0" rtlCol="0" anchor="t">
            <a:spAutoFit/>
          </a:bodyPr>
          <a:lstStyle/>
          <a:p>
            <a:pPr>
              <a:lnSpc>
                <a:spcPts val="2747"/>
              </a:lnSpc>
            </a:pPr>
            <a:r>
              <a:rPr lang="vi-VN" sz="1962">
                <a:solidFill>
                  <a:srgbClr val="002060"/>
                </a:solidFill>
                <a:latin typeface="Montserrat Medium" panose="00000600000000000000" pitchFamily="2" charset="0"/>
              </a:rPr>
              <a:t>Lựa chọn ý tưởng và phác thảo "Dụng cụ học số thập phân"</a:t>
            </a:r>
            <a:endParaRPr lang="en-US" sz="1962">
              <a:solidFill>
                <a:srgbClr val="002060"/>
              </a:solidFill>
              <a:latin typeface="Montserrat Medium" panose="00000600000000000000" pitchFamily="2" charset="0"/>
            </a:endParaRPr>
          </a:p>
        </p:txBody>
      </p:sp>
      <p:sp>
        <p:nvSpPr>
          <p:cNvPr id="6" name="Freeform 6"/>
          <p:cNvSpPr/>
          <p:nvPr/>
        </p:nvSpPr>
        <p:spPr>
          <a:xfrm flipH="1">
            <a:off x="-369609" y="3046072"/>
            <a:ext cx="1630957" cy="20574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xmlns="" id="{C002E51E-B895-71BA-5E26-1FA3DB8440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pic>
        <p:nvPicPr>
          <p:cNvPr id="12" name="Picture 11">
            <a:extLst>
              <a:ext uri="{FF2B5EF4-FFF2-40B4-BE49-F238E27FC236}">
                <a16:creationId xmlns:a16="http://schemas.microsoft.com/office/drawing/2014/main" xmlns="" id="{6601D054-72F4-948D-7B39-234E7E7F5EDD}"/>
              </a:ext>
            </a:extLst>
          </p:cNvPr>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11333" y="1262124"/>
            <a:ext cx="1290638" cy="1409700"/>
          </a:xfrm>
          <a:prstGeom prst="rect">
            <a:avLst/>
          </a:prstGeom>
        </p:spPr>
      </p:pic>
      <p:sp>
        <p:nvSpPr>
          <p:cNvPr id="10" name="TextBox 11">
            <a:extLst>
              <a:ext uri="{FF2B5EF4-FFF2-40B4-BE49-F238E27FC236}">
                <a16:creationId xmlns:a16="http://schemas.microsoft.com/office/drawing/2014/main" xmlns="" id="{3903A6B2-0EA5-E444-7513-3B2783F2B54C}"/>
              </a:ext>
            </a:extLst>
          </p:cNvPr>
          <p:cNvSpPr txBox="1"/>
          <p:nvPr/>
        </p:nvSpPr>
        <p:spPr>
          <a:xfrm>
            <a:off x="1676400" y="1804710"/>
            <a:ext cx="407632" cy="461665"/>
          </a:xfrm>
          <a:prstGeom prst="rect">
            <a:avLst/>
          </a:prstGeom>
          <a:noFill/>
        </p:spPr>
        <p:txBody>
          <a:bodyPr wrap="square" lIns="0" tIns="0" rIns="0" bIns="0" rtlCol="0" anchor="t">
            <a:spAutoFit/>
          </a:bodyPr>
          <a:lstStyle/>
          <a:p>
            <a:pPr algn="ctr"/>
            <a:r>
              <a:rPr lang="en-US" sz="3000">
                <a:solidFill>
                  <a:schemeClr val="bg1"/>
                </a:solidFill>
                <a:latin typeface="Montserrat SemiBold" panose="00000700000000000000" pitchFamily="2" charset="0"/>
              </a:rPr>
              <a:t>b</a:t>
            </a:r>
          </a:p>
        </p:txBody>
      </p:sp>
      <p:pic>
        <p:nvPicPr>
          <p:cNvPr id="9" name="Picture 8">
            <a:extLst>
              <a:ext uri="{FF2B5EF4-FFF2-40B4-BE49-F238E27FC236}">
                <a16:creationId xmlns:a16="http://schemas.microsoft.com/office/drawing/2014/main" xmlns="" id="{AAEA06EC-0B19-233F-FBA3-85AF3579CC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855039" y="2493622"/>
            <a:ext cx="1785938" cy="3162300"/>
          </a:xfrm>
          <a:prstGeom prst="rect">
            <a:avLst/>
          </a:prstGeom>
        </p:spPr>
      </p:pic>
      <p:sp>
        <p:nvSpPr>
          <p:cNvPr id="13" name="Freeform 2">
            <a:extLst>
              <a:ext uri="{FF2B5EF4-FFF2-40B4-BE49-F238E27FC236}">
                <a16:creationId xmlns:a16="http://schemas.microsoft.com/office/drawing/2014/main" xmlns="" id="{97906228-DFC6-6C41-9742-AD282A6CC597}"/>
              </a:ext>
            </a:extLst>
          </p:cNvPr>
          <p:cNvSpPr/>
          <p:nvPr/>
        </p:nvSpPr>
        <p:spPr>
          <a:xfrm rot="-5503936">
            <a:off x="4342822" y="1964921"/>
            <a:ext cx="1016642" cy="2118437"/>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6" name="TextBox 8">
            <a:extLst>
              <a:ext uri="{FF2B5EF4-FFF2-40B4-BE49-F238E27FC236}">
                <a16:creationId xmlns:a16="http://schemas.microsoft.com/office/drawing/2014/main" xmlns="" id="{B003C3E4-99DC-8F01-0AEC-35A05FBE356D}"/>
              </a:ext>
            </a:extLst>
          </p:cNvPr>
          <p:cNvSpPr txBox="1"/>
          <p:nvPr/>
        </p:nvSpPr>
        <p:spPr>
          <a:xfrm>
            <a:off x="4277419" y="2733328"/>
            <a:ext cx="1361381" cy="369332"/>
          </a:xfrm>
          <a:prstGeom prst="rect">
            <a:avLst/>
          </a:prstGeom>
        </p:spPr>
        <p:txBody>
          <a:bodyPr wrap="square" lIns="0" tIns="0" rIns="0" bIns="0" rtlCol="0" anchor="t">
            <a:spAutoFit/>
          </a:bodyPr>
          <a:lstStyle/>
          <a:p>
            <a:r>
              <a:rPr lang="vi-VN" sz="1200">
                <a:solidFill>
                  <a:srgbClr val="002060"/>
                </a:solidFill>
                <a:latin typeface="Montserrat Medium" panose="00000600000000000000" pitchFamily="2" charset="0"/>
              </a:rPr>
              <a:t>Đây là bản thiết kế của nhóm tớ</a:t>
            </a:r>
            <a:endParaRPr lang="en-US" sz="1200">
              <a:solidFill>
                <a:srgbClr val="002060"/>
              </a:solidFill>
              <a:latin typeface="Montserrat Medium" panose="00000600000000000000" pitchFamily="2" charset="0"/>
            </a:endParaRPr>
          </a:p>
        </p:txBody>
      </p:sp>
    </p:spTree>
    <p:extLst>
      <p:ext uri="{BB962C8B-B14F-4D97-AF65-F5344CB8AC3E}">
        <p14:creationId xmlns:p14="http://schemas.microsoft.com/office/powerpoint/2010/main" val="6205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4688" y="5115071"/>
            <a:ext cx="8845200" cy="21343"/>
          </a:xfrm>
          <a:prstGeom prst="line">
            <a:avLst/>
          </a:prstGeom>
          <a:ln w="38100" cap="flat">
            <a:solidFill>
              <a:srgbClr val="9B6543"/>
            </a:solidFill>
            <a:prstDash val="solid"/>
            <a:headEnd type="none" w="sm" len="sm"/>
            <a:tailEnd type="none" w="sm" len="sm"/>
          </a:ln>
        </p:spPr>
        <p:txBody>
          <a:bodyPr/>
          <a:lstStyle/>
          <a:p>
            <a:endParaRPr lang="en-US"/>
          </a:p>
        </p:txBody>
      </p:sp>
      <p:sp>
        <p:nvSpPr>
          <p:cNvPr id="3" name="AutoShape 3"/>
          <p:cNvSpPr/>
          <p:nvPr/>
        </p:nvSpPr>
        <p:spPr>
          <a:xfrm flipV="1">
            <a:off x="8137727" y="-1799471"/>
            <a:ext cx="0" cy="8560445"/>
          </a:xfrm>
          <a:prstGeom prst="line">
            <a:avLst/>
          </a:prstGeom>
          <a:ln w="38100" cap="flat">
            <a:solidFill>
              <a:srgbClr val="9B6543"/>
            </a:solidFill>
            <a:prstDash val="solid"/>
            <a:headEnd type="none" w="sm" len="sm"/>
            <a:tailEnd type="none" w="sm" len="sm"/>
          </a:ln>
        </p:spPr>
        <p:txBody>
          <a:bodyPr/>
          <a:lstStyle/>
          <a:p>
            <a:endParaRPr lang="en-US"/>
          </a:p>
        </p:txBody>
      </p:sp>
      <p:sp>
        <p:nvSpPr>
          <p:cNvPr id="4" name="Freeform 4"/>
          <p:cNvSpPr/>
          <p:nvPr/>
        </p:nvSpPr>
        <p:spPr>
          <a:xfrm>
            <a:off x="7834453" y="1126698"/>
            <a:ext cx="625599" cy="625599"/>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33527" y="3317802"/>
            <a:ext cx="2608063" cy="3077360"/>
          </a:xfrm>
          <a:custGeom>
            <a:avLst/>
            <a:gdLst/>
            <a:ahLst/>
            <a:cxnLst/>
            <a:rect l="l" t="t" r="r" b="b"/>
            <a:pathLst>
              <a:path w="5216125" h="6154720">
                <a:moveTo>
                  <a:pt x="0" y="0"/>
                </a:moveTo>
                <a:lnTo>
                  <a:pt x="5216126" y="0"/>
                </a:lnTo>
                <a:lnTo>
                  <a:pt x="5216126" y="6154720"/>
                </a:lnTo>
                <a:lnTo>
                  <a:pt x="0" y="6154720"/>
                </a:lnTo>
                <a:lnTo>
                  <a:pt x="0" y="0"/>
                </a:lnTo>
                <a:close/>
              </a:path>
            </a:pathLst>
          </a:custGeom>
          <a:blipFill>
            <a:blip r:embed="rId4"/>
            <a:stretch>
              <a:fillRect/>
            </a:stretch>
          </a:blipFill>
        </p:spPr>
        <p:txBody>
          <a:bodyPr/>
          <a:lstStyle/>
          <a:p>
            <a:endParaRPr lang="en-US"/>
          </a:p>
        </p:txBody>
      </p:sp>
      <p:sp>
        <p:nvSpPr>
          <p:cNvPr id="6" name="Freeform 6"/>
          <p:cNvSpPr/>
          <p:nvPr/>
        </p:nvSpPr>
        <p:spPr>
          <a:xfrm>
            <a:off x="1301104" y="1871535"/>
            <a:ext cx="2346866" cy="1557466"/>
          </a:xfrm>
          <a:custGeom>
            <a:avLst/>
            <a:gdLst/>
            <a:ahLst/>
            <a:cxnLst/>
            <a:rect l="l" t="t" r="r" b="b"/>
            <a:pathLst>
              <a:path w="4693731" h="3114931">
                <a:moveTo>
                  <a:pt x="0" y="0"/>
                </a:moveTo>
                <a:lnTo>
                  <a:pt x="4693731" y="0"/>
                </a:lnTo>
                <a:lnTo>
                  <a:pt x="4693731" y="3114931"/>
                </a:lnTo>
                <a:lnTo>
                  <a:pt x="0" y="311493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TextBox 7"/>
          <p:cNvSpPr txBox="1"/>
          <p:nvPr/>
        </p:nvSpPr>
        <p:spPr>
          <a:xfrm>
            <a:off x="2173280" y="2894168"/>
            <a:ext cx="4674276" cy="1846659"/>
          </a:xfrm>
          <a:prstGeom prst="rect">
            <a:avLst/>
          </a:prstGeom>
        </p:spPr>
        <p:txBody>
          <a:bodyPr lIns="0" tIns="0" rIns="0" bIns="0" rtlCol="0" anchor="t">
            <a:spAutoFit/>
          </a:bodyPr>
          <a:lstStyle/>
          <a:p>
            <a:pPr algn="ctr">
              <a:lnSpc>
                <a:spcPct val="150000"/>
              </a:lnSpc>
            </a:pPr>
            <a:r>
              <a:rPr lang="en-US" sz="4000" dirty="0">
                <a:solidFill>
                  <a:srgbClr val="FF0000"/>
                </a:solidFill>
                <a:latin typeface="Pattaya" panose="00000500000000000000" pitchFamily="2" charset="-34"/>
                <a:cs typeface="Pattaya" panose="00000500000000000000" pitchFamily="2" charset="-34"/>
              </a:rPr>
              <a:t>DỤNG CỤ HỌC </a:t>
            </a:r>
          </a:p>
          <a:p>
            <a:pPr algn="ctr">
              <a:lnSpc>
                <a:spcPct val="150000"/>
              </a:lnSpc>
            </a:pPr>
            <a:r>
              <a:rPr lang="en-US" sz="4000" dirty="0">
                <a:solidFill>
                  <a:srgbClr val="FF0000"/>
                </a:solidFill>
                <a:latin typeface="Pattaya" panose="00000500000000000000" pitchFamily="2" charset="-34"/>
                <a:cs typeface="Pattaya" panose="00000500000000000000" pitchFamily="2" charset="-34"/>
              </a:rPr>
              <a:t>SỐ THẬP PHÂN</a:t>
            </a:r>
          </a:p>
        </p:txBody>
      </p:sp>
      <p:sp>
        <p:nvSpPr>
          <p:cNvPr id="8" name="Freeform 8"/>
          <p:cNvSpPr/>
          <p:nvPr/>
        </p:nvSpPr>
        <p:spPr>
          <a:xfrm>
            <a:off x="6386472" y="2641528"/>
            <a:ext cx="732187" cy="676275"/>
          </a:xfrm>
          <a:custGeom>
            <a:avLst/>
            <a:gdLst/>
            <a:ahLst/>
            <a:cxnLst/>
            <a:rect l="l" t="t" r="r" b="b"/>
            <a:pathLst>
              <a:path w="1464374" h="1352549">
                <a:moveTo>
                  <a:pt x="0" y="0"/>
                </a:moveTo>
                <a:lnTo>
                  <a:pt x="1464374" y="0"/>
                </a:lnTo>
                <a:lnTo>
                  <a:pt x="1464374" y="1352549"/>
                </a:lnTo>
                <a:lnTo>
                  <a:pt x="0" y="1352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a:off x="7495566" y="3171745"/>
            <a:ext cx="2114345" cy="3369474"/>
          </a:xfrm>
          <a:custGeom>
            <a:avLst/>
            <a:gdLst/>
            <a:ahLst/>
            <a:cxnLst/>
            <a:rect l="l" t="t" r="r" b="b"/>
            <a:pathLst>
              <a:path w="4228689" h="6738947">
                <a:moveTo>
                  <a:pt x="0" y="0"/>
                </a:moveTo>
                <a:lnTo>
                  <a:pt x="4228689" y="0"/>
                </a:lnTo>
                <a:lnTo>
                  <a:pt x="4228689" y="6738947"/>
                </a:lnTo>
                <a:lnTo>
                  <a:pt x="0" y="6738947"/>
                </a:lnTo>
                <a:lnTo>
                  <a:pt x="0" y="0"/>
                </a:lnTo>
                <a:close/>
              </a:path>
            </a:pathLst>
          </a:custGeom>
          <a:blipFill>
            <a:blip r:embed="rId9"/>
            <a:stretch>
              <a:fillRect/>
            </a:stretch>
          </a:blipFill>
        </p:spPr>
        <p:txBody>
          <a:bodyPr/>
          <a:lstStyle/>
          <a:p>
            <a:endParaRPr lang="en-US"/>
          </a:p>
        </p:txBody>
      </p:sp>
      <p:sp>
        <p:nvSpPr>
          <p:cNvPr id="10" name="Freeform 10"/>
          <p:cNvSpPr/>
          <p:nvPr/>
        </p:nvSpPr>
        <p:spPr>
          <a:xfrm>
            <a:off x="-213917" y="423352"/>
            <a:ext cx="1481594" cy="1328945"/>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6546298" y="5145939"/>
            <a:ext cx="1767098" cy="1585034"/>
          </a:xfrm>
          <a:custGeom>
            <a:avLst/>
            <a:gdLst/>
            <a:ahLst/>
            <a:cxnLst/>
            <a:rect l="l" t="t" r="r" b="b"/>
            <a:pathLst>
              <a:path w="3534196" h="3170067">
                <a:moveTo>
                  <a:pt x="0" y="0"/>
                </a:moveTo>
                <a:lnTo>
                  <a:pt x="3534196" y="0"/>
                </a:lnTo>
                <a:lnTo>
                  <a:pt x="3534196" y="3170067"/>
                </a:lnTo>
                <a:lnTo>
                  <a:pt x="0" y="31700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a:off x="636215" y="3861603"/>
            <a:ext cx="1343019" cy="2272802"/>
          </a:xfrm>
          <a:custGeom>
            <a:avLst/>
            <a:gdLst/>
            <a:ahLst/>
            <a:cxnLst/>
            <a:rect l="l" t="t" r="r" b="b"/>
            <a:pathLst>
              <a:path w="2686038" h="4545603">
                <a:moveTo>
                  <a:pt x="0" y="0"/>
                </a:moveTo>
                <a:lnTo>
                  <a:pt x="2686038" y="0"/>
                </a:lnTo>
                <a:lnTo>
                  <a:pt x="2686038" y="4545603"/>
                </a:lnTo>
                <a:lnTo>
                  <a:pt x="0" y="454560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xmlns="" id="{6E287752-35F9-4480-B7A3-3858B8C4735A}"/>
              </a:ext>
            </a:extLst>
          </p:cNvPr>
          <p:cNvSpPr txBox="1"/>
          <p:nvPr/>
        </p:nvSpPr>
        <p:spPr>
          <a:xfrm>
            <a:off x="4244853" y="1619833"/>
            <a:ext cx="1402939" cy="50783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defTabSz="457200" fontAlgn="auto">
              <a:spcBef>
                <a:spcPts val="0"/>
              </a:spcBef>
              <a:spcAft>
                <a:spcPts val="0"/>
              </a:spcAft>
              <a:defRPr/>
            </a:pPr>
            <a:r>
              <a:rPr lang="en-US" sz="2700">
                <a:solidFill>
                  <a:srgbClr val="FF0000"/>
                </a:solidFill>
                <a:latin typeface="Roboto Black" panose="02000000000000000000" pitchFamily="2" charset="0"/>
                <a:ea typeface="Roboto Black" panose="02000000000000000000" pitchFamily="2" charset="0"/>
              </a:rPr>
              <a:t>BÀI 2</a:t>
            </a:r>
            <a:endParaRPr lang="en-US" sz="2700" dirty="0">
              <a:solidFill>
                <a:srgbClr val="FF0000"/>
              </a:solidFill>
              <a:latin typeface="Roboto Black" panose="02000000000000000000" pitchFamily="2" charset="0"/>
              <a:ea typeface="Roboto Black" panose="02000000000000000000" pitchFamily="2" charset="0"/>
            </a:endParaRPr>
          </a:p>
        </p:txBody>
      </p:sp>
      <p:grpSp>
        <p:nvGrpSpPr>
          <p:cNvPr id="14" name="Group 13">
            <a:extLst>
              <a:ext uri="{FF2B5EF4-FFF2-40B4-BE49-F238E27FC236}">
                <a16:creationId xmlns:a16="http://schemas.microsoft.com/office/drawing/2014/main" xmlns="" id="{EB3F0AC4-13D6-DACA-D82F-872B7411903F}"/>
              </a:ext>
            </a:extLst>
          </p:cNvPr>
          <p:cNvGrpSpPr/>
          <p:nvPr/>
        </p:nvGrpSpPr>
        <p:grpSpPr>
          <a:xfrm>
            <a:off x="2713439" y="5410630"/>
            <a:ext cx="616137" cy="523221"/>
            <a:chOff x="694180" y="2626768"/>
            <a:chExt cx="1232274" cy="1046442"/>
          </a:xfrm>
        </p:grpSpPr>
        <p:sp>
          <p:nvSpPr>
            <p:cNvPr id="15" name="Arrow: Pentagon 14">
              <a:extLst>
                <a:ext uri="{FF2B5EF4-FFF2-40B4-BE49-F238E27FC236}">
                  <a16:creationId xmlns:a16="http://schemas.microsoft.com/office/drawing/2014/main" xmlns="" id="{CFA265AF-5A5F-BB75-3733-F270906F26B2}"/>
                </a:ext>
              </a:extLst>
            </p:cNvPr>
            <p:cNvSpPr/>
            <p:nvPr/>
          </p:nvSpPr>
          <p:spPr>
            <a:xfrm>
              <a:off x="694180" y="2626768"/>
              <a:ext cx="1232274" cy="707886"/>
            </a:xfrm>
            <a:prstGeom prst="homePlate">
              <a:avLst/>
            </a:prstGeom>
            <a:solidFill>
              <a:srgbClr val="F18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900">
                <a:solidFill>
                  <a:prstClr val="white"/>
                </a:solidFill>
                <a:latin typeface="Calibri" panose="020F0502020204030204"/>
              </a:endParaRPr>
            </a:p>
          </p:txBody>
        </p:sp>
        <p:sp>
          <p:nvSpPr>
            <p:cNvPr id="16" name="TextBox 15">
              <a:extLst>
                <a:ext uri="{FF2B5EF4-FFF2-40B4-BE49-F238E27FC236}">
                  <a16:creationId xmlns:a16="http://schemas.microsoft.com/office/drawing/2014/main" xmlns="" id="{61B7F435-9E9D-0CC4-A4DB-C1AA2A02D091}"/>
                </a:ext>
              </a:extLst>
            </p:cNvPr>
            <p:cNvSpPr txBox="1"/>
            <p:nvPr/>
          </p:nvSpPr>
          <p:spPr>
            <a:xfrm>
              <a:off x="694180" y="2749880"/>
              <a:ext cx="1058090" cy="923330"/>
            </a:xfrm>
            <a:prstGeom prst="rect">
              <a:avLst/>
            </a:prstGeom>
            <a:noFill/>
            <a:scene3d>
              <a:camera prst="orthographicFront"/>
              <a:lightRig rig="threePt" dir="t"/>
            </a:scene3d>
            <a:sp3d>
              <a:bevelT prst="angle"/>
            </a:sp3d>
          </p:spPr>
          <p:txBody>
            <a:bodyPr wrap="square" rtlCol="0">
              <a:spAutoFit/>
            </a:bodyPr>
            <a:lstStyle/>
            <a:p>
              <a:pPr defTabSz="457200" fontAlgn="auto">
                <a:spcBef>
                  <a:spcPts val="0"/>
                </a:spcBef>
                <a:spcAft>
                  <a:spcPts val="0"/>
                </a:spcAft>
                <a:defRPr/>
              </a:pPr>
              <a:r>
                <a:rPr lang="vi-VN" sz="1200" dirty="0">
                  <a:solidFill>
                    <a:srgbClr val="FF0000"/>
                  </a:solidFill>
                  <a:latin typeface="Roboto Black" panose="02000000000000000000" pitchFamily="2" charset="0"/>
                  <a:ea typeface="Roboto Black" panose="02000000000000000000" pitchFamily="2" charset="0"/>
                </a:rPr>
                <a:t>Tiết 1</a:t>
              </a:r>
            </a:p>
          </p:txBody>
        </p:sp>
      </p:grpSp>
      <p:sp>
        <p:nvSpPr>
          <p:cNvPr id="17" name="TextBox 7">
            <a:extLst>
              <a:ext uri="{FF2B5EF4-FFF2-40B4-BE49-F238E27FC236}">
                <a16:creationId xmlns:a16="http://schemas.microsoft.com/office/drawing/2014/main" xmlns="" id="{E4F8CDC1-D5E5-0530-A61A-36D0680BEB92}"/>
              </a:ext>
            </a:extLst>
          </p:cNvPr>
          <p:cNvSpPr txBox="1"/>
          <p:nvPr/>
        </p:nvSpPr>
        <p:spPr>
          <a:xfrm>
            <a:off x="2113690" y="1093427"/>
            <a:ext cx="1177234" cy="923330"/>
          </a:xfrm>
          <a:prstGeom prst="rect">
            <a:avLst/>
          </a:prstGeom>
        </p:spPr>
        <p:txBody>
          <a:bodyPr wrap="square" lIns="0" tIns="0" rIns="0" bIns="0" rtlCol="0" anchor="t">
            <a:spAutoFit/>
          </a:bodyPr>
          <a:lstStyle/>
          <a:p>
            <a:pPr algn="ctr">
              <a:lnSpc>
                <a:spcPct val="150000"/>
              </a:lnSpc>
            </a:pPr>
            <a:r>
              <a:rPr lang="en-US" sz="4000">
                <a:solidFill>
                  <a:srgbClr val="9B6543"/>
                </a:solidFill>
                <a:latin typeface="Pattaya" panose="00000500000000000000" pitchFamily="2" charset="-34"/>
                <a:cs typeface="Pattaya" panose="00000500000000000000" pitchFamily="2" charset="-34"/>
              </a:rPr>
              <a:t>1,5</a:t>
            </a:r>
          </a:p>
        </p:txBody>
      </p:sp>
      <p:sp>
        <p:nvSpPr>
          <p:cNvPr id="18" name="TextBox 7">
            <a:extLst>
              <a:ext uri="{FF2B5EF4-FFF2-40B4-BE49-F238E27FC236}">
                <a16:creationId xmlns:a16="http://schemas.microsoft.com/office/drawing/2014/main" xmlns="" id="{BF305EF8-05E9-91B7-D093-0E77890765AC}"/>
              </a:ext>
            </a:extLst>
          </p:cNvPr>
          <p:cNvSpPr txBox="1"/>
          <p:nvPr/>
        </p:nvSpPr>
        <p:spPr>
          <a:xfrm>
            <a:off x="5914986" y="1959659"/>
            <a:ext cx="1177234" cy="923330"/>
          </a:xfrm>
          <a:prstGeom prst="rect">
            <a:avLst/>
          </a:prstGeom>
        </p:spPr>
        <p:txBody>
          <a:bodyPr wrap="square" lIns="0" tIns="0" rIns="0" bIns="0" rtlCol="0" anchor="t">
            <a:spAutoFit/>
          </a:bodyPr>
          <a:lstStyle/>
          <a:p>
            <a:pPr algn="ctr">
              <a:lnSpc>
                <a:spcPct val="150000"/>
              </a:lnSpc>
            </a:pPr>
            <a:r>
              <a:rPr lang="en-US" sz="4000">
                <a:solidFill>
                  <a:srgbClr val="9B6543"/>
                </a:solidFill>
                <a:latin typeface="Pattaya" panose="00000500000000000000" pitchFamily="2" charset="-34"/>
                <a:cs typeface="Pattaya" panose="00000500000000000000" pitchFamily="2" charset="-34"/>
              </a:rPr>
              <a:t>2,67</a:t>
            </a:r>
          </a:p>
        </p:txBody>
      </p:sp>
      <p:sp>
        <p:nvSpPr>
          <p:cNvPr id="19" name="TextBox 7">
            <a:extLst>
              <a:ext uri="{FF2B5EF4-FFF2-40B4-BE49-F238E27FC236}">
                <a16:creationId xmlns:a16="http://schemas.microsoft.com/office/drawing/2014/main" xmlns="" id="{727B8F44-33D2-C95A-CEDD-F43B377BFD97}"/>
              </a:ext>
            </a:extLst>
          </p:cNvPr>
          <p:cNvSpPr txBox="1"/>
          <p:nvPr/>
        </p:nvSpPr>
        <p:spPr>
          <a:xfrm>
            <a:off x="348035" y="2063426"/>
            <a:ext cx="1177234" cy="923330"/>
          </a:xfrm>
          <a:prstGeom prst="rect">
            <a:avLst/>
          </a:prstGeom>
        </p:spPr>
        <p:txBody>
          <a:bodyPr wrap="square" lIns="0" tIns="0" rIns="0" bIns="0" rtlCol="0" anchor="t">
            <a:spAutoFit/>
          </a:bodyPr>
          <a:lstStyle/>
          <a:p>
            <a:pPr algn="ctr">
              <a:lnSpc>
                <a:spcPct val="150000"/>
              </a:lnSpc>
            </a:pPr>
            <a:r>
              <a:rPr lang="en-US" sz="4000">
                <a:solidFill>
                  <a:srgbClr val="9B6543"/>
                </a:solidFill>
                <a:latin typeface="Pattaya" panose="00000500000000000000" pitchFamily="2" charset="-34"/>
                <a:cs typeface="Pattaya" panose="00000500000000000000" pitchFamily="2" charset="-34"/>
              </a:rPr>
              <a:t>8,3</a:t>
            </a:r>
          </a:p>
        </p:txBody>
      </p:sp>
      <p:sp>
        <p:nvSpPr>
          <p:cNvPr id="20" name="TextBox 7">
            <a:extLst>
              <a:ext uri="{FF2B5EF4-FFF2-40B4-BE49-F238E27FC236}">
                <a16:creationId xmlns:a16="http://schemas.microsoft.com/office/drawing/2014/main" xmlns="" id="{4D1089E3-1082-4FD2-2754-4B1B9161B446}"/>
              </a:ext>
            </a:extLst>
          </p:cNvPr>
          <p:cNvSpPr txBox="1"/>
          <p:nvPr/>
        </p:nvSpPr>
        <p:spPr>
          <a:xfrm>
            <a:off x="1553220" y="4272298"/>
            <a:ext cx="1177234" cy="923330"/>
          </a:xfrm>
          <a:prstGeom prst="rect">
            <a:avLst/>
          </a:prstGeom>
        </p:spPr>
        <p:txBody>
          <a:bodyPr wrap="square" lIns="0" tIns="0" rIns="0" bIns="0" rtlCol="0" anchor="t">
            <a:spAutoFit/>
          </a:bodyPr>
          <a:lstStyle/>
          <a:p>
            <a:pPr algn="ctr">
              <a:lnSpc>
                <a:spcPct val="150000"/>
              </a:lnSpc>
            </a:pPr>
            <a:r>
              <a:rPr lang="en-US" sz="4000">
                <a:solidFill>
                  <a:srgbClr val="9B6543"/>
                </a:solidFill>
                <a:latin typeface="Pattaya" panose="00000500000000000000" pitchFamily="2" charset="-34"/>
                <a:cs typeface="Pattaya" panose="00000500000000000000" pitchFamily="2" charset="-34"/>
              </a:rPr>
              <a:t>5,2</a:t>
            </a:r>
          </a:p>
        </p:txBody>
      </p:sp>
      <p:pic>
        <p:nvPicPr>
          <p:cNvPr id="21" name="Picture 20">
            <a:extLst>
              <a:ext uri="{FF2B5EF4-FFF2-40B4-BE49-F238E27FC236}">
                <a16:creationId xmlns:a16="http://schemas.microsoft.com/office/drawing/2014/main" xmlns="" id="{C4BFF78F-416E-5A1D-87D9-19A75B6998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10939" y="883091"/>
            <a:ext cx="1033062" cy="730030"/>
          </a:xfrm>
          <a:prstGeom prst="rect">
            <a:avLst/>
          </a:prstGeom>
        </p:spPr>
      </p:pic>
    </p:spTree>
    <p:extLst>
      <p:ext uri="{BB962C8B-B14F-4D97-AF65-F5344CB8AC3E}">
        <p14:creationId xmlns:p14="http://schemas.microsoft.com/office/powerpoint/2010/main" val="126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3" presetClass="emph" presetSubtype="2" repeatCount="indefinite" fill="hold" grpId="1" nodeType="withEffect">
                                  <p:stCondLst>
                                    <p:cond delay="0"/>
                                  </p:stCondLst>
                                  <p:childTnLst>
                                    <p:animClr clrSpc="rgb" dir="cw">
                                      <p:cBhvr override="childStyle">
                                        <p:cTn id="27" dur="2000" fill="hold"/>
                                        <p:tgtEl>
                                          <p:spTgt spid="17"/>
                                        </p:tgtEl>
                                        <p:attrNameLst>
                                          <p:attrName>style.color</p:attrName>
                                        </p:attrNameLst>
                                      </p:cBhvr>
                                      <p:to>
                                        <a:srgbClr val="00B050"/>
                                      </p:to>
                                    </p:animClr>
                                  </p:childTnLst>
                                </p:cTn>
                              </p:par>
                              <p:par>
                                <p:cTn id="28" presetID="3" presetClass="emph" presetSubtype="2" repeatCount="indefinite" fill="hold" grpId="1" nodeType="withEffect">
                                  <p:stCondLst>
                                    <p:cond delay="0"/>
                                  </p:stCondLst>
                                  <p:childTnLst>
                                    <p:animClr clrSpc="rgb" dir="cw">
                                      <p:cBhvr override="childStyle">
                                        <p:cTn id="29" dur="2000" fill="hold"/>
                                        <p:tgtEl>
                                          <p:spTgt spid="19"/>
                                        </p:tgtEl>
                                        <p:attrNameLst>
                                          <p:attrName>style.color</p:attrName>
                                        </p:attrNameLst>
                                      </p:cBhvr>
                                      <p:to>
                                        <a:schemeClr val="accent2"/>
                                      </p:to>
                                    </p:animClr>
                                  </p:childTnLst>
                                </p:cTn>
                              </p:par>
                              <p:par>
                                <p:cTn id="30" presetID="3" presetClass="emph" presetSubtype="2" repeatCount="indefinite" fill="hold" grpId="1" nodeType="withEffect">
                                  <p:stCondLst>
                                    <p:cond delay="0"/>
                                  </p:stCondLst>
                                  <p:childTnLst>
                                    <p:animClr clrSpc="rgb" dir="cw">
                                      <p:cBhvr override="childStyle">
                                        <p:cTn id="31" dur="2000" fill="hold"/>
                                        <p:tgtEl>
                                          <p:spTgt spid="20"/>
                                        </p:tgtEl>
                                        <p:attrNameLst>
                                          <p:attrName>style.color</p:attrName>
                                        </p:attrNameLst>
                                      </p:cBhvr>
                                      <p:to>
                                        <a:srgbClr val="00B0F0"/>
                                      </p:to>
                                    </p:animClr>
                                  </p:childTnLst>
                                </p:cTn>
                              </p:par>
                              <p:par>
                                <p:cTn id="32" presetID="3" presetClass="emph" presetSubtype="2" repeatCount="indefinite" fill="hold" grpId="1" nodeType="withEffect">
                                  <p:stCondLst>
                                    <p:cond delay="0"/>
                                  </p:stCondLst>
                                  <p:childTnLst>
                                    <p:animClr clrSpc="rgb" dir="cw">
                                      <p:cBhvr override="childStyle">
                                        <p:cTn id="33" dur="2000" fill="hold"/>
                                        <p:tgtEl>
                                          <p:spTgt spid="1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P spid="17" grpId="1"/>
      <p:bldP spid="18" grpId="0"/>
      <p:bldP spid="18" grpId="1"/>
      <p:bldP spid="19" grpId="0"/>
      <p:bldP spid="19" grpId="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xmlns="" id="{33390FE9-09CA-CBDA-54B2-C2876C6DB0EA}"/>
              </a:ext>
            </a:extLst>
          </p:cNvPr>
          <p:cNvSpPr/>
          <p:nvPr/>
        </p:nvSpPr>
        <p:spPr>
          <a:xfrm>
            <a:off x="834153" y="2289735"/>
            <a:ext cx="3318747" cy="3082365"/>
          </a:xfrm>
          <a:custGeom>
            <a:avLst/>
            <a:gdLst/>
            <a:ahLst/>
            <a:cxnLst/>
            <a:rect l="l" t="t" r="r" b="b"/>
            <a:pathLst>
              <a:path w="6895412" h="4024996">
                <a:moveTo>
                  <a:pt x="0" y="0"/>
                </a:moveTo>
                <a:lnTo>
                  <a:pt x="6895412" y="0"/>
                </a:lnTo>
                <a:lnTo>
                  <a:pt x="6895412" y="4024997"/>
                </a:lnTo>
                <a:lnTo>
                  <a:pt x="0" y="40249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 name="Freeform 2"/>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3" name="Freeform 3"/>
          <p:cNvSpPr/>
          <p:nvPr/>
        </p:nvSpPr>
        <p:spPr>
          <a:xfrm>
            <a:off x="7694476" y="1830865"/>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flipH="1">
            <a:off x="-369609" y="3046072"/>
            <a:ext cx="1630957" cy="20574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xmlns="" id="{C002E51E-B895-71BA-5E26-1FA3DB8440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
        <p:nvSpPr>
          <p:cNvPr id="10" name="TextBox 11">
            <a:extLst>
              <a:ext uri="{FF2B5EF4-FFF2-40B4-BE49-F238E27FC236}">
                <a16:creationId xmlns:a16="http://schemas.microsoft.com/office/drawing/2014/main" xmlns="" id="{3903A6B2-0EA5-E444-7513-3B2783F2B54C}"/>
              </a:ext>
            </a:extLst>
          </p:cNvPr>
          <p:cNvSpPr txBox="1"/>
          <p:nvPr/>
        </p:nvSpPr>
        <p:spPr>
          <a:xfrm>
            <a:off x="708595" y="2406997"/>
            <a:ext cx="3569863" cy="615553"/>
          </a:xfrm>
          <a:prstGeom prst="rect">
            <a:avLst/>
          </a:prstGeom>
          <a:noFill/>
        </p:spPr>
        <p:txBody>
          <a:bodyPr wrap="square" lIns="0" tIns="0" rIns="0" bIns="0" rtlCol="0" anchor="t">
            <a:spAutoFit/>
          </a:bodyPr>
          <a:lstStyle/>
          <a:p>
            <a:pPr algn="ctr"/>
            <a:r>
              <a:rPr lang="en-US" sz="2000">
                <a:solidFill>
                  <a:srgbClr val="002060"/>
                </a:solidFill>
                <a:latin typeface="Montserrat SemiBold" panose="00000700000000000000" pitchFamily="2" charset="0"/>
              </a:rPr>
              <a:t>Phác thảo ý tưởng </a:t>
            </a:r>
          </a:p>
          <a:p>
            <a:pPr algn="ctr"/>
            <a:r>
              <a:rPr lang="en-US" sz="2000">
                <a:solidFill>
                  <a:srgbClr val="002060"/>
                </a:solidFill>
                <a:latin typeface="Montserrat SemiBold" panose="00000700000000000000" pitchFamily="2" charset="0"/>
              </a:rPr>
              <a:t>của nhóm</a:t>
            </a:r>
          </a:p>
        </p:txBody>
      </p:sp>
      <p:sp>
        <p:nvSpPr>
          <p:cNvPr id="8" name="TextBox 7">
            <a:extLst>
              <a:ext uri="{FF2B5EF4-FFF2-40B4-BE49-F238E27FC236}">
                <a16:creationId xmlns:a16="http://schemas.microsoft.com/office/drawing/2014/main" xmlns="" id="{2D7D9D13-B5DB-5C40-50E4-4A47F825A394}"/>
              </a:ext>
            </a:extLst>
          </p:cNvPr>
          <p:cNvSpPr txBox="1"/>
          <p:nvPr/>
        </p:nvSpPr>
        <p:spPr>
          <a:xfrm>
            <a:off x="2857500" y="1608270"/>
            <a:ext cx="3989307" cy="1015663"/>
          </a:xfrm>
          <a:prstGeom prst="rect">
            <a:avLst/>
          </a:prstGeom>
          <a:noFill/>
        </p:spPr>
        <p:txBody>
          <a:bodyPr wrap="square" rtlCol="0">
            <a:spAutoFit/>
          </a:bodyPr>
          <a:lstStyle/>
          <a:p>
            <a:pPr algn="ctr" defTabSz="457200" fontAlgn="auto">
              <a:spcBef>
                <a:spcPts val="0"/>
              </a:spcBef>
              <a:spcAft>
                <a:spcPts val="0"/>
              </a:spcAft>
              <a:defRPr/>
            </a:pPr>
            <a:r>
              <a:rPr lang="en-US" altLang="zh-CN" sz="3000" b="1">
                <a:solidFill>
                  <a:srgbClr val="C00000"/>
                </a:solidFill>
                <a:latin typeface="Pangolin" panose="00000500000000000000" pitchFamily="2" charset="0"/>
                <a:ea typeface="Roboto" panose="02000000000000000000" pitchFamily="2" charset="0"/>
              </a:rPr>
              <a:t>PHIẾU HỌC TẬP SỐ 3</a:t>
            </a:r>
            <a:endParaRPr lang="en-US" altLang="zh-CN" sz="3000" b="1" dirty="0">
              <a:solidFill>
                <a:srgbClr val="C00000"/>
              </a:solidFill>
              <a:latin typeface="Pangolin" panose="000005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xmlns="" id="{090E933A-1063-7C27-481D-F58148F8404B}"/>
              </a:ext>
            </a:extLst>
          </p:cNvPr>
          <p:cNvSpPr txBox="1"/>
          <p:nvPr/>
        </p:nvSpPr>
        <p:spPr>
          <a:xfrm>
            <a:off x="4278458" y="2595093"/>
            <a:ext cx="3989307" cy="4278094"/>
          </a:xfrm>
          <a:prstGeom prst="rect">
            <a:avLst/>
          </a:prstGeom>
          <a:noFill/>
        </p:spPr>
        <p:txBody>
          <a:bodyPr wrap="square" rtlCol="0">
            <a:spAutoFit/>
          </a:bodyPr>
          <a:lstStyle/>
          <a:p>
            <a:pPr lvl="0">
              <a:defRPr/>
            </a:pPr>
            <a:r>
              <a:rPr lang="vi-VN" altLang="zh-CN" sz="1600">
                <a:solidFill>
                  <a:srgbClr val="002060"/>
                </a:solidFill>
                <a:latin typeface="Montserrat Medium" panose="00000600000000000000" pitchFamily="2" charset="0"/>
              </a:rPr>
              <a:t>Mô tả ngắn gọn cách làm sản phẩm</a:t>
            </a:r>
            <a:endParaRPr lang="en-US" altLang="zh-CN" sz="1600">
              <a:solidFill>
                <a:srgbClr val="002060"/>
              </a:solidFill>
              <a:latin typeface="Montserrat Medium" panose="00000600000000000000" pitchFamily="2" charset="0"/>
            </a:endParaRPr>
          </a:p>
          <a:p>
            <a:pPr lvl="0">
              <a:defRPr/>
            </a:pPr>
            <a:r>
              <a:rPr lang="vi-VN" altLang="zh-CN" sz="1600">
                <a:solidFill>
                  <a:srgbClr val="002060"/>
                </a:solidFill>
                <a:latin typeface="Montserrat Medium" panose="00000600000000000000" pitchFamily="2" charset="0"/>
              </a:rPr>
              <a:t>………………………………………………………………………</a:t>
            </a:r>
            <a:endParaRPr lang="en-US" altLang="zh-CN" sz="1600">
              <a:solidFill>
                <a:srgbClr val="002060"/>
              </a:solidFill>
              <a:latin typeface="Montserrat Medium" panose="00000600000000000000" pitchFamily="2" charset="0"/>
            </a:endParaRPr>
          </a:p>
          <a:p>
            <a:pPr>
              <a:defRPr/>
            </a:pPr>
            <a:r>
              <a:rPr lang="vi-VN" altLang="zh-CN" sz="1600">
                <a:solidFill>
                  <a:srgbClr val="002060"/>
                </a:solidFill>
                <a:latin typeface="Montserrat Medium" panose="00000600000000000000" pitchFamily="2" charset="0"/>
              </a:rPr>
              <a:t>………………………………………………………………………</a:t>
            </a:r>
          </a:p>
          <a:p>
            <a:pPr>
              <a:defRPr/>
            </a:pPr>
            <a:r>
              <a:rPr lang="vi-VN" altLang="zh-CN" sz="1600">
                <a:solidFill>
                  <a:srgbClr val="002060"/>
                </a:solidFill>
                <a:latin typeface="Montserrat Medium" panose="00000600000000000000" pitchFamily="2" charset="0"/>
              </a:rPr>
              <a:t>………………………………………………………………………</a:t>
            </a:r>
          </a:p>
          <a:p>
            <a:pPr>
              <a:defRPr/>
            </a:pPr>
            <a:r>
              <a:rPr lang="vi-VN" altLang="zh-CN" sz="1600">
                <a:solidFill>
                  <a:srgbClr val="002060"/>
                </a:solidFill>
                <a:latin typeface="Montserrat Medium" panose="00000600000000000000" pitchFamily="2" charset="0"/>
              </a:rPr>
              <a:t>………………………………………………………………………</a:t>
            </a:r>
          </a:p>
          <a:p>
            <a:pPr>
              <a:defRPr/>
            </a:pPr>
            <a:r>
              <a:rPr lang="vi-VN" altLang="zh-CN" sz="1600">
                <a:solidFill>
                  <a:srgbClr val="002060"/>
                </a:solidFill>
                <a:latin typeface="Montserrat Medium" panose="00000600000000000000" pitchFamily="2" charset="0"/>
              </a:rPr>
              <a:t>………………………………………………………………………</a:t>
            </a:r>
            <a:endParaRPr lang="en-US" altLang="zh-CN" sz="1600">
              <a:solidFill>
                <a:srgbClr val="002060"/>
              </a:solidFill>
              <a:latin typeface="Montserrat Medium" panose="00000600000000000000" pitchFamily="2" charset="0"/>
            </a:endParaRPr>
          </a:p>
          <a:p>
            <a:pPr>
              <a:defRPr/>
            </a:pPr>
            <a:r>
              <a:rPr lang="en-US" altLang="zh-CN" sz="1600">
                <a:solidFill>
                  <a:srgbClr val="002060"/>
                </a:solidFill>
                <a:latin typeface="Montserrat Medium" panose="00000600000000000000" pitchFamily="2" charset="0"/>
              </a:rPr>
              <a:t>Công dụng của s</a:t>
            </a:r>
            <a:r>
              <a:rPr lang="vi-VN" altLang="zh-CN" sz="1600">
                <a:solidFill>
                  <a:srgbClr val="002060"/>
                </a:solidFill>
                <a:latin typeface="Montserrat Medium" panose="00000600000000000000" pitchFamily="2" charset="0"/>
              </a:rPr>
              <a:t>ản phẩm</a:t>
            </a:r>
            <a:endParaRPr lang="en-US" altLang="zh-CN" sz="1600">
              <a:solidFill>
                <a:srgbClr val="002060"/>
              </a:solidFill>
              <a:latin typeface="Montserrat Medium" panose="00000600000000000000" pitchFamily="2" charset="0"/>
            </a:endParaRPr>
          </a:p>
          <a:p>
            <a:pPr lvl="0">
              <a:defRPr/>
            </a:pPr>
            <a:r>
              <a:rPr lang="vi-VN" altLang="zh-CN" sz="1600">
                <a:solidFill>
                  <a:srgbClr val="002060"/>
                </a:solidFill>
                <a:latin typeface="Montserrat Medium" panose="00000600000000000000" pitchFamily="2" charset="0"/>
              </a:rPr>
              <a:t>………………………………………………………………………</a:t>
            </a:r>
            <a:endParaRPr lang="en-US" altLang="zh-CN" sz="1600">
              <a:solidFill>
                <a:srgbClr val="002060"/>
              </a:solidFill>
              <a:latin typeface="Montserrat Medium" panose="00000600000000000000" pitchFamily="2" charset="0"/>
            </a:endParaRPr>
          </a:p>
          <a:p>
            <a:pPr>
              <a:defRPr/>
            </a:pPr>
            <a:r>
              <a:rPr lang="vi-VN" altLang="zh-CN" sz="1600">
                <a:solidFill>
                  <a:srgbClr val="002060"/>
                </a:solidFill>
                <a:latin typeface="Montserrat Medium" panose="00000600000000000000" pitchFamily="2" charset="0"/>
              </a:rPr>
              <a:t>………………………………………………………………………</a:t>
            </a:r>
          </a:p>
          <a:p>
            <a:pPr lvl="0">
              <a:defRPr/>
            </a:pPr>
            <a:endParaRPr lang="vi-VN" altLang="zh-CN" sz="1600">
              <a:solidFill>
                <a:srgbClr val="002060"/>
              </a:solidFill>
              <a:latin typeface="Montserrat Medium" panose="00000600000000000000" pitchFamily="2" charset="0"/>
            </a:endParaRPr>
          </a:p>
        </p:txBody>
      </p:sp>
      <p:pic>
        <p:nvPicPr>
          <p:cNvPr id="4" name="Picture 3">
            <a:extLst>
              <a:ext uri="{FF2B5EF4-FFF2-40B4-BE49-F238E27FC236}">
                <a16:creationId xmlns:a16="http://schemas.microsoft.com/office/drawing/2014/main" xmlns="" id="{99D3A3D7-6AA5-B993-AE12-5BB4EAFBB3C1}"/>
              </a:ext>
            </a:extLst>
          </p:cNvPr>
          <p:cNvPicPr>
            <a:picLocks noChangeAspect="1"/>
          </p:cNvPicPr>
          <p:nvPr/>
        </p:nvPicPr>
        <p:blipFill>
          <a:blip r:embed="rId10"/>
          <a:stretch>
            <a:fillRect/>
          </a:stretch>
        </p:blipFill>
        <p:spPr>
          <a:xfrm>
            <a:off x="1185202" y="3037810"/>
            <a:ext cx="2624384" cy="1457991"/>
          </a:xfrm>
          <a:prstGeom prst="rect">
            <a:avLst/>
          </a:prstGeom>
        </p:spPr>
      </p:pic>
    </p:spTree>
    <p:extLst>
      <p:ext uri="{BB962C8B-B14F-4D97-AF65-F5344CB8AC3E}">
        <p14:creationId xmlns:p14="http://schemas.microsoft.com/office/powerpoint/2010/main" val="21465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TextBox 6"/>
          <p:cNvSpPr txBox="1"/>
          <p:nvPr/>
        </p:nvSpPr>
        <p:spPr>
          <a:xfrm>
            <a:off x="2402808" y="1946988"/>
            <a:ext cx="5312442" cy="369332"/>
          </a:xfrm>
          <a:prstGeom prst="rect">
            <a:avLst/>
          </a:prstGeom>
        </p:spPr>
        <p:txBody>
          <a:bodyPr wrap="square" lIns="0" tIns="0" rIns="0" bIns="0" rtlCol="0" anchor="t">
            <a:spAutoFit/>
          </a:bodyPr>
          <a:lstStyle/>
          <a:p>
            <a:r>
              <a:rPr lang="vi-VN" sz="2400">
                <a:solidFill>
                  <a:srgbClr val="002060"/>
                </a:solidFill>
                <a:latin typeface="Montserrat SemiBold" panose="00000700000000000000" pitchFamily="2" charset="0"/>
              </a:rPr>
              <a:t>Làm "Dụng cụ học số thập phân"</a:t>
            </a:r>
            <a:endParaRPr lang="en-US" sz="2400">
              <a:solidFill>
                <a:srgbClr val="002060"/>
              </a:solidFill>
              <a:latin typeface="Montserrat SemiBold" panose="00000700000000000000" pitchFamily="2" charset="0"/>
            </a:endParaRPr>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9" name="TextBox 11">
            <a:extLst>
              <a:ext uri="{FF2B5EF4-FFF2-40B4-BE49-F238E27FC236}">
                <a16:creationId xmlns:a16="http://schemas.microsoft.com/office/drawing/2014/main" xmlns="" id="{E8EE4D65-8DBB-21E9-7190-152873C18CBD}"/>
              </a:ext>
            </a:extLst>
          </p:cNvPr>
          <p:cNvSpPr txBox="1"/>
          <p:nvPr/>
        </p:nvSpPr>
        <p:spPr>
          <a:xfrm>
            <a:off x="1679287" y="1343164"/>
            <a:ext cx="2374740" cy="369332"/>
          </a:xfrm>
          <a:prstGeom prst="rect">
            <a:avLst/>
          </a:prstGeom>
        </p:spPr>
        <p:txBody>
          <a:bodyPr wrap="square" lIns="0" tIns="0" rIns="0" bIns="0" rtlCol="0" anchor="t">
            <a:spAutoFit/>
          </a:bodyPr>
          <a:lstStyle/>
          <a:p>
            <a:pPr algn="l"/>
            <a:r>
              <a:rPr lang="en-US" sz="2400">
                <a:solidFill>
                  <a:srgbClr val="7030A0"/>
                </a:solidFill>
                <a:latin typeface="Montserrat SemiBold" panose="00000700000000000000" pitchFamily="2" charset="0"/>
              </a:rPr>
              <a:t>HOẠT ĐỘNG 4:</a:t>
            </a:r>
          </a:p>
        </p:txBody>
      </p:sp>
      <p:pic>
        <p:nvPicPr>
          <p:cNvPr id="11" name="Picture 10">
            <a:extLst>
              <a:ext uri="{FF2B5EF4-FFF2-40B4-BE49-F238E27FC236}">
                <a16:creationId xmlns:a16="http://schemas.microsoft.com/office/drawing/2014/main" xmlns="" id="{E0985476-89D4-029B-5642-2AD3374093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4100" y="2630626"/>
            <a:ext cx="1988295" cy="2491535"/>
          </a:xfrm>
          <a:prstGeom prst="rect">
            <a:avLst/>
          </a:prstGeom>
        </p:spPr>
      </p:pic>
      <p:sp>
        <p:nvSpPr>
          <p:cNvPr id="14" name="TextBox 5">
            <a:extLst>
              <a:ext uri="{FF2B5EF4-FFF2-40B4-BE49-F238E27FC236}">
                <a16:creationId xmlns:a16="http://schemas.microsoft.com/office/drawing/2014/main" xmlns="" id="{F34A0DE1-D0DF-FFDF-F481-C4408DBE4688}"/>
              </a:ext>
            </a:extLst>
          </p:cNvPr>
          <p:cNvSpPr txBox="1"/>
          <p:nvPr/>
        </p:nvSpPr>
        <p:spPr>
          <a:xfrm>
            <a:off x="4136117" y="5688267"/>
            <a:ext cx="1235984" cy="184666"/>
          </a:xfrm>
          <a:prstGeom prst="rect">
            <a:avLst/>
          </a:prstGeom>
        </p:spPr>
        <p:txBody>
          <a:bodyPr wrap="square" lIns="0" tIns="0" rIns="0" bIns="0" rtlCol="0" anchor="t">
            <a:spAutoFit/>
          </a:bodyPr>
          <a:lstStyle/>
          <a:p>
            <a:r>
              <a:rPr lang="en-US" sz="1200">
                <a:solidFill>
                  <a:srgbClr val="9B6543"/>
                </a:solidFill>
                <a:latin typeface="Montserrat Medium" panose="00000600000000000000" pitchFamily="2" charset="0"/>
              </a:rPr>
              <a:t>Trang 14 SGK</a:t>
            </a:r>
          </a:p>
        </p:txBody>
      </p:sp>
      <p:pic>
        <p:nvPicPr>
          <p:cNvPr id="10" name="Picture 9">
            <a:extLst>
              <a:ext uri="{FF2B5EF4-FFF2-40B4-BE49-F238E27FC236}">
                <a16:creationId xmlns:a16="http://schemas.microsoft.com/office/drawing/2014/main" xmlns="" id="{69C51F3B-64B2-D2B2-3675-9D050E4A3A89}"/>
              </a:ext>
            </a:extLst>
          </p:cNvPr>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1000" y="4366974"/>
            <a:ext cx="1574180" cy="2020376"/>
          </a:xfrm>
          <a:prstGeom prst="rect">
            <a:avLst/>
          </a:prstGeom>
        </p:spPr>
      </p:pic>
    </p:spTree>
    <p:extLst>
      <p:ext uri="{BB962C8B-B14F-4D97-AF65-F5344CB8AC3E}">
        <p14:creationId xmlns:p14="http://schemas.microsoft.com/office/powerpoint/2010/main" val="1521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81726">
            <a:off x="564903" y="3190402"/>
            <a:ext cx="2468823" cy="1978780"/>
          </a:xfrm>
          <a:custGeom>
            <a:avLst/>
            <a:gdLst/>
            <a:ahLst/>
            <a:cxnLst/>
            <a:rect l="l" t="t" r="r" b="b"/>
            <a:pathLst>
              <a:path w="4937646" h="3957560">
                <a:moveTo>
                  <a:pt x="0" y="0"/>
                </a:moveTo>
                <a:lnTo>
                  <a:pt x="4937645" y="0"/>
                </a:lnTo>
                <a:lnTo>
                  <a:pt x="4937645" y="3957560"/>
                </a:lnTo>
                <a:lnTo>
                  <a:pt x="0" y="3957560"/>
                </a:lnTo>
                <a:lnTo>
                  <a:pt x="0" y="0"/>
                </a:lnTo>
                <a:close/>
              </a:path>
            </a:pathLst>
          </a:custGeom>
          <a:solidFill>
            <a:srgbClr val="D4AF71"/>
          </a:solidFill>
        </p:spPr>
        <p:txBody>
          <a:bodyPr/>
          <a:lstStyle/>
          <a:p>
            <a:endParaRPr lang="en-US"/>
          </a:p>
        </p:txBody>
      </p:sp>
      <p:sp>
        <p:nvSpPr>
          <p:cNvPr id="25" name="Rectangle 24">
            <a:extLst>
              <a:ext uri="{FF2B5EF4-FFF2-40B4-BE49-F238E27FC236}">
                <a16:creationId xmlns:a16="http://schemas.microsoft.com/office/drawing/2014/main" xmlns="" id="{4D464B6E-720E-273B-3092-BC2EF20DD881}"/>
              </a:ext>
            </a:extLst>
          </p:cNvPr>
          <p:cNvSpPr/>
          <p:nvPr/>
        </p:nvSpPr>
        <p:spPr>
          <a:xfrm rot="186015">
            <a:off x="704018" y="3409492"/>
            <a:ext cx="2151290" cy="1586071"/>
          </a:xfrm>
          <a:prstGeom prst="rect">
            <a:avLst/>
          </a:prstGeom>
          <a:solidFill>
            <a:srgbClr val="4C3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3480917" y="3290879"/>
            <a:ext cx="2468823" cy="1978780"/>
          </a:xfrm>
          <a:custGeom>
            <a:avLst/>
            <a:gdLst/>
            <a:ahLst/>
            <a:cxnLst/>
            <a:rect l="l" t="t" r="r" b="b"/>
            <a:pathLst>
              <a:path w="4937646" h="3957560">
                <a:moveTo>
                  <a:pt x="0" y="0"/>
                </a:moveTo>
                <a:lnTo>
                  <a:pt x="4937645" y="0"/>
                </a:lnTo>
                <a:lnTo>
                  <a:pt x="4937645" y="3957560"/>
                </a:lnTo>
                <a:lnTo>
                  <a:pt x="0" y="3957560"/>
                </a:lnTo>
                <a:lnTo>
                  <a:pt x="0" y="0"/>
                </a:lnTo>
                <a:close/>
              </a:path>
            </a:pathLst>
          </a:custGeom>
          <a:solidFill>
            <a:srgbClr val="D4AF71"/>
          </a:solidFill>
        </p:spPr>
        <p:txBody>
          <a:bodyPr/>
          <a:lstStyle/>
          <a:p>
            <a:endParaRPr lang="en-US"/>
          </a:p>
        </p:txBody>
      </p:sp>
      <p:sp>
        <p:nvSpPr>
          <p:cNvPr id="7" name="Freeform 7"/>
          <p:cNvSpPr/>
          <p:nvPr/>
        </p:nvSpPr>
        <p:spPr>
          <a:xfrm rot="-181359">
            <a:off x="6293416" y="3213137"/>
            <a:ext cx="2468823" cy="1978780"/>
          </a:xfrm>
          <a:custGeom>
            <a:avLst/>
            <a:gdLst/>
            <a:ahLst/>
            <a:cxnLst/>
            <a:rect l="l" t="t" r="r" b="b"/>
            <a:pathLst>
              <a:path w="4937646" h="3957560">
                <a:moveTo>
                  <a:pt x="0" y="0"/>
                </a:moveTo>
                <a:lnTo>
                  <a:pt x="4937646" y="0"/>
                </a:lnTo>
                <a:lnTo>
                  <a:pt x="4937646" y="3957560"/>
                </a:lnTo>
                <a:lnTo>
                  <a:pt x="0" y="3957560"/>
                </a:lnTo>
                <a:lnTo>
                  <a:pt x="0" y="0"/>
                </a:lnTo>
                <a:close/>
              </a:path>
            </a:pathLst>
          </a:custGeom>
          <a:solidFill>
            <a:srgbClr val="D4AF71"/>
          </a:solidFill>
        </p:spPr>
        <p:txBody>
          <a:bodyPr/>
          <a:lstStyle/>
          <a:p>
            <a:endParaRPr lang="en-US"/>
          </a:p>
        </p:txBody>
      </p:sp>
      <p:sp>
        <p:nvSpPr>
          <p:cNvPr id="8" name="Freeform 8"/>
          <p:cNvSpPr/>
          <p:nvPr/>
        </p:nvSpPr>
        <p:spPr>
          <a:xfrm>
            <a:off x="-475437" y="2671133"/>
            <a:ext cx="1653402" cy="20574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Freeform 9"/>
          <p:cNvSpPr/>
          <p:nvPr/>
        </p:nvSpPr>
        <p:spPr>
          <a:xfrm rot="-551789">
            <a:off x="7614047" y="3765577"/>
            <a:ext cx="1653402" cy="20574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a:off x="-207581" y="5232897"/>
            <a:ext cx="1443861" cy="2300974"/>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5">
              <a:duotone>
                <a:prstClr val="black"/>
                <a:schemeClr val="accent5">
                  <a:tint val="45000"/>
                  <a:satMod val="400000"/>
                </a:schemeClr>
              </a:duotone>
            </a:blip>
            <a:stretch>
              <a:fillRect/>
            </a:stretch>
          </a:blipFill>
        </p:spPr>
        <p:txBody>
          <a:bodyPr/>
          <a:lstStyle/>
          <a:p>
            <a:endParaRPr lang="en-US"/>
          </a:p>
        </p:txBody>
      </p:sp>
      <p:sp>
        <p:nvSpPr>
          <p:cNvPr id="11" name="Freeform 11"/>
          <p:cNvSpPr/>
          <p:nvPr/>
        </p:nvSpPr>
        <p:spPr>
          <a:xfrm flipV="1">
            <a:off x="8169637" y="-293237"/>
            <a:ext cx="1443861" cy="2300974"/>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5">
              <a:duotone>
                <a:prstClr val="black"/>
                <a:schemeClr val="accent5">
                  <a:tint val="45000"/>
                  <a:satMod val="400000"/>
                </a:schemeClr>
              </a:duotone>
            </a:blip>
            <a:stretch>
              <a:fillRect/>
            </a:stretch>
          </a:blipFill>
        </p:spPr>
        <p:txBody>
          <a:bodyPr/>
          <a:lstStyle/>
          <a:p>
            <a:endParaRPr lang="en-US"/>
          </a:p>
        </p:txBody>
      </p:sp>
      <p:sp>
        <p:nvSpPr>
          <p:cNvPr id="12" name="Freeform 12"/>
          <p:cNvSpPr/>
          <p:nvPr/>
        </p:nvSpPr>
        <p:spPr>
          <a:xfrm flipV="1">
            <a:off x="-106608" y="671630"/>
            <a:ext cx="1443861" cy="1495139"/>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TextBox 13"/>
          <p:cNvSpPr txBox="1"/>
          <p:nvPr/>
        </p:nvSpPr>
        <p:spPr>
          <a:xfrm>
            <a:off x="2586704" y="1818588"/>
            <a:ext cx="4873562" cy="338554"/>
          </a:xfrm>
          <a:prstGeom prst="rect">
            <a:avLst/>
          </a:prstGeom>
        </p:spPr>
        <p:txBody>
          <a:bodyPr wrap="square" lIns="0" tIns="0" rIns="0" bIns="0" rtlCol="0" anchor="t">
            <a:spAutoFit/>
          </a:bodyPr>
          <a:lstStyle/>
          <a:p>
            <a:pPr algn="ctr"/>
            <a:r>
              <a:rPr lang="en-US" sz="2200">
                <a:solidFill>
                  <a:srgbClr val="002060"/>
                </a:solidFill>
                <a:latin typeface="Montserrat SemiBold" panose="00000700000000000000" pitchFamily="2" charset="0"/>
              </a:rPr>
              <a:t>a. Lựa chọn dụng cụ và vật liệu</a:t>
            </a:r>
          </a:p>
        </p:txBody>
      </p:sp>
      <p:pic>
        <p:nvPicPr>
          <p:cNvPr id="14" name="Picture 13">
            <a:extLst>
              <a:ext uri="{FF2B5EF4-FFF2-40B4-BE49-F238E27FC236}">
                <a16:creationId xmlns:a16="http://schemas.microsoft.com/office/drawing/2014/main" xmlns="" id="{97EF17F2-1FDC-7AE7-C409-2402198E1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7254" y="893443"/>
            <a:ext cx="1033062" cy="730030"/>
          </a:xfrm>
          <a:prstGeom prst="rect">
            <a:avLst/>
          </a:prstGeom>
        </p:spPr>
      </p:pic>
      <p:sp>
        <p:nvSpPr>
          <p:cNvPr id="15" name="TextBox 4">
            <a:extLst>
              <a:ext uri="{FF2B5EF4-FFF2-40B4-BE49-F238E27FC236}">
                <a16:creationId xmlns:a16="http://schemas.microsoft.com/office/drawing/2014/main" xmlns="" id="{53CCC02F-E846-858E-0F28-3A58169A41B5}"/>
              </a:ext>
            </a:extLst>
          </p:cNvPr>
          <p:cNvSpPr txBox="1"/>
          <p:nvPr/>
        </p:nvSpPr>
        <p:spPr>
          <a:xfrm>
            <a:off x="2095500" y="2374280"/>
            <a:ext cx="5578977" cy="215444"/>
          </a:xfrm>
          <a:prstGeom prst="rect">
            <a:avLst/>
          </a:prstGeom>
        </p:spPr>
        <p:txBody>
          <a:bodyPr wrap="square" lIns="0" tIns="0" rIns="0" bIns="0" rtlCol="0" anchor="t">
            <a:spAutoFit/>
          </a:bodyPr>
          <a:lstStyle/>
          <a:p>
            <a:r>
              <a:rPr lang="vi-VN" sz="1400">
                <a:solidFill>
                  <a:srgbClr val="002060"/>
                </a:solidFill>
                <a:latin typeface="Montserrat Medium" panose="00000600000000000000" pitchFamily="2" charset="0"/>
              </a:rPr>
              <a:t>Bìa trắng, bìa màu, bìa các-tông, keo dán, dập ghim, kéo,...</a:t>
            </a:r>
            <a:endParaRPr lang="en-US" sz="1400">
              <a:solidFill>
                <a:srgbClr val="002060"/>
              </a:solidFill>
              <a:latin typeface="Montserrat Medium" panose="00000600000000000000" pitchFamily="2" charset="0"/>
            </a:endParaRPr>
          </a:p>
        </p:txBody>
      </p:sp>
      <p:pic>
        <p:nvPicPr>
          <p:cNvPr id="18" name="Picture 17">
            <a:extLst>
              <a:ext uri="{FF2B5EF4-FFF2-40B4-BE49-F238E27FC236}">
                <a16:creationId xmlns:a16="http://schemas.microsoft.com/office/drawing/2014/main" xmlns="" id="{9738C751-A281-E4BE-AC94-6906F448CB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4381" y="3441361"/>
            <a:ext cx="857370" cy="809738"/>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xmlns="" id="{B76D3BF0-7149-1B0F-25FA-C821B67A97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6281" y="4394799"/>
            <a:ext cx="1049375" cy="535943"/>
          </a:xfrm>
          <a:prstGeom prst="rect">
            <a:avLst/>
          </a:prstGeom>
          <a:effectLst>
            <a:outerShdw blurRad="63500" sx="102000" sy="102000" algn="ctr" rotWithShape="0">
              <a:prstClr val="black">
                <a:alpha val="40000"/>
              </a:prstClr>
            </a:outerShdw>
          </a:effectLst>
        </p:spPr>
      </p:pic>
      <p:sp>
        <p:nvSpPr>
          <p:cNvPr id="23" name="Rectangle 22">
            <a:extLst>
              <a:ext uri="{FF2B5EF4-FFF2-40B4-BE49-F238E27FC236}">
                <a16:creationId xmlns:a16="http://schemas.microsoft.com/office/drawing/2014/main" xmlns="" id="{6933D5B7-1636-826D-CEB8-E252EBB7A2C5}"/>
              </a:ext>
            </a:extLst>
          </p:cNvPr>
          <p:cNvSpPr/>
          <p:nvPr/>
        </p:nvSpPr>
        <p:spPr>
          <a:xfrm>
            <a:off x="2215160" y="3560480"/>
            <a:ext cx="408277" cy="5715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DE750D6-D27B-84FE-ADB0-927949F33F1A}"/>
              </a:ext>
            </a:extLst>
          </p:cNvPr>
          <p:cNvSpPr/>
          <p:nvPr/>
        </p:nvSpPr>
        <p:spPr>
          <a:xfrm>
            <a:off x="2406811" y="3708769"/>
            <a:ext cx="408277" cy="5715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DEDC2C56-722E-D4D5-E8D5-A5DFDCFE0FCB}"/>
              </a:ext>
            </a:extLst>
          </p:cNvPr>
          <p:cNvSpPr/>
          <p:nvPr/>
        </p:nvSpPr>
        <p:spPr>
          <a:xfrm>
            <a:off x="3627699" y="3466506"/>
            <a:ext cx="2151290" cy="1586071"/>
          </a:xfrm>
          <a:prstGeom prst="rect">
            <a:avLst/>
          </a:prstGeom>
          <a:solidFill>
            <a:srgbClr val="4C3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BF27874-9AC1-8C79-4EC1-804D88A5B91C}"/>
              </a:ext>
            </a:extLst>
          </p:cNvPr>
          <p:cNvSpPr/>
          <p:nvPr/>
        </p:nvSpPr>
        <p:spPr>
          <a:xfrm rot="21356196">
            <a:off x="6461011" y="3384899"/>
            <a:ext cx="2151290" cy="1586071"/>
          </a:xfrm>
          <a:prstGeom prst="rect">
            <a:avLst/>
          </a:prstGeom>
          <a:solidFill>
            <a:srgbClr val="4C3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161636C6-3B91-642C-A86C-F466E10C4D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2975" y="3993825"/>
            <a:ext cx="595710" cy="734708"/>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xmlns="" id="{F4BE9AE1-120E-DA83-A4C1-FEF947974EBD}"/>
              </a:ext>
            </a:extLst>
          </p:cNvPr>
          <p:cNvPicPr>
            <a:picLocks noChangeAspect="1"/>
          </p:cNvPicPr>
          <p:nvPr/>
        </p:nvPicPr>
        <p:blipFill rotWithShape="1">
          <a:blip r:embed="rId12">
            <a:extLst>
              <a:ext uri="{28A0092B-C50C-407E-A947-70E740481C1C}">
                <a14:useLocalDpi xmlns:a14="http://schemas.microsoft.com/office/drawing/2010/main" val="0"/>
              </a:ext>
            </a:extLst>
          </a:blip>
          <a:srcRect l="16228" r="13090"/>
          <a:stretch/>
        </p:blipFill>
        <p:spPr>
          <a:xfrm>
            <a:off x="4669951" y="3767092"/>
            <a:ext cx="691982" cy="895679"/>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xmlns="" id="{36D50E49-1EEC-6DEF-3467-9DE77702E07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97170" l="0" r="100000">
                        <a14:foregroundMark x1="32948" y1="37736" x2="18497" y2="30189"/>
                        <a14:foregroundMark x1="43931" y1="59434" x2="32948" y2="71698"/>
                        <a14:foregroundMark x1="45087" y1="46226" x2="34104" y2="37736"/>
                      </a14:backgroundRemoval>
                    </a14:imgEffect>
                  </a14:imgLayer>
                </a14:imgProps>
              </a:ext>
            </a:extLst>
          </a:blip>
          <a:stretch>
            <a:fillRect/>
          </a:stretch>
        </p:blipFill>
        <p:spPr>
          <a:xfrm rot="21313440">
            <a:off x="6767166" y="4113272"/>
            <a:ext cx="1057174" cy="647748"/>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xmlns="" id="{74D44A81-6CF5-88FC-CD11-114BDE0F4A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0076" y="3524945"/>
            <a:ext cx="893160" cy="687975"/>
          </a:xfrm>
          <a:prstGeom prst="rect">
            <a:avLst/>
          </a:prstGeom>
        </p:spPr>
      </p:pic>
    </p:spTree>
    <p:extLst>
      <p:ext uri="{BB962C8B-B14F-4D97-AF65-F5344CB8AC3E}">
        <p14:creationId xmlns:p14="http://schemas.microsoft.com/office/powerpoint/2010/main" val="41668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53"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7694476" y="1830865"/>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1757378" y="2859565"/>
            <a:ext cx="5790233" cy="677108"/>
          </a:xfrm>
          <a:prstGeom prst="rect">
            <a:avLst/>
          </a:prstGeom>
        </p:spPr>
        <p:txBody>
          <a:bodyPr wrap="square" lIns="0" tIns="0" rIns="0" bIns="0" rtlCol="0" anchor="t">
            <a:spAutoFit/>
          </a:bodyPr>
          <a:lstStyle/>
          <a:p>
            <a:pPr algn="l"/>
            <a:r>
              <a:rPr lang="en-US" sz="2200">
                <a:solidFill>
                  <a:srgbClr val="002060"/>
                </a:solidFill>
                <a:latin typeface="Montserrat SemiBold" panose="00000700000000000000" pitchFamily="2" charset="0"/>
              </a:rPr>
              <a:t>b. Làm "Dụng cụ học số thập phân" </a:t>
            </a:r>
          </a:p>
          <a:p>
            <a:pPr algn="l"/>
            <a:r>
              <a:rPr lang="en-US" sz="2200">
                <a:solidFill>
                  <a:srgbClr val="002060"/>
                </a:solidFill>
                <a:latin typeface="Montserrat SemiBold" panose="00000700000000000000" pitchFamily="2" charset="0"/>
              </a:rPr>
              <a:t>theo giải pháp của em hoặc nhóm em</a:t>
            </a:r>
          </a:p>
        </p:txBody>
      </p:sp>
      <p:sp>
        <p:nvSpPr>
          <p:cNvPr id="6" name="Freeform 6"/>
          <p:cNvSpPr/>
          <p:nvPr/>
        </p:nvSpPr>
        <p:spPr>
          <a:xfrm flipH="1">
            <a:off x="-369609" y="3046072"/>
            <a:ext cx="1630957" cy="20574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xmlns="" id="{C002E51E-B895-71BA-5E26-1FA3DB8440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Tree>
    <p:extLst>
      <p:ext uri="{BB962C8B-B14F-4D97-AF65-F5344CB8AC3E}">
        <p14:creationId xmlns:p14="http://schemas.microsoft.com/office/powerpoint/2010/main" val="23298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350" y="1060347"/>
            <a:ext cx="8115300" cy="4737307"/>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TextBox 4"/>
          <p:cNvSpPr txBox="1"/>
          <p:nvPr/>
        </p:nvSpPr>
        <p:spPr>
          <a:xfrm>
            <a:off x="815688" y="1998814"/>
            <a:ext cx="4929364" cy="553998"/>
          </a:xfrm>
          <a:prstGeom prst="rect">
            <a:avLst/>
          </a:prstGeom>
        </p:spPr>
        <p:txBody>
          <a:bodyPr wrap="square" lIns="0" tIns="0" rIns="0" bIns="0" rtlCol="0" anchor="t">
            <a:spAutoFit/>
          </a:bodyPr>
          <a:lstStyle/>
          <a:p>
            <a:pPr algn="l"/>
            <a:r>
              <a:rPr lang="vi-VN" sz="3600">
                <a:solidFill>
                  <a:srgbClr val="002060"/>
                </a:solidFill>
                <a:latin typeface="Montserrat SemiBold" panose="00000700000000000000" pitchFamily="2" charset="0"/>
              </a:rPr>
              <a:t>TRÒ CHƠI: TÔI CẦN</a:t>
            </a:r>
            <a:endParaRPr lang="en-US" sz="3600">
              <a:solidFill>
                <a:srgbClr val="002060"/>
              </a:solidFill>
              <a:latin typeface="Montserrat SemiBold" panose="00000700000000000000" pitchFamily="2" charset="0"/>
            </a:endParaRPr>
          </a:p>
        </p:txBody>
      </p:sp>
      <p:sp>
        <p:nvSpPr>
          <p:cNvPr id="5" name="Freeform 5"/>
          <p:cNvSpPr/>
          <p:nvPr/>
        </p:nvSpPr>
        <p:spPr>
          <a:xfrm rot="630381" flipV="1">
            <a:off x="-1143382" y="621000"/>
            <a:ext cx="2931529" cy="20574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456141" flipH="1">
            <a:off x="7500025" y="4125962"/>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8163946" y="1597846"/>
            <a:ext cx="1361381" cy="700493"/>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TextBox 8"/>
          <p:cNvSpPr txBox="1"/>
          <p:nvPr/>
        </p:nvSpPr>
        <p:spPr>
          <a:xfrm>
            <a:off x="889746" y="2664153"/>
            <a:ext cx="1509244" cy="294953"/>
          </a:xfrm>
          <a:prstGeom prst="rect">
            <a:avLst/>
          </a:prstGeom>
        </p:spPr>
        <p:txBody>
          <a:bodyPr wrap="square" lIns="0" tIns="0" rIns="0" bIns="0" rtlCol="0" anchor="t">
            <a:spAutoFit/>
          </a:bodyPr>
          <a:lstStyle/>
          <a:p>
            <a:pPr>
              <a:lnSpc>
                <a:spcPts val="2281"/>
              </a:lnSpc>
            </a:pPr>
            <a:r>
              <a:rPr lang="vi-VN" sz="1629">
                <a:solidFill>
                  <a:srgbClr val="002060"/>
                </a:solidFill>
                <a:latin typeface="Montserrat Medium" panose="00000600000000000000" pitchFamily="2" charset="0"/>
              </a:rPr>
              <a:t>Cách chơi:</a:t>
            </a:r>
            <a:endParaRPr lang="en-US" sz="1629">
              <a:solidFill>
                <a:srgbClr val="002060"/>
              </a:solidFill>
              <a:latin typeface="Montserrat Medium" panose="00000600000000000000" pitchFamily="2" charset="0"/>
            </a:endParaRPr>
          </a:p>
        </p:txBody>
      </p:sp>
      <p:sp>
        <p:nvSpPr>
          <p:cNvPr id="9" name="Freeform 9"/>
          <p:cNvSpPr/>
          <p:nvPr/>
        </p:nvSpPr>
        <p:spPr>
          <a:xfrm flipH="1">
            <a:off x="564610" y="3091666"/>
            <a:ext cx="218716" cy="155931"/>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7">
              <a:extLst>
                <a:ext uri="{96DAC541-7B7A-43D3-8B79-37D633B846F1}">
                  <asvg:svgBlip xmlns:asvg="http://schemas.microsoft.com/office/drawing/2016/SVG/main" xmlns="" r:embed="rId8"/>
                </a:ext>
              </a:extLst>
            </a:blip>
            <a:stretch>
              <a:fillRect t="-1" b="-102203"/>
            </a:stretch>
          </a:blipFill>
        </p:spPr>
        <p:txBody>
          <a:bodyPr/>
          <a:lstStyle/>
          <a:p>
            <a:endParaRPr lang="en-US"/>
          </a:p>
        </p:txBody>
      </p:sp>
      <p:pic>
        <p:nvPicPr>
          <p:cNvPr id="10" name="Picture 9">
            <a:extLst>
              <a:ext uri="{FF2B5EF4-FFF2-40B4-BE49-F238E27FC236}">
                <a16:creationId xmlns:a16="http://schemas.microsoft.com/office/drawing/2014/main" xmlns="" id="{27E818EF-B8D9-F4AF-0026-377BBB6F48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
        <p:nvSpPr>
          <p:cNvPr id="11" name="TextBox 8">
            <a:extLst>
              <a:ext uri="{FF2B5EF4-FFF2-40B4-BE49-F238E27FC236}">
                <a16:creationId xmlns:a16="http://schemas.microsoft.com/office/drawing/2014/main" xmlns="" id="{A9C03DAA-6908-5700-0F5D-E3E429BF9CC9}"/>
              </a:ext>
            </a:extLst>
          </p:cNvPr>
          <p:cNvSpPr txBox="1"/>
          <p:nvPr/>
        </p:nvSpPr>
        <p:spPr>
          <a:xfrm>
            <a:off x="833585" y="3049367"/>
            <a:ext cx="3058689" cy="646331"/>
          </a:xfrm>
          <a:prstGeom prst="rect">
            <a:avLst/>
          </a:prstGeom>
        </p:spPr>
        <p:txBody>
          <a:bodyPr wrap="square" lIns="0" tIns="0" rIns="0" bIns="0" rtlCol="0" anchor="t">
            <a:spAutoFit/>
          </a:bodyPr>
          <a:lstStyle/>
          <a:p>
            <a:pPr algn="l"/>
            <a:r>
              <a:rPr lang="vi-VN" sz="1400">
                <a:solidFill>
                  <a:srgbClr val="002060"/>
                </a:solidFill>
                <a:latin typeface="Montserrat Medium" panose="00000600000000000000" pitchFamily="2" charset="0"/>
              </a:rPr>
              <a:t>Qu</a:t>
            </a:r>
            <a:r>
              <a:rPr lang="en-US" sz="1400">
                <a:solidFill>
                  <a:srgbClr val="002060"/>
                </a:solidFill>
                <a:latin typeface="Montserrat Medium" panose="00000600000000000000" pitchFamily="2" charset="0"/>
              </a:rPr>
              <a:t>ả</a:t>
            </a:r>
            <a:r>
              <a:rPr lang="vi-VN" sz="1400">
                <a:solidFill>
                  <a:srgbClr val="002060"/>
                </a:solidFill>
                <a:latin typeface="Montserrat Medium" panose="00000600000000000000" pitchFamily="2" charset="0"/>
              </a:rPr>
              <a:t>n trò nêu một yêu cầu liên quan đến lập số thập phân hoặc làm tròn số thập phân theo một điều kiện nào đó. </a:t>
            </a:r>
            <a:endParaRPr lang="en-US" sz="1400">
              <a:solidFill>
                <a:srgbClr val="002060"/>
              </a:solidFill>
              <a:latin typeface="Montserrat Medium" panose="00000600000000000000" pitchFamily="2" charset="0"/>
            </a:endParaRPr>
          </a:p>
        </p:txBody>
      </p:sp>
      <p:sp>
        <p:nvSpPr>
          <p:cNvPr id="12" name="TextBox 8">
            <a:extLst>
              <a:ext uri="{FF2B5EF4-FFF2-40B4-BE49-F238E27FC236}">
                <a16:creationId xmlns:a16="http://schemas.microsoft.com/office/drawing/2014/main" xmlns="" id="{5838265C-2074-D383-C97E-DD16F6BC2446}"/>
              </a:ext>
            </a:extLst>
          </p:cNvPr>
          <p:cNvSpPr txBox="1"/>
          <p:nvPr/>
        </p:nvSpPr>
        <p:spPr>
          <a:xfrm>
            <a:off x="996563" y="4038474"/>
            <a:ext cx="2924508" cy="861774"/>
          </a:xfrm>
          <a:prstGeom prst="rect">
            <a:avLst/>
          </a:prstGeom>
        </p:spPr>
        <p:txBody>
          <a:bodyPr wrap="square" lIns="0" tIns="0" rIns="0" bIns="0" rtlCol="0" anchor="t">
            <a:spAutoFit/>
          </a:bodyPr>
          <a:lstStyle/>
          <a:p>
            <a:pPr algn="l"/>
            <a:r>
              <a:rPr lang="vi-VN" sz="1400">
                <a:solidFill>
                  <a:srgbClr val="002060"/>
                </a:solidFill>
                <a:latin typeface="Montserrat Medium" panose="00000600000000000000" pitchFamily="2" charset="0"/>
              </a:rPr>
              <a:t>Người chơi sử dụng "Dụng cụ học số thập phân" để thực hiện yêu cầu, ai thực hiện nhanh và </a:t>
            </a:r>
            <a:r>
              <a:rPr lang="en-US" sz="1400">
                <a:solidFill>
                  <a:srgbClr val="002060"/>
                </a:solidFill>
                <a:latin typeface="Montserrat Medium" panose="00000600000000000000" pitchFamily="2" charset="0"/>
              </a:rPr>
              <a:t>đú</a:t>
            </a:r>
            <a:r>
              <a:rPr lang="vi-VN" sz="1400">
                <a:solidFill>
                  <a:srgbClr val="002060"/>
                </a:solidFill>
                <a:latin typeface="Montserrat Medium" panose="00000600000000000000" pitchFamily="2" charset="0"/>
              </a:rPr>
              <a:t>ng được thưởng điểm. </a:t>
            </a:r>
            <a:endParaRPr lang="en-US" sz="1400">
              <a:solidFill>
                <a:srgbClr val="002060"/>
              </a:solidFill>
              <a:latin typeface="Montserrat Medium" panose="00000600000000000000" pitchFamily="2" charset="0"/>
            </a:endParaRPr>
          </a:p>
        </p:txBody>
      </p:sp>
      <p:sp>
        <p:nvSpPr>
          <p:cNvPr id="13" name="TextBox 8">
            <a:extLst>
              <a:ext uri="{FF2B5EF4-FFF2-40B4-BE49-F238E27FC236}">
                <a16:creationId xmlns:a16="http://schemas.microsoft.com/office/drawing/2014/main" xmlns="" id="{AFF69F34-8150-3110-4048-A9A54C828F9C}"/>
              </a:ext>
            </a:extLst>
          </p:cNvPr>
          <p:cNvSpPr txBox="1"/>
          <p:nvPr/>
        </p:nvSpPr>
        <p:spPr>
          <a:xfrm>
            <a:off x="1185202" y="5063486"/>
            <a:ext cx="2620699" cy="430887"/>
          </a:xfrm>
          <a:prstGeom prst="rect">
            <a:avLst/>
          </a:prstGeom>
        </p:spPr>
        <p:txBody>
          <a:bodyPr wrap="square" lIns="0" tIns="0" rIns="0" bIns="0" rtlCol="0" anchor="t">
            <a:spAutoFit/>
          </a:bodyPr>
          <a:lstStyle/>
          <a:p>
            <a:pPr algn="l"/>
            <a:r>
              <a:rPr lang="vi-VN" sz="1400">
                <a:solidFill>
                  <a:srgbClr val="002060"/>
                </a:solidFill>
                <a:latin typeface="Montserrat Medium" panose="00000600000000000000" pitchFamily="2" charset="0"/>
              </a:rPr>
              <a:t>Kết thúc trò chơi, ai có nhiều điểm hơn thì thắng cuộc.</a:t>
            </a:r>
            <a:endParaRPr lang="en-US" sz="1400">
              <a:solidFill>
                <a:srgbClr val="002060"/>
              </a:solidFill>
              <a:latin typeface="Montserrat Medium" panose="00000600000000000000" pitchFamily="2" charset="0"/>
            </a:endParaRPr>
          </a:p>
        </p:txBody>
      </p:sp>
      <p:pic>
        <p:nvPicPr>
          <p:cNvPr id="15" name="Picture 14">
            <a:extLst>
              <a:ext uri="{FF2B5EF4-FFF2-40B4-BE49-F238E27FC236}">
                <a16:creationId xmlns:a16="http://schemas.microsoft.com/office/drawing/2014/main" xmlns="" id="{69DA29C4-244E-A8EC-C0AC-97F18A86405E}"/>
              </a:ext>
            </a:extLst>
          </p:cNvPr>
          <p:cNvPicPr>
            <a:picLocks noChangeAspect="1"/>
          </p:cNvPicPr>
          <p:nvPr/>
        </p:nvPicPr>
        <p:blipFill>
          <a:blip r:embed="rId10"/>
          <a:stretch>
            <a:fillRect/>
          </a:stretch>
        </p:blipFill>
        <p:spPr>
          <a:xfrm>
            <a:off x="4403283" y="2766421"/>
            <a:ext cx="3796736" cy="2544105"/>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16" name="Freeform 9">
            <a:extLst>
              <a:ext uri="{FF2B5EF4-FFF2-40B4-BE49-F238E27FC236}">
                <a16:creationId xmlns:a16="http://schemas.microsoft.com/office/drawing/2014/main" xmlns="" id="{604FA2F9-F640-480B-C765-E778DD61B269}"/>
              </a:ext>
            </a:extLst>
          </p:cNvPr>
          <p:cNvSpPr/>
          <p:nvPr/>
        </p:nvSpPr>
        <p:spPr>
          <a:xfrm flipH="1">
            <a:off x="649031" y="4313430"/>
            <a:ext cx="218716" cy="155931"/>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7">
              <a:extLst>
                <a:ext uri="{96DAC541-7B7A-43D3-8B79-37D633B846F1}">
                  <asvg:svgBlip xmlns:asvg="http://schemas.microsoft.com/office/drawing/2016/SVG/main" xmlns="" r:embed="rId8"/>
                </a:ext>
              </a:extLst>
            </a:blip>
            <a:stretch>
              <a:fillRect t="-1" b="-102203"/>
            </a:stretch>
          </a:blipFill>
        </p:spPr>
        <p:txBody>
          <a:bodyPr/>
          <a:lstStyle/>
          <a:p>
            <a:endParaRPr lang="en-US"/>
          </a:p>
        </p:txBody>
      </p:sp>
      <p:sp>
        <p:nvSpPr>
          <p:cNvPr id="17" name="Freeform 9">
            <a:extLst>
              <a:ext uri="{FF2B5EF4-FFF2-40B4-BE49-F238E27FC236}">
                <a16:creationId xmlns:a16="http://schemas.microsoft.com/office/drawing/2014/main" xmlns="" id="{45D8873B-02D3-D818-3C76-CA33E8A209E8}"/>
              </a:ext>
            </a:extLst>
          </p:cNvPr>
          <p:cNvSpPr/>
          <p:nvPr/>
        </p:nvSpPr>
        <p:spPr>
          <a:xfrm flipH="1">
            <a:off x="859525" y="5200964"/>
            <a:ext cx="218716" cy="155931"/>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7">
              <a:extLst>
                <a:ext uri="{96DAC541-7B7A-43D3-8B79-37D633B846F1}">
                  <asvg:svgBlip xmlns:asvg="http://schemas.microsoft.com/office/drawing/2016/SVG/main" xmlns="" r:embed="rId8"/>
                </a:ext>
              </a:extLst>
            </a:blip>
            <a:stretch>
              <a:fillRect t="-1" b="-102203"/>
            </a:stretch>
          </a:blipFill>
        </p:spPr>
        <p:txBody>
          <a:bodyPr/>
          <a:lstStyle/>
          <a:p>
            <a:endParaRPr lang="en-US"/>
          </a:p>
        </p:txBody>
      </p:sp>
      <p:sp>
        <p:nvSpPr>
          <p:cNvPr id="18" name="Freeform 2">
            <a:extLst>
              <a:ext uri="{FF2B5EF4-FFF2-40B4-BE49-F238E27FC236}">
                <a16:creationId xmlns:a16="http://schemas.microsoft.com/office/drawing/2014/main" xmlns="" id="{51EF94EA-070A-DD13-210A-656EAC2266F3}"/>
              </a:ext>
            </a:extLst>
          </p:cNvPr>
          <p:cNvSpPr/>
          <p:nvPr/>
        </p:nvSpPr>
        <p:spPr>
          <a:xfrm rot="-5503936">
            <a:off x="6547091" y="1103193"/>
            <a:ext cx="1067018" cy="1986274"/>
          </a:xfrm>
          <a:custGeom>
            <a:avLst/>
            <a:gdLst/>
            <a:ahLst/>
            <a:cxnLst/>
            <a:rect l="l" t="t" r="r" b="b"/>
            <a:pathLst>
              <a:path w="3128241" h="6827510">
                <a:moveTo>
                  <a:pt x="0" y="0"/>
                </a:moveTo>
                <a:lnTo>
                  <a:pt x="3128241" y="0"/>
                </a:lnTo>
                <a:lnTo>
                  <a:pt x="3128241" y="6827510"/>
                </a:lnTo>
                <a:lnTo>
                  <a:pt x="0" y="682751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9" name="TextBox 8">
            <a:extLst>
              <a:ext uri="{FF2B5EF4-FFF2-40B4-BE49-F238E27FC236}">
                <a16:creationId xmlns:a16="http://schemas.microsoft.com/office/drawing/2014/main" xmlns="" id="{E0B76775-760F-83A2-E435-2F69F5056899}"/>
              </a:ext>
            </a:extLst>
          </p:cNvPr>
          <p:cNvSpPr txBox="1"/>
          <p:nvPr/>
        </p:nvSpPr>
        <p:spPr>
          <a:xfrm>
            <a:off x="6496492" y="1726998"/>
            <a:ext cx="1361381" cy="553998"/>
          </a:xfrm>
          <a:prstGeom prst="rect">
            <a:avLst/>
          </a:prstGeom>
        </p:spPr>
        <p:txBody>
          <a:bodyPr wrap="square" lIns="0" tIns="0" rIns="0" bIns="0" rtlCol="0" anchor="t">
            <a:spAutoFit/>
          </a:bodyPr>
          <a:lstStyle/>
          <a:p>
            <a:r>
              <a:rPr lang="vi-VN" sz="1200">
                <a:solidFill>
                  <a:srgbClr val="002060"/>
                </a:solidFill>
                <a:latin typeface="Montserrat Medium" panose="00000600000000000000" pitchFamily="2" charset="0"/>
              </a:rPr>
              <a:t>Tôi cần số hai trăm mười bốn ph</a:t>
            </a:r>
            <a:r>
              <a:rPr lang="en-US" sz="1200">
                <a:solidFill>
                  <a:srgbClr val="002060"/>
                </a:solidFill>
                <a:latin typeface="Montserrat Medium" panose="00000600000000000000" pitchFamily="2" charset="0"/>
              </a:rPr>
              <a:t>ẩ</a:t>
            </a:r>
            <a:r>
              <a:rPr lang="vi-VN" sz="1200">
                <a:solidFill>
                  <a:srgbClr val="002060"/>
                </a:solidFill>
                <a:latin typeface="Montserrat Medium" panose="00000600000000000000" pitchFamily="2" charset="0"/>
              </a:rPr>
              <a:t>y một trăm sáu mươi ba</a:t>
            </a:r>
            <a:endParaRPr lang="en-US" sz="1200">
              <a:solidFill>
                <a:srgbClr val="002060"/>
              </a:solidFill>
              <a:latin typeface="Montserrat Medium" panose="00000600000000000000" pitchFamily="2" charset="0"/>
            </a:endParaRPr>
          </a:p>
        </p:txBody>
      </p:sp>
      <p:sp>
        <p:nvSpPr>
          <p:cNvPr id="20" name="Freeform 4">
            <a:extLst>
              <a:ext uri="{FF2B5EF4-FFF2-40B4-BE49-F238E27FC236}">
                <a16:creationId xmlns:a16="http://schemas.microsoft.com/office/drawing/2014/main" xmlns="" id="{A262759E-EBF7-F220-0906-EAE684229FA5}"/>
              </a:ext>
            </a:extLst>
          </p:cNvPr>
          <p:cNvSpPr/>
          <p:nvPr/>
        </p:nvSpPr>
        <p:spPr>
          <a:xfrm rot="925593" flipH="1">
            <a:off x="6613377" y="2059638"/>
            <a:ext cx="1187844" cy="1526434"/>
          </a:xfrm>
          <a:custGeom>
            <a:avLst/>
            <a:gdLst/>
            <a:ahLst/>
            <a:cxnLst/>
            <a:rect l="l" t="t" r="r" b="b"/>
            <a:pathLst>
              <a:path w="2375687" h="3052868">
                <a:moveTo>
                  <a:pt x="2375686" y="0"/>
                </a:moveTo>
                <a:lnTo>
                  <a:pt x="0" y="0"/>
                </a:lnTo>
                <a:lnTo>
                  <a:pt x="0" y="3052868"/>
                </a:lnTo>
                <a:lnTo>
                  <a:pt x="2375686" y="3052868"/>
                </a:lnTo>
                <a:lnTo>
                  <a:pt x="2375686"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Tree>
    <p:extLst>
      <p:ext uri="{BB962C8B-B14F-4D97-AF65-F5344CB8AC3E}">
        <p14:creationId xmlns:p14="http://schemas.microsoft.com/office/powerpoint/2010/main" val="32215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7694476" y="1830865"/>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flipH="1">
            <a:off x="-369609" y="3046072"/>
            <a:ext cx="1630957" cy="20574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xmlns="" id="{C002E51E-B895-71BA-5E26-1FA3DB8440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
        <p:nvSpPr>
          <p:cNvPr id="8" name="TextBox 7">
            <a:extLst>
              <a:ext uri="{FF2B5EF4-FFF2-40B4-BE49-F238E27FC236}">
                <a16:creationId xmlns:a16="http://schemas.microsoft.com/office/drawing/2014/main" xmlns="" id="{2D7D9D13-B5DB-5C40-50E4-4A47F825A394}"/>
              </a:ext>
            </a:extLst>
          </p:cNvPr>
          <p:cNvSpPr txBox="1"/>
          <p:nvPr/>
        </p:nvSpPr>
        <p:spPr>
          <a:xfrm>
            <a:off x="2373330" y="1343788"/>
            <a:ext cx="5018070" cy="553998"/>
          </a:xfrm>
          <a:prstGeom prst="rect">
            <a:avLst/>
          </a:prstGeom>
          <a:noFill/>
        </p:spPr>
        <p:txBody>
          <a:bodyPr wrap="square" rtlCol="0">
            <a:spAutoFit/>
          </a:bodyPr>
          <a:lstStyle/>
          <a:p>
            <a:pPr algn="ctr" defTabSz="457200" fontAlgn="auto">
              <a:spcBef>
                <a:spcPts val="0"/>
              </a:spcBef>
              <a:spcAft>
                <a:spcPts val="0"/>
              </a:spcAft>
              <a:defRPr/>
            </a:pPr>
            <a:r>
              <a:rPr lang="en-US" altLang="zh-CN" sz="30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PHIẾU HỌC TẬP SỐ 4</a:t>
            </a:r>
          </a:p>
        </p:txBody>
      </p:sp>
      <p:sp>
        <p:nvSpPr>
          <p:cNvPr id="9" name="TextBox 8">
            <a:extLst>
              <a:ext uri="{FF2B5EF4-FFF2-40B4-BE49-F238E27FC236}">
                <a16:creationId xmlns:a16="http://schemas.microsoft.com/office/drawing/2014/main" xmlns="" id="{090E933A-1063-7C27-481D-F58148F8404B}"/>
              </a:ext>
            </a:extLst>
          </p:cNvPr>
          <p:cNvSpPr txBox="1"/>
          <p:nvPr/>
        </p:nvSpPr>
        <p:spPr>
          <a:xfrm>
            <a:off x="1261348" y="2116101"/>
            <a:ext cx="6892052" cy="2789995"/>
          </a:xfrm>
          <a:prstGeom prst="rect">
            <a:avLst/>
          </a:prstGeom>
          <a:noFill/>
        </p:spPr>
        <p:txBody>
          <a:bodyPr wrap="square" rtlCol="0">
            <a:spAutoFit/>
          </a:bodyPr>
          <a:lstStyle/>
          <a:p>
            <a:pPr lvl="0">
              <a:lnSpc>
                <a:spcPct val="120000"/>
              </a:lnSpc>
              <a:defRPr/>
            </a:pPr>
            <a:r>
              <a:rPr lang="vi-VN" altLang="zh-CN" sz="1600" b="1" dirty="0">
                <a:solidFill>
                  <a:srgbClr val="002060"/>
                </a:solidFill>
                <a:latin typeface="Times New Roman" panose="02020603050405020304" pitchFamily="18" charset="0"/>
                <a:cs typeface="Times New Roman" panose="02020603050405020304" pitchFamily="18" charset="0"/>
              </a:rPr>
              <a:t>Sử dụng dụng cụ học số thập phân thực hiện các nhiệm vụ sau: </a:t>
            </a:r>
          </a:p>
          <a:p>
            <a:pPr>
              <a:lnSpc>
                <a:spcPct val="120000"/>
              </a:lnSpc>
              <a:spcAft>
                <a:spcPts val="300"/>
              </a:spcAft>
              <a:defRPr/>
            </a:pPr>
            <a:r>
              <a:rPr lang="vi-VN" altLang="zh-CN" sz="1600" b="1" dirty="0">
                <a:solidFill>
                  <a:srgbClr val="002060"/>
                </a:solidFill>
                <a:latin typeface="Times New Roman" panose="02020603050405020304" pitchFamily="18" charset="0"/>
                <a:cs typeface="Times New Roman" panose="02020603050405020304" pitchFamily="18" charset="0"/>
              </a:rPr>
              <a:t>1. Lập các số thập phân sau</a:t>
            </a:r>
            <a:r>
              <a:rPr lang="en-US" altLang="zh-CN" sz="1600" b="1" dirty="0">
                <a:solidFill>
                  <a:srgbClr val="002060"/>
                </a:solidFill>
                <a:latin typeface="Times New Roman" panose="02020603050405020304" pitchFamily="18" charset="0"/>
                <a:cs typeface="Times New Roman" panose="02020603050405020304" pitchFamily="18" charset="0"/>
              </a:rPr>
              <a:t>: </a:t>
            </a:r>
            <a:r>
              <a:rPr lang="vi-VN" altLang="zh-CN" sz="1600" b="1" dirty="0">
                <a:solidFill>
                  <a:srgbClr val="002060"/>
                </a:solidFill>
                <a:latin typeface="Times New Roman" panose="02020603050405020304" pitchFamily="18" charset="0"/>
                <a:cs typeface="Times New Roman" panose="02020603050405020304" pitchFamily="18" charset="0"/>
              </a:rPr>
              <a:t>277,426</a:t>
            </a:r>
            <a:r>
              <a:rPr lang="en-US" altLang="zh-CN" sz="1600" b="1" dirty="0">
                <a:solidFill>
                  <a:srgbClr val="002060"/>
                </a:solidFill>
                <a:latin typeface="Times New Roman" panose="02020603050405020304" pitchFamily="18" charset="0"/>
                <a:cs typeface="Times New Roman" panose="02020603050405020304" pitchFamily="18" charset="0"/>
              </a:rPr>
              <a:t>  ;  </a:t>
            </a:r>
            <a:r>
              <a:rPr lang="vi-VN" altLang="zh-CN" sz="1600" b="1" dirty="0">
                <a:solidFill>
                  <a:srgbClr val="002060"/>
                </a:solidFill>
                <a:latin typeface="Times New Roman" panose="02020603050405020304" pitchFamily="18" charset="0"/>
                <a:cs typeface="Times New Roman" panose="02020603050405020304" pitchFamily="18" charset="0"/>
              </a:rPr>
              <a:t>253,201</a:t>
            </a:r>
            <a:r>
              <a:rPr lang="en-US" altLang="zh-CN" sz="1600" b="1" dirty="0">
                <a:solidFill>
                  <a:srgbClr val="002060"/>
                </a:solidFill>
                <a:latin typeface="Times New Roman" panose="02020603050405020304" pitchFamily="18" charset="0"/>
                <a:cs typeface="Times New Roman" panose="02020603050405020304" pitchFamily="18" charset="0"/>
              </a:rPr>
              <a:t>  ;  </a:t>
            </a:r>
            <a:r>
              <a:rPr lang="vi-VN" altLang="zh-CN" sz="1600" b="1" dirty="0">
                <a:solidFill>
                  <a:srgbClr val="002060"/>
                </a:solidFill>
                <a:latin typeface="Times New Roman" panose="02020603050405020304" pitchFamily="18" charset="0"/>
                <a:cs typeface="Times New Roman" panose="02020603050405020304" pitchFamily="18" charset="0"/>
              </a:rPr>
              <a:t>359,603</a:t>
            </a:r>
          </a:p>
          <a:p>
            <a:pPr lvl="0">
              <a:lnSpc>
                <a:spcPct val="120000"/>
              </a:lnSpc>
              <a:defRPr/>
            </a:pPr>
            <a:r>
              <a:rPr lang="vi-VN" altLang="zh-CN" sz="1600" b="1" dirty="0">
                <a:solidFill>
                  <a:srgbClr val="002060"/>
                </a:solidFill>
                <a:latin typeface="Times New Roman" panose="02020603050405020304" pitchFamily="18" charset="0"/>
                <a:cs typeface="Times New Roman" panose="02020603050405020304" pitchFamily="18" charset="0"/>
              </a:rPr>
              <a:t>2. Làm tròn các số </a:t>
            </a:r>
            <a:r>
              <a:rPr lang="en-US" altLang="zh-CN" sz="1600" b="1" dirty="0" err="1">
                <a:solidFill>
                  <a:srgbClr val="002060"/>
                </a:solidFill>
                <a:latin typeface="Times New Roman" panose="02020603050405020304" pitchFamily="18" charset="0"/>
                <a:cs typeface="Times New Roman" panose="02020603050405020304" pitchFamily="18" charset="0"/>
              </a:rPr>
              <a:t>thập</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phân</a:t>
            </a:r>
            <a:r>
              <a:rPr lang="en-US" altLang="zh-CN" sz="1600" b="1" dirty="0">
                <a:solidFill>
                  <a:srgbClr val="002060"/>
                </a:solidFill>
                <a:latin typeface="Times New Roman" panose="02020603050405020304" pitchFamily="18" charset="0"/>
                <a:cs typeface="Times New Roman" panose="02020603050405020304" pitchFamily="18" charset="0"/>
              </a:rPr>
              <a:t> ở </a:t>
            </a:r>
            <a:r>
              <a:rPr lang="en-US" altLang="zh-CN" sz="1600" b="1" dirty="0" err="1">
                <a:solidFill>
                  <a:srgbClr val="002060"/>
                </a:solidFill>
                <a:latin typeface="Times New Roman" panose="02020603050405020304" pitchFamily="18" charset="0"/>
                <a:cs typeface="Times New Roman" panose="02020603050405020304" pitchFamily="18" charset="0"/>
              </a:rPr>
              <a:t>mục</a:t>
            </a:r>
            <a:r>
              <a:rPr lang="en-US" altLang="zh-CN" sz="1600" b="1" dirty="0">
                <a:solidFill>
                  <a:srgbClr val="002060"/>
                </a:solidFill>
                <a:latin typeface="Times New Roman" panose="02020603050405020304" pitchFamily="18" charset="0"/>
                <a:cs typeface="Times New Roman" panose="02020603050405020304" pitchFamily="18" charset="0"/>
              </a:rPr>
              <a:t> 1</a:t>
            </a:r>
            <a:r>
              <a:rPr lang="vi-VN" altLang="zh-CN" sz="1600" b="1" dirty="0">
                <a:solidFill>
                  <a:srgbClr val="002060"/>
                </a:solidFill>
                <a:latin typeface="Times New Roman" panose="02020603050405020304" pitchFamily="18" charset="0"/>
                <a:cs typeface="Times New Roman" panose="02020603050405020304" pitchFamily="18" charset="0"/>
              </a:rPr>
              <a:t> đến hàng phần </a:t>
            </a:r>
            <a:r>
              <a:rPr lang="en-US" altLang="zh-CN" sz="1600" b="1" dirty="0" err="1">
                <a:solidFill>
                  <a:srgbClr val="002060"/>
                </a:solidFill>
                <a:latin typeface="Times New Roman" panose="02020603050405020304" pitchFamily="18" charset="0"/>
                <a:cs typeface="Times New Roman" panose="02020603050405020304" pitchFamily="18" charset="0"/>
              </a:rPr>
              <a:t>trăm</a:t>
            </a:r>
            <a:r>
              <a:rPr lang="en-US" altLang="zh-CN" sz="1600" b="1" dirty="0">
                <a:solidFill>
                  <a:srgbClr val="002060"/>
                </a:solidFill>
                <a:latin typeface="Times New Roman" panose="02020603050405020304" pitchFamily="18" charset="0"/>
                <a:cs typeface="Times New Roman" panose="02020603050405020304" pitchFamily="18" charset="0"/>
              </a:rPr>
              <a:t>.</a:t>
            </a:r>
            <a:endParaRPr lang="vi-VN" altLang="zh-CN" sz="1600" b="1" dirty="0">
              <a:solidFill>
                <a:srgbClr val="002060"/>
              </a:solidFill>
              <a:latin typeface="Times New Roman" panose="02020603050405020304" pitchFamily="18" charset="0"/>
              <a:cs typeface="Times New Roman" panose="02020603050405020304" pitchFamily="18" charset="0"/>
            </a:endParaRPr>
          </a:p>
          <a:p>
            <a:pPr lvl="0">
              <a:lnSpc>
                <a:spcPct val="120000"/>
              </a:lnSpc>
              <a:defRPr/>
            </a:pPr>
            <a:r>
              <a:rPr lang="vi-VN" altLang="zh-CN" sz="1600" b="1" dirty="0" smtClean="0">
                <a:solidFill>
                  <a:srgbClr val="002060"/>
                </a:solidFill>
                <a:latin typeface="Times New Roman" panose="02020603050405020304" pitchFamily="18" charset="0"/>
                <a:cs typeface="Times New Roman" panose="02020603050405020304" pitchFamily="18" charset="0"/>
              </a:rPr>
              <a:t>………………………………………………………………………………………</a:t>
            </a:r>
            <a:endParaRPr lang="en-US" altLang="zh-CN" sz="1600" b="1" dirty="0">
              <a:solidFill>
                <a:srgbClr val="002060"/>
              </a:solidFill>
              <a:latin typeface="Times New Roman" panose="02020603050405020304" pitchFamily="18" charset="0"/>
              <a:cs typeface="Times New Roman" panose="02020603050405020304" pitchFamily="18" charset="0"/>
            </a:endParaRPr>
          </a:p>
          <a:p>
            <a:pPr lvl="0">
              <a:lnSpc>
                <a:spcPct val="120000"/>
              </a:lnSpc>
              <a:defRPr/>
            </a:pPr>
            <a:r>
              <a:rPr lang="vi-VN" altLang="zh-CN" sz="1600" b="1" dirty="0" smtClean="0">
                <a:solidFill>
                  <a:srgbClr val="002060"/>
                </a:solidFill>
                <a:latin typeface="Times New Roman" panose="02020603050405020304" pitchFamily="18" charset="0"/>
                <a:cs typeface="Times New Roman" panose="02020603050405020304" pitchFamily="18" charset="0"/>
              </a:rPr>
              <a:t>3</a:t>
            </a:r>
            <a:r>
              <a:rPr lang="vi-VN"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Làm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tròn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các</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số</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thập</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phân</a:t>
            </a:r>
            <a:r>
              <a:rPr lang="en-US" altLang="zh-CN" sz="1600" b="1" dirty="0">
                <a:solidFill>
                  <a:srgbClr val="002060"/>
                </a:solidFill>
                <a:latin typeface="Times New Roman" panose="02020603050405020304" pitchFamily="18" charset="0"/>
                <a:cs typeface="Times New Roman" panose="02020603050405020304" pitchFamily="18" charset="0"/>
              </a:rPr>
              <a:t> ở </a:t>
            </a:r>
            <a:r>
              <a:rPr lang="en-US" altLang="zh-CN" sz="1600" b="1" dirty="0" err="1">
                <a:solidFill>
                  <a:srgbClr val="002060"/>
                </a:solidFill>
                <a:latin typeface="Times New Roman" panose="02020603050405020304" pitchFamily="18" charset="0"/>
                <a:cs typeface="Times New Roman" panose="02020603050405020304" pitchFamily="18" charset="0"/>
              </a:rPr>
              <a:t>mục</a:t>
            </a:r>
            <a:r>
              <a:rPr lang="en-US" altLang="zh-CN" sz="1600" b="1" dirty="0">
                <a:solidFill>
                  <a:srgbClr val="002060"/>
                </a:solidFill>
                <a:latin typeface="Times New Roman" panose="02020603050405020304" pitchFamily="18" charset="0"/>
                <a:cs typeface="Times New Roman" panose="02020603050405020304" pitchFamily="18" charset="0"/>
              </a:rPr>
              <a:t> 1 </a:t>
            </a:r>
            <a:r>
              <a:rPr lang="en-US" altLang="zh-CN" sz="1600" b="1" dirty="0" err="1">
                <a:solidFill>
                  <a:srgbClr val="002060"/>
                </a:solidFill>
                <a:latin typeface="Times New Roman" panose="02020603050405020304" pitchFamily="18" charset="0"/>
                <a:cs typeface="Times New Roman" panose="02020603050405020304" pitchFamily="18" charset="0"/>
              </a:rPr>
              <a:t>đến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hàng</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phần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mười</a:t>
            </a:r>
            <a:r>
              <a:rPr lang="en-US" altLang="zh-CN" sz="1600" b="1" dirty="0">
                <a:solidFill>
                  <a:srgbClr val="002060"/>
                </a:solidFill>
                <a:latin typeface="Times New Roman" panose="02020603050405020304" pitchFamily="18" charset="0"/>
                <a:cs typeface="Times New Roman" panose="02020603050405020304" pitchFamily="18" charset="0"/>
              </a:rPr>
              <a:t>.</a:t>
            </a:r>
            <a:endParaRPr lang="vi-VN" altLang="zh-CN" sz="1600" b="1" dirty="0">
              <a:solidFill>
                <a:srgbClr val="002060"/>
              </a:solidFill>
              <a:latin typeface="Times New Roman" panose="02020603050405020304" pitchFamily="18" charset="0"/>
              <a:cs typeface="Times New Roman" panose="02020603050405020304" pitchFamily="18" charset="0"/>
            </a:endParaRPr>
          </a:p>
          <a:p>
            <a:pPr lvl="0">
              <a:lnSpc>
                <a:spcPct val="120000"/>
              </a:lnSpc>
              <a:defRPr/>
            </a:pPr>
            <a:r>
              <a:rPr lang="vi-VN" altLang="zh-CN" sz="1600" b="1" dirty="0" smtClean="0">
                <a:solidFill>
                  <a:srgbClr val="002060"/>
                </a:solidFill>
                <a:latin typeface="Times New Roman" panose="02020603050405020304" pitchFamily="18" charset="0"/>
                <a:cs typeface="Times New Roman" panose="02020603050405020304" pitchFamily="18" charset="0"/>
              </a:rPr>
              <a:t>……………………………………………………………………………………</a:t>
            </a:r>
            <a:r>
              <a:rPr lang="en-US" altLang="zh-CN" sz="1600" b="1" dirty="0" smtClean="0">
                <a:solidFill>
                  <a:srgbClr val="002060"/>
                </a:solidFill>
                <a:latin typeface="Times New Roman" panose="02020603050405020304" pitchFamily="18" charset="0"/>
                <a:cs typeface="Times New Roman" panose="02020603050405020304" pitchFamily="18" charset="0"/>
              </a:rPr>
              <a:t>..</a:t>
            </a:r>
            <a:endParaRPr lang="en-US" altLang="zh-CN" sz="1600" b="1" dirty="0">
              <a:solidFill>
                <a:srgbClr val="002060"/>
              </a:solidFill>
              <a:latin typeface="Times New Roman" panose="02020603050405020304" pitchFamily="18" charset="0"/>
              <a:cs typeface="Times New Roman" panose="02020603050405020304" pitchFamily="18" charset="0"/>
            </a:endParaRPr>
          </a:p>
          <a:p>
            <a:pPr lvl="0">
              <a:lnSpc>
                <a:spcPct val="120000"/>
              </a:lnSpc>
              <a:defRPr/>
            </a:pPr>
            <a:r>
              <a:rPr lang="vi-VN" altLang="zh-CN" sz="1600" b="1" dirty="0">
                <a:solidFill>
                  <a:srgbClr val="002060"/>
                </a:solidFill>
                <a:latin typeface="Times New Roman" panose="02020603050405020304" pitchFamily="18" charset="0"/>
                <a:cs typeface="Times New Roman" panose="02020603050405020304" pitchFamily="18" charset="0"/>
              </a:rPr>
              <a:t>4. Làm tròn các số thập phân ở mục 1 </a:t>
            </a:r>
            <a:r>
              <a:rPr lang="en-US" altLang="zh-CN" sz="1600" b="1" dirty="0" err="1">
                <a:solidFill>
                  <a:srgbClr val="002060"/>
                </a:solidFill>
                <a:latin typeface="Times New Roman" panose="02020603050405020304" pitchFamily="18" charset="0"/>
                <a:cs typeface="Times New Roman" panose="02020603050405020304" pitchFamily="18" charset="0"/>
              </a:rPr>
              <a:t>tới</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số</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tự</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nhiên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gần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nhất</a:t>
            </a:r>
            <a:r>
              <a:rPr lang="en-US" altLang="zh-CN" sz="1600" b="1" dirty="0">
                <a:solidFill>
                  <a:srgbClr val="002060"/>
                </a:solidFill>
                <a:latin typeface="Times New Roman" panose="02020603050405020304" pitchFamily="18" charset="0"/>
                <a:cs typeface="Times New Roman" panose="02020603050405020304" pitchFamily="18" charset="0"/>
              </a:rPr>
              <a:t>.</a:t>
            </a:r>
            <a:endParaRPr lang="vi-VN" altLang="zh-CN" sz="1600" b="1" dirty="0">
              <a:solidFill>
                <a:srgbClr val="002060"/>
              </a:solidFill>
              <a:latin typeface="Times New Roman" panose="02020603050405020304" pitchFamily="18" charset="0"/>
              <a:cs typeface="Times New Roman" panose="02020603050405020304" pitchFamily="18" charset="0"/>
            </a:endParaRPr>
          </a:p>
          <a:p>
            <a:pPr lvl="0">
              <a:lnSpc>
                <a:spcPct val="120000"/>
              </a:lnSpc>
              <a:defRPr/>
            </a:pPr>
            <a:r>
              <a:rPr lang="vi-VN" altLang="zh-CN" sz="1600" b="1" dirty="0">
                <a:solidFill>
                  <a:srgbClr val="002060"/>
                </a:solidFill>
                <a:latin typeface="Times New Roman" panose="02020603050405020304" pitchFamily="18" charset="0"/>
                <a:cs typeface="Times New Roman" panose="02020603050405020304" pitchFamily="18" charset="0"/>
              </a:rPr>
              <a:t>…………………………………………………………………………………………………</a:t>
            </a:r>
            <a:endParaRPr lang="en-US" altLang="zh-CN" sz="1600" b="1" dirty="0">
              <a:solidFill>
                <a:srgbClr val="002060"/>
              </a:solidFill>
              <a:latin typeface="Times New Roman" panose="02020603050405020304" pitchFamily="18" charset="0"/>
              <a:cs typeface="Times New Roman" panose="02020603050405020304" pitchFamily="18" charset="0"/>
            </a:endParaRPr>
          </a:p>
        </p:txBody>
      </p:sp>
      <p:sp>
        <p:nvSpPr>
          <p:cNvPr id="4" name="TextBox 8">
            <a:extLst>
              <a:ext uri="{FF2B5EF4-FFF2-40B4-BE49-F238E27FC236}">
                <a16:creationId xmlns:a16="http://schemas.microsoft.com/office/drawing/2014/main" xmlns="" id="{C593C1B4-41BF-164C-8478-69E67D84FCCD}"/>
              </a:ext>
            </a:extLst>
          </p:cNvPr>
          <p:cNvSpPr txBox="1"/>
          <p:nvPr/>
        </p:nvSpPr>
        <p:spPr>
          <a:xfrm>
            <a:off x="2171700" y="3009900"/>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277,4</a:t>
            </a:r>
            <a:r>
              <a:rPr lang="en-US" sz="1629" b="1">
                <a:solidFill>
                  <a:srgbClr val="C00000"/>
                </a:solidFill>
                <a:latin typeface="Montserrat Medium" panose="00000600000000000000" pitchFamily="2" charset="0"/>
              </a:rPr>
              <a:t>3</a:t>
            </a:r>
          </a:p>
        </p:txBody>
      </p:sp>
      <p:sp>
        <p:nvSpPr>
          <p:cNvPr id="5" name="TextBox 8">
            <a:extLst>
              <a:ext uri="{FF2B5EF4-FFF2-40B4-BE49-F238E27FC236}">
                <a16:creationId xmlns:a16="http://schemas.microsoft.com/office/drawing/2014/main" xmlns="" id="{989A60BF-8CE5-82A8-9C3B-0F8B173F3CF2}"/>
              </a:ext>
            </a:extLst>
          </p:cNvPr>
          <p:cNvSpPr txBox="1"/>
          <p:nvPr/>
        </p:nvSpPr>
        <p:spPr>
          <a:xfrm>
            <a:off x="3505200" y="3009900"/>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253,2</a:t>
            </a:r>
            <a:endParaRPr lang="en-US" sz="1629" b="1">
              <a:solidFill>
                <a:srgbClr val="C00000"/>
              </a:solidFill>
              <a:latin typeface="Montserrat Medium" panose="00000600000000000000" pitchFamily="2" charset="0"/>
            </a:endParaRPr>
          </a:p>
        </p:txBody>
      </p:sp>
      <p:sp>
        <p:nvSpPr>
          <p:cNvPr id="12" name="TextBox 8">
            <a:extLst>
              <a:ext uri="{FF2B5EF4-FFF2-40B4-BE49-F238E27FC236}">
                <a16:creationId xmlns:a16="http://schemas.microsoft.com/office/drawing/2014/main" xmlns="" id="{8BE6E1B1-C2B1-4CC3-35B4-279DFBDFFDA0}"/>
              </a:ext>
            </a:extLst>
          </p:cNvPr>
          <p:cNvSpPr txBox="1"/>
          <p:nvPr/>
        </p:nvSpPr>
        <p:spPr>
          <a:xfrm>
            <a:off x="4852154" y="3009900"/>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359,6</a:t>
            </a:r>
            <a:endParaRPr lang="en-US" sz="1629" b="1">
              <a:solidFill>
                <a:srgbClr val="C00000"/>
              </a:solidFill>
              <a:latin typeface="Montserrat Medium" panose="00000600000000000000" pitchFamily="2" charset="0"/>
            </a:endParaRPr>
          </a:p>
        </p:txBody>
      </p:sp>
      <p:sp>
        <p:nvSpPr>
          <p:cNvPr id="10" name="TextBox 8">
            <a:extLst>
              <a:ext uri="{FF2B5EF4-FFF2-40B4-BE49-F238E27FC236}">
                <a16:creationId xmlns:a16="http://schemas.microsoft.com/office/drawing/2014/main" xmlns="" id="{632C62ED-7056-39BE-79C4-3E65370F0112}"/>
              </a:ext>
            </a:extLst>
          </p:cNvPr>
          <p:cNvSpPr txBox="1"/>
          <p:nvPr/>
        </p:nvSpPr>
        <p:spPr>
          <a:xfrm>
            <a:off x="2120147" y="3581400"/>
            <a:ext cx="862784" cy="294953"/>
          </a:xfrm>
          <a:prstGeom prst="rect">
            <a:avLst/>
          </a:prstGeom>
        </p:spPr>
        <p:txBody>
          <a:bodyPr wrap="square" lIns="0" tIns="0" rIns="0" bIns="0" rtlCol="0" anchor="t">
            <a:spAutoFit/>
          </a:bodyPr>
          <a:lstStyle/>
          <a:p>
            <a:pPr>
              <a:lnSpc>
                <a:spcPts val="2281"/>
              </a:lnSpc>
            </a:pPr>
            <a:r>
              <a:rPr lang="vi-VN" sz="1629" b="1" dirty="0">
                <a:solidFill>
                  <a:srgbClr val="C00000"/>
                </a:solidFill>
                <a:latin typeface="Montserrat Medium" panose="00000600000000000000" pitchFamily="2" charset="0"/>
              </a:rPr>
              <a:t>277,4</a:t>
            </a:r>
            <a:endParaRPr lang="en-US" sz="1629" b="1" dirty="0">
              <a:solidFill>
                <a:srgbClr val="C00000"/>
              </a:solidFill>
              <a:latin typeface="Montserrat Medium" panose="00000600000000000000" pitchFamily="2" charset="0"/>
            </a:endParaRPr>
          </a:p>
        </p:txBody>
      </p:sp>
      <p:sp>
        <p:nvSpPr>
          <p:cNvPr id="11" name="TextBox 8">
            <a:extLst>
              <a:ext uri="{FF2B5EF4-FFF2-40B4-BE49-F238E27FC236}">
                <a16:creationId xmlns:a16="http://schemas.microsoft.com/office/drawing/2014/main" xmlns="" id="{9EE7A817-94FF-7E79-37CF-996518F7E316}"/>
              </a:ext>
            </a:extLst>
          </p:cNvPr>
          <p:cNvSpPr txBox="1"/>
          <p:nvPr/>
        </p:nvSpPr>
        <p:spPr>
          <a:xfrm>
            <a:off x="3453647" y="3581400"/>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253,2</a:t>
            </a:r>
            <a:endParaRPr lang="en-US" sz="1629" b="1">
              <a:solidFill>
                <a:srgbClr val="C00000"/>
              </a:solidFill>
              <a:latin typeface="Montserrat Medium" panose="00000600000000000000" pitchFamily="2" charset="0"/>
            </a:endParaRPr>
          </a:p>
        </p:txBody>
      </p:sp>
      <p:sp>
        <p:nvSpPr>
          <p:cNvPr id="13" name="TextBox 8">
            <a:extLst>
              <a:ext uri="{FF2B5EF4-FFF2-40B4-BE49-F238E27FC236}">
                <a16:creationId xmlns:a16="http://schemas.microsoft.com/office/drawing/2014/main" xmlns="" id="{86BE35EE-9B60-9085-2AC5-5E9176251ABB}"/>
              </a:ext>
            </a:extLst>
          </p:cNvPr>
          <p:cNvSpPr txBox="1"/>
          <p:nvPr/>
        </p:nvSpPr>
        <p:spPr>
          <a:xfrm>
            <a:off x="4800600" y="3581400"/>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359,6</a:t>
            </a:r>
            <a:endParaRPr lang="en-US" sz="1629" b="1">
              <a:solidFill>
                <a:srgbClr val="C00000"/>
              </a:solidFill>
              <a:latin typeface="Montserrat Medium" panose="00000600000000000000" pitchFamily="2" charset="0"/>
            </a:endParaRPr>
          </a:p>
        </p:txBody>
      </p:sp>
      <p:sp>
        <p:nvSpPr>
          <p:cNvPr id="16" name="TextBox 8">
            <a:extLst>
              <a:ext uri="{FF2B5EF4-FFF2-40B4-BE49-F238E27FC236}">
                <a16:creationId xmlns:a16="http://schemas.microsoft.com/office/drawing/2014/main" xmlns="" id="{020EBBD5-0B51-7FA6-D4F9-A0FF94AF1E53}"/>
              </a:ext>
            </a:extLst>
          </p:cNvPr>
          <p:cNvSpPr txBox="1"/>
          <p:nvPr/>
        </p:nvSpPr>
        <p:spPr>
          <a:xfrm>
            <a:off x="2126497" y="4204066"/>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277</a:t>
            </a:r>
            <a:endParaRPr lang="en-US" sz="1629" b="1">
              <a:solidFill>
                <a:srgbClr val="C00000"/>
              </a:solidFill>
              <a:latin typeface="Montserrat Medium" panose="00000600000000000000" pitchFamily="2" charset="0"/>
            </a:endParaRPr>
          </a:p>
        </p:txBody>
      </p:sp>
      <p:sp>
        <p:nvSpPr>
          <p:cNvPr id="17" name="TextBox 8">
            <a:extLst>
              <a:ext uri="{FF2B5EF4-FFF2-40B4-BE49-F238E27FC236}">
                <a16:creationId xmlns:a16="http://schemas.microsoft.com/office/drawing/2014/main" xmlns="" id="{28F18CA2-EEEB-770D-9112-CEA9A2CAA977}"/>
              </a:ext>
            </a:extLst>
          </p:cNvPr>
          <p:cNvSpPr txBox="1"/>
          <p:nvPr/>
        </p:nvSpPr>
        <p:spPr>
          <a:xfrm>
            <a:off x="3459997" y="4204066"/>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253</a:t>
            </a:r>
            <a:endParaRPr lang="en-US" sz="1629" b="1">
              <a:solidFill>
                <a:srgbClr val="C00000"/>
              </a:solidFill>
              <a:latin typeface="Montserrat Medium" panose="00000600000000000000" pitchFamily="2" charset="0"/>
            </a:endParaRPr>
          </a:p>
        </p:txBody>
      </p:sp>
      <p:sp>
        <p:nvSpPr>
          <p:cNvPr id="18" name="TextBox 8">
            <a:extLst>
              <a:ext uri="{FF2B5EF4-FFF2-40B4-BE49-F238E27FC236}">
                <a16:creationId xmlns:a16="http://schemas.microsoft.com/office/drawing/2014/main" xmlns="" id="{12C6E096-EB93-BFFD-2D94-67ACA599DA11}"/>
              </a:ext>
            </a:extLst>
          </p:cNvPr>
          <p:cNvSpPr txBox="1"/>
          <p:nvPr/>
        </p:nvSpPr>
        <p:spPr>
          <a:xfrm>
            <a:off x="4806950" y="4204066"/>
            <a:ext cx="862784" cy="294953"/>
          </a:xfrm>
          <a:prstGeom prst="rect">
            <a:avLst/>
          </a:prstGeom>
        </p:spPr>
        <p:txBody>
          <a:bodyPr wrap="square" lIns="0" tIns="0" rIns="0" bIns="0" rtlCol="0" anchor="t">
            <a:spAutoFit/>
          </a:bodyPr>
          <a:lstStyle/>
          <a:p>
            <a:pPr>
              <a:lnSpc>
                <a:spcPts val="2281"/>
              </a:lnSpc>
            </a:pPr>
            <a:r>
              <a:rPr lang="vi-VN" sz="1629" b="1">
                <a:solidFill>
                  <a:srgbClr val="C00000"/>
                </a:solidFill>
                <a:latin typeface="Montserrat Medium" panose="00000600000000000000" pitchFamily="2" charset="0"/>
              </a:rPr>
              <a:t>3</a:t>
            </a:r>
            <a:r>
              <a:rPr lang="en-US" sz="1629" b="1">
                <a:solidFill>
                  <a:srgbClr val="C00000"/>
                </a:solidFill>
                <a:latin typeface="Montserrat Medium" panose="00000600000000000000" pitchFamily="2" charset="0"/>
              </a:rPr>
              <a:t>60</a:t>
            </a:r>
          </a:p>
        </p:txBody>
      </p:sp>
    </p:spTree>
    <p:extLst>
      <p:ext uri="{BB962C8B-B14F-4D97-AF65-F5344CB8AC3E}">
        <p14:creationId xmlns:p14="http://schemas.microsoft.com/office/powerpoint/2010/main" val="4391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5" grpId="0"/>
      <p:bldP spid="12" grpId="0"/>
      <p:bldP spid="10" grpId="0"/>
      <p:bldP spid="11" grpId="0"/>
      <p:bldP spid="13"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E17952B7-EBCD-3032-26B2-78FCB0CB8487}"/>
              </a:ext>
            </a:extLst>
          </p:cNvPr>
          <p:cNvPicPr>
            <a:picLocks noChangeAspect="1"/>
          </p:cNvPicPr>
          <p:nvPr/>
        </p:nvPicPr>
        <p:blipFill>
          <a:blip r:embed="rId3"/>
          <a:stretch>
            <a:fillRect/>
          </a:stretch>
        </p:blipFill>
        <p:spPr>
          <a:xfrm>
            <a:off x="1185202" y="2038350"/>
            <a:ext cx="6856532" cy="3494877"/>
          </a:xfrm>
          <a:prstGeom prst="rect">
            <a:avLst/>
          </a:prstGeom>
          <a:effectLst>
            <a:outerShdw blurRad="63500" sx="102000" sy="102000" algn="ctr" rotWithShape="0">
              <a:prstClr val="black">
                <a:alpha val="40000"/>
              </a:prstClr>
            </a:outerShdw>
          </a:effectLst>
        </p:spPr>
      </p:pic>
      <p:sp>
        <p:nvSpPr>
          <p:cNvPr id="5" name="Freeform 5"/>
          <p:cNvSpPr/>
          <p:nvPr/>
        </p:nvSpPr>
        <p:spPr>
          <a:xfrm rot="-4573699">
            <a:off x="-168289" y="4477529"/>
            <a:ext cx="1865470" cy="2057400"/>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979549" flipH="1">
            <a:off x="7689021" y="337272"/>
            <a:ext cx="1865470" cy="2057400"/>
          </a:xfrm>
          <a:custGeom>
            <a:avLst/>
            <a:gdLst/>
            <a:ahLst/>
            <a:cxnLst/>
            <a:rect l="l" t="t" r="r" b="b"/>
            <a:pathLst>
              <a:path w="3730939" h="4114800">
                <a:moveTo>
                  <a:pt x="3730940" y="0"/>
                </a:moveTo>
                <a:lnTo>
                  <a:pt x="0" y="0"/>
                </a:lnTo>
                <a:lnTo>
                  <a:pt x="0" y="4114800"/>
                </a:lnTo>
                <a:lnTo>
                  <a:pt x="3730940" y="4114800"/>
                </a:lnTo>
                <a:lnTo>
                  <a:pt x="373094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81429" y="1108592"/>
            <a:ext cx="1343019" cy="2272802"/>
          </a:xfrm>
          <a:custGeom>
            <a:avLst/>
            <a:gdLst/>
            <a:ahLst/>
            <a:cxnLst/>
            <a:rect l="l" t="t" r="r" b="b"/>
            <a:pathLst>
              <a:path w="2686038" h="4545603">
                <a:moveTo>
                  <a:pt x="0" y="0"/>
                </a:moveTo>
                <a:lnTo>
                  <a:pt x="2686038" y="0"/>
                </a:lnTo>
                <a:lnTo>
                  <a:pt x="2686038" y="4545604"/>
                </a:lnTo>
                <a:lnTo>
                  <a:pt x="0" y="45456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rot="-6018378">
            <a:off x="4617207" y="5035858"/>
            <a:ext cx="564510" cy="714116"/>
          </a:xfrm>
          <a:custGeom>
            <a:avLst/>
            <a:gdLst/>
            <a:ahLst/>
            <a:cxnLst/>
            <a:rect l="l" t="t" r="r" b="b"/>
            <a:pathLst>
              <a:path w="1129019" h="1428231">
                <a:moveTo>
                  <a:pt x="0" y="0"/>
                </a:moveTo>
                <a:lnTo>
                  <a:pt x="1129019" y="0"/>
                </a:lnTo>
                <a:lnTo>
                  <a:pt x="1129019" y="1428231"/>
                </a:lnTo>
                <a:lnTo>
                  <a:pt x="0" y="14282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rot="-7830990" flipH="1" flipV="1">
            <a:off x="7602402" y="2127518"/>
            <a:ext cx="564510" cy="714116"/>
          </a:xfrm>
          <a:custGeom>
            <a:avLst/>
            <a:gdLst/>
            <a:ahLst/>
            <a:cxnLst/>
            <a:rect l="l" t="t" r="r" b="b"/>
            <a:pathLst>
              <a:path w="1129019" h="1428231">
                <a:moveTo>
                  <a:pt x="1129019" y="1428232"/>
                </a:moveTo>
                <a:lnTo>
                  <a:pt x="0" y="1428232"/>
                </a:lnTo>
                <a:lnTo>
                  <a:pt x="0" y="0"/>
                </a:lnTo>
                <a:lnTo>
                  <a:pt x="1129019" y="0"/>
                </a:lnTo>
                <a:lnTo>
                  <a:pt x="1129019" y="1428232"/>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xmlns="" id="{604D8F46-B555-6276-9D75-26906EC293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
        <p:nvSpPr>
          <p:cNvPr id="16" name="TextBox 15">
            <a:extLst>
              <a:ext uri="{FF2B5EF4-FFF2-40B4-BE49-F238E27FC236}">
                <a16:creationId xmlns:a16="http://schemas.microsoft.com/office/drawing/2014/main" xmlns="" id="{D1F0DB66-AB0B-3D5C-F5A5-829977C3B181}"/>
              </a:ext>
            </a:extLst>
          </p:cNvPr>
          <p:cNvSpPr txBox="1"/>
          <p:nvPr/>
        </p:nvSpPr>
        <p:spPr>
          <a:xfrm>
            <a:off x="2385104" y="1218278"/>
            <a:ext cx="4915089" cy="461665"/>
          </a:xfrm>
          <a:prstGeom prst="rect">
            <a:avLst/>
          </a:prstGeom>
        </p:spPr>
        <p:txBody>
          <a:bodyPr wrap="square" lIns="0" tIns="0" rIns="0" bIns="0" rtlCol="0" anchor="t">
            <a:spAutoFit/>
          </a:bodyPr>
          <a:lstStyle>
            <a:defPPr>
              <a:defRPr lang="en-US"/>
            </a:defPPr>
            <a:lvl1pPr algn="ctr">
              <a:defRPr sz="7200">
                <a:solidFill>
                  <a:srgbClr val="002060"/>
                </a:solidFill>
                <a:latin typeface="Montserrat SemiBold" panose="00000700000000000000" pitchFamily="2" charset="0"/>
              </a:defRPr>
            </a:lvl1pPr>
          </a:lstStyle>
          <a:p>
            <a:r>
              <a:rPr lang="en-US" altLang="zh-CN" sz="3000"/>
              <a:t>ĐÁNH GIÁ SẢN PHẨM</a:t>
            </a:r>
            <a:endParaRPr lang="vi-VN" altLang="zh-CN" sz="3000"/>
          </a:p>
        </p:txBody>
      </p:sp>
      <p:sp>
        <p:nvSpPr>
          <p:cNvPr id="18" name="TextBox 17">
            <a:extLst>
              <a:ext uri="{FF2B5EF4-FFF2-40B4-BE49-F238E27FC236}">
                <a16:creationId xmlns:a16="http://schemas.microsoft.com/office/drawing/2014/main" xmlns="" id="{B6AD7E27-0538-BF44-F6F4-94ECAB44F94B}"/>
              </a:ext>
            </a:extLst>
          </p:cNvPr>
          <p:cNvSpPr txBox="1"/>
          <p:nvPr/>
        </p:nvSpPr>
        <p:spPr>
          <a:xfrm>
            <a:off x="4899462" y="2216655"/>
            <a:ext cx="2711011" cy="430887"/>
          </a:xfrm>
          <a:prstGeom prst="rect">
            <a:avLst/>
          </a:prstGeom>
        </p:spPr>
        <p:txBody>
          <a:bodyPr wrap="square" lIns="0" tIns="0" rIns="0" bIns="0" rtlCol="0" anchor="t">
            <a:spAutoFit/>
          </a:bodyPr>
          <a:lstStyle>
            <a:defPPr>
              <a:defRPr lang="en-US"/>
            </a:defPPr>
            <a:lvl1pPr algn="ctr">
              <a:defRPr sz="2800">
                <a:solidFill>
                  <a:srgbClr val="002060"/>
                </a:solidFill>
                <a:latin typeface="Montserrat SemiBold" panose="00000700000000000000" pitchFamily="2" charset="0"/>
              </a:defRPr>
            </a:lvl1pPr>
          </a:lstStyle>
          <a:p>
            <a:r>
              <a:rPr lang="pt-BR" sz="1400"/>
              <a:t> </a:t>
            </a:r>
            <a:r>
              <a:rPr lang="de-DE" sz="1400" dirty="0"/>
              <a:t>Thực hiện đánh giá bằng </a:t>
            </a:r>
            <a:r>
              <a:rPr lang="de-DE" sz="1400"/>
              <a:t>hình dán</a:t>
            </a:r>
            <a:endParaRPr lang="en-US" sz="1400" dirty="0"/>
          </a:p>
        </p:txBody>
      </p:sp>
      <p:pic>
        <p:nvPicPr>
          <p:cNvPr id="19" name="Picture 18">
            <a:extLst>
              <a:ext uri="{FF2B5EF4-FFF2-40B4-BE49-F238E27FC236}">
                <a16:creationId xmlns:a16="http://schemas.microsoft.com/office/drawing/2014/main" xmlns="" id="{C31FFB00-EC15-2E4C-D3B2-BCA73C4AD5DB}"/>
              </a:ext>
            </a:extLst>
          </p:cNvPr>
          <p:cNvPicPr>
            <a:picLocks noChangeAspect="1"/>
          </p:cNvPicPr>
          <p:nvPr/>
        </p:nvPicPr>
        <p:blipFill rotWithShape="1">
          <a:blip r:embed="rId11"/>
          <a:srcRect l="6827" t="7035" r="5654" b="3542"/>
          <a:stretch/>
        </p:blipFill>
        <p:spPr>
          <a:xfrm>
            <a:off x="4882419" y="3987413"/>
            <a:ext cx="499610" cy="499610"/>
          </a:xfrm>
          <a:prstGeom prst="ellipse">
            <a:avLst/>
          </a:prstGeom>
        </p:spPr>
      </p:pic>
      <p:pic>
        <p:nvPicPr>
          <p:cNvPr id="20" name="Picture 19">
            <a:extLst>
              <a:ext uri="{FF2B5EF4-FFF2-40B4-BE49-F238E27FC236}">
                <a16:creationId xmlns:a16="http://schemas.microsoft.com/office/drawing/2014/main" xmlns="" id="{F2A374CE-C941-5090-AC83-E469C3FC63AB}"/>
              </a:ext>
            </a:extLst>
          </p:cNvPr>
          <p:cNvPicPr>
            <a:picLocks noChangeAspect="1"/>
          </p:cNvPicPr>
          <p:nvPr/>
        </p:nvPicPr>
        <p:blipFill rotWithShape="1">
          <a:blip r:embed="rId12"/>
          <a:srcRect l="9571" t="6413" r="10420" b="6660"/>
          <a:stretch/>
        </p:blipFill>
        <p:spPr>
          <a:xfrm>
            <a:off x="5055711" y="4640532"/>
            <a:ext cx="489381" cy="489381"/>
          </a:xfrm>
          <a:prstGeom prst="ellipse">
            <a:avLst/>
          </a:prstGeom>
        </p:spPr>
      </p:pic>
      <p:pic>
        <p:nvPicPr>
          <p:cNvPr id="21" name="Picture 20">
            <a:extLst>
              <a:ext uri="{FF2B5EF4-FFF2-40B4-BE49-F238E27FC236}">
                <a16:creationId xmlns:a16="http://schemas.microsoft.com/office/drawing/2014/main" xmlns="" id="{2FF906CA-DC43-8299-DEA4-4E4E5D20A536}"/>
              </a:ext>
            </a:extLst>
          </p:cNvPr>
          <p:cNvPicPr>
            <a:picLocks noChangeAspect="1"/>
          </p:cNvPicPr>
          <p:nvPr/>
        </p:nvPicPr>
        <p:blipFill rotWithShape="1">
          <a:blip r:embed="rId13"/>
          <a:srcRect l="5642" t="6399" r="6278" b="6897"/>
          <a:stretch/>
        </p:blipFill>
        <p:spPr>
          <a:xfrm>
            <a:off x="5911635" y="4615598"/>
            <a:ext cx="539249" cy="539249"/>
          </a:xfrm>
          <a:prstGeom prst="ellipse">
            <a:avLst/>
          </a:prstGeom>
        </p:spPr>
      </p:pic>
      <p:sp>
        <p:nvSpPr>
          <p:cNvPr id="26" name="TextBox 10">
            <a:extLst>
              <a:ext uri="{FF2B5EF4-FFF2-40B4-BE49-F238E27FC236}">
                <a16:creationId xmlns:a16="http://schemas.microsoft.com/office/drawing/2014/main" xmlns="" id="{8499DA74-7F90-62A3-5565-B59E774D87D9}"/>
              </a:ext>
            </a:extLst>
          </p:cNvPr>
          <p:cNvSpPr txBox="1"/>
          <p:nvPr/>
        </p:nvSpPr>
        <p:spPr>
          <a:xfrm>
            <a:off x="1925925" y="3887577"/>
            <a:ext cx="2652640" cy="577081"/>
          </a:xfrm>
          <a:prstGeom prst="rect">
            <a:avLst/>
          </a:prstGeom>
        </p:spPr>
        <p:txBody>
          <a:bodyPr wrap="square" lIns="0" tIns="0" rIns="0" bIns="0" rtlCol="0" anchor="t">
            <a:spAutoFit/>
          </a:bodyPr>
          <a:lstStyle/>
          <a:p>
            <a:pPr>
              <a:lnSpc>
                <a:spcPts val="1549"/>
              </a:lnSpc>
            </a:pPr>
            <a:r>
              <a:rPr lang="en-US" sz="1200">
                <a:solidFill>
                  <a:srgbClr val="002060"/>
                </a:solidFill>
                <a:latin typeface="Montserrat Medium" panose="00000600000000000000" pitchFamily="2" charset="0"/>
              </a:rPr>
              <a:t>Sử dụng để lập các số thập phân có đến ba chữ số ở phần nguyên, ba chữ số ở phần thập phân.</a:t>
            </a:r>
          </a:p>
        </p:txBody>
      </p:sp>
      <p:sp>
        <p:nvSpPr>
          <p:cNvPr id="27" name="TextBox 10">
            <a:extLst>
              <a:ext uri="{FF2B5EF4-FFF2-40B4-BE49-F238E27FC236}">
                <a16:creationId xmlns:a16="http://schemas.microsoft.com/office/drawing/2014/main" xmlns="" id="{5BA0C3DF-AD0E-C691-4453-B6DE7854F780}"/>
              </a:ext>
            </a:extLst>
          </p:cNvPr>
          <p:cNvSpPr txBox="1"/>
          <p:nvPr/>
        </p:nvSpPr>
        <p:spPr>
          <a:xfrm>
            <a:off x="1951437" y="4730300"/>
            <a:ext cx="2468108" cy="384721"/>
          </a:xfrm>
          <a:prstGeom prst="rect">
            <a:avLst/>
          </a:prstGeom>
        </p:spPr>
        <p:txBody>
          <a:bodyPr wrap="square" lIns="0" tIns="0" rIns="0" bIns="0" rtlCol="0" anchor="t">
            <a:spAutoFit/>
          </a:bodyPr>
          <a:lstStyle/>
          <a:p>
            <a:pPr>
              <a:lnSpc>
                <a:spcPts val="1549"/>
              </a:lnSpc>
            </a:pPr>
            <a:r>
              <a:rPr lang="en-US" sz="1200">
                <a:solidFill>
                  <a:srgbClr val="002060"/>
                </a:solidFill>
                <a:latin typeface="Montserrat Medium" panose="00000600000000000000" pitchFamily="2" charset="0"/>
              </a:rPr>
              <a:t>Dễ sử dụng, đảm bảo tính thẩm mĩ và chắc chắn.</a:t>
            </a:r>
          </a:p>
        </p:txBody>
      </p:sp>
    </p:spTree>
    <p:extLst>
      <p:ext uri="{BB962C8B-B14F-4D97-AF65-F5344CB8AC3E}">
        <p14:creationId xmlns:p14="http://schemas.microsoft.com/office/powerpoint/2010/main" val="35327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698500" cy="3429000"/>
          </a:xfrm>
          <a:prstGeom prst="rect">
            <a:avLst/>
          </a:prstGeom>
          <a:noFill/>
          <a:ln w="9525">
            <a:noFill/>
            <a:miter lim="800000"/>
            <a:headEnd/>
            <a:tailEnd/>
          </a:ln>
        </p:spPr>
      </p:pic>
      <p:pic>
        <p:nvPicPr>
          <p:cNvPr id="14339" name="Picture 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8388350" y="-61913"/>
            <a:ext cx="684213" cy="3203576"/>
          </a:xfrm>
          <a:prstGeom prst="rect">
            <a:avLst/>
          </a:prstGeom>
          <a:noFill/>
          <a:ln w="9525">
            <a:noFill/>
            <a:miter lim="800000"/>
            <a:headEnd/>
            <a:tailEnd/>
          </a:ln>
        </p:spPr>
      </p:pic>
      <p:pic>
        <p:nvPicPr>
          <p:cNvPr id="14340" name="Picture 4" descr="WhitecornerFlower"/>
          <p:cNvPicPr>
            <a:picLocks noChangeAspect="1" noChangeArrowheads="1"/>
          </p:cNvPicPr>
          <p:nvPr/>
        </p:nvPicPr>
        <p:blipFill>
          <a:blip r:embed="rId4"/>
          <a:srcRect/>
          <a:stretch>
            <a:fillRect/>
          </a:stretch>
        </p:blipFill>
        <p:spPr bwMode="auto">
          <a:xfrm>
            <a:off x="6858000" y="4572000"/>
            <a:ext cx="2286000" cy="2286000"/>
          </a:xfrm>
          <a:prstGeom prst="rect">
            <a:avLst/>
          </a:prstGeom>
          <a:noFill/>
          <a:ln w="9525">
            <a:noFill/>
            <a:miter lim="800000"/>
            <a:headEnd/>
            <a:tailEnd/>
          </a:ln>
        </p:spPr>
      </p:pic>
      <p:pic>
        <p:nvPicPr>
          <p:cNvPr id="14341" name="Picture 5" descr="WhitecornerFlower"/>
          <p:cNvPicPr>
            <a:picLocks noChangeAspect="1" noChangeArrowheads="1"/>
          </p:cNvPicPr>
          <p:nvPr/>
        </p:nvPicPr>
        <p:blipFill>
          <a:blip r:embed="rId5"/>
          <a:srcRect/>
          <a:stretch>
            <a:fillRect/>
          </a:stretch>
        </p:blipFill>
        <p:spPr bwMode="auto">
          <a:xfrm>
            <a:off x="0" y="4572000"/>
            <a:ext cx="2286000" cy="2286000"/>
          </a:xfrm>
          <a:prstGeom prst="rect">
            <a:avLst/>
          </a:prstGeom>
          <a:noFill/>
          <a:ln w="9525">
            <a:noFill/>
            <a:miter lim="800000"/>
            <a:headEnd/>
            <a:tailEnd/>
          </a:ln>
        </p:spPr>
      </p:pic>
      <p:pic>
        <p:nvPicPr>
          <p:cNvPr id="14342" name="Picture 6" descr="1 (1820)"/>
          <p:cNvPicPr>
            <a:picLocks noChangeAspect="1" noChangeArrowheads="1" noCrop="1"/>
          </p:cNvPicPr>
          <p:nvPr/>
        </p:nvPicPr>
        <p:blipFill>
          <a:blip r:embed="rId6"/>
          <a:srcRect/>
          <a:stretch>
            <a:fillRect/>
          </a:stretch>
        </p:blipFill>
        <p:spPr bwMode="auto">
          <a:xfrm>
            <a:off x="2895600" y="4953000"/>
            <a:ext cx="2743200" cy="1905000"/>
          </a:xfrm>
          <a:prstGeom prst="rect">
            <a:avLst/>
          </a:prstGeom>
          <a:noFill/>
          <a:ln w="9525">
            <a:noFill/>
            <a:miter lim="800000"/>
            <a:headEnd/>
            <a:tailEnd/>
          </a:ln>
        </p:spPr>
      </p:pic>
      <p:sp>
        <p:nvSpPr>
          <p:cNvPr id="593927" name="WordArt 7" descr="416eu"/>
          <p:cNvSpPr>
            <a:spLocks noChangeArrowheads="1" noChangeShapeType="1" noTextEdit="1"/>
          </p:cNvSpPr>
          <p:nvPr/>
        </p:nvSpPr>
        <p:spPr bwMode="auto">
          <a:xfrm>
            <a:off x="1143000" y="1752600"/>
            <a:ext cx="6858000" cy="1295400"/>
          </a:xfrm>
          <a:prstGeom prst="rect">
            <a:avLst/>
          </a:prstGeom>
        </p:spPr>
        <p:txBody>
          <a:bodyPr wrap="none" fromWordArt="1">
            <a:prstTxWarp prst="textPlain">
              <a:avLst>
                <a:gd name="adj" fmla="val 51818"/>
              </a:avLst>
            </a:prstTxWarp>
            <a:scene3d>
              <a:camera prst="legacyPerspectiveTop"/>
              <a:lightRig rig="legacyFlat4" dir="b"/>
            </a:scene3d>
            <a:sp3d extrusionH="1801800" prstMaterial="legacyPlastic">
              <a:extrusionClr>
                <a:srgbClr val="E4F3F4"/>
              </a:extrusionClr>
            </a:sp3d>
          </a:bodyPr>
          <a:lstStyle/>
          <a:p>
            <a:pPr algn="ctr"/>
            <a:r>
              <a:rPr lang="en-GB" sz="3200" b="1" i="1" kern="10" dirty="0">
                <a:ln w="9525">
                  <a:round/>
                  <a:headEnd/>
                  <a:tailEnd/>
                </a:ln>
                <a:solidFill>
                  <a:srgbClr val="C00000"/>
                </a:solidFill>
                <a:latin typeface="Times New Roman"/>
                <a:cs typeface="Times New Roman"/>
              </a:rPr>
              <a:t>BÀI HỌC KẾT THÚC</a:t>
            </a:r>
          </a:p>
        </p:txBody>
      </p:sp>
      <p:sp>
        <p:nvSpPr>
          <p:cNvPr id="94223" name="WordArt 15"/>
          <p:cNvSpPr>
            <a:spLocks noChangeArrowheads="1" noChangeShapeType="1" noTextEdit="1"/>
          </p:cNvSpPr>
          <p:nvPr/>
        </p:nvSpPr>
        <p:spPr bwMode="auto">
          <a:xfrm>
            <a:off x="685800" y="3048000"/>
            <a:ext cx="8077200" cy="1714500"/>
          </a:xfrm>
          <a:prstGeom prst="rect">
            <a:avLst/>
          </a:prstGeom>
        </p:spPr>
        <p:txBody>
          <a:bodyPr wrap="none" fromWordArt="1">
            <a:prstTxWarp prst="textPlain">
              <a:avLst>
                <a:gd name="adj" fmla="val 50000"/>
              </a:avLst>
            </a:prstTxWarp>
          </a:bodyPr>
          <a:lstStyle/>
          <a:p>
            <a:pPr algn="ctr"/>
            <a:r>
              <a:rPr lang="vi-VN" sz="7200" b="1" i="1" kern="10" dirty="0"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Kính c</a:t>
            </a:r>
            <a:r>
              <a:rPr lang="en-GB" sz="7200" b="1" i="1" kern="10" dirty="0" err="1"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húc</a:t>
            </a:r>
            <a:r>
              <a:rPr lang="en-GB" sz="7200" b="1" i="1" kern="10" dirty="0"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vi-VN" sz="7200" b="1" i="1" kern="10" dirty="0"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quý thầy cô và </a:t>
            </a:r>
            <a:r>
              <a:rPr lang="en-GB" sz="7200" b="1" i="1" kern="10" dirty="0" err="1"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các</a:t>
            </a:r>
            <a:r>
              <a:rPr lang="en-GB" sz="7200" b="1" i="1" kern="10" dirty="0" smtClean="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em</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học</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sinh</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p>
          <a:p>
            <a:pPr algn="ct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mạnh</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khỏe</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hạnh</a:t>
            </a:r>
            <a:r>
              <a:rPr lang="en-GB" sz="7200" b="1" i="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 </a:t>
            </a:r>
            <a:r>
              <a:rPr lang="en-GB" sz="7200" b="1" i="1" kern="10" dirty="0" err="1">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phúc</a:t>
            </a:r>
            <a:r>
              <a:rPr lang="en-GB" sz="7200" b="1" kern="10" dirty="0">
                <a:ln w="19050">
                  <a:solidFill>
                    <a:srgbClr val="0000FF"/>
                  </a:solidFill>
                  <a:round/>
                  <a:headEnd/>
                  <a:tailEnd/>
                </a:ln>
                <a:solidFill>
                  <a:srgbClr val="C00000"/>
                </a:solidFill>
                <a:effectLst>
                  <a:outerShdw dist="35921" dir="2700000" algn="ctr" rotWithShape="0">
                    <a:srgbClr val="990000"/>
                  </a:outerShdw>
                </a:effectLst>
                <a:latin typeface="Times New Roman"/>
                <a:cs typeface="Times New Roman"/>
              </a:rPr>
              <a:t>!</a:t>
            </a:r>
          </a:p>
        </p:txBody>
      </p:sp>
      <p:sp>
        <p:nvSpPr>
          <p:cNvPr id="14345"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latin typeface="Times New Roman" pitchFamily="18" charset="0"/>
            </a:endParaRPr>
          </a:p>
        </p:txBody>
      </p:sp>
      <p:sp>
        <p:nvSpPr>
          <p:cNvPr id="10" name="Rectangle 9"/>
          <p:cNvSpPr/>
          <p:nvPr/>
        </p:nvSpPr>
        <p:spPr>
          <a:xfrm>
            <a:off x="1676400" y="304800"/>
            <a:ext cx="6553200" cy="461665"/>
          </a:xfrm>
          <a:prstGeom prst="rect">
            <a:avLst/>
          </a:prstGeom>
        </p:spPr>
        <p:txBody>
          <a:bodyPr wrap="square">
            <a:spAutoFit/>
          </a:bodyPr>
          <a:lstStyle/>
          <a:p>
            <a:pPr algn="ctr" eaLnBrk="1" hangingPunct="1">
              <a:spcBef>
                <a:spcPct val="50000"/>
              </a:spcBef>
            </a:pPr>
            <a:r>
              <a:rPr lang="en-US" altLang="en-US" sz="2400" b="1" dirty="0" err="1" smtClean="0">
                <a:solidFill>
                  <a:srgbClr val="0000CC"/>
                </a:solidFill>
                <a:latin typeface="Times New Roman" pitchFamily="18" charset="0"/>
                <a:cs typeface="Times New Roman" pitchFamily="18" charset="0"/>
              </a:rPr>
              <a:t>Thứ</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năm</a:t>
            </a:r>
            <a:r>
              <a:rPr lang="vi-VN"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ngày</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31</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tháng</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10 </a:t>
            </a:r>
            <a:r>
              <a:rPr lang="en-US" altLang="en-US" sz="2400" b="1" dirty="0" err="1" smtClean="0">
                <a:solidFill>
                  <a:srgbClr val="0000CC"/>
                </a:solidFill>
                <a:latin typeface="Times New Roman" pitchFamily="18" charset="0"/>
                <a:cs typeface="Times New Roman" pitchFamily="18" charset="0"/>
              </a:rPr>
              <a:t>năm</a:t>
            </a:r>
            <a:r>
              <a:rPr lang="en-US" altLang="en-US" sz="2400" b="1" dirty="0" smtClean="0">
                <a:solidFill>
                  <a:srgbClr val="0000CC"/>
                </a:solidFill>
                <a:latin typeface="Times New Roman" pitchFamily="18" charset="0"/>
                <a:cs typeface="Times New Roman" pitchFamily="18" charset="0"/>
              </a:rPr>
              <a:t> </a:t>
            </a:r>
            <a:r>
              <a:rPr lang="en-US" altLang="en-US" sz="2400" b="1" dirty="0" smtClean="0">
                <a:solidFill>
                  <a:srgbClr val="0000CC"/>
                </a:solidFill>
                <a:latin typeface="Times New Roman" pitchFamily="18" charset="0"/>
                <a:cs typeface="Times New Roman" pitchFamily="18" charset="0"/>
              </a:rPr>
              <a:t>202</a:t>
            </a:r>
            <a:r>
              <a:rPr lang="en-US" altLang="en-US" sz="2400" b="1" dirty="0">
                <a:solidFill>
                  <a:srgbClr val="0000CC"/>
                </a:solidFill>
                <a:latin typeface="Times New Roman" pitchFamily="18" charset="0"/>
                <a:cs typeface="Times New Roman" pitchFamily="18" charset="0"/>
              </a:rPr>
              <a:t>4</a:t>
            </a:r>
            <a:endParaRPr lang="en-US" altLang="en-US" sz="2400" b="1" dirty="0">
              <a:solidFill>
                <a:srgbClr val="0000CC"/>
              </a:solidFill>
              <a:latin typeface="Times New Roman" pitchFamily="18" charset="0"/>
              <a:cs typeface="Times New Roman" pitchFamily="18" charset="0"/>
            </a:endParaRPr>
          </a:p>
        </p:txBody>
      </p:sp>
      <p:sp>
        <p:nvSpPr>
          <p:cNvPr id="11" name="Rectangle 10"/>
          <p:cNvSpPr/>
          <p:nvPr/>
        </p:nvSpPr>
        <p:spPr>
          <a:xfrm>
            <a:off x="3048000" y="762000"/>
            <a:ext cx="4800600" cy="1015663"/>
          </a:xfrm>
          <a:prstGeom prst="rect">
            <a:avLst/>
          </a:prstGeom>
        </p:spPr>
        <p:txBody>
          <a:bodyPr wrap="square">
            <a:spAutoFit/>
          </a:bodyPr>
          <a:lstStyle/>
          <a:p>
            <a:pPr algn="ctr" eaLnBrk="1" hangingPunct="1">
              <a:spcBef>
                <a:spcPct val="50000"/>
              </a:spcBef>
            </a:pPr>
            <a:r>
              <a:rPr lang="en-GB" altLang="en-US" sz="2400" b="1" u="sng" dirty="0" err="1" smtClean="0">
                <a:solidFill>
                  <a:srgbClr val="FF0000"/>
                </a:solidFill>
                <a:latin typeface="Times New Roman" pitchFamily="18" charset="0"/>
                <a:cs typeface="Times New Roman" pitchFamily="18" charset="0"/>
              </a:rPr>
              <a:t>Toán</a:t>
            </a:r>
            <a:endParaRPr lang="en-GB" altLang="en-US" sz="2400" b="1" u="sng" dirty="0" smtClean="0">
              <a:solidFill>
                <a:srgbClr val="FF0000"/>
              </a:solidFill>
              <a:latin typeface="Times New Roman" pitchFamily="18" charset="0"/>
              <a:cs typeface="Times New Roman" pitchFamily="18" charset="0"/>
            </a:endParaRPr>
          </a:p>
          <a:p>
            <a:pPr algn="ctr" eaLnBrk="1" hangingPunct="1">
              <a:spcBef>
                <a:spcPct val="50000"/>
              </a:spcBef>
            </a:pPr>
            <a:r>
              <a:rPr lang="en-US" sz="2400" b="1" dirty="0">
                <a:latin typeface="Times New Roman" panose="02020603050405020304" pitchFamily="18" charset="0"/>
                <a:cs typeface="Times New Roman" panose="02020603050405020304" pitchFamily="18" charset="0"/>
              </a:rPr>
              <a:t>DỤNG CỤ HỌC SỐ THẬP PHÂN </a:t>
            </a:r>
            <a:endParaRPr lang="en-GB" altLang="en-US" sz="2400" b="1" u="sng"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additive="base">
                                        <p:cTn id="7" dur="1300" fill="hold"/>
                                        <p:tgtEl>
                                          <p:spTgt spid="593927"/>
                                        </p:tgtEl>
                                        <p:attrNameLst>
                                          <p:attrName>ppt_x</p:attrName>
                                        </p:attrNameLst>
                                      </p:cBhvr>
                                      <p:tavLst>
                                        <p:tav tm="0">
                                          <p:val>
                                            <p:strVal val="#ppt_x"/>
                                          </p:val>
                                        </p:tav>
                                        <p:tav tm="100000">
                                          <p:val>
                                            <p:strVal val="#ppt_x"/>
                                          </p:val>
                                        </p:tav>
                                      </p:tavLst>
                                    </p:anim>
                                    <p:anim calcmode="lin" valueType="num">
                                      <p:cBhvr additive="base">
                                        <p:cTn id="8" dur="1300" fill="hold"/>
                                        <p:tgtEl>
                                          <p:spTgt spid="593927"/>
                                        </p:tgtEl>
                                        <p:attrNameLst>
                                          <p:attrName>ppt_y</p:attrName>
                                        </p:attrNameLst>
                                      </p:cBhvr>
                                      <p:tavLst>
                                        <p:tav tm="0">
                                          <p:val>
                                            <p:strVal val="1+#ppt_h/2"/>
                                          </p:val>
                                        </p:tav>
                                        <p:tav tm="100000">
                                          <p:val>
                                            <p:strVal val="#ppt_y"/>
                                          </p:val>
                                        </p:tav>
                                      </p:tavLst>
                                    </p:anim>
                                  </p:childTnLst>
                                </p:cTn>
                              </p:par>
                              <p:par>
                                <p:cTn id="9" presetID="35" presetClass="entr" presetSubtype="0" fill="hold" grpId="0" nodeType="withEffect">
                                  <p:stCondLst>
                                    <p:cond delay="600"/>
                                  </p:stCondLst>
                                  <p:childTnLst>
                                    <p:set>
                                      <p:cBhvr>
                                        <p:cTn id="10" dur="1" fill="hold">
                                          <p:stCondLst>
                                            <p:cond delay="0"/>
                                          </p:stCondLst>
                                        </p:cTn>
                                        <p:tgtEl>
                                          <p:spTgt spid="94223"/>
                                        </p:tgtEl>
                                        <p:attrNameLst>
                                          <p:attrName>style.visibility</p:attrName>
                                        </p:attrNameLst>
                                      </p:cBhvr>
                                      <p:to>
                                        <p:strVal val="visible"/>
                                      </p:to>
                                    </p:set>
                                    <p:animEffect transition="in" filter="fade">
                                      <p:cBhvr>
                                        <p:cTn id="11" dur="2200"/>
                                        <p:tgtEl>
                                          <p:spTgt spid="94223"/>
                                        </p:tgtEl>
                                      </p:cBhvr>
                                    </p:animEffect>
                                    <p:anim calcmode="lin" valueType="num">
                                      <p:cBhvr>
                                        <p:cTn id="12" dur="2200" fill="hold"/>
                                        <p:tgtEl>
                                          <p:spTgt spid="94223"/>
                                        </p:tgtEl>
                                        <p:attrNameLst>
                                          <p:attrName>style.rotation</p:attrName>
                                        </p:attrNameLst>
                                      </p:cBhvr>
                                      <p:tavLst>
                                        <p:tav tm="0">
                                          <p:val>
                                            <p:fltVal val="720"/>
                                          </p:val>
                                        </p:tav>
                                        <p:tav tm="100000">
                                          <p:val>
                                            <p:fltVal val="0"/>
                                          </p:val>
                                        </p:tav>
                                      </p:tavLst>
                                    </p:anim>
                                    <p:anim calcmode="lin" valueType="num">
                                      <p:cBhvr>
                                        <p:cTn id="13" dur="2200" fill="hold"/>
                                        <p:tgtEl>
                                          <p:spTgt spid="94223"/>
                                        </p:tgtEl>
                                        <p:attrNameLst>
                                          <p:attrName>ppt_h</p:attrName>
                                        </p:attrNameLst>
                                      </p:cBhvr>
                                      <p:tavLst>
                                        <p:tav tm="0">
                                          <p:val>
                                            <p:fltVal val="0"/>
                                          </p:val>
                                        </p:tav>
                                        <p:tav tm="100000">
                                          <p:val>
                                            <p:strVal val="#ppt_h"/>
                                          </p:val>
                                        </p:tav>
                                      </p:tavLst>
                                    </p:anim>
                                    <p:anim calcmode="lin" valueType="num">
                                      <p:cBhvr>
                                        <p:cTn id="14" dur="2200" fill="hold"/>
                                        <p:tgtEl>
                                          <p:spTgt spid="942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7" grpId="0" animBg="1"/>
      <p:bldP spid="942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7021" y="5088966"/>
            <a:ext cx="8845200" cy="21343"/>
          </a:xfrm>
          <a:prstGeom prst="line">
            <a:avLst/>
          </a:prstGeom>
          <a:ln w="38100" cap="flat">
            <a:solidFill>
              <a:srgbClr val="9B6543"/>
            </a:solidFill>
            <a:prstDash val="solid"/>
            <a:headEnd type="none" w="sm" len="sm"/>
            <a:tailEnd type="none" w="sm" len="sm"/>
          </a:ln>
        </p:spPr>
        <p:txBody>
          <a:bodyPr/>
          <a:lstStyle/>
          <a:p>
            <a:endParaRPr lang="en-US"/>
          </a:p>
        </p:txBody>
      </p:sp>
      <p:sp>
        <p:nvSpPr>
          <p:cNvPr id="3" name="AutoShape 3"/>
          <p:cNvSpPr/>
          <p:nvPr/>
        </p:nvSpPr>
        <p:spPr>
          <a:xfrm flipV="1">
            <a:off x="1073525" y="-1695423"/>
            <a:ext cx="0" cy="8560445"/>
          </a:xfrm>
          <a:prstGeom prst="line">
            <a:avLst/>
          </a:prstGeom>
          <a:ln w="38100" cap="flat">
            <a:solidFill>
              <a:srgbClr val="9B6543"/>
            </a:solidFill>
            <a:prstDash val="solid"/>
            <a:headEnd type="none" w="sm" len="sm"/>
            <a:tailEnd type="none" w="sm" len="sm"/>
          </a:ln>
        </p:spPr>
        <p:txBody>
          <a:bodyPr/>
          <a:lstStyle/>
          <a:p>
            <a:endParaRPr lang="en-US"/>
          </a:p>
        </p:txBody>
      </p:sp>
      <p:sp>
        <p:nvSpPr>
          <p:cNvPr id="5" name="Freeform 5"/>
          <p:cNvSpPr/>
          <p:nvPr/>
        </p:nvSpPr>
        <p:spPr>
          <a:xfrm>
            <a:off x="736493" y="1034569"/>
            <a:ext cx="693113" cy="693113"/>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flipH="1">
            <a:off x="0" y="4050741"/>
            <a:ext cx="2850303" cy="2057400"/>
          </a:xfrm>
          <a:custGeom>
            <a:avLst/>
            <a:gdLst/>
            <a:ahLst/>
            <a:cxnLst/>
            <a:rect l="l" t="t" r="r" b="b"/>
            <a:pathLst>
              <a:path w="5700605" h="4114800">
                <a:moveTo>
                  <a:pt x="5700605" y="0"/>
                </a:moveTo>
                <a:lnTo>
                  <a:pt x="0" y="0"/>
                </a:lnTo>
                <a:lnTo>
                  <a:pt x="0" y="4114800"/>
                </a:lnTo>
                <a:lnTo>
                  <a:pt x="5700605" y="4114800"/>
                </a:lnTo>
                <a:lnTo>
                  <a:pt x="5700605"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7694476" y="1171793"/>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6325357" y="3477186"/>
            <a:ext cx="3000076" cy="2703772"/>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grpSp>
        <p:nvGrpSpPr>
          <p:cNvPr id="9" name="Group 9"/>
          <p:cNvGrpSpPr/>
          <p:nvPr/>
        </p:nvGrpSpPr>
        <p:grpSpPr>
          <a:xfrm>
            <a:off x="5784588" y="2739149"/>
            <a:ext cx="2623484" cy="2623185"/>
            <a:chOff x="0" y="0"/>
            <a:chExt cx="6350013" cy="6349289"/>
          </a:xfrm>
        </p:grpSpPr>
        <p:sp>
          <p:nvSpPr>
            <p:cNvPr id="10" name="Freeform 10"/>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11"/>
              <a:stretch>
                <a:fillRect l="-25321" r="-25321"/>
              </a:stretch>
            </a:blipFill>
          </p:spPr>
          <p:txBody>
            <a:bodyPr/>
            <a:lstStyle/>
            <a:p>
              <a:endParaRPr lang="en-US"/>
            </a:p>
          </p:txBody>
        </p:sp>
      </p:grpSp>
      <p:sp>
        <p:nvSpPr>
          <p:cNvPr id="11" name="TextBox 11"/>
          <p:cNvSpPr txBox="1"/>
          <p:nvPr/>
        </p:nvSpPr>
        <p:spPr>
          <a:xfrm>
            <a:off x="1438026" y="1965784"/>
            <a:ext cx="5281830" cy="679673"/>
          </a:xfrm>
          <a:prstGeom prst="rect">
            <a:avLst/>
          </a:prstGeom>
        </p:spPr>
        <p:txBody>
          <a:bodyPr lIns="0" tIns="0" rIns="0" bIns="0" rtlCol="0" anchor="t">
            <a:spAutoFit/>
          </a:bodyPr>
          <a:lstStyle/>
          <a:p>
            <a:pPr>
              <a:lnSpc>
                <a:spcPts val="5259"/>
              </a:lnSpc>
            </a:pPr>
            <a:r>
              <a:rPr lang="en-US" sz="3600" dirty="0">
                <a:solidFill>
                  <a:srgbClr val="9B6543"/>
                </a:solidFill>
                <a:latin typeface="Montserrat SemiBold" panose="00000700000000000000" pitchFamily="2" charset="0"/>
              </a:rPr>
              <a:t>KHỞI ĐỘNG TIẾT HỌC</a:t>
            </a:r>
          </a:p>
        </p:txBody>
      </p:sp>
      <p:pic>
        <p:nvPicPr>
          <p:cNvPr id="4" name="Picture 3">
            <a:extLst>
              <a:ext uri="{FF2B5EF4-FFF2-40B4-BE49-F238E27FC236}">
                <a16:creationId xmlns:a16="http://schemas.microsoft.com/office/drawing/2014/main" xmlns="" id="{8F5F0B5B-422C-7136-3E95-03ED052C46B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857250"/>
            <a:ext cx="1033062" cy="730030"/>
          </a:xfrm>
          <a:prstGeom prst="rect">
            <a:avLst/>
          </a:prstGeom>
        </p:spPr>
      </p:pic>
      <p:pic>
        <p:nvPicPr>
          <p:cNvPr id="12" name="Picture 11">
            <a:extLst>
              <a:ext uri="{FF2B5EF4-FFF2-40B4-BE49-F238E27FC236}">
                <a16:creationId xmlns:a16="http://schemas.microsoft.com/office/drawing/2014/main" xmlns="" id="{AB34E8D7-77F2-7479-05B6-7112A6F29EE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686847" y="3526879"/>
            <a:ext cx="1188679" cy="1489535"/>
          </a:xfrm>
          <a:prstGeom prst="rect">
            <a:avLst/>
          </a:prstGeom>
        </p:spPr>
      </p:pic>
    </p:spTree>
    <p:extLst>
      <p:ext uri="{BB962C8B-B14F-4D97-AF65-F5344CB8AC3E}">
        <p14:creationId xmlns:p14="http://schemas.microsoft.com/office/powerpoint/2010/main" val="15081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8" presetClass="emph" presetSubtype="0" repeatCount="2000" fill="hold" nodeType="withEffect">
                                  <p:stCondLst>
                                    <p:cond delay="0"/>
                                  </p:stCondLst>
                                  <p:childTnLst>
                                    <p:animRot by="21600000">
                                      <p:cBhvr>
                                        <p:cTn id="13" dur="2000" fill="hold"/>
                                        <p:tgtEl>
                                          <p:spTgt spid="9"/>
                                        </p:tgtEl>
                                        <p:attrNameLst>
                                          <p:attrName>r</p:attrName>
                                        </p:attrNameLst>
                                      </p:cBhvr>
                                    </p:animRo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72259" y="1300037"/>
            <a:ext cx="1828800" cy="717804"/>
          </a:xfrm>
          <a:custGeom>
            <a:avLst/>
            <a:gdLst/>
            <a:ahLst/>
            <a:cxnLst/>
            <a:rect l="l" t="t" r="r" b="b"/>
            <a:pathLst>
              <a:path w="3657600" h="1435608">
                <a:moveTo>
                  <a:pt x="0" y="0"/>
                </a:moveTo>
                <a:lnTo>
                  <a:pt x="3657600" y="0"/>
                </a:lnTo>
                <a:lnTo>
                  <a:pt x="3657600" y="1435608"/>
                </a:lnTo>
                <a:lnTo>
                  <a:pt x="0" y="1435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1014291" y="2804723"/>
            <a:ext cx="1778082" cy="1761917"/>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3682960" y="2804723"/>
            <a:ext cx="1778082" cy="1761917"/>
          </a:xfrm>
          <a:custGeom>
            <a:avLst/>
            <a:gdLst/>
            <a:ahLst/>
            <a:cxnLst/>
            <a:rect l="l" t="t" r="r" b="b"/>
            <a:pathLst>
              <a:path w="3556163" h="3523834">
                <a:moveTo>
                  <a:pt x="0" y="0"/>
                </a:moveTo>
                <a:lnTo>
                  <a:pt x="3556162" y="0"/>
                </a:lnTo>
                <a:lnTo>
                  <a:pt x="3556162"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a:off x="6350121" y="2822552"/>
            <a:ext cx="1778082" cy="1761917"/>
          </a:xfrm>
          <a:custGeom>
            <a:avLst/>
            <a:gdLst/>
            <a:ahLst/>
            <a:cxnLst/>
            <a:rect l="l" t="t" r="r" b="b"/>
            <a:pathLst>
              <a:path w="3556163" h="3523834">
                <a:moveTo>
                  <a:pt x="0" y="0"/>
                </a:moveTo>
                <a:lnTo>
                  <a:pt x="3556162" y="0"/>
                </a:lnTo>
                <a:lnTo>
                  <a:pt x="3556162"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flipV="1">
            <a:off x="15673" y="857250"/>
            <a:ext cx="2525672" cy="1376905"/>
          </a:xfrm>
          <a:custGeom>
            <a:avLst/>
            <a:gdLst/>
            <a:ahLst/>
            <a:cxnLst/>
            <a:rect l="l" t="t" r="r" b="b"/>
            <a:pathLst>
              <a:path w="5863057" h="4114800">
                <a:moveTo>
                  <a:pt x="0" y="4114800"/>
                </a:moveTo>
                <a:lnTo>
                  <a:pt x="5863056" y="4114800"/>
                </a:lnTo>
                <a:lnTo>
                  <a:pt x="5863056" y="0"/>
                </a:lnTo>
                <a:lnTo>
                  <a:pt x="0" y="0"/>
                </a:lnTo>
                <a:lnTo>
                  <a:pt x="0" y="411480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TextBox 8"/>
          <p:cNvSpPr txBox="1"/>
          <p:nvPr/>
        </p:nvSpPr>
        <p:spPr>
          <a:xfrm>
            <a:off x="1014291" y="4647603"/>
            <a:ext cx="1881310" cy="923330"/>
          </a:xfrm>
          <a:prstGeom prst="rect">
            <a:avLst/>
          </a:prstGeom>
        </p:spPr>
        <p:txBody>
          <a:bodyPr wrap="square" lIns="0" tIns="0" rIns="0" bIns="0" rtlCol="0" anchor="t">
            <a:spAutoFit/>
          </a:bodyPr>
          <a:lstStyle/>
          <a:p>
            <a:pPr algn="just"/>
            <a:r>
              <a:rPr lang="en-US" sz="1200">
                <a:solidFill>
                  <a:srgbClr val="9B6543"/>
                </a:solidFill>
                <a:latin typeface="Montserrat Medium" panose="00000600000000000000" pitchFamily="2" charset="0"/>
              </a:rPr>
              <a:t>Giáo viên chia học sinh chơi theo nhóm. </a:t>
            </a:r>
            <a:r>
              <a:rPr lang="vi-VN" sz="1200">
                <a:solidFill>
                  <a:srgbClr val="9B6543"/>
                </a:solidFill>
                <a:latin typeface="Montserrat Medium" panose="00000600000000000000" pitchFamily="2" charset="0"/>
              </a:rPr>
              <a:t>Mỗi </a:t>
            </a:r>
            <a:r>
              <a:rPr lang="en-US" sz="1200">
                <a:solidFill>
                  <a:srgbClr val="9B6543"/>
                </a:solidFill>
                <a:latin typeface="Montserrat Medium" panose="00000600000000000000" pitchFamily="2" charset="0"/>
              </a:rPr>
              <a:t>nhóm</a:t>
            </a:r>
            <a:r>
              <a:rPr lang="vi-VN" sz="1200">
                <a:solidFill>
                  <a:srgbClr val="9B6543"/>
                </a:solidFill>
                <a:latin typeface="Montserrat Medium" panose="00000600000000000000" pitchFamily="2" charset="0"/>
              </a:rPr>
              <a:t> nhận được một bảng Bingo với các ô vuông chứa các câu hỏi khác nhau.</a:t>
            </a:r>
            <a:endParaRPr lang="en-US" sz="1200">
              <a:solidFill>
                <a:srgbClr val="9B6543"/>
              </a:solidFill>
              <a:latin typeface="Montserrat Medium" panose="00000600000000000000" pitchFamily="2" charset="0"/>
            </a:endParaRPr>
          </a:p>
        </p:txBody>
      </p:sp>
      <p:sp>
        <p:nvSpPr>
          <p:cNvPr id="9" name="Freeform 9"/>
          <p:cNvSpPr/>
          <p:nvPr/>
        </p:nvSpPr>
        <p:spPr>
          <a:xfrm flipH="1">
            <a:off x="7734300" y="4779831"/>
            <a:ext cx="1588852" cy="1251537"/>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a:off x="-482113" y="3855536"/>
            <a:ext cx="1343019" cy="2272802"/>
          </a:xfrm>
          <a:custGeom>
            <a:avLst/>
            <a:gdLst/>
            <a:ahLst/>
            <a:cxnLst/>
            <a:rect l="l" t="t" r="r" b="b"/>
            <a:pathLst>
              <a:path w="2686038" h="4545603">
                <a:moveTo>
                  <a:pt x="0" y="0"/>
                </a:moveTo>
                <a:lnTo>
                  <a:pt x="2686038" y="0"/>
                </a:lnTo>
                <a:lnTo>
                  <a:pt x="2686038" y="4545603"/>
                </a:lnTo>
                <a:lnTo>
                  <a:pt x="0" y="45456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a:off x="1169962" y="2986818"/>
            <a:ext cx="489416" cy="604281"/>
          </a:xfrm>
          <a:custGeom>
            <a:avLst/>
            <a:gdLst/>
            <a:ahLst/>
            <a:cxnLst/>
            <a:rect l="l" t="t" r="r" b="b"/>
            <a:pathLst>
              <a:path w="2742386" h="2742386">
                <a:moveTo>
                  <a:pt x="0" y="0"/>
                </a:moveTo>
                <a:lnTo>
                  <a:pt x="2742386" y="0"/>
                </a:lnTo>
                <a:lnTo>
                  <a:pt x="2742386" y="2742386"/>
                </a:lnTo>
                <a:lnTo>
                  <a:pt x="0" y="27423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6" name="TextBox 8">
            <a:extLst>
              <a:ext uri="{FF2B5EF4-FFF2-40B4-BE49-F238E27FC236}">
                <a16:creationId xmlns:a16="http://schemas.microsoft.com/office/drawing/2014/main" xmlns="" id="{3790FB81-B2C5-9FB1-953E-14E3303D7E83}"/>
              </a:ext>
            </a:extLst>
          </p:cNvPr>
          <p:cNvSpPr txBox="1"/>
          <p:nvPr/>
        </p:nvSpPr>
        <p:spPr>
          <a:xfrm>
            <a:off x="3709203" y="4635480"/>
            <a:ext cx="1881310" cy="923330"/>
          </a:xfrm>
          <a:prstGeom prst="rect">
            <a:avLst/>
          </a:prstGeom>
        </p:spPr>
        <p:txBody>
          <a:bodyPr wrap="square" lIns="0" tIns="0" rIns="0" bIns="0" rtlCol="0" anchor="t">
            <a:spAutoFit/>
          </a:bodyPr>
          <a:lstStyle/>
          <a:p>
            <a:pPr algn="just"/>
            <a:r>
              <a:rPr lang="en-US" sz="1200">
                <a:solidFill>
                  <a:srgbClr val="9B6543"/>
                </a:solidFill>
                <a:latin typeface="Montserrat Medium" panose="00000600000000000000" pitchFamily="2" charset="0"/>
              </a:rPr>
              <a:t>Lần lượt mỗi nhóm chọn một ô số bất kì và trả lời câu hỏi. V</a:t>
            </a:r>
            <a:r>
              <a:rPr lang="vi-VN" sz="1200">
                <a:solidFill>
                  <a:srgbClr val="9B6543"/>
                </a:solidFill>
                <a:latin typeface="Montserrat Medium" panose="00000600000000000000" pitchFamily="2" charset="0"/>
              </a:rPr>
              <a:t>ới mỗi câu t</a:t>
            </a:r>
            <a:r>
              <a:rPr lang="en-US" sz="1200">
                <a:solidFill>
                  <a:srgbClr val="9B6543"/>
                </a:solidFill>
                <a:latin typeface="Montserrat Medium" panose="00000600000000000000" pitchFamily="2" charset="0"/>
              </a:rPr>
              <a:t>r</a:t>
            </a:r>
            <a:r>
              <a:rPr lang="vi-VN" sz="1200">
                <a:solidFill>
                  <a:srgbClr val="9B6543"/>
                </a:solidFill>
                <a:latin typeface="Montserrat Medium" panose="00000600000000000000" pitchFamily="2" charset="0"/>
              </a:rPr>
              <a:t>ả lời đúng sẽ nhận được </a:t>
            </a:r>
            <a:r>
              <a:rPr lang="en-US" sz="1200">
                <a:solidFill>
                  <a:srgbClr val="9B6543"/>
                </a:solidFill>
                <a:latin typeface="Montserrat Medium" panose="00000600000000000000" pitchFamily="2" charset="0"/>
              </a:rPr>
              <a:t>ngôi sao</a:t>
            </a:r>
            <a:r>
              <a:rPr lang="vi-VN" sz="1200">
                <a:solidFill>
                  <a:srgbClr val="9B6543"/>
                </a:solidFill>
                <a:latin typeface="Montserrat Medium" panose="00000600000000000000" pitchFamily="2" charset="0"/>
              </a:rPr>
              <a:t> tại ô vuông tương ứng.</a:t>
            </a:r>
            <a:endParaRPr lang="en-US" sz="1200">
              <a:solidFill>
                <a:srgbClr val="9B6543"/>
              </a:solidFill>
              <a:latin typeface="Montserrat Medium" panose="00000600000000000000" pitchFamily="2" charset="0"/>
            </a:endParaRPr>
          </a:p>
        </p:txBody>
      </p:sp>
      <p:sp>
        <p:nvSpPr>
          <p:cNvPr id="17" name="TextBox 8">
            <a:extLst>
              <a:ext uri="{FF2B5EF4-FFF2-40B4-BE49-F238E27FC236}">
                <a16:creationId xmlns:a16="http://schemas.microsoft.com/office/drawing/2014/main" xmlns="" id="{0A484A80-56ED-1566-0D83-6C9E499BC494}"/>
              </a:ext>
            </a:extLst>
          </p:cNvPr>
          <p:cNvSpPr txBox="1"/>
          <p:nvPr/>
        </p:nvSpPr>
        <p:spPr>
          <a:xfrm>
            <a:off x="6350121" y="4724859"/>
            <a:ext cx="1935305" cy="923330"/>
          </a:xfrm>
          <a:prstGeom prst="rect">
            <a:avLst/>
          </a:prstGeom>
        </p:spPr>
        <p:txBody>
          <a:bodyPr wrap="square" lIns="0" tIns="0" rIns="0" bIns="0" rtlCol="0" anchor="t">
            <a:spAutoFit/>
          </a:bodyPr>
          <a:lstStyle/>
          <a:p>
            <a:pPr algn="just"/>
            <a:r>
              <a:rPr lang="en-US" sz="1200">
                <a:solidFill>
                  <a:srgbClr val="9B6543"/>
                </a:solidFill>
                <a:latin typeface="Montserrat Medium" panose="00000600000000000000" pitchFamily="2" charset="0"/>
              </a:rPr>
              <a:t>N</a:t>
            </a:r>
            <a:r>
              <a:rPr lang="vi-VN" sz="1200">
                <a:solidFill>
                  <a:srgbClr val="9B6543"/>
                </a:solidFill>
                <a:latin typeface="Montserrat Medium" panose="00000600000000000000" pitchFamily="2" charset="0"/>
              </a:rPr>
              <a:t>ếu những </a:t>
            </a:r>
            <a:r>
              <a:rPr lang="en-US" sz="1200">
                <a:solidFill>
                  <a:srgbClr val="9B6543"/>
                </a:solidFill>
                <a:latin typeface="Montserrat Medium" panose="00000600000000000000" pitchFamily="2" charset="0"/>
              </a:rPr>
              <a:t>ngôi sao</a:t>
            </a:r>
            <a:r>
              <a:rPr lang="vi-VN" sz="1200">
                <a:solidFill>
                  <a:srgbClr val="9B6543"/>
                </a:solidFill>
                <a:latin typeface="Montserrat Medium" panose="00000600000000000000" pitchFamily="2" charset="0"/>
              </a:rPr>
              <a:t> tìm được tạo thành những đường dọc/ngang/chéo, người chơi kêu lên “Bingo” và giành chiến thắng.</a:t>
            </a:r>
            <a:endParaRPr lang="en-US" sz="1200">
              <a:solidFill>
                <a:srgbClr val="9B6543"/>
              </a:solidFill>
              <a:latin typeface="Montserrat Medium" panose="00000600000000000000" pitchFamily="2" charset="0"/>
            </a:endParaRPr>
          </a:p>
        </p:txBody>
      </p:sp>
      <p:sp>
        <p:nvSpPr>
          <p:cNvPr id="18" name="Freeform 11">
            <a:extLst>
              <a:ext uri="{FF2B5EF4-FFF2-40B4-BE49-F238E27FC236}">
                <a16:creationId xmlns:a16="http://schemas.microsoft.com/office/drawing/2014/main" xmlns="" id="{E1914813-D957-DF47-EB9A-97FB8F28B1B7}"/>
              </a:ext>
            </a:extLst>
          </p:cNvPr>
          <p:cNvSpPr/>
          <p:nvPr/>
        </p:nvSpPr>
        <p:spPr>
          <a:xfrm>
            <a:off x="2051929" y="3081400"/>
            <a:ext cx="489416" cy="604282"/>
          </a:xfrm>
          <a:custGeom>
            <a:avLst/>
            <a:gdLst/>
            <a:ahLst/>
            <a:cxnLst/>
            <a:rect l="l" t="t" r="r" b="b"/>
            <a:pathLst>
              <a:path w="2742386" h="2742386">
                <a:moveTo>
                  <a:pt x="0" y="0"/>
                </a:moveTo>
                <a:lnTo>
                  <a:pt x="2742386" y="0"/>
                </a:lnTo>
                <a:lnTo>
                  <a:pt x="2742386" y="2742386"/>
                </a:lnTo>
                <a:lnTo>
                  <a:pt x="0" y="27423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a:ln>
            <a:noFill/>
          </a:ln>
        </p:spPr>
        <p:txBody>
          <a:bodyPr/>
          <a:lstStyle/>
          <a:p>
            <a:endParaRPr lang="en-US"/>
          </a:p>
        </p:txBody>
      </p:sp>
      <p:sp>
        <p:nvSpPr>
          <p:cNvPr id="19" name="Freeform 11">
            <a:extLst>
              <a:ext uri="{FF2B5EF4-FFF2-40B4-BE49-F238E27FC236}">
                <a16:creationId xmlns:a16="http://schemas.microsoft.com/office/drawing/2014/main" xmlns="" id="{199FF4DF-29D1-6187-AD6E-07D2A79B657A}"/>
              </a:ext>
            </a:extLst>
          </p:cNvPr>
          <p:cNvSpPr/>
          <p:nvPr/>
        </p:nvSpPr>
        <p:spPr>
          <a:xfrm>
            <a:off x="1501747" y="3429000"/>
            <a:ext cx="622029" cy="687708"/>
          </a:xfrm>
          <a:custGeom>
            <a:avLst/>
            <a:gdLst/>
            <a:ahLst/>
            <a:cxnLst/>
            <a:rect l="l" t="t" r="r" b="b"/>
            <a:pathLst>
              <a:path w="2742386" h="2742386">
                <a:moveTo>
                  <a:pt x="0" y="0"/>
                </a:moveTo>
                <a:lnTo>
                  <a:pt x="2742386" y="0"/>
                </a:lnTo>
                <a:lnTo>
                  <a:pt x="2742386" y="2742386"/>
                </a:lnTo>
                <a:lnTo>
                  <a:pt x="0" y="27423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xmlns="" id="{4D6496D9-8FF6-0CC9-54F7-951924F1FA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39109" y="857250"/>
            <a:ext cx="2984009" cy="1629565"/>
          </a:xfrm>
          <a:prstGeom prst="rect">
            <a:avLst/>
          </a:prstGeom>
        </p:spPr>
      </p:pic>
      <p:pic>
        <p:nvPicPr>
          <p:cNvPr id="23" name="Picture 22">
            <a:extLst>
              <a:ext uri="{FF2B5EF4-FFF2-40B4-BE49-F238E27FC236}">
                <a16:creationId xmlns:a16="http://schemas.microsoft.com/office/drawing/2014/main" xmlns="" id="{FAB59CEB-A3E5-39B8-50EF-EBE749F6D78D}"/>
              </a:ext>
            </a:extLst>
          </p:cNvPr>
          <p:cNvPicPr>
            <a:picLocks noChangeAspect="1"/>
          </p:cNvPicPr>
          <p:nvPr/>
        </p:nvPicPr>
        <p:blipFill rotWithShape="1">
          <a:blip r:embed="rId14"/>
          <a:srcRect b="2789"/>
          <a:stretch/>
        </p:blipFill>
        <p:spPr>
          <a:xfrm>
            <a:off x="3874668" y="2986818"/>
            <a:ext cx="1394664" cy="1394506"/>
          </a:xfrm>
          <a:prstGeom prst="rect">
            <a:avLst/>
          </a:prstGeom>
        </p:spPr>
      </p:pic>
      <p:pic>
        <p:nvPicPr>
          <p:cNvPr id="25" name="Picture 24">
            <a:extLst>
              <a:ext uri="{FF2B5EF4-FFF2-40B4-BE49-F238E27FC236}">
                <a16:creationId xmlns:a16="http://schemas.microsoft.com/office/drawing/2014/main" xmlns="" id="{F81F3FA6-7BD7-0482-E19C-DBACD7A00259}"/>
              </a:ext>
            </a:extLst>
          </p:cNvPr>
          <p:cNvPicPr>
            <a:picLocks noChangeAspect="1"/>
          </p:cNvPicPr>
          <p:nvPr/>
        </p:nvPicPr>
        <p:blipFill>
          <a:blip r:embed="rId15"/>
          <a:stretch>
            <a:fillRect/>
          </a:stretch>
        </p:blipFill>
        <p:spPr>
          <a:xfrm>
            <a:off x="6562737" y="3149181"/>
            <a:ext cx="1352849" cy="1358196"/>
          </a:xfrm>
          <a:prstGeom prst="rect">
            <a:avLst/>
          </a:prstGeom>
        </p:spPr>
      </p:pic>
      <p:pic>
        <p:nvPicPr>
          <p:cNvPr id="26" name="Picture 25">
            <a:extLst>
              <a:ext uri="{FF2B5EF4-FFF2-40B4-BE49-F238E27FC236}">
                <a16:creationId xmlns:a16="http://schemas.microsoft.com/office/drawing/2014/main" xmlns="" id="{AB2FB9F6-63A8-8426-A04C-80E96311E16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8699" b="23339"/>
          <a:stretch/>
        </p:blipFill>
        <p:spPr>
          <a:xfrm>
            <a:off x="6757445" y="2923207"/>
            <a:ext cx="963432" cy="199727"/>
          </a:xfrm>
          <a:prstGeom prst="rect">
            <a:avLst/>
          </a:prstGeom>
        </p:spPr>
      </p:pic>
      <p:sp>
        <p:nvSpPr>
          <p:cNvPr id="27" name="TextBox 12">
            <a:extLst>
              <a:ext uri="{FF2B5EF4-FFF2-40B4-BE49-F238E27FC236}">
                <a16:creationId xmlns:a16="http://schemas.microsoft.com/office/drawing/2014/main" xmlns="" id="{3AFE2CDE-8111-2054-8E83-30CDA49A29E2}"/>
              </a:ext>
            </a:extLst>
          </p:cNvPr>
          <p:cNvSpPr txBox="1"/>
          <p:nvPr/>
        </p:nvSpPr>
        <p:spPr>
          <a:xfrm>
            <a:off x="1789683" y="1553538"/>
            <a:ext cx="2140634" cy="461665"/>
          </a:xfrm>
          <a:prstGeom prst="rect">
            <a:avLst/>
          </a:prstGeom>
        </p:spPr>
        <p:txBody>
          <a:bodyPr wrap="square" lIns="0" tIns="0" rIns="0" bIns="0" rtlCol="0" anchor="t">
            <a:spAutoFit/>
          </a:bodyPr>
          <a:lstStyle/>
          <a:p>
            <a:pPr algn="ctr"/>
            <a:r>
              <a:rPr lang="en-US" sz="3000">
                <a:solidFill>
                  <a:srgbClr val="9B6543"/>
                </a:solidFill>
                <a:latin typeface="Montserrat SemiBold" panose="00000700000000000000" pitchFamily="2" charset="0"/>
              </a:rPr>
              <a:t>TRÒ CHƠI</a:t>
            </a:r>
          </a:p>
        </p:txBody>
      </p:sp>
      <p:pic>
        <p:nvPicPr>
          <p:cNvPr id="4" name="Picture 3">
            <a:extLst>
              <a:ext uri="{FF2B5EF4-FFF2-40B4-BE49-F238E27FC236}">
                <a16:creationId xmlns:a16="http://schemas.microsoft.com/office/drawing/2014/main" xmlns="" id="{3B5EB034-2161-F33A-A4BC-A8A3F8DF91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Tree>
    <p:extLst>
      <p:ext uri="{BB962C8B-B14F-4D97-AF65-F5344CB8AC3E}">
        <p14:creationId xmlns:p14="http://schemas.microsoft.com/office/powerpoint/2010/main" val="19026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53" presetClass="entr" presetSubtype="16" repeatCount="indefinite"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1000" fill="hold"/>
                                        <p:tgtEl>
                                          <p:spTgt spid="26"/>
                                        </p:tgtEl>
                                        <p:attrNameLst>
                                          <p:attrName>ppt_w</p:attrName>
                                        </p:attrNameLst>
                                      </p:cBhvr>
                                      <p:tavLst>
                                        <p:tav tm="0">
                                          <p:val>
                                            <p:fltVal val="0"/>
                                          </p:val>
                                        </p:tav>
                                        <p:tav tm="100000">
                                          <p:val>
                                            <p:strVal val="#ppt_w"/>
                                          </p:val>
                                        </p:tav>
                                      </p:tavLst>
                                    </p:anim>
                                    <p:anim calcmode="lin" valueType="num">
                                      <p:cBhvr>
                                        <p:cTn id="73" dur="1000" fill="hold"/>
                                        <p:tgtEl>
                                          <p:spTgt spid="26"/>
                                        </p:tgtEl>
                                        <p:attrNameLst>
                                          <p:attrName>ppt_h</p:attrName>
                                        </p:attrNameLst>
                                      </p:cBhvr>
                                      <p:tavLst>
                                        <p:tav tm="0">
                                          <p:val>
                                            <p:fltVal val="0"/>
                                          </p:val>
                                        </p:tav>
                                        <p:tav tm="100000">
                                          <p:val>
                                            <p:strVal val="#ppt_h"/>
                                          </p:val>
                                        </p:tav>
                                      </p:tavLst>
                                    </p:anim>
                                    <p:animEffect transition="in" filter="fade">
                                      <p:cBhvr>
                                        <p:cTn id="7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72259" y="1300037"/>
            <a:ext cx="1828800" cy="717804"/>
          </a:xfrm>
          <a:custGeom>
            <a:avLst/>
            <a:gdLst/>
            <a:ahLst/>
            <a:cxnLst/>
            <a:rect l="l" t="t" r="r" b="b"/>
            <a:pathLst>
              <a:path w="3657600" h="1435608">
                <a:moveTo>
                  <a:pt x="0" y="0"/>
                </a:moveTo>
                <a:lnTo>
                  <a:pt x="3657600" y="0"/>
                </a:lnTo>
                <a:lnTo>
                  <a:pt x="3657600" y="1435608"/>
                </a:lnTo>
                <a:lnTo>
                  <a:pt x="0" y="1435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3454890" y="2933700"/>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flipV="1">
            <a:off x="-8648" y="857250"/>
            <a:ext cx="2452764" cy="1379087"/>
          </a:xfrm>
          <a:custGeom>
            <a:avLst/>
            <a:gdLst/>
            <a:ahLst/>
            <a:cxnLst/>
            <a:rect l="l" t="t" r="r" b="b"/>
            <a:pathLst>
              <a:path w="5863057" h="4114800">
                <a:moveTo>
                  <a:pt x="0" y="4114800"/>
                </a:moveTo>
                <a:lnTo>
                  <a:pt x="5863056" y="4114800"/>
                </a:lnTo>
                <a:lnTo>
                  <a:pt x="5863056" y="0"/>
                </a:lnTo>
                <a:lnTo>
                  <a:pt x="0" y="0"/>
                </a:lnTo>
                <a:lnTo>
                  <a:pt x="0" y="411480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flipH="1">
            <a:off x="7096133" y="4070937"/>
            <a:ext cx="2931529" cy="20574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a:off x="-482113" y="3855536"/>
            <a:ext cx="1343019" cy="2272802"/>
          </a:xfrm>
          <a:custGeom>
            <a:avLst/>
            <a:gdLst/>
            <a:ahLst/>
            <a:cxnLst/>
            <a:rect l="l" t="t" r="r" b="b"/>
            <a:pathLst>
              <a:path w="2686038" h="4545603">
                <a:moveTo>
                  <a:pt x="0" y="0"/>
                </a:moveTo>
                <a:lnTo>
                  <a:pt x="2686038" y="0"/>
                </a:lnTo>
                <a:lnTo>
                  <a:pt x="2686038" y="4545603"/>
                </a:lnTo>
                <a:lnTo>
                  <a:pt x="0" y="45456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xmlns="" id="{680C1AEA-8CDC-3717-60B0-D1EC89C925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15612" y="952500"/>
            <a:ext cx="2984009" cy="1629565"/>
          </a:xfrm>
          <a:prstGeom prst="rect">
            <a:avLst/>
          </a:prstGeom>
        </p:spPr>
      </p:pic>
      <p:sp>
        <p:nvSpPr>
          <p:cNvPr id="18" name="Freeform 3">
            <a:extLst>
              <a:ext uri="{FF2B5EF4-FFF2-40B4-BE49-F238E27FC236}">
                <a16:creationId xmlns:a16="http://schemas.microsoft.com/office/drawing/2014/main" xmlns="" id="{1C757904-0185-0787-9F5B-38411C51B4C9}"/>
              </a:ext>
            </a:extLst>
          </p:cNvPr>
          <p:cNvSpPr/>
          <p:nvPr/>
        </p:nvSpPr>
        <p:spPr>
          <a:xfrm>
            <a:off x="4083866" y="2933700"/>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9" name="Freeform 3">
            <a:extLst>
              <a:ext uri="{FF2B5EF4-FFF2-40B4-BE49-F238E27FC236}">
                <a16:creationId xmlns:a16="http://schemas.microsoft.com/office/drawing/2014/main" xmlns="" id="{ABF96287-E1B5-4AAC-B453-9BEEAFE27477}"/>
              </a:ext>
            </a:extLst>
          </p:cNvPr>
          <p:cNvSpPr/>
          <p:nvPr/>
        </p:nvSpPr>
        <p:spPr>
          <a:xfrm>
            <a:off x="4712842" y="2933700"/>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0" name="Freeform 3">
            <a:extLst>
              <a:ext uri="{FF2B5EF4-FFF2-40B4-BE49-F238E27FC236}">
                <a16:creationId xmlns:a16="http://schemas.microsoft.com/office/drawing/2014/main" xmlns="" id="{D112533C-1C91-8A53-D025-3C13FF172842}"/>
              </a:ext>
            </a:extLst>
          </p:cNvPr>
          <p:cNvSpPr/>
          <p:nvPr/>
        </p:nvSpPr>
        <p:spPr>
          <a:xfrm>
            <a:off x="3454890" y="3586929"/>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1" name="Freeform 3">
            <a:extLst>
              <a:ext uri="{FF2B5EF4-FFF2-40B4-BE49-F238E27FC236}">
                <a16:creationId xmlns:a16="http://schemas.microsoft.com/office/drawing/2014/main" xmlns="" id="{21586699-F4EC-DEDA-7517-E86C1978C1ED}"/>
              </a:ext>
            </a:extLst>
          </p:cNvPr>
          <p:cNvSpPr/>
          <p:nvPr/>
        </p:nvSpPr>
        <p:spPr>
          <a:xfrm>
            <a:off x="4083867" y="3586929"/>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23" name="Picture 22">
            <a:extLst>
              <a:ext uri="{FF2B5EF4-FFF2-40B4-BE49-F238E27FC236}">
                <a16:creationId xmlns:a16="http://schemas.microsoft.com/office/drawing/2014/main" xmlns="" id="{8EB45736-B4DA-F115-C3D1-0425F937DD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37327" y="3015862"/>
            <a:ext cx="464102" cy="470503"/>
          </a:xfrm>
          <a:prstGeom prst="rect">
            <a:avLst/>
          </a:prstGeom>
        </p:spPr>
      </p:pic>
      <p:pic>
        <p:nvPicPr>
          <p:cNvPr id="24" name="Picture 23">
            <a:extLst>
              <a:ext uri="{FF2B5EF4-FFF2-40B4-BE49-F238E27FC236}">
                <a16:creationId xmlns:a16="http://schemas.microsoft.com/office/drawing/2014/main" xmlns="" id="{502DFE45-DE78-5180-4A39-E88BE97E53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9251" y="3015862"/>
            <a:ext cx="464102" cy="470503"/>
          </a:xfrm>
          <a:prstGeom prst="rect">
            <a:avLst/>
          </a:prstGeom>
        </p:spPr>
      </p:pic>
      <p:pic>
        <p:nvPicPr>
          <p:cNvPr id="25" name="Picture 24">
            <a:extLst>
              <a:ext uri="{FF2B5EF4-FFF2-40B4-BE49-F238E27FC236}">
                <a16:creationId xmlns:a16="http://schemas.microsoft.com/office/drawing/2014/main" xmlns="" id="{F85A8741-0941-AB45-D06D-291BE2A146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1175" y="3015862"/>
            <a:ext cx="464102" cy="470503"/>
          </a:xfrm>
          <a:prstGeom prst="rect">
            <a:avLst/>
          </a:prstGeom>
        </p:spPr>
      </p:pic>
      <p:pic>
        <p:nvPicPr>
          <p:cNvPr id="26" name="Picture 25">
            <a:extLst>
              <a:ext uri="{FF2B5EF4-FFF2-40B4-BE49-F238E27FC236}">
                <a16:creationId xmlns:a16="http://schemas.microsoft.com/office/drawing/2014/main" xmlns="" id="{B23A724E-0298-61E4-6656-D8ADA84F0C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6171" y="3669091"/>
            <a:ext cx="464102" cy="470503"/>
          </a:xfrm>
          <a:prstGeom prst="rect">
            <a:avLst/>
          </a:prstGeom>
        </p:spPr>
      </p:pic>
      <p:pic>
        <p:nvPicPr>
          <p:cNvPr id="27" name="Picture 26">
            <a:extLst>
              <a:ext uri="{FF2B5EF4-FFF2-40B4-BE49-F238E27FC236}">
                <a16:creationId xmlns:a16="http://schemas.microsoft.com/office/drawing/2014/main" xmlns="" id="{558A2AA5-CB81-746D-2939-F48A0EDE7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8094" y="3669091"/>
            <a:ext cx="464102" cy="470503"/>
          </a:xfrm>
          <a:prstGeom prst="rect">
            <a:avLst/>
          </a:prstGeom>
        </p:spPr>
      </p:pic>
      <p:sp>
        <p:nvSpPr>
          <p:cNvPr id="12" name="23">
            <a:hlinkClick r:id="" action="ppaction://noaction"/>
          </p:cNvPr>
          <p:cNvSpPr txBox="1"/>
          <p:nvPr/>
        </p:nvSpPr>
        <p:spPr>
          <a:xfrm>
            <a:off x="3509059" y="3020281"/>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23</a:t>
            </a:r>
          </a:p>
        </p:txBody>
      </p:sp>
      <p:grpSp>
        <p:nvGrpSpPr>
          <p:cNvPr id="28" name="Group 27">
            <a:extLst>
              <a:ext uri="{FF2B5EF4-FFF2-40B4-BE49-F238E27FC236}">
                <a16:creationId xmlns:a16="http://schemas.microsoft.com/office/drawing/2014/main" xmlns="" id="{66703CF2-B325-17F8-B4E8-F85AE49F7DF9}"/>
              </a:ext>
            </a:extLst>
          </p:cNvPr>
          <p:cNvGrpSpPr/>
          <p:nvPr/>
        </p:nvGrpSpPr>
        <p:grpSpPr>
          <a:xfrm>
            <a:off x="860907" y="5099637"/>
            <a:ext cx="983995" cy="915384"/>
            <a:chOff x="8228512" y="8048497"/>
            <a:chExt cx="1967990" cy="1830767"/>
          </a:xfrm>
        </p:grpSpPr>
        <p:grpSp>
          <p:nvGrpSpPr>
            <p:cNvPr id="29" name="Group 9">
              <a:extLst>
                <a:ext uri="{FF2B5EF4-FFF2-40B4-BE49-F238E27FC236}">
                  <a16:creationId xmlns:a16="http://schemas.microsoft.com/office/drawing/2014/main" xmlns="" id="{E7BC120C-E915-3681-B33F-4BAAA47AEC9F}"/>
                </a:ext>
              </a:extLst>
            </p:cNvPr>
            <p:cNvGrpSpPr/>
            <p:nvPr/>
          </p:nvGrpSpPr>
          <p:grpSpPr>
            <a:xfrm>
              <a:off x="8228512" y="8048497"/>
              <a:ext cx="1830976" cy="1830767"/>
              <a:chOff x="0" y="0"/>
              <a:chExt cx="6350013" cy="6349289"/>
            </a:xfrm>
          </p:grpSpPr>
          <p:sp>
            <p:nvSpPr>
              <p:cNvPr id="31" name="Freeform 10">
                <a:hlinkClick r:id="rId13" action="ppaction://hlinksldjump"/>
                <a:extLst>
                  <a:ext uri="{FF2B5EF4-FFF2-40B4-BE49-F238E27FC236}">
                    <a16:creationId xmlns:a16="http://schemas.microsoft.com/office/drawing/2014/main" xmlns="" id="{F1A778E7-9F86-3FCA-096C-2E3E7118D182}"/>
                  </a:ext>
                </a:extLst>
              </p:cNvPr>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14"/>
                <a:stretch>
                  <a:fillRect l="-25321" r="-25321"/>
                </a:stretch>
              </a:blipFill>
            </p:spPr>
            <p:txBody>
              <a:bodyPr/>
              <a:lstStyle/>
              <a:p>
                <a:endParaRPr lang="en-US"/>
              </a:p>
            </p:txBody>
          </p:sp>
        </p:grpSp>
        <p:sp>
          <p:nvSpPr>
            <p:cNvPr id="30" name="TextBox 5">
              <a:extLst>
                <a:ext uri="{FF2B5EF4-FFF2-40B4-BE49-F238E27FC236}">
                  <a16:creationId xmlns:a16="http://schemas.microsoft.com/office/drawing/2014/main" xmlns="" id="{D564A541-E1A2-5D9E-017B-25B595202D6E}"/>
                </a:ext>
              </a:extLst>
            </p:cNvPr>
            <p:cNvSpPr txBox="1"/>
            <p:nvPr/>
          </p:nvSpPr>
          <p:spPr>
            <a:xfrm>
              <a:off x="8564100" y="8764115"/>
              <a:ext cx="1632402" cy="384720"/>
            </a:xfrm>
            <a:prstGeom prst="rect">
              <a:avLst/>
            </a:prstGeom>
          </p:spPr>
          <p:txBody>
            <a:bodyPr wrap="square" lIns="0" tIns="0" rIns="0" bIns="0" rtlCol="0" anchor="t">
              <a:spAutoFit/>
            </a:bodyPr>
            <a:lstStyle/>
            <a:p>
              <a:pPr>
                <a:lnSpc>
                  <a:spcPts val="1549"/>
                </a:lnSpc>
              </a:pPr>
              <a:r>
                <a:rPr lang="en-US" sz="1600" b="1">
                  <a:solidFill>
                    <a:srgbClr val="FFFFFF"/>
                  </a:solidFill>
                  <a:latin typeface="Montserrat SemiBold" panose="00000700000000000000" pitchFamily="2" charset="0"/>
                </a:rPr>
                <a:t> </a:t>
              </a:r>
              <a:r>
                <a:rPr lang="en-US" sz="1600" b="1">
                  <a:solidFill>
                    <a:srgbClr val="FFFFFF"/>
                  </a:solidFill>
                  <a:latin typeface="Montserrat SemiBold" panose="00000700000000000000" pitchFamily="2" charset="0"/>
                  <a:hlinkClick r:id="rId13" action="ppaction://hlinksldjump"/>
                </a:rPr>
                <a:t>EXIT</a:t>
              </a:r>
              <a:endParaRPr lang="en-US" sz="1600" b="1">
                <a:solidFill>
                  <a:srgbClr val="FFFFFF"/>
                </a:solidFill>
                <a:latin typeface="Montserrat SemiBold" panose="00000700000000000000" pitchFamily="2" charset="0"/>
              </a:endParaRPr>
            </a:p>
          </p:txBody>
        </p:sp>
      </p:grpSp>
      <p:sp>
        <p:nvSpPr>
          <p:cNvPr id="32" name="43">
            <a:hlinkClick r:id="" action="ppaction://noaction"/>
            <a:extLst>
              <a:ext uri="{FF2B5EF4-FFF2-40B4-BE49-F238E27FC236}">
                <a16:creationId xmlns:a16="http://schemas.microsoft.com/office/drawing/2014/main" xmlns="" id="{6A74A249-BD3B-19B6-B5B1-D6E876207AB2}"/>
              </a:ext>
            </a:extLst>
          </p:cNvPr>
          <p:cNvSpPr txBox="1"/>
          <p:nvPr/>
        </p:nvSpPr>
        <p:spPr>
          <a:xfrm>
            <a:off x="4173954" y="3011545"/>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43</a:t>
            </a:r>
          </a:p>
        </p:txBody>
      </p:sp>
      <p:sp>
        <p:nvSpPr>
          <p:cNvPr id="33" name="1">
            <a:hlinkClick r:id="" action="ppaction://noaction"/>
            <a:extLst>
              <a:ext uri="{FF2B5EF4-FFF2-40B4-BE49-F238E27FC236}">
                <a16:creationId xmlns:a16="http://schemas.microsoft.com/office/drawing/2014/main" xmlns="" id="{CBE6AB97-4E6F-75EF-BD8B-9175BD483441}"/>
              </a:ext>
            </a:extLst>
          </p:cNvPr>
          <p:cNvSpPr txBox="1"/>
          <p:nvPr/>
        </p:nvSpPr>
        <p:spPr>
          <a:xfrm>
            <a:off x="4799920" y="3011545"/>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1</a:t>
            </a:r>
          </a:p>
        </p:txBody>
      </p:sp>
      <p:sp>
        <p:nvSpPr>
          <p:cNvPr id="34" name="17">
            <a:hlinkClick r:id="" action="ppaction://noaction"/>
            <a:extLst>
              <a:ext uri="{FF2B5EF4-FFF2-40B4-BE49-F238E27FC236}">
                <a16:creationId xmlns:a16="http://schemas.microsoft.com/office/drawing/2014/main" xmlns="" id="{8BCB20CA-3904-CAEC-53EC-98EB86BFF558}"/>
              </a:ext>
            </a:extLst>
          </p:cNvPr>
          <p:cNvSpPr txBox="1"/>
          <p:nvPr/>
        </p:nvSpPr>
        <p:spPr>
          <a:xfrm>
            <a:off x="3535515" y="3680553"/>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17</a:t>
            </a:r>
          </a:p>
        </p:txBody>
      </p:sp>
      <p:sp>
        <p:nvSpPr>
          <p:cNvPr id="35" name="26">
            <a:hlinkClick r:id="" action="ppaction://noaction"/>
            <a:extLst>
              <a:ext uri="{FF2B5EF4-FFF2-40B4-BE49-F238E27FC236}">
                <a16:creationId xmlns:a16="http://schemas.microsoft.com/office/drawing/2014/main" xmlns="" id="{3CD615B1-DAE0-251D-4BE0-3668C5EB8BCD}"/>
              </a:ext>
            </a:extLst>
          </p:cNvPr>
          <p:cNvSpPr txBox="1"/>
          <p:nvPr/>
        </p:nvSpPr>
        <p:spPr>
          <a:xfrm>
            <a:off x="4152488" y="3673510"/>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26</a:t>
            </a:r>
          </a:p>
        </p:txBody>
      </p:sp>
      <p:sp>
        <p:nvSpPr>
          <p:cNvPr id="36" name="Freeform 3">
            <a:extLst>
              <a:ext uri="{FF2B5EF4-FFF2-40B4-BE49-F238E27FC236}">
                <a16:creationId xmlns:a16="http://schemas.microsoft.com/office/drawing/2014/main" xmlns="" id="{798D0CFE-B3FE-56D2-E261-0155A70AE5D5}"/>
              </a:ext>
            </a:extLst>
          </p:cNvPr>
          <p:cNvSpPr/>
          <p:nvPr/>
        </p:nvSpPr>
        <p:spPr>
          <a:xfrm>
            <a:off x="4712190" y="3586929"/>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37" name="Picture 36">
            <a:extLst>
              <a:ext uri="{FF2B5EF4-FFF2-40B4-BE49-F238E27FC236}">
                <a16:creationId xmlns:a16="http://schemas.microsoft.com/office/drawing/2014/main" xmlns="" id="{2494CF22-1DE0-3221-A8AE-D44B154B9B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6417" y="3669091"/>
            <a:ext cx="464102" cy="470503"/>
          </a:xfrm>
          <a:prstGeom prst="rect">
            <a:avLst/>
          </a:prstGeom>
        </p:spPr>
      </p:pic>
      <p:sp>
        <p:nvSpPr>
          <p:cNvPr id="38" name="3">
            <a:hlinkClick r:id="rId15" action="ppaction://hlinksldjump"/>
            <a:extLst>
              <a:ext uri="{FF2B5EF4-FFF2-40B4-BE49-F238E27FC236}">
                <a16:creationId xmlns:a16="http://schemas.microsoft.com/office/drawing/2014/main" xmlns="" id="{EC9EFE7E-1002-1EE5-41E5-67F0D0FE1CCC}"/>
              </a:ext>
            </a:extLst>
          </p:cNvPr>
          <p:cNvSpPr txBox="1"/>
          <p:nvPr/>
        </p:nvSpPr>
        <p:spPr>
          <a:xfrm>
            <a:off x="4780811" y="3673510"/>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3</a:t>
            </a:r>
          </a:p>
        </p:txBody>
      </p:sp>
      <p:sp>
        <p:nvSpPr>
          <p:cNvPr id="39" name="Freeform 3">
            <a:extLst>
              <a:ext uri="{FF2B5EF4-FFF2-40B4-BE49-F238E27FC236}">
                <a16:creationId xmlns:a16="http://schemas.microsoft.com/office/drawing/2014/main" xmlns="" id="{C6710DCF-2B6E-3906-74EA-CAF4EC7BBAC4}"/>
              </a:ext>
            </a:extLst>
          </p:cNvPr>
          <p:cNvSpPr/>
          <p:nvPr/>
        </p:nvSpPr>
        <p:spPr>
          <a:xfrm>
            <a:off x="3454890" y="4247303"/>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0" name="Freeform 3">
            <a:extLst>
              <a:ext uri="{FF2B5EF4-FFF2-40B4-BE49-F238E27FC236}">
                <a16:creationId xmlns:a16="http://schemas.microsoft.com/office/drawing/2014/main" xmlns="" id="{137F26FD-7ED4-E9E7-D027-0BE515CD059A}"/>
              </a:ext>
            </a:extLst>
          </p:cNvPr>
          <p:cNvSpPr/>
          <p:nvPr/>
        </p:nvSpPr>
        <p:spPr>
          <a:xfrm>
            <a:off x="4083867" y="4247303"/>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41" name="Picture 40">
            <a:extLst>
              <a:ext uri="{FF2B5EF4-FFF2-40B4-BE49-F238E27FC236}">
                <a16:creationId xmlns:a16="http://schemas.microsoft.com/office/drawing/2014/main" xmlns="" id="{42D77611-8C5D-AD2B-35BB-ECDB9BF698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6171" y="4329465"/>
            <a:ext cx="464102" cy="470503"/>
          </a:xfrm>
          <a:prstGeom prst="rect">
            <a:avLst/>
          </a:prstGeom>
        </p:spPr>
      </p:pic>
      <p:pic>
        <p:nvPicPr>
          <p:cNvPr id="42" name="Picture 41">
            <a:extLst>
              <a:ext uri="{FF2B5EF4-FFF2-40B4-BE49-F238E27FC236}">
                <a16:creationId xmlns:a16="http://schemas.microsoft.com/office/drawing/2014/main" xmlns="" id="{E54373CE-47A8-4068-43EE-5FC8442A7A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8094" y="4329465"/>
            <a:ext cx="464102" cy="470503"/>
          </a:xfrm>
          <a:prstGeom prst="rect">
            <a:avLst/>
          </a:prstGeom>
        </p:spPr>
      </p:pic>
      <p:sp>
        <p:nvSpPr>
          <p:cNvPr id="43" name="9">
            <a:hlinkClick r:id="rId16" action="ppaction://hlinksldjump"/>
            <a:extLst>
              <a:ext uri="{FF2B5EF4-FFF2-40B4-BE49-F238E27FC236}">
                <a16:creationId xmlns:a16="http://schemas.microsoft.com/office/drawing/2014/main" xmlns="" id="{442D611D-AA04-4D2E-E17B-2AEBC7333F9F}"/>
              </a:ext>
            </a:extLst>
          </p:cNvPr>
          <p:cNvSpPr txBox="1"/>
          <p:nvPr/>
        </p:nvSpPr>
        <p:spPr>
          <a:xfrm>
            <a:off x="3535515" y="4340927"/>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9</a:t>
            </a:r>
          </a:p>
        </p:txBody>
      </p:sp>
      <p:sp>
        <p:nvSpPr>
          <p:cNvPr id="44" name="62">
            <a:hlinkClick r:id="rId17" action="ppaction://hlinksldjump"/>
            <a:extLst>
              <a:ext uri="{FF2B5EF4-FFF2-40B4-BE49-F238E27FC236}">
                <a16:creationId xmlns:a16="http://schemas.microsoft.com/office/drawing/2014/main" xmlns="" id="{2EA27300-A727-B907-3535-0A34BB1CE4AB}"/>
              </a:ext>
            </a:extLst>
          </p:cNvPr>
          <p:cNvSpPr txBox="1"/>
          <p:nvPr/>
        </p:nvSpPr>
        <p:spPr>
          <a:xfrm>
            <a:off x="4152488" y="4333884"/>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62</a:t>
            </a:r>
          </a:p>
        </p:txBody>
      </p:sp>
      <p:sp>
        <p:nvSpPr>
          <p:cNvPr id="45" name="Freeform 3">
            <a:extLst>
              <a:ext uri="{FF2B5EF4-FFF2-40B4-BE49-F238E27FC236}">
                <a16:creationId xmlns:a16="http://schemas.microsoft.com/office/drawing/2014/main" xmlns="" id="{C346F8CB-D5B3-371C-B53C-1F3B2AD4C870}"/>
              </a:ext>
            </a:extLst>
          </p:cNvPr>
          <p:cNvSpPr/>
          <p:nvPr/>
        </p:nvSpPr>
        <p:spPr>
          <a:xfrm>
            <a:off x="4712190" y="4247303"/>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46" name="Picture 45">
            <a:extLst>
              <a:ext uri="{FF2B5EF4-FFF2-40B4-BE49-F238E27FC236}">
                <a16:creationId xmlns:a16="http://schemas.microsoft.com/office/drawing/2014/main" xmlns="" id="{ABD82237-91D9-475D-9EB6-AFF3A09ACD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6417" y="4329465"/>
            <a:ext cx="464102" cy="470503"/>
          </a:xfrm>
          <a:prstGeom prst="rect">
            <a:avLst/>
          </a:prstGeom>
        </p:spPr>
      </p:pic>
      <p:sp>
        <p:nvSpPr>
          <p:cNvPr id="47" name="76">
            <a:hlinkClick r:id="rId18" action="ppaction://hlinksldjump"/>
            <a:extLst>
              <a:ext uri="{FF2B5EF4-FFF2-40B4-BE49-F238E27FC236}">
                <a16:creationId xmlns:a16="http://schemas.microsoft.com/office/drawing/2014/main" xmlns="" id="{C754F733-D90E-A39A-62C3-9B97B1BCB115}"/>
              </a:ext>
            </a:extLst>
          </p:cNvPr>
          <p:cNvSpPr txBox="1"/>
          <p:nvPr/>
        </p:nvSpPr>
        <p:spPr>
          <a:xfrm>
            <a:off x="4780811" y="4333884"/>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76</a:t>
            </a:r>
          </a:p>
        </p:txBody>
      </p:sp>
      <p:sp>
        <p:nvSpPr>
          <p:cNvPr id="48" name="Freeform 3">
            <a:extLst>
              <a:ext uri="{FF2B5EF4-FFF2-40B4-BE49-F238E27FC236}">
                <a16:creationId xmlns:a16="http://schemas.microsoft.com/office/drawing/2014/main" xmlns="" id="{698867A8-6967-DC75-9C22-79552FD18E46}"/>
              </a:ext>
            </a:extLst>
          </p:cNvPr>
          <p:cNvSpPr/>
          <p:nvPr/>
        </p:nvSpPr>
        <p:spPr>
          <a:xfrm>
            <a:off x="3429000" y="4907677"/>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9" name="Freeform 3">
            <a:extLst>
              <a:ext uri="{FF2B5EF4-FFF2-40B4-BE49-F238E27FC236}">
                <a16:creationId xmlns:a16="http://schemas.microsoft.com/office/drawing/2014/main" xmlns="" id="{DFB02C5D-4D27-AC22-8FB2-4F3704429FB1}"/>
              </a:ext>
            </a:extLst>
          </p:cNvPr>
          <p:cNvSpPr/>
          <p:nvPr/>
        </p:nvSpPr>
        <p:spPr>
          <a:xfrm>
            <a:off x="4057977" y="4907677"/>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50" name="Picture 49">
            <a:extLst>
              <a:ext uri="{FF2B5EF4-FFF2-40B4-BE49-F238E27FC236}">
                <a16:creationId xmlns:a16="http://schemas.microsoft.com/office/drawing/2014/main" xmlns="" id="{57B11510-2304-1586-4A9A-9B1062D226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20281" y="4989839"/>
            <a:ext cx="464102" cy="470503"/>
          </a:xfrm>
          <a:prstGeom prst="rect">
            <a:avLst/>
          </a:prstGeom>
        </p:spPr>
      </p:pic>
      <p:pic>
        <p:nvPicPr>
          <p:cNvPr id="51" name="Picture 50">
            <a:extLst>
              <a:ext uri="{FF2B5EF4-FFF2-40B4-BE49-F238E27FC236}">
                <a16:creationId xmlns:a16="http://schemas.microsoft.com/office/drawing/2014/main" xmlns="" id="{A574AAF8-83C7-0474-3B35-35B39B177F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2205" y="4989839"/>
            <a:ext cx="464102" cy="470503"/>
          </a:xfrm>
          <a:prstGeom prst="rect">
            <a:avLst/>
          </a:prstGeom>
        </p:spPr>
      </p:pic>
      <p:sp>
        <p:nvSpPr>
          <p:cNvPr id="52" name="12">
            <a:hlinkClick r:id="rId19" action="ppaction://hlinksldjump"/>
            <a:extLst>
              <a:ext uri="{FF2B5EF4-FFF2-40B4-BE49-F238E27FC236}">
                <a16:creationId xmlns:a16="http://schemas.microsoft.com/office/drawing/2014/main" xmlns="" id="{EF56949E-E18D-01FE-49BB-409631C7A8E7}"/>
              </a:ext>
            </a:extLst>
          </p:cNvPr>
          <p:cNvSpPr txBox="1"/>
          <p:nvPr/>
        </p:nvSpPr>
        <p:spPr>
          <a:xfrm>
            <a:off x="3509625" y="5001301"/>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12</a:t>
            </a:r>
          </a:p>
        </p:txBody>
      </p:sp>
      <p:sp>
        <p:nvSpPr>
          <p:cNvPr id="53" name="7">
            <a:hlinkClick r:id="rId20" action="ppaction://hlinksldjump"/>
            <a:extLst>
              <a:ext uri="{FF2B5EF4-FFF2-40B4-BE49-F238E27FC236}">
                <a16:creationId xmlns:a16="http://schemas.microsoft.com/office/drawing/2014/main" xmlns="" id="{77095F1A-906B-8683-91A9-03BBEB644195}"/>
              </a:ext>
            </a:extLst>
          </p:cNvPr>
          <p:cNvSpPr txBox="1"/>
          <p:nvPr/>
        </p:nvSpPr>
        <p:spPr>
          <a:xfrm>
            <a:off x="4126598" y="4994258"/>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7</a:t>
            </a:r>
          </a:p>
        </p:txBody>
      </p:sp>
      <p:sp>
        <p:nvSpPr>
          <p:cNvPr id="54" name="Freeform 3">
            <a:extLst>
              <a:ext uri="{FF2B5EF4-FFF2-40B4-BE49-F238E27FC236}">
                <a16:creationId xmlns:a16="http://schemas.microsoft.com/office/drawing/2014/main" xmlns="" id="{D1B3AA25-28FB-BBA7-7554-BD633384B56B}"/>
              </a:ext>
            </a:extLst>
          </p:cNvPr>
          <p:cNvSpPr/>
          <p:nvPr/>
        </p:nvSpPr>
        <p:spPr>
          <a:xfrm>
            <a:off x="4686300" y="4907677"/>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55" name="Picture 54">
            <a:extLst>
              <a:ext uri="{FF2B5EF4-FFF2-40B4-BE49-F238E27FC236}">
                <a16:creationId xmlns:a16="http://schemas.microsoft.com/office/drawing/2014/main" xmlns="" id="{B5559319-0581-2298-8C5B-3C42507BAE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80528" y="4989839"/>
            <a:ext cx="464102" cy="470503"/>
          </a:xfrm>
          <a:prstGeom prst="rect">
            <a:avLst/>
          </a:prstGeom>
        </p:spPr>
      </p:pic>
      <p:sp>
        <p:nvSpPr>
          <p:cNvPr id="56" name="54">
            <a:hlinkClick r:id="rId21" action="ppaction://hlinksldjump"/>
            <a:extLst>
              <a:ext uri="{FF2B5EF4-FFF2-40B4-BE49-F238E27FC236}">
                <a16:creationId xmlns:a16="http://schemas.microsoft.com/office/drawing/2014/main" xmlns="" id="{6C57FE08-0379-F085-2780-65C69F4D7CC2}"/>
              </a:ext>
            </a:extLst>
          </p:cNvPr>
          <p:cNvSpPr txBox="1"/>
          <p:nvPr/>
        </p:nvSpPr>
        <p:spPr>
          <a:xfrm>
            <a:off x="4754921" y="4994258"/>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54</a:t>
            </a:r>
          </a:p>
        </p:txBody>
      </p:sp>
      <p:sp>
        <p:nvSpPr>
          <p:cNvPr id="57" name="Freeform 3">
            <a:extLst>
              <a:ext uri="{FF2B5EF4-FFF2-40B4-BE49-F238E27FC236}">
                <a16:creationId xmlns:a16="http://schemas.microsoft.com/office/drawing/2014/main" xmlns="" id="{C09F0074-0981-81AC-4656-E50E45F04DD4}"/>
              </a:ext>
            </a:extLst>
          </p:cNvPr>
          <p:cNvSpPr/>
          <p:nvPr/>
        </p:nvSpPr>
        <p:spPr>
          <a:xfrm>
            <a:off x="5348331" y="2938017"/>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58" name="Picture 57">
            <a:extLst>
              <a:ext uri="{FF2B5EF4-FFF2-40B4-BE49-F238E27FC236}">
                <a16:creationId xmlns:a16="http://schemas.microsoft.com/office/drawing/2014/main" xmlns="" id="{AD2E2C9A-F35D-4E0A-C92F-E157E2D5F5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664" y="3020179"/>
            <a:ext cx="464102" cy="470503"/>
          </a:xfrm>
          <a:prstGeom prst="rect">
            <a:avLst/>
          </a:prstGeom>
        </p:spPr>
      </p:pic>
      <p:sp>
        <p:nvSpPr>
          <p:cNvPr id="59" name="5">
            <a:hlinkClick r:id="" action="ppaction://noaction"/>
            <a:extLst>
              <a:ext uri="{FF2B5EF4-FFF2-40B4-BE49-F238E27FC236}">
                <a16:creationId xmlns:a16="http://schemas.microsoft.com/office/drawing/2014/main" xmlns="" id="{746B6F00-185F-C57F-615D-EA10D24DA71E}"/>
              </a:ext>
            </a:extLst>
          </p:cNvPr>
          <p:cNvSpPr txBox="1"/>
          <p:nvPr/>
        </p:nvSpPr>
        <p:spPr>
          <a:xfrm>
            <a:off x="5435410" y="3015862"/>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5</a:t>
            </a:r>
          </a:p>
        </p:txBody>
      </p:sp>
      <p:sp>
        <p:nvSpPr>
          <p:cNvPr id="60" name="Freeform 3">
            <a:extLst>
              <a:ext uri="{FF2B5EF4-FFF2-40B4-BE49-F238E27FC236}">
                <a16:creationId xmlns:a16="http://schemas.microsoft.com/office/drawing/2014/main" xmlns="" id="{1A57AD31-03F1-8DAC-3653-B34EBB1C5F69}"/>
              </a:ext>
            </a:extLst>
          </p:cNvPr>
          <p:cNvSpPr/>
          <p:nvPr/>
        </p:nvSpPr>
        <p:spPr>
          <a:xfrm>
            <a:off x="5347679" y="3591246"/>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61" name="Picture 60">
            <a:extLst>
              <a:ext uri="{FF2B5EF4-FFF2-40B4-BE49-F238E27FC236}">
                <a16:creationId xmlns:a16="http://schemas.microsoft.com/office/drawing/2014/main" xmlns="" id="{C6AFF67D-6BB2-531A-7F9E-32BFEE6808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41907" y="3673408"/>
            <a:ext cx="464102" cy="470503"/>
          </a:xfrm>
          <a:prstGeom prst="rect">
            <a:avLst/>
          </a:prstGeom>
        </p:spPr>
      </p:pic>
      <p:sp>
        <p:nvSpPr>
          <p:cNvPr id="62" name="87">
            <a:hlinkClick r:id="rId13" action="ppaction://hlinksldjump"/>
            <a:extLst>
              <a:ext uri="{FF2B5EF4-FFF2-40B4-BE49-F238E27FC236}">
                <a16:creationId xmlns:a16="http://schemas.microsoft.com/office/drawing/2014/main" xmlns="" id="{0715C623-28E0-3E01-07CD-09CC056840BB}"/>
              </a:ext>
            </a:extLst>
          </p:cNvPr>
          <p:cNvSpPr txBox="1"/>
          <p:nvPr/>
        </p:nvSpPr>
        <p:spPr>
          <a:xfrm>
            <a:off x="5416300" y="3677827"/>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87</a:t>
            </a:r>
          </a:p>
        </p:txBody>
      </p:sp>
      <p:sp>
        <p:nvSpPr>
          <p:cNvPr id="63" name="Freeform 3">
            <a:extLst>
              <a:ext uri="{FF2B5EF4-FFF2-40B4-BE49-F238E27FC236}">
                <a16:creationId xmlns:a16="http://schemas.microsoft.com/office/drawing/2014/main" xmlns="" id="{EF20352C-36D5-FD1B-A9C1-D9AA23AC2D87}"/>
              </a:ext>
            </a:extLst>
          </p:cNvPr>
          <p:cNvSpPr/>
          <p:nvPr/>
        </p:nvSpPr>
        <p:spPr>
          <a:xfrm>
            <a:off x="5347679" y="4251620"/>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64" name="Picture 63">
            <a:extLst>
              <a:ext uri="{FF2B5EF4-FFF2-40B4-BE49-F238E27FC236}">
                <a16:creationId xmlns:a16="http://schemas.microsoft.com/office/drawing/2014/main" xmlns="" id="{4EC61AF4-7FEF-0AFB-0125-71FD342473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41907" y="4333782"/>
            <a:ext cx="464102" cy="470503"/>
          </a:xfrm>
          <a:prstGeom prst="rect">
            <a:avLst/>
          </a:prstGeom>
        </p:spPr>
      </p:pic>
      <p:sp>
        <p:nvSpPr>
          <p:cNvPr id="65" name="21">
            <a:hlinkClick r:id="rId22" action="ppaction://hlinksldjump"/>
            <a:extLst>
              <a:ext uri="{FF2B5EF4-FFF2-40B4-BE49-F238E27FC236}">
                <a16:creationId xmlns:a16="http://schemas.microsoft.com/office/drawing/2014/main" xmlns="" id="{434C5552-5E9D-4B15-593F-0358E5484E47}"/>
              </a:ext>
            </a:extLst>
          </p:cNvPr>
          <p:cNvSpPr txBox="1"/>
          <p:nvPr/>
        </p:nvSpPr>
        <p:spPr>
          <a:xfrm>
            <a:off x="5416300" y="4338201"/>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21</a:t>
            </a:r>
          </a:p>
        </p:txBody>
      </p:sp>
      <p:sp>
        <p:nvSpPr>
          <p:cNvPr id="66" name="Freeform 3">
            <a:extLst>
              <a:ext uri="{FF2B5EF4-FFF2-40B4-BE49-F238E27FC236}">
                <a16:creationId xmlns:a16="http://schemas.microsoft.com/office/drawing/2014/main" xmlns="" id="{B03F7822-87CE-0675-04F7-D446F54B063E}"/>
              </a:ext>
            </a:extLst>
          </p:cNvPr>
          <p:cNvSpPr/>
          <p:nvPr/>
        </p:nvSpPr>
        <p:spPr>
          <a:xfrm>
            <a:off x="5321790" y="4911994"/>
            <a:ext cx="654866" cy="648912"/>
          </a:xfrm>
          <a:custGeom>
            <a:avLst/>
            <a:gdLst/>
            <a:ahLst/>
            <a:cxnLst/>
            <a:rect l="l" t="t" r="r" b="b"/>
            <a:pathLst>
              <a:path w="3556163" h="3523834">
                <a:moveTo>
                  <a:pt x="0" y="0"/>
                </a:moveTo>
                <a:lnTo>
                  <a:pt x="3556163" y="0"/>
                </a:lnTo>
                <a:lnTo>
                  <a:pt x="3556163" y="3523834"/>
                </a:lnTo>
                <a:lnTo>
                  <a:pt x="0" y="3523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67" name="Picture 66">
            <a:extLst>
              <a:ext uri="{FF2B5EF4-FFF2-40B4-BE49-F238E27FC236}">
                <a16:creationId xmlns:a16="http://schemas.microsoft.com/office/drawing/2014/main" xmlns="" id="{ABF4BE96-A29E-9850-0A68-457ECFE9B5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6017" y="4994156"/>
            <a:ext cx="464102" cy="470503"/>
          </a:xfrm>
          <a:prstGeom prst="rect">
            <a:avLst/>
          </a:prstGeom>
        </p:spPr>
      </p:pic>
      <p:sp>
        <p:nvSpPr>
          <p:cNvPr id="68" name="27">
            <a:hlinkClick r:id="rId23" action="ppaction://hlinksldjump"/>
            <a:extLst>
              <a:ext uri="{FF2B5EF4-FFF2-40B4-BE49-F238E27FC236}">
                <a16:creationId xmlns:a16="http://schemas.microsoft.com/office/drawing/2014/main" xmlns="" id="{0BEAB8C1-A582-787C-34F2-5D457C883D4A}"/>
              </a:ext>
            </a:extLst>
          </p:cNvPr>
          <p:cNvSpPr txBox="1"/>
          <p:nvPr/>
        </p:nvSpPr>
        <p:spPr>
          <a:xfrm>
            <a:off x="5390411" y="4998575"/>
            <a:ext cx="500579" cy="461665"/>
          </a:xfrm>
          <a:prstGeom prst="rect">
            <a:avLst/>
          </a:prstGeom>
          <a:solidFill>
            <a:srgbClr val="EADDCA"/>
          </a:solidFill>
        </p:spPr>
        <p:txBody>
          <a:bodyPr wrap="square" lIns="0" tIns="0" rIns="0" bIns="0" rtlCol="0" anchor="t">
            <a:spAutoFit/>
          </a:bodyPr>
          <a:lstStyle/>
          <a:p>
            <a:pPr algn="ctr"/>
            <a:r>
              <a:rPr lang="en-US" sz="3000">
                <a:solidFill>
                  <a:srgbClr val="9B6543"/>
                </a:solidFill>
                <a:latin typeface="Montserrat SemiBold" panose="00000700000000000000" pitchFamily="2" charset="0"/>
              </a:rPr>
              <a:t>27</a:t>
            </a:r>
          </a:p>
        </p:txBody>
      </p:sp>
      <p:pic>
        <p:nvPicPr>
          <p:cNvPr id="4" name="Picture 3">
            <a:extLst>
              <a:ext uri="{FF2B5EF4-FFF2-40B4-BE49-F238E27FC236}">
                <a16:creationId xmlns:a16="http://schemas.microsoft.com/office/drawing/2014/main" xmlns="" id="{DB5E266B-3CB8-0C5C-E334-7E549F0B4E7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spTree>
    <p:extLst>
      <p:ext uri="{BB962C8B-B14F-4D97-AF65-F5344CB8AC3E}">
        <p14:creationId xmlns:p14="http://schemas.microsoft.com/office/powerpoint/2010/main" val="157281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3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par>
                                <p:cTn id="59" presetID="14" presetClass="entr" presetSubtype="1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randombar(horizontal)">
                                      <p:cBhvr>
                                        <p:cTn id="61" dur="500"/>
                                        <p:tgtEl>
                                          <p:spTgt spid="36"/>
                                        </p:tgtEl>
                                      </p:cBhvr>
                                    </p:animEffect>
                                  </p:childTnLst>
                                </p:cTn>
                              </p:par>
                              <p:par>
                                <p:cTn id="62" presetID="14" presetClass="entr" presetSubtype="1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randombar(horizontal)">
                                      <p:cBhvr>
                                        <p:cTn id="64" dur="500"/>
                                        <p:tgtEl>
                                          <p:spTgt spid="3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500"/>
                                        <p:tgtEl>
                                          <p:spTgt spid="38"/>
                                        </p:tgtEl>
                                      </p:cBhvr>
                                    </p:animEffect>
                                  </p:childTnLst>
                                </p:cTn>
                              </p:par>
                              <p:par>
                                <p:cTn id="68" presetID="14" presetClass="entr" presetSubtype="1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500"/>
                                        <p:tgtEl>
                                          <p:spTgt spid="39"/>
                                        </p:tgtEl>
                                      </p:cBhvr>
                                    </p:animEffect>
                                  </p:childTnLst>
                                </p:cTn>
                              </p:par>
                              <p:par>
                                <p:cTn id="71" presetID="14" presetClass="entr" presetSubtype="1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randombar(horizontal)">
                                      <p:cBhvr>
                                        <p:cTn id="73" dur="500"/>
                                        <p:tgtEl>
                                          <p:spTgt spid="40"/>
                                        </p:tgtEl>
                                      </p:cBhvr>
                                    </p:animEffect>
                                  </p:childTnLst>
                                </p:cTn>
                              </p:par>
                              <p:par>
                                <p:cTn id="74" presetID="14" presetClass="entr" presetSubtype="1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randombar(horizontal)">
                                      <p:cBhvr>
                                        <p:cTn id="76" dur="500"/>
                                        <p:tgtEl>
                                          <p:spTgt spid="41"/>
                                        </p:tgtEl>
                                      </p:cBhvr>
                                    </p:animEffect>
                                  </p:childTnLst>
                                </p:cTn>
                              </p:par>
                              <p:par>
                                <p:cTn id="77" presetID="14" presetClass="entr" presetSubtype="1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randombar(horizontal)">
                                      <p:cBhvr>
                                        <p:cTn id="79" dur="500"/>
                                        <p:tgtEl>
                                          <p:spTgt spid="4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randombar(horizontal)">
                                      <p:cBhvr>
                                        <p:cTn id="82" dur="500"/>
                                        <p:tgtEl>
                                          <p:spTgt spid="43"/>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randombar(horizontal)">
                                      <p:cBhvr>
                                        <p:cTn id="85" dur="500"/>
                                        <p:tgtEl>
                                          <p:spTgt spid="44"/>
                                        </p:tgtEl>
                                      </p:cBhvr>
                                    </p:animEffect>
                                  </p:childTnLst>
                                </p:cTn>
                              </p:par>
                              <p:par>
                                <p:cTn id="86" presetID="14" presetClass="entr" presetSubtype="10"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randombar(horizontal)">
                                      <p:cBhvr>
                                        <p:cTn id="88" dur="500"/>
                                        <p:tgtEl>
                                          <p:spTgt spid="45"/>
                                        </p:tgtEl>
                                      </p:cBhvr>
                                    </p:animEffect>
                                  </p:childTnLst>
                                </p:cTn>
                              </p:par>
                              <p:par>
                                <p:cTn id="89" presetID="14" presetClass="entr" presetSubtype="1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randombar(horizontal)">
                                      <p:cBhvr>
                                        <p:cTn id="91" dur="500"/>
                                        <p:tgtEl>
                                          <p:spTgt spid="46"/>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randombar(horizontal)">
                                      <p:cBhvr>
                                        <p:cTn id="94" dur="500"/>
                                        <p:tgtEl>
                                          <p:spTgt spid="47"/>
                                        </p:tgtEl>
                                      </p:cBhvr>
                                    </p:animEffect>
                                  </p:childTnLst>
                                </p:cTn>
                              </p:par>
                              <p:par>
                                <p:cTn id="95" presetID="14" presetClass="entr" presetSubtype="10" fill="hold"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randombar(horizontal)">
                                      <p:cBhvr>
                                        <p:cTn id="97" dur="500"/>
                                        <p:tgtEl>
                                          <p:spTgt spid="48"/>
                                        </p:tgtEl>
                                      </p:cBhvr>
                                    </p:animEffect>
                                  </p:childTnLst>
                                </p:cTn>
                              </p:par>
                              <p:par>
                                <p:cTn id="98" presetID="14" presetClass="entr" presetSubtype="10" fill="hold"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randombar(horizontal)">
                                      <p:cBhvr>
                                        <p:cTn id="100" dur="500"/>
                                        <p:tgtEl>
                                          <p:spTgt spid="49"/>
                                        </p:tgtEl>
                                      </p:cBhvr>
                                    </p:animEffect>
                                  </p:childTnLst>
                                </p:cTn>
                              </p:par>
                              <p:par>
                                <p:cTn id="101" presetID="14" presetClass="entr" presetSubtype="1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randombar(horizontal)">
                                      <p:cBhvr>
                                        <p:cTn id="103" dur="500"/>
                                        <p:tgtEl>
                                          <p:spTgt spid="50"/>
                                        </p:tgtEl>
                                      </p:cBhvr>
                                    </p:animEffect>
                                  </p:childTnLst>
                                </p:cTn>
                              </p:par>
                              <p:par>
                                <p:cTn id="104" presetID="14" presetClass="entr" presetSubtype="10"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randombar(horizontal)">
                                      <p:cBhvr>
                                        <p:cTn id="106" dur="500"/>
                                        <p:tgtEl>
                                          <p:spTgt spid="5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randombar(horizontal)">
                                      <p:cBhvr>
                                        <p:cTn id="109" dur="500"/>
                                        <p:tgtEl>
                                          <p:spTgt spid="52"/>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randombar(horizontal)">
                                      <p:cBhvr>
                                        <p:cTn id="112" dur="500"/>
                                        <p:tgtEl>
                                          <p:spTgt spid="53"/>
                                        </p:tgtEl>
                                      </p:cBhvr>
                                    </p:animEffect>
                                  </p:childTnLst>
                                </p:cTn>
                              </p:par>
                              <p:par>
                                <p:cTn id="113" presetID="14" presetClass="entr" presetSubtype="10"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randombar(horizontal)">
                                      <p:cBhvr>
                                        <p:cTn id="115" dur="500"/>
                                        <p:tgtEl>
                                          <p:spTgt spid="54"/>
                                        </p:tgtEl>
                                      </p:cBhvr>
                                    </p:animEffect>
                                  </p:childTnLst>
                                </p:cTn>
                              </p:par>
                              <p:par>
                                <p:cTn id="116" presetID="14" presetClass="entr" presetSubtype="10"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randombar(horizontal)">
                                      <p:cBhvr>
                                        <p:cTn id="118" dur="500"/>
                                        <p:tgtEl>
                                          <p:spTgt spid="55"/>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randombar(horizontal)">
                                      <p:cBhvr>
                                        <p:cTn id="121" dur="500"/>
                                        <p:tgtEl>
                                          <p:spTgt spid="56"/>
                                        </p:tgtEl>
                                      </p:cBhvr>
                                    </p:animEffect>
                                  </p:childTnLst>
                                </p:cTn>
                              </p:par>
                              <p:par>
                                <p:cTn id="122" presetID="14" presetClass="entr" presetSubtype="10" fill="hold"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randombar(horizontal)">
                                      <p:cBhvr>
                                        <p:cTn id="124" dur="500"/>
                                        <p:tgtEl>
                                          <p:spTgt spid="57"/>
                                        </p:tgtEl>
                                      </p:cBhvr>
                                    </p:animEffect>
                                  </p:childTnLst>
                                </p:cTn>
                              </p:par>
                              <p:par>
                                <p:cTn id="125" presetID="14" presetClass="entr" presetSubtype="10" fill="hold"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randombar(horizontal)">
                                      <p:cBhvr>
                                        <p:cTn id="127" dur="500"/>
                                        <p:tgtEl>
                                          <p:spTgt spid="58"/>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randombar(horizontal)">
                                      <p:cBhvr>
                                        <p:cTn id="130" dur="500"/>
                                        <p:tgtEl>
                                          <p:spTgt spid="59"/>
                                        </p:tgtEl>
                                      </p:cBhvr>
                                    </p:animEffect>
                                  </p:childTnLst>
                                </p:cTn>
                              </p:par>
                              <p:par>
                                <p:cTn id="131" presetID="14" presetClass="entr" presetSubtype="1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randombar(horizontal)">
                                      <p:cBhvr>
                                        <p:cTn id="133" dur="500"/>
                                        <p:tgtEl>
                                          <p:spTgt spid="60"/>
                                        </p:tgtEl>
                                      </p:cBhvr>
                                    </p:animEffect>
                                  </p:childTnLst>
                                </p:cTn>
                              </p:par>
                              <p:par>
                                <p:cTn id="134" presetID="14" presetClass="entr" presetSubtype="10" fill="hold" nodeType="with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randombar(horizontal)">
                                      <p:cBhvr>
                                        <p:cTn id="136" dur="500"/>
                                        <p:tgtEl>
                                          <p:spTgt spid="61"/>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randombar(horizontal)">
                                      <p:cBhvr>
                                        <p:cTn id="139" dur="500"/>
                                        <p:tgtEl>
                                          <p:spTgt spid="62"/>
                                        </p:tgtEl>
                                      </p:cBhvr>
                                    </p:animEffect>
                                  </p:childTnLst>
                                </p:cTn>
                              </p:par>
                              <p:par>
                                <p:cTn id="140" presetID="14" presetClass="entr" presetSubtype="10" fill="hold" nodeType="with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randombar(horizontal)">
                                      <p:cBhvr>
                                        <p:cTn id="142" dur="500"/>
                                        <p:tgtEl>
                                          <p:spTgt spid="63"/>
                                        </p:tgtEl>
                                      </p:cBhvr>
                                    </p:animEffect>
                                  </p:childTnLst>
                                </p:cTn>
                              </p:par>
                              <p:par>
                                <p:cTn id="143" presetID="14" presetClass="entr" presetSubtype="10" fill="hold" nodeType="with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randombar(horizontal)">
                                      <p:cBhvr>
                                        <p:cTn id="145" dur="500"/>
                                        <p:tgtEl>
                                          <p:spTgt spid="64"/>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randombar(horizontal)">
                                      <p:cBhvr>
                                        <p:cTn id="148" dur="500"/>
                                        <p:tgtEl>
                                          <p:spTgt spid="65"/>
                                        </p:tgtEl>
                                      </p:cBhvr>
                                    </p:animEffect>
                                  </p:childTnLst>
                                </p:cTn>
                              </p:par>
                              <p:par>
                                <p:cTn id="149" presetID="14" presetClass="entr" presetSubtype="10" fill="hold" nodeType="withEffect">
                                  <p:stCondLst>
                                    <p:cond delay="0"/>
                                  </p:stCondLst>
                                  <p:childTnLst>
                                    <p:set>
                                      <p:cBhvr>
                                        <p:cTn id="150" dur="1" fill="hold">
                                          <p:stCondLst>
                                            <p:cond delay="0"/>
                                          </p:stCondLst>
                                        </p:cTn>
                                        <p:tgtEl>
                                          <p:spTgt spid="66"/>
                                        </p:tgtEl>
                                        <p:attrNameLst>
                                          <p:attrName>style.visibility</p:attrName>
                                        </p:attrNameLst>
                                      </p:cBhvr>
                                      <p:to>
                                        <p:strVal val="visible"/>
                                      </p:to>
                                    </p:set>
                                    <p:animEffect transition="in" filter="randombar(horizontal)">
                                      <p:cBhvr>
                                        <p:cTn id="151" dur="500"/>
                                        <p:tgtEl>
                                          <p:spTgt spid="66"/>
                                        </p:tgtEl>
                                      </p:cBhvr>
                                    </p:animEffect>
                                  </p:childTnLst>
                                </p:cTn>
                              </p:par>
                              <p:par>
                                <p:cTn id="152" presetID="14" presetClass="entr" presetSubtype="10" fill="hold" nodeType="withEffect">
                                  <p:stCondLst>
                                    <p:cond delay="0"/>
                                  </p:stCondLst>
                                  <p:childTnLst>
                                    <p:set>
                                      <p:cBhvr>
                                        <p:cTn id="153" dur="1" fill="hold">
                                          <p:stCondLst>
                                            <p:cond delay="0"/>
                                          </p:stCondLst>
                                        </p:cTn>
                                        <p:tgtEl>
                                          <p:spTgt spid="67"/>
                                        </p:tgtEl>
                                        <p:attrNameLst>
                                          <p:attrName>style.visibility</p:attrName>
                                        </p:attrNameLst>
                                      </p:cBhvr>
                                      <p:to>
                                        <p:strVal val="visible"/>
                                      </p:to>
                                    </p:set>
                                    <p:animEffect transition="in" filter="randombar(horizontal)">
                                      <p:cBhvr>
                                        <p:cTn id="154" dur="500"/>
                                        <p:tgtEl>
                                          <p:spTgt spid="67"/>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randombar(horizontal)">
                                      <p:cBhvr>
                                        <p:cTn id="1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8" restart="whenNotActive" fill="hold" evtFilter="cancelBubble" nodeType="interactiveSeq">
                <p:stCondLst>
                  <p:cond evt="onClick" delay="0">
                    <p:tgtEl>
                      <p:spTgt spid="12"/>
                    </p:tgtEl>
                  </p:cond>
                </p:stCondLst>
                <p:endSync evt="end" delay="0">
                  <p:rtn val="all"/>
                </p:endSync>
                <p:childTnLst>
                  <p:par>
                    <p:cTn id="159" fill="hold">
                      <p:stCondLst>
                        <p:cond delay="0"/>
                      </p:stCondLst>
                      <p:childTnLst>
                        <p:par>
                          <p:cTn id="160" fill="hold">
                            <p:stCondLst>
                              <p:cond delay="0"/>
                            </p:stCondLst>
                            <p:childTnLst>
                              <p:par>
                                <p:cTn id="161" presetID="2" presetClass="exit" presetSubtype="4" fill="hold" grpId="1" nodeType="clickEffect">
                                  <p:stCondLst>
                                    <p:cond delay="0"/>
                                  </p:stCondLst>
                                  <p:childTnLst>
                                    <p:anim calcmode="lin" valueType="num">
                                      <p:cBhvr additive="base">
                                        <p:cTn id="162" dur="500"/>
                                        <p:tgtEl>
                                          <p:spTgt spid="12"/>
                                        </p:tgtEl>
                                        <p:attrNameLst>
                                          <p:attrName>ppt_x</p:attrName>
                                        </p:attrNameLst>
                                      </p:cBhvr>
                                      <p:tavLst>
                                        <p:tav tm="0">
                                          <p:val>
                                            <p:strVal val="ppt_x"/>
                                          </p:val>
                                        </p:tav>
                                        <p:tav tm="100000">
                                          <p:val>
                                            <p:strVal val="ppt_x"/>
                                          </p:val>
                                        </p:tav>
                                      </p:tavLst>
                                    </p:anim>
                                    <p:anim calcmode="lin" valueType="num">
                                      <p:cBhvr additive="base">
                                        <p:cTn id="163" dur="500"/>
                                        <p:tgtEl>
                                          <p:spTgt spid="12"/>
                                        </p:tgtEl>
                                        <p:attrNameLst>
                                          <p:attrName>ppt_y</p:attrName>
                                        </p:attrNameLst>
                                      </p:cBhvr>
                                      <p:tavLst>
                                        <p:tav tm="0">
                                          <p:val>
                                            <p:strVal val="ppt_y"/>
                                          </p:val>
                                        </p:tav>
                                        <p:tav tm="100000">
                                          <p:val>
                                            <p:strVal val="1+ppt_h/2"/>
                                          </p:val>
                                        </p:tav>
                                      </p:tavLst>
                                    </p:anim>
                                    <p:set>
                                      <p:cBhvr>
                                        <p:cTn id="16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5" restart="whenNotActive" fill="hold" evtFilter="cancelBubble" nodeType="interactiveSeq">
                <p:stCondLst>
                  <p:cond evt="onClick" delay="0">
                    <p:tgtEl>
                      <p:spTgt spid="32"/>
                    </p:tgtEl>
                  </p:cond>
                </p:stCondLst>
                <p:endSync evt="end" delay="0">
                  <p:rtn val="all"/>
                </p:endSync>
                <p:childTnLst>
                  <p:par>
                    <p:cTn id="166" fill="hold">
                      <p:stCondLst>
                        <p:cond delay="0"/>
                      </p:stCondLst>
                      <p:childTnLst>
                        <p:par>
                          <p:cTn id="167" fill="hold">
                            <p:stCondLst>
                              <p:cond delay="0"/>
                            </p:stCondLst>
                            <p:childTnLst>
                              <p:par>
                                <p:cTn id="168" presetID="2" presetClass="exit" presetSubtype="4" fill="hold" grpId="1" nodeType="clickEffect">
                                  <p:stCondLst>
                                    <p:cond delay="0"/>
                                  </p:stCondLst>
                                  <p:childTnLst>
                                    <p:anim calcmode="lin" valueType="num">
                                      <p:cBhvr additive="base">
                                        <p:cTn id="169" dur="500"/>
                                        <p:tgtEl>
                                          <p:spTgt spid="32"/>
                                        </p:tgtEl>
                                        <p:attrNameLst>
                                          <p:attrName>ppt_x</p:attrName>
                                        </p:attrNameLst>
                                      </p:cBhvr>
                                      <p:tavLst>
                                        <p:tav tm="0">
                                          <p:val>
                                            <p:strVal val="ppt_x"/>
                                          </p:val>
                                        </p:tav>
                                        <p:tav tm="100000">
                                          <p:val>
                                            <p:strVal val="ppt_x"/>
                                          </p:val>
                                        </p:tav>
                                      </p:tavLst>
                                    </p:anim>
                                    <p:anim calcmode="lin" valueType="num">
                                      <p:cBhvr additive="base">
                                        <p:cTn id="170" dur="500"/>
                                        <p:tgtEl>
                                          <p:spTgt spid="32"/>
                                        </p:tgtEl>
                                        <p:attrNameLst>
                                          <p:attrName>ppt_y</p:attrName>
                                        </p:attrNameLst>
                                      </p:cBhvr>
                                      <p:tavLst>
                                        <p:tav tm="0">
                                          <p:val>
                                            <p:strVal val="ppt_y"/>
                                          </p:val>
                                        </p:tav>
                                        <p:tav tm="100000">
                                          <p:val>
                                            <p:strVal val="1+ppt_h/2"/>
                                          </p:val>
                                        </p:tav>
                                      </p:tavLst>
                                    </p:anim>
                                    <p:set>
                                      <p:cBhvr>
                                        <p:cTn id="1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72" restart="whenNotActive" fill="hold" evtFilter="cancelBubble" nodeType="interactiveSeq">
                <p:stCondLst>
                  <p:cond evt="onClick" delay="0">
                    <p:tgtEl>
                      <p:spTgt spid="33"/>
                    </p:tgtEl>
                  </p:cond>
                </p:stCondLst>
                <p:endSync evt="end" delay="0">
                  <p:rtn val="all"/>
                </p:endSync>
                <p:childTnLst>
                  <p:par>
                    <p:cTn id="173" fill="hold">
                      <p:stCondLst>
                        <p:cond delay="0"/>
                      </p:stCondLst>
                      <p:childTnLst>
                        <p:par>
                          <p:cTn id="174" fill="hold">
                            <p:stCondLst>
                              <p:cond delay="0"/>
                            </p:stCondLst>
                            <p:childTnLst>
                              <p:par>
                                <p:cTn id="175" presetID="2" presetClass="exit" presetSubtype="4" fill="hold" grpId="1" nodeType="clickEffect">
                                  <p:stCondLst>
                                    <p:cond delay="0"/>
                                  </p:stCondLst>
                                  <p:childTnLst>
                                    <p:anim calcmode="lin" valueType="num">
                                      <p:cBhvr additive="base">
                                        <p:cTn id="176" dur="500"/>
                                        <p:tgtEl>
                                          <p:spTgt spid="33"/>
                                        </p:tgtEl>
                                        <p:attrNameLst>
                                          <p:attrName>ppt_x</p:attrName>
                                        </p:attrNameLst>
                                      </p:cBhvr>
                                      <p:tavLst>
                                        <p:tav tm="0">
                                          <p:val>
                                            <p:strVal val="ppt_x"/>
                                          </p:val>
                                        </p:tav>
                                        <p:tav tm="100000">
                                          <p:val>
                                            <p:strVal val="ppt_x"/>
                                          </p:val>
                                        </p:tav>
                                      </p:tavLst>
                                    </p:anim>
                                    <p:anim calcmode="lin" valueType="num">
                                      <p:cBhvr additive="base">
                                        <p:cTn id="177" dur="500"/>
                                        <p:tgtEl>
                                          <p:spTgt spid="33"/>
                                        </p:tgtEl>
                                        <p:attrNameLst>
                                          <p:attrName>ppt_y</p:attrName>
                                        </p:attrNameLst>
                                      </p:cBhvr>
                                      <p:tavLst>
                                        <p:tav tm="0">
                                          <p:val>
                                            <p:strVal val="ppt_y"/>
                                          </p:val>
                                        </p:tav>
                                        <p:tav tm="100000">
                                          <p:val>
                                            <p:strVal val="1+ppt_h/2"/>
                                          </p:val>
                                        </p:tav>
                                      </p:tavLst>
                                    </p:anim>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79" restart="whenNotActive" fill="hold" evtFilter="cancelBubble" nodeType="interactiveSeq">
                <p:stCondLst>
                  <p:cond evt="onClick" delay="0">
                    <p:tgtEl>
                      <p:spTgt spid="34"/>
                    </p:tgtEl>
                  </p:cond>
                </p:stCondLst>
                <p:endSync evt="end" delay="0">
                  <p:rtn val="all"/>
                </p:endSync>
                <p:childTnLst>
                  <p:par>
                    <p:cTn id="180" fill="hold">
                      <p:stCondLst>
                        <p:cond delay="0"/>
                      </p:stCondLst>
                      <p:childTnLst>
                        <p:par>
                          <p:cTn id="181" fill="hold">
                            <p:stCondLst>
                              <p:cond delay="0"/>
                            </p:stCondLst>
                            <p:childTnLst>
                              <p:par>
                                <p:cTn id="182" presetID="2" presetClass="exit" presetSubtype="4" fill="hold" grpId="1" nodeType="clickEffect">
                                  <p:stCondLst>
                                    <p:cond delay="0"/>
                                  </p:stCondLst>
                                  <p:childTnLst>
                                    <p:anim calcmode="lin" valueType="num">
                                      <p:cBhvr additive="base">
                                        <p:cTn id="183" dur="500"/>
                                        <p:tgtEl>
                                          <p:spTgt spid="34"/>
                                        </p:tgtEl>
                                        <p:attrNameLst>
                                          <p:attrName>ppt_x</p:attrName>
                                        </p:attrNameLst>
                                      </p:cBhvr>
                                      <p:tavLst>
                                        <p:tav tm="0">
                                          <p:val>
                                            <p:strVal val="ppt_x"/>
                                          </p:val>
                                        </p:tav>
                                        <p:tav tm="100000">
                                          <p:val>
                                            <p:strVal val="ppt_x"/>
                                          </p:val>
                                        </p:tav>
                                      </p:tavLst>
                                    </p:anim>
                                    <p:anim calcmode="lin" valueType="num">
                                      <p:cBhvr additive="base">
                                        <p:cTn id="184" dur="500"/>
                                        <p:tgtEl>
                                          <p:spTgt spid="34"/>
                                        </p:tgtEl>
                                        <p:attrNameLst>
                                          <p:attrName>ppt_y</p:attrName>
                                        </p:attrNameLst>
                                      </p:cBhvr>
                                      <p:tavLst>
                                        <p:tav tm="0">
                                          <p:val>
                                            <p:strVal val="ppt_y"/>
                                          </p:val>
                                        </p:tav>
                                        <p:tav tm="100000">
                                          <p:val>
                                            <p:strVal val="1+ppt_h/2"/>
                                          </p:val>
                                        </p:tav>
                                      </p:tavLst>
                                    </p:anim>
                                    <p:set>
                                      <p:cBhvr>
                                        <p:cTn id="18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86" restart="whenNotActive" fill="hold" evtFilter="cancelBubble" nodeType="interactiveSeq">
                <p:stCondLst>
                  <p:cond evt="onClick" delay="0">
                    <p:tgtEl>
                      <p:spTgt spid="35"/>
                    </p:tgtEl>
                  </p:cond>
                </p:stCondLst>
                <p:endSync evt="end" delay="0">
                  <p:rtn val="all"/>
                </p:endSync>
                <p:childTnLst>
                  <p:par>
                    <p:cTn id="187" fill="hold">
                      <p:stCondLst>
                        <p:cond delay="0"/>
                      </p:stCondLst>
                      <p:childTnLst>
                        <p:par>
                          <p:cTn id="188" fill="hold">
                            <p:stCondLst>
                              <p:cond delay="0"/>
                            </p:stCondLst>
                            <p:childTnLst>
                              <p:par>
                                <p:cTn id="189" presetID="2" presetClass="exit" presetSubtype="4" fill="hold" grpId="1" nodeType="clickEffect">
                                  <p:stCondLst>
                                    <p:cond delay="0"/>
                                  </p:stCondLst>
                                  <p:childTnLst>
                                    <p:anim calcmode="lin" valueType="num">
                                      <p:cBhvr additive="base">
                                        <p:cTn id="190" dur="500"/>
                                        <p:tgtEl>
                                          <p:spTgt spid="35"/>
                                        </p:tgtEl>
                                        <p:attrNameLst>
                                          <p:attrName>ppt_x</p:attrName>
                                        </p:attrNameLst>
                                      </p:cBhvr>
                                      <p:tavLst>
                                        <p:tav tm="0">
                                          <p:val>
                                            <p:strVal val="ppt_x"/>
                                          </p:val>
                                        </p:tav>
                                        <p:tav tm="100000">
                                          <p:val>
                                            <p:strVal val="ppt_x"/>
                                          </p:val>
                                        </p:tav>
                                      </p:tavLst>
                                    </p:anim>
                                    <p:anim calcmode="lin" valueType="num">
                                      <p:cBhvr additive="base">
                                        <p:cTn id="191" dur="500"/>
                                        <p:tgtEl>
                                          <p:spTgt spid="35"/>
                                        </p:tgtEl>
                                        <p:attrNameLst>
                                          <p:attrName>ppt_y</p:attrName>
                                        </p:attrNameLst>
                                      </p:cBhvr>
                                      <p:tavLst>
                                        <p:tav tm="0">
                                          <p:val>
                                            <p:strVal val="ppt_y"/>
                                          </p:val>
                                        </p:tav>
                                        <p:tav tm="100000">
                                          <p:val>
                                            <p:strVal val="1+ppt_h/2"/>
                                          </p:val>
                                        </p:tav>
                                      </p:tavLst>
                                    </p:anim>
                                    <p:set>
                                      <p:cBhvr>
                                        <p:cTn id="19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3" restart="whenNotActive" fill="hold" evtFilter="cancelBubble" nodeType="interactiveSeq">
                <p:stCondLst>
                  <p:cond evt="onClick" delay="0">
                    <p:tgtEl>
                      <p:spTgt spid="38"/>
                    </p:tgtEl>
                  </p:cond>
                </p:stCondLst>
                <p:endSync evt="end" delay="0">
                  <p:rtn val="all"/>
                </p:endSync>
                <p:childTnLst>
                  <p:par>
                    <p:cTn id="194" fill="hold">
                      <p:stCondLst>
                        <p:cond delay="0"/>
                      </p:stCondLst>
                      <p:childTnLst>
                        <p:par>
                          <p:cTn id="195" fill="hold">
                            <p:stCondLst>
                              <p:cond delay="0"/>
                            </p:stCondLst>
                            <p:childTnLst>
                              <p:par>
                                <p:cTn id="196" presetID="2" presetClass="exit" presetSubtype="4" fill="hold" grpId="1" nodeType="clickEffect">
                                  <p:stCondLst>
                                    <p:cond delay="0"/>
                                  </p:stCondLst>
                                  <p:childTnLst>
                                    <p:anim calcmode="lin" valueType="num">
                                      <p:cBhvr additive="base">
                                        <p:cTn id="197" dur="500"/>
                                        <p:tgtEl>
                                          <p:spTgt spid="38"/>
                                        </p:tgtEl>
                                        <p:attrNameLst>
                                          <p:attrName>ppt_x</p:attrName>
                                        </p:attrNameLst>
                                      </p:cBhvr>
                                      <p:tavLst>
                                        <p:tav tm="0">
                                          <p:val>
                                            <p:strVal val="ppt_x"/>
                                          </p:val>
                                        </p:tav>
                                        <p:tav tm="100000">
                                          <p:val>
                                            <p:strVal val="ppt_x"/>
                                          </p:val>
                                        </p:tav>
                                      </p:tavLst>
                                    </p:anim>
                                    <p:anim calcmode="lin" valueType="num">
                                      <p:cBhvr additive="base">
                                        <p:cTn id="198" dur="500"/>
                                        <p:tgtEl>
                                          <p:spTgt spid="38"/>
                                        </p:tgtEl>
                                        <p:attrNameLst>
                                          <p:attrName>ppt_y</p:attrName>
                                        </p:attrNameLst>
                                      </p:cBhvr>
                                      <p:tavLst>
                                        <p:tav tm="0">
                                          <p:val>
                                            <p:strVal val="ppt_y"/>
                                          </p:val>
                                        </p:tav>
                                        <p:tav tm="100000">
                                          <p:val>
                                            <p:strVal val="1+ppt_h/2"/>
                                          </p:val>
                                        </p:tav>
                                      </p:tavLst>
                                    </p:anim>
                                    <p:set>
                                      <p:cBhvr>
                                        <p:cTn id="19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0" restart="whenNotActive" fill="hold" evtFilter="cancelBubble" nodeType="interactiveSeq">
                <p:stCondLst>
                  <p:cond evt="onClick" delay="0">
                    <p:tgtEl>
                      <p:spTgt spid="43"/>
                    </p:tgtEl>
                  </p:cond>
                </p:stCondLst>
                <p:endSync evt="end" delay="0">
                  <p:rtn val="all"/>
                </p:endSync>
                <p:childTnLst>
                  <p:par>
                    <p:cTn id="201" fill="hold">
                      <p:stCondLst>
                        <p:cond delay="0"/>
                      </p:stCondLst>
                      <p:childTnLst>
                        <p:par>
                          <p:cTn id="202" fill="hold">
                            <p:stCondLst>
                              <p:cond delay="0"/>
                            </p:stCondLst>
                            <p:childTnLst>
                              <p:par>
                                <p:cTn id="203" presetID="2" presetClass="exit" presetSubtype="4" fill="hold" grpId="1" nodeType="clickEffect">
                                  <p:stCondLst>
                                    <p:cond delay="0"/>
                                  </p:stCondLst>
                                  <p:childTnLst>
                                    <p:anim calcmode="lin" valueType="num">
                                      <p:cBhvr additive="base">
                                        <p:cTn id="204" dur="500"/>
                                        <p:tgtEl>
                                          <p:spTgt spid="43"/>
                                        </p:tgtEl>
                                        <p:attrNameLst>
                                          <p:attrName>ppt_x</p:attrName>
                                        </p:attrNameLst>
                                      </p:cBhvr>
                                      <p:tavLst>
                                        <p:tav tm="0">
                                          <p:val>
                                            <p:strVal val="ppt_x"/>
                                          </p:val>
                                        </p:tav>
                                        <p:tav tm="100000">
                                          <p:val>
                                            <p:strVal val="ppt_x"/>
                                          </p:val>
                                        </p:tav>
                                      </p:tavLst>
                                    </p:anim>
                                    <p:anim calcmode="lin" valueType="num">
                                      <p:cBhvr additive="base">
                                        <p:cTn id="205" dur="500"/>
                                        <p:tgtEl>
                                          <p:spTgt spid="43"/>
                                        </p:tgtEl>
                                        <p:attrNameLst>
                                          <p:attrName>ppt_y</p:attrName>
                                        </p:attrNameLst>
                                      </p:cBhvr>
                                      <p:tavLst>
                                        <p:tav tm="0">
                                          <p:val>
                                            <p:strVal val="ppt_y"/>
                                          </p:val>
                                        </p:tav>
                                        <p:tav tm="100000">
                                          <p:val>
                                            <p:strVal val="1+ppt_h/2"/>
                                          </p:val>
                                        </p:tav>
                                      </p:tavLst>
                                    </p:anim>
                                    <p:set>
                                      <p:cBhvr>
                                        <p:cTn id="20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7" restart="whenNotActive" fill="hold" evtFilter="cancelBubble" nodeType="interactiveSeq">
                <p:stCondLst>
                  <p:cond evt="onClick" delay="0">
                    <p:tgtEl>
                      <p:spTgt spid="44"/>
                    </p:tgtEl>
                  </p:cond>
                </p:stCondLst>
                <p:endSync evt="end" delay="0">
                  <p:rtn val="all"/>
                </p:endSync>
                <p:childTnLst>
                  <p:par>
                    <p:cTn id="208" fill="hold">
                      <p:stCondLst>
                        <p:cond delay="0"/>
                      </p:stCondLst>
                      <p:childTnLst>
                        <p:par>
                          <p:cTn id="209" fill="hold">
                            <p:stCondLst>
                              <p:cond delay="0"/>
                            </p:stCondLst>
                            <p:childTnLst>
                              <p:par>
                                <p:cTn id="210" presetID="2" presetClass="exit" presetSubtype="4" fill="hold" grpId="1" nodeType="clickEffect">
                                  <p:stCondLst>
                                    <p:cond delay="0"/>
                                  </p:stCondLst>
                                  <p:childTnLst>
                                    <p:anim calcmode="lin" valueType="num">
                                      <p:cBhvr additive="base">
                                        <p:cTn id="211" dur="500"/>
                                        <p:tgtEl>
                                          <p:spTgt spid="44"/>
                                        </p:tgtEl>
                                        <p:attrNameLst>
                                          <p:attrName>ppt_x</p:attrName>
                                        </p:attrNameLst>
                                      </p:cBhvr>
                                      <p:tavLst>
                                        <p:tav tm="0">
                                          <p:val>
                                            <p:strVal val="ppt_x"/>
                                          </p:val>
                                        </p:tav>
                                        <p:tav tm="100000">
                                          <p:val>
                                            <p:strVal val="ppt_x"/>
                                          </p:val>
                                        </p:tav>
                                      </p:tavLst>
                                    </p:anim>
                                    <p:anim calcmode="lin" valueType="num">
                                      <p:cBhvr additive="base">
                                        <p:cTn id="212" dur="500"/>
                                        <p:tgtEl>
                                          <p:spTgt spid="44"/>
                                        </p:tgtEl>
                                        <p:attrNameLst>
                                          <p:attrName>ppt_y</p:attrName>
                                        </p:attrNameLst>
                                      </p:cBhvr>
                                      <p:tavLst>
                                        <p:tav tm="0">
                                          <p:val>
                                            <p:strVal val="ppt_y"/>
                                          </p:val>
                                        </p:tav>
                                        <p:tav tm="100000">
                                          <p:val>
                                            <p:strVal val="1+ppt_h/2"/>
                                          </p:val>
                                        </p:tav>
                                      </p:tavLst>
                                    </p:anim>
                                    <p:set>
                                      <p:cBhvr>
                                        <p:cTn id="2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14" restart="whenNotActive" fill="hold" evtFilter="cancelBubble" nodeType="interactiveSeq">
                <p:stCondLst>
                  <p:cond evt="onClick" delay="0">
                    <p:tgtEl>
                      <p:spTgt spid="47"/>
                    </p:tgtEl>
                  </p:cond>
                </p:stCondLst>
                <p:endSync evt="end" delay="0">
                  <p:rtn val="all"/>
                </p:endSync>
                <p:childTnLst>
                  <p:par>
                    <p:cTn id="215" fill="hold">
                      <p:stCondLst>
                        <p:cond delay="0"/>
                      </p:stCondLst>
                      <p:childTnLst>
                        <p:par>
                          <p:cTn id="216" fill="hold">
                            <p:stCondLst>
                              <p:cond delay="0"/>
                            </p:stCondLst>
                            <p:childTnLst>
                              <p:par>
                                <p:cTn id="217" presetID="2" presetClass="exit" presetSubtype="4" fill="hold" grpId="1" nodeType="clickEffect">
                                  <p:stCondLst>
                                    <p:cond delay="0"/>
                                  </p:stCondLst>
                                  <p:childTnLst>
                                    <p:anim calcmode="lin" valueType="num">
                                      <p:cBhvr additive="base">
                                        <p:cTn id="218" dur="500"/>
                                        <p:tgtEl>
                                          <p:spTgt spid="47"/>
                                        </p:tgtEl>
                                        <p:attrNameLst>
                                          <p:attrName>ppt_x</p:attrName>
                                        </p:attrNameLst>
                                      </p:cBhvr>
                                      <p:tavLst>
                                        <p:tav tm="0">
                                          <p:val>
                                            <p:strVal val="ppt_x"/>
                                          </p:val>
                                        </p:tav>
                                        <p:tav tm="100000">
                                          <p:val>
                                            <p:strVal val="ppt_x"/>
                                          </p:val>
                                        </p:tav>
                                      </p:tavLst>
                                    </p:anim>
                                    <p:anim calcmode="lin" valueType="num">
                                      <p:cBhvr additive="base">
                                        <p:cTn id="219" dur="500"/>
                                        <p:tgtEl>
                                          <p:spTgt spid="47"/>
                                        </p:tgtEl>
                                        <p:attrNameLst>
                                          <p:attrName>ppt_y</p:attrName>
                                        </p:attrNameLst>
                                      </p:cBhvr>
                                      <p:tavLst>
                                        <p:tav tm="0">
                                          <p:val>
                                            <p:strVal val="ppt_y"/>
                                          </p:val>
                                        </p:tav>
                                        <p:tav tm="100000">
                                          <p:val>
                                            <p:strVal val="1+ppt_h/2"/>
                                          </p:val>
                                        </p:tav>
                                      </p:tavLst>
                                    </p:anim>
                                    <p:set>
                                      <p:cBhvr>
                                        <p:cTn id="2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1" restart="whenNotActive" fill="hold" evtFilter="cancelBubble" nodeType="interactiveSeq">
                <p:stCondLst>
                  <p:cond evt="onClick" delay="0">
                    <p:tgtEl>
                      <p:spTgt spid="52"/>
                    </p:tgtEl>
                  </p:cond>
                </p:stCondLst>
                <p:endSync evt="end" delay="0">
                  <p:rtn val="all"/>
                </p:endSync>
                <p:childTnLst>
                  <p:par>
                    <p:cTn id="222" fill="hold">
                      <p:stCondLst>
                        <p:cond delay="0"/>
                      </p:stCondLst>
                      <p:childTnLst>
                        <p:par>
                          <p:cTn id="223" fill="hold">
                            <p:stCondLst>
                              <p:cond delay="0"/>
                            </p:stCondLst>
                            <p:childTnLst>
                              <p:par>
                                <p:cTn id="224" presetID="2" presetClass="exit" presetSubtype="4" fill="hold" grpId="1" nodeType="clickEffect">
                                  <p:stCondLst>
                                    <p:cond delay="0"/>
                                  </p:stCondLst>
                                  <p:childTnLst>
                                    <p:anim calcmode="lin" valueType="num">
                                      <p:cBhvr additive="base">
                                        <p:cTn id="225" dur="500"/>
                                        <p:tgtEl>
                                          <p:spTgt spid="52"/>
                                        </p:tgtEl>
                                        <p:attrNameLst>
                                          <p:attrName>ppt_x</p:attrName>
                                        </p:attrNameLst>
                                      </p:cBhvr>
                                      <p:tavLst>
                                        <p:tav tm="0">
                                          <p:val>
                                            <p:strVal val="ppt_x"/>
                                          </p:val>
                                        </p:tav>
                                        <p:tav tm="100000">
                                          <p:val>
                                            <p:strVal val="ppt_x"/>
                                          </p:val>
                                        </p:tav>
                                      </p:tavLst>
                                    </p:anim>
                                    <p:anim calcmode="lin" valueType="num">
                                      <p:cBhvr additive="base">
                                        <p:cTn id="226" dur="500"/>
                                        <p:tgtEl>
                                          <p:spTgt spid="52"/>
                                        </p:tgtEl>
                                        <p:attrNameLst>
                                          <p:attrName>ppt_y</p:attrName>
                                        </p:attrNameLst>
                                      </p:cBhvr>
                                      <p:tavLst>
                                        <p:tav tm="0">
                                          <p:val>
                                            <p:strVal val="ppt_y"/>
                                          </p:val>
                                        </p:tav>
                                        <p:tav tm="100000">
                                          <p:val>
                                            <p:strVal val="1+ppt_h/2"/>
                                          </p:val>
                                        </p:tav>
                                      </p:tavLst>
                                    </p:anim>
                                    <p:set>
                                      <p:cBhvr>
                                        <p:cTn id="22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28" restart="whenNotActive" fill="hold" evtFilter="cancelBubble" nodeType="interactiveSeq">
                <p:stCondLst>
                  <p:cond evt="onClick" delay="0">
                    <p:tgtEl>
                      <p:spTgt spid="53"/>
                    </p:tgtEl>
                  </p:cond>
                </p:stCondLst>
                <p:endSync evt="end" delay="0">
                  <p:rtn val="all"/>
                </p:endSync>
                <p:childTnLst>
                  <p:par>
                    <p:cTn id="229" fill="hold">
                      <p:stCondLst>
                        <p:cond delay="0"/>
                      </p:stCondLst>
                      <p:childTnLst>
                        <p:par>
                          <p:cTn id="230" fill="hold">
                            <p:stCondLst>
                              <p:cond delay="0"/>
                            </p:stCondLst>
                            <p:childTnLst>
                              <p:par>
                                <p:cTn id="231" presetID="2" presetClass="exit" presetSubtype="4" fill="hold" grpId="1" nodeType="clickEffect">
                                  <p:stCondLst>
                                    <p:cond delay="0"/>
                                  </p:stCondLst>
                                  <p:childTnLst>
                                    <p:anim calcmode="lin" valueType="num">
                                      <p:cBhvr additive="base">
                                        <p:cTn id="232" dur="500"/>
                                        <p:tgtEl>
                                          <p:spTgt spid="53"/>
                                        </p:tgtEl>
                                        <p:attrNameLst>
                                          <p:attrName>ppt_x</p:attrName>
                                        </p:attrNameLst>
                                      </p:cBhvr>
                                      <p:tavLst>
                                        <p:tav tm="0">
                                          <p:val>
                                            <p:strVal val="ppt_x"/>
                                          </p:val>
                                        </p:tav>
                                        <p:tav tm="100000">
                                          <p:val>
                                            <p:strVal val="ppt_x"/>
                                          </p:val>
                                        </p:tav>
                                      </p:tavLst>
                                    </p:anim>
                                    <p:anim calcmode="lin" valueType="num">
                                      <p:cBhvr additive="base">
                                        <p:cTn id="233" dur="500"/>
                                        <p:tgtEl>
                                          <p:spTgt spid="53"/>
                                        </p:tgtEl>
                                        <p:attrNameLst>
                                          <p:attrName>ppt_y</p:attrName>
                                        </p:attrNameLst>
                                      </p:cBhvr>
                                      <p:tavLst>
                                        <p:tav tm="0">
                                          <p:val>
                                            <p:strVal val="ppt_y"/>
                                          </p:val>
                                        </p:tav>
                                        <p:tav tm="100000">
                                          <p:val>
                                            <p:strVal val="1+ppt_h/2"/>
                                          </p:val>
                                        </p:tav>
                                      </p:tavLst>
                                    </p:anim>
                                    <p:set>
                                      <p:cBhvr>
                                        <p:cTn id="23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35" restart="whenNotActive" fill="hold" evtFilter="cancelBubble" nodeType="interactiveSeq">
                <p:stCondLst>
                  <p:cond evt="onClick" delay="0">
                    <p:tgtEl>
                      <p:spTgt spid="56"/>
                    </p:tgtEl>
                  </p:cond>
                </p:stCondLst>
                <p:endSync evt="end" delay="0">
                  <p:rtn val="all"/>
                </p:endSync>
                <p:childTnLst>
                  <p:par>
                    <p:cTn id="236" fill="hold">
                      <p:stCondLst>
                        <p:cond delay="0"/>
                      </p:stCondLst>
                      <p:childTnLst>
                        <p:par>
                          <p:cTn id="237" fill="hold">
                            <p:stCondLst>
                              <p:cond delay="0"/>
                            </p:stCondLst>
                            <p:childTnLst>
                              <p:par>
                                <p:cTn id="238" presetID="2" presetClass="exit" presetSubtype="4" fill="hold" grpId="1" nodeType="clickEffect">
                                  <p:stCondLst>
                                    <p:cond delay="0"/>
                                  </p:stCondLst>
                                  <p:childTnLst>
                                    <p:anim calcmode="lin" valueType="num">
                                      <p:cBhvr additive="base">
                                        <p:cTn id="239" dur="500"/>
                                        <p:tgtEl>
                                          <p:spTgt spid="56"/>
                                        </p:tgtEl>
                                        <p:attrNameLst>
                                          <p:attrName>ppt_x</p:attrName>
                                        </p:attrNameLst>
                                      </p:cBhvr>
                                      <p:tavLst>
                                        <p:tav tm="0">
                                          <p:val>
                                            <p:strVal val="ppt_x"/>
                                          </p:val>
                                        </p:tav>
                                        <p:tav tm="100000">
                                          <p:val>
                                            <p:strVal val="ppt_x"/>
                                          </p:val>
                                        </p:tav>
                                      </p:tavLst>
                                    </p:anim>
                                    <p:anim calcmode="lin" valueType="num">
                                      <p:cBhvr additive="base">
                                        <p:cTn id="240" dur="500"/>
                                        <p:tgtEl>
                                          <p:spTgt spid="56"/>
                                        </p:tgtEl>
                                        <p:attrNameLst>
                                          <p:attrName>ppt_y</p:attrName>
                                        </p:attrNameLst>
                                      </p:cBhvr>
                                      <p:tavLst>
                                        <p:tav tm="0">
                                          <p:val>
                                            <p:strVal val="ppt_y"/>
                                          </p:val>
                                        </p:tav>
                                        <p:tav tm="100000">
                                          <p:val>
                                            <p:strVal val="1+ppt_h/2"/>
                                          </p:val>
                                        </p:tav>
                                      </p:tavLst>
                                    </p:anim>
                                    <p:set>
                                      <p:cBhvr>
                                        <p:cTn id="24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42" restart="whenNotActive" fill="hold" evtFilter="cancelBubble" nodeType="interactiveSeq">
                <p:stCondLst>
                  <p:cond evt="onClick" delay="0">
                    <p:tgtEl>
                      <p:spTgt spid="59"/>
                    </p:tgtEl>
                  </p:cond>
                </p:stCondLst>
                <p:endSync evt="end" delay="0">
                  <p:rtn val="all"/>
                </p:endSync>
                <p:childTnLst>
                  <p:par>
                    <p:cTn id="243" fill="hold">
                      <p:stCondLst>
                        <p:cond delay="0"/>
                      </p:stCondLst>
                      <p:childTnLst>
                        <p:par>
                          <p:cTn id="244" fill="hold">
                            <p:stCondLst>
                              <p:cond delay="0"/>
                            </p:stCondLst>
                            <p:childTnLst>
                              <p:par>
                                <p:cTn id="245" presetID="2" presetClass="exit" presetSubtype="4" fill="hold" grpId="1" nodeType="clickEffect">
                                  <p:stCondLst>
                                    <p:cond delay="0"/>
                                  </p:stCondLst>
                                  <p:childTnLst>
                                    <p:anim calcmode="lin" valueType="num">
                                      <p:cBhvr additive="base">
                                        <p:cTn id="246" dur="500"/>
                                        <p:tgtEl>
                                          <p:spTgt spid="59"/>
                                        </p:tgtEl>
                                        <p:attrNameLst>
                                          <p:attrName>ppt_x</p:attrName>
                                        </p:attrNameLst>
                                      </p:cBhvr>
                                      <p:tavLst>
                                        <p:tav tm="0">
                                          <p:val>
                                            <p:strVal val="ppt_x"/>
                                          </p:val>
                                        </p:tav>
                                        <p:tav tm="100000">
                                          <p:val>
                                            <p:strVal val="ppt_x"/>
                                          </p:val>
                                        </p:tav>
                                      </p:tavLst>
                                    </p:anim>
                                    <p:anim calcmode="lin" valueType="num">
                                      <p:cBhvr additive="base">
                                        <p:cTn id="247" dur="500"/>
                                        <p:tgtEl>
                                          <p:spTgt spid="59"/>
                                        </p:tgtEl>
                                        <p:attrNameLst>
                                          <p:attrName>ppt_y</p:attrName>
                                        </p:attrNameLst>
                                      </p:cBhvr>
                                      <p:tavLst>
                                        <p:tav tm="0">
                                          <p:val>
                                            <p:strVal val="ppt_y"/>
                                          </p:val>
                                        </p:tav>
                                        <p:tav tm="100000">
                                          <p:val>
                                            <p:strVal val="1+ppt_h/2"/>
                                          </p:val>
                                        </p:tav>
                                      </p:tavLst>
                                    </p:anim>
                                    <p:set>
                                      <p:cBhvr>
                                        <p:cTn id="248"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9" restart="whenNotActive" fill="hold" evtFilter="cancelBubble" nodeType="interactiveSeq">
                <p:stCondLst>
                  <p:cond evt="onClick" delay="0">
                    <p:tgtEl>
                      <p:spTgt spid="62"/>
                    </p:tgtEl>
                  </p:cond>
                </p:stCondLst>
                <p:endSync evt="end" delay="0">
                  <p:rtn val="all"/>
                </p:endSync>
                <p:childTnLst>
                  <p:par>
                    <p:cTn id="250" fill="hold">
                      <p:stCondLst>
                        <p:cond delay="0"/>
                      </p:stCondLst>
                      <p:childTnLst>
                        <p:par>
                          <p:cTn id="251" fill="hold">
                            <p:stCondLst>
                              <p:cond delay="0"/>
                            </p:stCondLst>
                            <p:childTnLst>
                              <p:par>
                                <p:cTn id="252" presetID="2" presetClass="exit" presetSubtype="4" fill="hold" grpId="1" nodeType="clickEffect">
                                  <p:stCondLst>
                                    <p:cond delay="0"/>
                                  </p:stCondLst>
                                  <p:childTnLst>
                                    <p:anim calcmode="lin" valueType="num">
                                      <p:cBhvr additive="base">
                                        <p:cTn id="253" dur="500"/>
                                        <p:tgtEl>
                                          <p:spTgt spid="62"/>
                                        </p:tgtEl>
                                        <p:attrNameLst>
                                          <p:attrName>ppt_x</p:attrName>
                                        </p:attrNameLst>
                                      </p:cBhvr>
                                      <p:tavLst>
                                        <p:tav tm="0">
                                          <p:val>
                                            <p:strVal val="ppt_x"/>
                                          </p:val>
                                        </p:tav>
                                        <p:tav tm="100000">
                                          <p:val>
                                            <p:strVal val="ppt_x"/>
                                          </p:val>
                                        </p:tav>
                                      </p:tavLst>
                                    </p:anim>
                                    <p:anim calcmode="lin" valueType="num">
                                      <p:cBhvr additive="base">
                                        <p:cTn id="254" dur="500"/>
                                        <p:tgtEl>
                                          <p:spTgt spid="62"/>
                                        </p:tgtEl>
                                        <p:attrNameLst>
                                          <p:attrName>ppt_y</p:attrName>
                                        </p:attrNameLst>
                                      </p:cBhvr>
                                      <p:tavLst>
                                        <p:tav tm="0">
                                          <p:val>
                                            <p:strVal val="ppt_y"/>
                                          </p:val>
                                        </p:tav>
                                        <p:tav tm="100000">
                                          <p:val>
                                            <p:strVal val="1+ppt_h/2"/>
                                          </p:val>
                                        </p:tav>
                                      </p:tavLst>
                                    </p:anim>
                                    <p:set>
                                      <p:cBhvr>
                                        <p:cTn id="25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56" restart="whenNotActive" fill="hold" evtFilter="cancelBubble" nodeType="interactiveSeq">
                <p:stCondLst>
                  <p:cond evt="onClick" delay="0">
                    <p:tgtEl>
                      <p:spTgt spid="65"/>
                    </p:tgtEl>
                  </p:cond>
                </p:stCondLst>
                <p:endSync evt="end" delay="0">
                  <p:rtn val="all"/>
                </p:endSync>
                <p:childTnLst>
                  <p:par>
                    <p:cTn id="257" fill="hold">
                      <p:stCondLst>
                        <p:cond delay="0"/>
                      </p:stCondLst>
                      <p:childTnLst>
                        <p:par>
                          <p:cTn id="258" fill="hold">
                            <p:stCondLst>
                              <p:cond delay="0"/>
                            </p:stCondLst>
                            <p:childTnLst>
                              <p:par>
                                <p:cTn id="259" presetID="2" presetClass="exit" presetSubtype="4" fill="hold" grpId="1" nodeType="clickEffect">
                                  <p:stCondLst>
                                    <p:cond delay="0"/>
                                  </p:stCondLst>
                                  <p:childTnLst>
                                    <p:anim calcmode="lin" valueType="num">
                                      <p:cBhvr additive="base">
                                        <p:cTn id="260" dur="500"/>
                                        <p:tgtEl>
                                          <p:spTgt spid="65"/>
                                        </p:tgtEl>
                                        <p:attrNameLst>
                                          <p:attrName>ppt_x</p:attrName>
                                        </p:attrNameLst>
                                      </p:cBhvr>
                                      <p:tavLst>
                                        <p:tav tm="0">
                                          <p:val>
                                            <p:strVal val="ppt_x"/>
                                          </p:val>
                                        </p:tav>
                                        <p:tav tm="100000">
                                          <p:val>
                                            <p:strVal val="ppt_x"/>
                                          </p:val>
                                        </p:tav>
                                      </p:tavLst>
                                    </p:anim>
                                    <p:anim calcmode="lin" valueType="num">
                                      <p:cBhvr additive="base">
                                        <p:cTn id="261" dur="500"/>
                                        <p:tgtEl>
                                          <p:spTgt spid="65"/>
                                        </p:tgtEl>
                                        <p:attrNameLst>
                                          <p:attrName>ppt_y</p:attrName>
                                        </p:attrNameLst>
                                      </p:cBhvr>
                                      <p:tavLst>
                                        <p:tav tm="0">
                                          <p:val>
                                            <p:strVal val="ppt_y"/>
                                          </p:val>
                                        </p:tav>
                                        <p:tav tm="100000">
                                          <p:val>
                                            <p:strVal val="1+ppt_h/2"/>
                                          </p:val>
                                        </p:tav>
                                      </p:tavLst>
                                    </p:anim>
                                    <p:set>
                                      <p:cBhvr>
                                        <p:cTn id="26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263" restart="whenNotActive" fill="hold" evtFilter="cancelBubble" nodeType="interactiveSeq">
                <p:stCondLst>
                  <p:cond evt="onClick" delay="0">
                    <p:tgtEl>
                      <p:spTgt spid="68"/>
                    </p:tgtEl>
                  </p:cond>
                </p:stCondLst>
                <p:endSync evt="end" delay="0">
                  <p:rtn val="all"/>
                </p:endSync>
                <p:childTnLst>
                  <p:par>
                    <p:cTn id="264" fill="hold">
                      <p:stCondLst>
                        <p:cond delay="0"/>
                      </p:stCondLst>
                      <p:childTnLst>
                        <p:par>
                          <p:cTn id="265" fill="hold">
                            <p:stCondLst>
                              <p:cond delay="0"/>
                            </p:stCondLst>
                            <p:childTnLst>
                              <p:par>
                                <p:cTn id="266" presetID="2" presetClass="exit" presetSubtype="4" fill="hold" grpId="1" nodeType="clickEffect">
                                  <p:stCondLst>
                                    <p:cond delay="0"/>
                                  </p:stCondLst>
                                  <p:childTnLst>
                                    <p:anim calcmode="lin" valueType="num">
                                      <p:cBhvr additive="base">
                                        <p:cTn id="267" dur="500"/>
                                        <p:tgtEl>
                                          <p:spTgt spid="68"/>
                                        </p:tgtEl>
                                        <p:attrNameLst>
                                          <p:attrName>ppt_x</p:attrName>
                                        </p:attrNameLst>
                                      </p:cBhvr>
                                      <p:tavLst>
                                        <p:tav tm="0">
                                          <p:val>
                                            <p:strVal val="ppt_x"/>
                                          </p:val>
                                        </p:tav>
                                        <p:tav tm="100000">
                                          <p:val>
                                            <p:strVal val="ppt_x"/>
                                          </p:val>
                                        </p:tav>
                                      </p:tavLst>
                                    </p:anim>
                                    <p:anim calcmode="lin" valueType="num">
                                      <p:cBhvr additive="base">
                                        <p:cTn id="268" dur="500"/>
                                        <p:tgtEl>
                                          <p:spTgt spid="68"/>
                                        </p:tgtEl>
                                        <p:attrNameLst>
                                          <p:attrName>ppt_y</p:attrName>
                                        </p:attrNameLst>
                                      </p:cBhvr>
                                      <p:tavLst>
                                        <p:tav tm="0">
                                          <p:val>
                                            <p:strVal val="ppt_y"/>
                                          </p:val>
                                        </p:tav>
                                        <p:tav tm="100000">
                                          <p:val>
                                            <p:strVal val="1+ppt_h/2"/>
                                          </p:val>
                                        </p:tav>
                                      </p:tavLst>
                                    </p:anim>
                                    <p:set>
                                      <p:cBhvr>
                                        <p:cTn id="26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12" grpId="0" animBg="1"/>
      <p:bldP spid="12"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43" grpId="0" animBg="1"/>
      <p:bldP spid="43" grpId="1" animBg="1"/>
      <p:bldP spid="44" grpId="0" animBg="1"/>
      <p:bldP spid="44" grpId="1" animBg="1"/>
      <p:bldP spid="47" grpId="0" animBg="1"/>
      <p:bldP spid="47" grpId="1" animBg="1"/>
      <p:bldP spid="52" grpId="0" animBg="1"/>
      <p:bldP spid="52" grpId="1" animBg="1"/>
      <p:bldP spid="53" grpId="0" animBg="1"/>
      <p:bldP spid="53" grpId="1" animBg="1"/>
      <p:bldP spid="56" grpId="0" animBg="1"/>
      <p:bldP spid="56" grpId="1" animBg="1"/>
      <p:bldP spid="59" grpId="0" animBg="1"/>
      <p:bldP spid="59" grpId="1" animBg="1"/>
      <p:bldP spid="62" grpId="0" animBg="1"/>
      <p:bldP spid="62" grpId="1" animBg="1"/>
      <p:bldP spid="65" grpId="0" animBg="1"/>
      <p:bldP spid="65" grpId="1" animBg="1"/>
      <p:bldP spid="68" grpId="0" animBg="1"/>
      <p:bldP spid="6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7021" y="5088966"/>
            <a:ext cx="8845200" cy="21343"/>
          </a:xfrm>
          <a:prstGeom prst="line">
            <a:avLst/>
          </a:prstGeom>
          <a:ln w="38100" cap="flat">
            <a:solidFill>
              <a:srgbClr val="9B6543"/>
            </a:solidFill>
            <a:prstDash val="solid"/>
            <a:headEnd type="none" w="sm" len="sm"/>
            <a:tailEnd type="none" w="sm" len="sm"/>
          </a:ln>
        </p:spPr>
        <p:txBody>
          <a:bodyPr/>
          <a:lstStyle/>
          <a:p>
            <a:endParaRPr lang="en-US"/>
          </a:p>
        </p:txBody>
      </p:sp>
      <p:sp>
        <p:nvSpPr>
          <p:cNvPr id="3" name="AutoShape 3"/>
          <p:cNvSpPr/>
          <p:nvPr/>
        </p:nvSpPr>
        <p:spPr>
          <a:xfrm flipV="1">
            <a:off x="1073525" y="-1695423"/>
            <a:ext cx="0" cy="8560445"/>
          </a:xfrm>
          <a:prstGeom prst="line">
            <a:avLst/>
          </a:prstGeom>
          <a:ln w="38100" cap="flat">
            <a:solidFill>
              <a:srgbClr val="9B6543"/>
            </a:solidFill>
            <a:prstDash val="solid"/>
            <a:headEnd type="none" w="sm" len="sm"/>
            <a:tailEnd type="none" w="sm" len="sm"/>
          </a:ln>
        </p:spPr>
        <p:txBody>
          <a:bodyPr/>
          <a:lstStyle/>
          <a:p>
            <a:endParaRPr lang="en-US"/>
          </a:p>
        </p:txBody>
      </p:sp>
      <p:sp>
        <p:nvSpPr>
          <p:cNvPr id="5" name="Freeform 5"/>
          <p:cNvSpPr/>
          <p:nvPr/>
        </p:nvSpPr>
        <p:spPr>
          <a:xfrm>
            <a:off x="736493" y="1034569"/>
            <a:ext cx="693113" cy="693113"/>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flipH="1">
            <a:off x="0" y="4050741"/>
            <a:ext cx="2850303" cy="2057400"/>
          </a:xfrm>
          <a:custGeom>
            <a:avLst/>
            <a:gdLst/>
            <a:ahLst/>
            <a:cxnLst/>
            <a:rect l="l" t="t" r="r" b="b"/>
            <a:pathLst>
              <a:path w="5700605" h="4114800">
                <a:moveTo>
                  <a:pt x="5700605" y="0"/>
                </a:moveTo>
                <a:lnTo>
                  <a:pt x="0" y="0"/>
                </a:lnTo>
                <a:lnTo>
                  <a:pt x="0" y="4114800"/>
                </a:lnTo>
                <a:lnTo>
                  <a:pt x="5700605" y="4114800"/>
                </a:lnTo>
                <a:lnTo>
                  <a:pt x="5700605"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7694476" y="1171793"/>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6325357" y="3477186"/>
            <a:ext cx="3000076" cy="2703772"/>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438026" y="1965784"/>
            <a:ext cx="5281830" cy="1359346"/>
          </a:xfrm>
          <a:prstGeom prst="rect">
            <a:avLst/>
          </a:prstGeom>
        </p:spPr>
        <p:txBody>
          <a:bodyPr lIns="0" tIns="0" rIns="0" bIns="0" rtlCol="0" anchor="t">
            <a:spAutoFit/>
          </a:bodyPr>
          <a:lstStyle/>
          <a:p>
            <a:pPr>
              <a:lnSpc>
                <a:spcPts val="5259"/>
              </a:lnSpc>
            </a:pPr>
            <a:r>
              <a:rPr lang="en-US" sz="3600">
                <a:solidFill>
                  <a:srgbClr val="9B6543"/>
                </a:solidFill>
                <a:latin typeface="Montserrat SemiBold" panose="00000700000000000000" pitchFamily="2" charset="0"/>
              </a:rPr>
              <a:t>CHÚNG TA BẮT ĐẦU VÀO BÀI HỌC</a:t>
            </a:r>
          </a:p>
        </p:txBody>
      </p:sp>
      <p:pic>
        <p:nvPicPr>
          <p:cNvPr id="4" name="Picture 3">
            <a:extLst>
              <a:ext uri="{FF2B5EF4-FFF2-40B4-BE49-F238E27FC236}">
                <a16:creationId xmlns:a16="http://schemas.microsoft.com/office/drawing/2014/main" xmlns="" id="{D185BDD3-16EF-C2E1-C84D-DE68C51A5A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grpSp>
        <p:nvGrpSpPr>
          <p:cNvPr id="12" name="Group 9">
            <a:extLst>
              <a:ext uri="{FF2B5EF4-FFF2-40B4-BE49-F238E27FC236}">
                <a16:creationId xmlns:a16="http://schemas.microsoft.com/office/drawing/2014/main" xmlns="" id="{F9B2B332-15A6-58EE-4E6D-7DB10DAA5613}"/>
              </a:ext>
            </a:extLst>
          </p:cNvPr>
          <p:cNvGrpSpPr/>
          <p:nvPr/>
        </p:nvGrpSpPr>
        <p:grpSpPr>
          <a:xfrm>
            <a:off x="5784588" y="2739149"/>
            <a:ext cx="2623484" cy="2623185"/>
            <a:chOff x="0" y="0"/>
            <a:chExt cx="6350013" cy="6349289"/>
          </a:xfrm>
        </p:grpSpPr>
        <p:sp>
          <p:nvSpPr>
            <p:cNvPr id="13" name="Freeform 10">
              <a:extLst>
                <a:ext uri="{FF2B5EF4-FFF2-40B4-BE49-F238E27FC236}">
                  <a16:creationId xmlns:a16="http://schemas.microsoft.com/office/drawing/2014/main" xmlns="" id="{DB60FF6C-0F63-1022-F217-60C72EA40BAB}"/>
                </a:ext>
              </a:extLst>
            </p:cNvPr>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12"/>
              <a:stretch>
                <a:fillRect l="-25321" r="-25321"/>
              </a:stretch>
            </a:blipFill>
          </p:spPr>
          <p:txBody>
            <a:bodyPr/>
            <a:lstStyle/>
            <a:p>
              <a:endParaRPr lang="en-US"/>
            </a:p>
          </p:txBody>
        </p:sp>
      </p:grpSp>
      <p:pic>
        <p:nvPicPr>
          <p:cNvPr id="14" name="Picture 13">
            <a:extLst>
              <a:ext uri="{FF2B5EF4-FFF2-40B4-BE49-F238E27FC236}">
                <a16:creationId xmlns:a16="http://schemas.microsoft.com/office/drawing/2014/main" xmlns="" id="{A91C7BFD-4BC3-F76E-68BF-0C4513C63C8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686847" y="3526879"/>
            <a:ext cx="1188679" cy="1489535"/>
          </a:xfrm>
          <a:prstGeom prst="rect">
            <a:avLst/>
          </a:prstGeom>
        </p:spPr>
      </p:pic>
    </p:spTree>
    <p:extLst>
      <p:ext uri="{BB962C8B-B14F-4D97-AF65-F5344CB8AC3E}">
        <p14:creationId xmlns:p14="http://schemas.microsoft.com/office/powerpoint/2010/main" val="7454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8" presetClass="emph" presetSubtype="0" repeatCount="2000" fill="hold" nodeType="withEffect">
                                  <p:stCondLst>
                                    <p:cond delay="0"/>
                                  </p:stCondLst>
                                  <p:childTnLst>
                                    <p:animRot by="21600000">
                                      <p:cBhvr>
                                        <p:cTn id="10" dur="2000" fill="hold"/>
                                        <p:tgtEl>
                                          <p:spTgt spid="12"/>
                                        </p:tgtEl>
                                        <p:attrNameLst>
                                          <p:attrName>r</p:attrName>
                                        </p:attrNameLst>
                                      </p:cBhvr>
                                    </p:animRot>
                                  </p:childTnLst>
                                </p:cTn>
                              </p:par>
                              <p:par>
                                <p:cTn id="11" presetID="16" presetClass="entr" presetSubtype="37"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7021" y="5088966"/>
            <a:ext cx="8845200" cy="21343"/>
          </a:xfrm>
          <a:prstGeom prst="line">
            <a:avLst/>
          </a:prstGeom>
          <a:ln w="38100" cap="flat">
            <a:solidFill>
              <a:srgbClr val="9B6543"/>
            </a:solidFill>
            <a:prstDash val="solid"/>
            <a:headEnd type="none" w="sm" len="sm"/>
            <a:tailEnd type="none" w="sm" len="sm"/>
          </a:ln>
        </p:spPr>
        <p:txBody>
          <a:bodyPr/>
          <a:lstStyle/>
          <a:p>
            <a:endParaRPr lang="en-US"/>
          </a:p>
        </p:txBody>
      </p:sp>
      <p:sp>
        <p:nvSpPr>
          <p:cNvPr id="3" name="AutoShape 3"/>
          <p:cNvSpPr/>
          <p:nvPr/>
        </p:nvSpPr>
        <p:spPr>
          <a:xfrm flipV="1">
            <a:off x="1073525" y="-1695423"/>
            <a:ext cx="0" cy="8560445"/>
          </a:xfrm>
          <a:prstGeom prst="line">
            <a:avLst/>
          </a:prstGeom>
          <a:ln w="38100" cap="flat">
            <a:solidFill>
              <a:srgbClr val="9B6543"/>
            </a:solidFill>
            <a:prstDash val="solid"/>
            <a:headEnd type="none" w="sm" len="sm"/>
            <a:tailEnd type="none" w="sm" len="sm"/>
          </a:ln>
        </p:spPr>
        <p:txBody>
          <a:bodyPr/>
          <a:lstStyle/>
          <a:p>
            <a:endParaRPr lang="en-US"/>
          </a:p>
        </p:txBody>
      </p:sp>
      <p:sp>
        <p:nvSpPr>
          <p:cNvPr id="5" name="Freeform 5"/>
          <p:cNvSpPr/>
          <p:nvPr/>
        </p:nvSpPr>
        <p:spPr>
          <a:xfrm>
            <a:off x="736493" y="1034569"/>
            <a:ext cx="693113" cy="693113"/>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0" y="4050741"/>
            <a:ext cx="2850303" cy="2057400"/>
          </a:xfrm>
          <a:custGeom>
            <a:avLst/>
            <a:gdLst/>
            <a:ahLst/>
            <a:cxnLst/>
            <a:rect l="l" t="t" r="r" b="b"/>
            <a:pathLst>
              <a:path w="5700605" h="4114800">
                <a:moveTo>
                  <a:pt x="5700605" y="0"/>
                </a:moveTo>
                <a:lnTo>
                  <a:pt x="0" y="0"/>
                </a:lnTo>
                <a:lnTo>
                  <a:pt x="0" y="4114800"/>
                </a:lnTo>
                <a:lnTo>
                  <a:pt x="5700605" y="4114800"/>
                </a:lnTo>
                <a:lnTo>
                  <a:pt x="5700605"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7694476" y="1171793"/>
            <a:ext cx="1630957" cy="20574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6325357" y="3477186"/>
            <a:ext cx="3000076" cy="2703772"/>
          </a:xfrm>
          <a:custGeom>
            <a:avLst/>
            <a:gdLst/>
            <a:ahLst/>
            <a:cxnLst/>
            <a:rect l="l" t="t" r="r" b="b"/>
            <a:pathLst>
              <a:path w="6000151" h="5407544">
                <a:moveTo>
                  <a:pt x="0" y="0"/>
                </a:moveTo>
                <a:lnTo>
                  <a:pt x="6000151" y="0"/>
                </a:lnTo>
                <a:lnTo>
                  <a:pt x="6000151" y="5407543"/>
                </a:lnTo>
                <a:lnTo>
                  <a:pt x="0" y="54075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TextBox 11"/>
          <p:cNvSpPr txBox="1"/>
          <p:nvPr/>
        </p:nvSpPr>
        <p:spPr>
          <a:xfrm>
            <a:off x="2247900" y="2092258"/>
            <a:ext cx="3133974" cy="679673"/>
          </a:xfrm>
          <a:prstGeom prst="rect">
            <a:avLst/>
          </a:prstGeom>
        </p:spPr>
        <p:txBody>
          <a:bodyPr wrap="square" lIns="0" tIns="0" rIns="0" bIns="0" rtlCol="0" anchor="t">
            <a:spAutoFit/>
          </a:bodyPr>
          <a:lstStyle/>
          <a:p>
            <a:pPr>
              <a:lnSpc>
                <a:spcPts val="5259"/>
              </a:lnSpc>
            </a:pPr>
            <a:r>
              <a:rPr lang="en-US" sz="3600">
                <a:solidFill>
                  <a:srgbClr val="9B6543"/>
                </a:solidFill>
                <a:latin typeface="Montserrat SemiBold" panose="00000700000000000000" pitchFamily="2" charset="0"/>
              </a:rPr>
              <a:t>KHÁM PHÁ</a:t>
            </a:r>
          </a:p>
        </p:txBody>
      </p:sp>
      <p:pic>
        <p:nvPicPr>
          <p:cNvPr id="4" name="Picture 3">
            <a:extLst>
              <a:ext uri="{FF2B5EF4-FFF2-40B4-BE49-F238E27FC236}">
                <a16:creationId xmlns:a16="http://schemas.microsoft.com/office/drawing/2014/main" xmlns="" id="{D185BDD3-16EF-C2E1-C84D-DE68C51A5A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140" y="897109"/>
            <a:ext cx="1033062" cy="730030"/>
          </a:xfrm>
          <a:prstGeom prst="rect">
            <a:avLst/>
          </a:prstGeom>
        </p:spPr>
      </p:pic>
      <p:grpSp>
        <p:nvGrpSpPr>
          <p:cNvPr id="12" name="Group 9">
            <a:extLst>
              <a:ext uri="{FF2B5EF4-FFF2-40B4-BE49-F238E27FC236}">
                <a16:creationId xmlns:a16="http://schemas.microsoft.com/office/drawing/2014/main" xmlns="" id="{F9B2B332-15A6-58EE-4E6D-7DB10DAA5613}"/>
              </a:ext>
            </a:extLst>
          </p:cNvPr>
          <p:cNvGrpSpPr/>
          <p:nvPr/>
        </p:nvGrpSpPr>
        <p:grpSpPr>
          <a:xfrm>
            <a:off x="5784588" y="2739149"/>
            <a:ext cx="2623484" cy="2623185"/>
            <a:chOff x="0" y="0"/>
            <a:chExt cx="6350013" cy="6349289"/>
          </a:xfrm>
        </p:grpSpPr>
        <p:sp>
          <p:nvSpPr>
            <p:cNvPr id="13" name="Freeform 10">
              <a:extLst>
                <a:ext uri="{FF2B5EF4-FFF2-40B4-BE49-F238E27FC236}">
                  <a16:creationId xmlns:a16="http://schemas.microsoft.com/office/drawing/2014/main" xmlns="" id="{DB60FF6C-0F63-1022-F217-60C72EA40BAB}"/>
                </a:ext>
              </a:extLst>
            </p:cNvPr>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11"/>
              <a:stretch>
                <a:fillRect l="-25321" r="-25321"/>
              </a:stretch>
            </a:blipFill>
          </p:spPr>
          <p:txBody>
            <a:bodyPr/>
            <a:lstStyle/>
            <a:p>
              <a:endParaRPr lang="en-US"/>
            </a:p>
          </p:txBody>
        </p:sp>
      </p:grpSp>
      <p:pic>
        <p:nvPicPr>
          <p:cNvPr id="9" name="Picture 8">
            <a:extLst>
              <a:ext uri="{FF2B5EF4-FFF2-40B4-BE49-F238E27FC236}">
                <a16:creationId xmlns:a16="http://schemas.microsoft.com/office/drawing/2014/main" xmlns="" id="{B3C4F2A0-779B-0B5C-53A5-75BE1DC2F0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686847" y="3526879"/>
            <a:ext cx="1188679" cy="1489535"/>
          </a:xfrm>
          <a:prstGeom prst="rect">
            <a:avLst/>
          </a:prstGeom>
        </p:spPr>
      </p:pic>
    </p:spTree>
    <p:extLst>
      <p:ext uri="{BB962C8B-B14F-4D97-AF65-F5344CB8AC3E}">
        <p14:creationId xmlns:p14="http://schemas.microsoft.com/office/powerpoint/2010/main" val="8394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8" presetClass="emph" presetSubtype="0" repeatCount="2000" fill="hold" nodeType="withEffect">
                                  <p:stCondLst>
                                    <p:cond delay="0"/>
                                  </p:stCondLst>
                                  <p:childTnLst>
                                    <p:animRot by="21600000">
                                      <p:cBhvr>
                                        <p:cTn id="10" dur="2000" fill="hold"/>
                                        <p:tgtEl>
                                          <p:spTgt spid="12"/>
                                        </p:tgtEl>
                                        <p:attrNameLst>
                                          <p:attrName>r</p:attrName>
                                        </p:attrNameLst>
                                      </p:cBhvr>
                                    </p:animRot>
                                  </p:childTnLst>
                                </p:cTn>
                              </p:par>
                              <p:par>
                                <p:cTn id="11" presetID="16" presetClass="entr" presetSubtype="37"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21754">
            <a:off x="-319841" y="4012065"/>
            <a:ext cx="2063577" cy="2446050"/>
          </a:xfrm>
          <a:custGeom>
            <a:avLst/>
            <a:gdLst/>
            <a:ahLst/>
            <a:cxnLst/>
            <a:rect l="l" t="t" r="r" b="b"/>
            <a:pathLst>
              <a:path w="4127153" h="4892099">
                <a:moveTo>
                  <a:pt x="0" y="0"/>
                </a:moveTo>
                <a:lnTo>
                  <a:pt x="4127153" y="0"/>
                </a:lnTo>
                <a:lnTo>
                  <a:pt x="4127153" y="4892100"/>
                </a:lnTo>
                <a:lnTo>
                  <a:pt x="0" y="48921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1394688">
            <a:off x="8347122" y="630122"/>
            <a:ext cx="1167107" cy="20574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202453" y="750015"/>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7715250" y="5128073"/>
            <a:ext cx="1828800" cy="941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xmlns="" id="{63BD9729-AC5A-D9DC-CFB6-9E3D635116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8719" y="902651"/>
            <a:ext cx="1033062" cy="730030"/>
          </a:xfrm>
          <a:prstGeom prst="rect">
            <a:avLst/>
          </a:prstGeom>
        </p:spPr>
      </p:pic>
      <p:sp>
        <p:nvSpPr>
          <p:cNvPr id="5" name="Freeform 2">
            <a:extLst>
              <a:ext uri="{FF2B5EF4-FFF2-40B4-BE49-F238E27FC236}">
                <a16:creationId xmlns:a16="http://schemas.microsoft.com/office/drawing/2014/main" xmlns="" id="{0C0445A1-6E35-647B-8581-28F71AE7E00E}"/>
              </a:ext>
            </a:extLst>
          </p:cNvPr>
          <p:cNvSpPr/>
          <p:nvPr/>
        </p:nvSpPr>
        <p:spPr>
          <a:xfrm>
            <a:off x="445870" y="1058351"/>
            <a:ext cx="8252261" cy="4741299"/>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xmlns="" id="{4B52928A-14C3-DDBE-D3B7-1E808C2766C5}"/>
              </a:ext>
            </a:extLst>
          </p:cNvPr>
          <p:cNvSpPr txBox="1"/>
          <p:nvPr/>
        </p:nvSpPr>
        <p:spPr>
          <a:xfrm>
            <a:off x="2547000" y="1540948"/>
            <a:ext cx="3989307" cy="1015663"/>
          </a:xfrm>
          <a:prstGeom prst="rect">
            <a:avLst/>
          </a:prstGeom>
          <a:noFill/>
        </p:spPr>
        <p:txBody>
          <a:bodyPr wrap="square" rtlCol="0">
            <a:spAutoFit/>
          </a:bodyPr>
          <a:lstStyle/>
          <a:p>
            <a:pPr algn="ctr" defTabSz="457200" fontAlgn="auto">
              <a:spcBef>
                <a:spcPts val="0"/>
              </a:spcBef>
              <a:spcAft>
                <a:spcPts val="0"/>
              </a:spcAft>
              <a:defRPr/>
            </a:pPr>
            <a:r>
              <a:rPr lang="en-US" altLang="zh-CN" sz="3000" b="1">
                <a:solidFill>
                  <a:schemeClr val="accent2">
                    <a:lumMod val="50000"/>
                  </a:schemeClr>
                </a:solidFill>
                <a:latin typeface="Pangolin" panose="00000500000000000000" pitchFamily="2" charset="0"/>
                <a:ea typeface="Roboto" panose="02000000000000000000" pitchFamily="2" charset="0"/>
              </a:rPr>
              <a:t>PHIẾU HỌC TẬP SỐ 1</a:t>
            </a:r>
            <a:endParaRPr lang="en-US" altLang="zh-CN" sz="3000" b="1" dirty="0">
              <a:solidFill>
                <a:schemeClr val="accent2">
                  <a:lumMod val="50000"/>
                </a:schemeClr>
              </a:solidFill>
              <a:latin typeface="Pangolin" panose="000005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xmlns="" id="{B22C5B3C-8207-23D2-5F1E-EC370BA1D90C}"/>
              </a:ext>
            </a:extLst>
          </p:cNvPr>
          <p:cNvSpPr txBox="1"/>
          <p:nvPr/>
        </p:nvSpPr>
        <p:spPr>
          <a:xfrm>
            <a:off x="1915329" y="2159955"/>
            <a:ext cx="5677560" cy="307777"/>
          </a:xfrm>
          <a:prstGeom prst="rect">
            <a:avLst/>
          </a:prstGeom>
          <a:noFill/>
        </p:spPr>
        <p:txBody>
          <a:bodyPr wrap="square" rtlCol="0">
            <a:spAutoFit/>
          </a:bodyPr>
          <a:lstStyle/>
          <a:p>
            <a:pPr lvl="0">
              <a:defRPr/>
            </a:pPr>
            <a:r>
              <a:rPr lang="vi-VN" altLang="zh-CN" sz="1400">
                <a:solidFill>
                  <a:srgbClr val="002060"/>
                </a:solidFill>
                <a:latin typeface="Montserrat SemiBold" panose="00000700000000000000" pitchFamily="2" charset="0"/>
              </a:rPr>
              <a:t>Viết số, phần nguyên, phần thập phân của các số sau</a:t>
            </a:r>
          </a:p>
        </p:txBody>
      </p:sp>
      <p:graphicFrame>
        <p:nvGraphicFramePr>
          <p:cNvPr id="9" name="Table 8">
            <a:extLst>
              <a:ext uri="{FF2B5EF4-FFF2-40B4-BE49-F238E27FC236}">
                <a16:creationId xmlns:a16="http://schemas.microsoft.com/office/drawing/2014/main" xmlns="" id="{B211AAF9-1ACB-AB57-25E0-E0610F7F65A4}"/>
              </a:ext>
            </a:extLst>
          </p:cNvPr>
          <p:cNvGraphicFramePr>
            <a:graphicFrameLocks noGrp="1"/>
          </p:cNvGraphicFramePr>
          <p:nvPr>
            <p:extLst/>
          </p:nvPr>
        </p:nvGraphicFramePr>
        <p:xfrm>
          <a:off x="1333501" y="2671704"/>
          <a:ext cx="6655004" cy="2336500"/>
        </p:xfrm>
        <a:graphic>
          <a:graphicData uri="http://schemas.openxmlformats.org/drawingml/2006/table">
            <a:tbl>
              <a:tblPr firstRow="1" firstCol="1" bandRow="1">
                <a:tableStyleId>{0505E3EF-67EA-436B-97B2-0124C06EBD24}</a:tableStyleId>
              </a:tblPr>
              <a:tblGrid>
                <a:gridCol w="990600">
                  <a:extLst>
                    <a:ext uri="{9D8B030D-6E8A-4147-A177-3AD203B41FA5}">
                      <a16:colId xmlns:a16="http://schemas.microsoft.com/office/drawing/2014/main" xmlns="" val="3017132423"/>
                    </a:ext>
                  </a:extLst>
                </a:gridCol>
                <a:gridCol w="2887715">
                  <a:extLst>
                    <a:ext uri="{9D8B030D-6E8A-4147-A177-3AD203B41FA5}">
                      <a16:colId xmlns:a16="http://schemas.microsoft.com/office/drawing/2014/main" xmlns="" val="4053277182"/>
                    </a:ext>
                  </a:extLst>
                </a:gridCol>
                <a:gridCol w="1315173">
                  <a:extLst>
                    <a:ext uri="{9D8B030D-6E8A-4147-A177-3AD203B41FA5}">
                      <a16:colId xmlns:a16="http://schemas.microsoft.com/office/drawing/2014/main" xmlns="" val="2255459587"/>
                    </a:ext>
                  </a:extLst>
                </a:gridCol>
                <a:gridCol w="1461516">
                  <a:extLst>
                    <a:ext uri="{9D8B030D-6E8A-4147-A177-3AD203B41FA5}">
                      <a16:colId xmlns:a16="http://schemas.microsoft.com/office/drawing/2014/main" xmlns="" val="1309910100"/>
                    </a:ext>
                  </a:extLst>
                </a:gridCol>
              </a:tblGrid>
              <a:tr h="525267">
                <a:tc>
                  <a:txBody>
                    <a:bodyPr/>
                    <a:lstStyle/>
                    <a:p>
                      <a:pPr algn="ctr">
                        <a:lnSpc>
                          <a:spcPct val="115000"/>
                        </a:lnSpc>
                        <a:spcBef>
                          <a:spcPts val="600"/>
                        </a:spcBef>
                        <a:spcAft>
                          <a:spcPts val="600"/>
                        </a:spcAft>
                      </a:pPr>
                      <a:r>
                        <a:rPr lang="en-US" sz="1200" kern="1200">
                          <a:effectLst/>
                          <a:latin typeface="Montserrat Medium" panose="00000600000000000000" pitchFamily="2" charset="0"/>
                        </a:rPr>
                        <a:t>Số</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nchor="ctr">
                    <a:solidFill>
                      <a:schemeClr val="accent3">
                        <a:lumMod val="60000"/>
                        <a:lumOff val="40000"/>
                      </a:schemeClr>
                    </a:solidFill>
                  </a:tcPr>
                </a:tc>
                <a:tc>
                  <a:txBody>
                    <a:bodyPr/>
                    <a:lstStyle/>
                    <a:p>
                      <a:pPr algn="ctr">
                        <a:lnSpc>
                          <a:spcPct val="115000"/>
                        </a:lnSpc>
                        <a:spcBef>
                          <a:spcPts val="600"/>
                        </a:spcBef>
                        <a:spcAft>
                          <a:spcPts val="600"/>
                        </a:spcAft>
                      </a:pPr>
                      <a:r>
                        <a:rPr lang="en-US" sz="1200" kern="1200">
                          <a:effectLst/>
                          <a:latin typeface="Montserrat Medium" panose="00000600000000000000" pitchFamily="2" charset="0"/>
                        </a:rPr>
                        <a:t>Cách đọc</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nchor="ctr">
                    <a:solidFill>
                      <a:schemeClr val="accent3">
                        <a:lumMod val="60000"/>
                        <a:lumOff val="4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US" sz="1200" b="1" kern="1200">
                          <a:solidFill>
                            <a:schemeClr val="dk1"/>
                          </a:solidFill>
                          <a:effectLst/>
                          <a:latin typeface="Montserrat Medium" panose="00000600000000000000" pitchFamily="2" charset="0"/>
                          <a:ea typeface="+mn-ea"/>
                          <a:cs typeface="+mn-cs"/>
                        </a:rPr>
                        <a:t>Phần nguyên</a:t>
                      </a:r>
                    </a:p>
                  </a:txBody>
                  <a:tcPr marL="34290" marR="34290" marT="0" marB="0" anchor="ctr">
                    <a:solidFill>
                      <a:schemeClr val="accent3">
                        <a:lumMod val="60000"/>
                        <a:lumOff val="40000"/>
                      </a:schemeClr>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US" sz="1200" b="1" kern="1200">
                          <a:solidFill>
                            <a:schemeClr val="dk1"/>
                          </a:solidFill>
                          <a:effectLst/>
                          <a:latin typeface="Montserrat Medium" panose="00000600000000000000" pitchFamily="2" charset="0"/>
                          <a:ea typeface="+mn-ea"/>
                          <a:cs typeface="+mn-cs"/>
                        </a:rPr>
                        <a:t>Phần thập phân</a:t>
                      </a:r>
                    </a:p>
                  </a:txBody>
                  <a:tcPr marL="34290" marR="34290" marT="0" marB="0" anchor="ctr">
                    <a:solidFill>
                      <a:schemeClr val="accent3">
                        <a:lumMod val="60000"/>
                        <a:lumOff val="40000"/>
                      </a:schemeClr>
                    </a:solidFill>
                  </a:tcPr>
                </a:tc>
                <a:extLst>
                  <a:ext uri="{0D108BD9-81ED-4DB2-BD59-A6C34878D82A}">
                    <a16:rowId xmlns:a16="http://schemas.microsoft.com/office/drawing/2014/main" xmlns="" val="1183542162"/>
                  </a:ext>
                </a:extLst>
              </a:tr>
              <a:tr h="422530">
                <a:tc>
                  <a:txBody>
                    <a:bodyPr/>
                    <a:lstStyle/>
                    <a:p>
                      <a:pPr algn="just">
                        <a:lnSpc>
                          <a:spcPct val="115000"/>
                        </a:lnSpc>
                        <a:spcBef>
                          <a:spcPts val="300"/>
                        </a:spcBef>
                        <a:spcAft>
                          <a:spcPts val="300"/>
                        </a:spcAft>
                      </a:pPr>
                      <a:r>
                        <a:rPr lang="en-US" sz="1200" kern="1200">
                          <a:effectLst/>
                          <a:latin typeface="Montserrat Medium" panose="00000600000000000000" pitchFamily="2" charset="0"/>
                        </a:rPr>
                        <a:t> </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300"/>
                        </a:spcAft>
                      </a:pPr>
                      <a:r>
                        <a:rPr lang="en-US" sz="1200" kern="1200">
                          <a:effectLst/>
                          <a:latin typeface="Montserrat Medium" panose="00000600000000000000" pitchFamily="2" charset="0"/>
                        </a:rPr>
                        <a:t>Sáu mươi bảy phẩy chín mươi hai</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300"/>
                        </a:spcBef>
                        <a:spcAft>
                          <a:spcPts val="3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300"/>
                        </a:spcBef>
                        <a:spcAft>
                          <a:spcPts val="3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extLst>
                  <a:ext uri="{0D108BD9-81ED-4DB2-BD59-A6C34878D82A}">
                    <a16:rowId xmlns:a16="http://schemas.microsoft.com/office/drawing/2014/main" xmlns="" val="2314155543"/>
                  </a:ext>
                </a:extLst>
              </a:tr>
              <a:tr h="458923">
                <a:tc>
                  <a:txBody>
                    <a:bodyPr/>
                    <a:lstStyle/>
                    <a:p>
                      <a:pPr algn="just">
                        <a:lnSpc>
                          <a:spcPct val="115000"/>
                        </a:lnSpc>
                        <a:spcBef>
                          <a:spcPts val="300"/>
                        </a:spcBef>
                        <a:spcAft>
                          <a:spcPts val="300"/>
                        </a:spcAft>
                      </a:pPr>
                      <a:r>
                        <a:rPr lang="en-US" sz="1200" kern="1200">
                          <a:effectLst/>
                          <a:latin typeface="Montserrat Medium" panose="00000600000000000000" pitchFamily="2" charset="0"/>
                        </a:rPr>
                        <a:t> </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r>
                        <a:rPr lang="en-US" sz="1200" kern="1200">
                          <a:effectLst/>
                          <a:latin typeface="Montserrat Medium" panose="00000600000000000000" pitchFamily="2" charset="0"/>
                        </a:rPr>
                        <a:t>Ba phẩy không trăm ba mươi ba</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extLst>
                  <a:ext uri="{0D108BD9-81ED-4DB2-BD59-A6C34878D82A}">
                    <a16:rowId xmlns:a16="http://schemas.microsoft.com/office/drawing/2014/main" xmlns="" val="2432102318"/>
                  </a:ext>
                </a:extLst>
              </a:tr>
              <a:tr h="475601">
                <a:tc>
                  <a:txBody>
                    <a:bodyPr/>
                    <a:lstStyle/>
                    <a:p>
                      <a:pPr algn="just">
                        <a:lnSpc>
                          <a:spcPct val="115000"/>
                        </a:lnSpc>
                        <a:spcBef>
                          <a:spcPts val="300"/>
                        </a:spcBef>
                        <a:spcAft>
                          <a:spcPts val="300"/>
                        </a:spcAft>
                      </a:pPr>
                      <a:r>
                        <a:rPr lang="en-US" sz="1200" kern="1200">
                          <a:effectLst/>
                          <a:latin typeface="Montserrat Medium" panose="00000600000000000000" pitchFamily="2" charset="0"/>
                        </a:rPr>
                        <a:t> </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r>
                        <a:rPr lang="en-US" sz="1200" kern="1200">
                          <a:effectLst/>
                          <a:latin typeface="Montserrat Medium" panose="00000600000000000000" pitchFamily="2" charset="0"/>
                        </a:rPr>
                        <a:t>Bốn trăm linh năm phẩy một</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600"/>
                        </a:spcBef>
                        <a:spcAft>
                          <a:spcPts val="6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extLst>
                  <a:ext uri="{0D108BD9-81ED-4DB2-BD59-A6C34878D82A}">
                    <a16:rowId xmlns:a16="http://schemas.microsoft.com/office/drawing/2014/main" xmlns="" val="4169476998"/>
                  </a:ext>
                </a:extLst>
              </a:tr>
              <a:tr h="454179">
                <a:tc>
                  <a:txBody>
                    <a:bodyPr/>
                    <a:lstStyle/>
                    <a:p>
                      <a:pPr algn="just">
                        <a:lnSpc>
                          <a:spcPct val="115000"/>
                        </a:lnSpc>
                        <a:spcBef>
                          <a:spcPts val="300"/>
                        </a:spcBef>
                        <a:spcAft>
                          <a:spcPts val="300"/>
                        </a:spcAft>
                      </a:pPr>
                      <a:r>
                        <a:rPr lang="en-US" sz="1200" kern="1200">
                          <a:effectLst/>
                          <a:latin typeface="Montserrat Medium" panose="00000600000000000000" pitchFamily="2" charset="0"/>
                        </a:rPr>
                        <a:t> </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300"/>
                        </a:spcBef>
                        <a:spcAft>
                          <a:spcPts val="300"/>
                        </a:spcAft>
                      </a:pPr>
                      <a:r>
                        <a:rPr lang="en-US" sz="1200" kern="1200">
                          <a:effectLst/>
                          <a:latin typeface="Montserrat Medium" panose="00000600000000000000" pitchFamily="2" charset="0"/>
                        </a:rPr>
                        <a:t>Bảy mươi phẩy chín trăm linh bảy</a:t>
                      </a: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300"/>
                        </a:spcBef>
                        <a:spcAft>
                          <a:spcPts val="3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tc>
                  <a:txBody>
                    <a:bodyPr/>
                    <a:lstStyle/>
                    <a:p>
                      <a:pPr algn="just">
                        <a:lnSpc>
                          <a:spcPct val="115000"/>
                        </a:lnSpc>
                        <a:spcBef>
                          <a:spcPts val="300"/>
                        </a:spcBef>
                        <a:spcAft>
                          <a:spcPts val="300"/>
                        </a:spcAft>
                      </a:pPr>
                      <a:endParaRPr lang="en-US" sz="1200">
                        <a:effectLst/>
                        <a:latin typeface="Montserrat Medium" panose="00000600000000000000" pitchFamily="2" charset="0"/>
                        <a:ea typeface="SimSun" panose="02010600030101010101" pitchFamily="2" charset="-122"/>
                        <a:cs typeface="Times New Roman" panose="02020603050405020304" pitchFamily="18" charset="0"/>
                      </a:endParaRPr>
                    </a:p>
                  </a:txBody>
                  <a:tcPr marL="34290" marR="34290" marT="0" marB="0"/>
                </a:tc>
                <a:extLst>
                  <a:ext uri="{0D108BD9-81ED-4DB2-BD59-A6C34878D82A}">
                    <a16:rowId xmlns:a16="http://schemas.microsoft.com/office/drawing/2014/main" xmlns="" val="4016577490"/>
                  </a:ext>
                </a:extLst>
              </a:tr>
            </a:tbl>
          </a:graphicData>
        </a:graphic>
      </p:graphicFrame>
      <p:sp>
        <p:nvSpPr>
          <p:cNvPr id="10" name="TextBox 9">
            <a:extLst>
              <a:ext uri="{FF2B5EF4-FFF2-40B4-BE49-F238E27FC236}">
                <a16:creationId xmlns:a16="http://schemas.microsoft.com/office/drawing/2014/main" xmlns="" id="{E3CFEBC9-335B-C3F6-1A8A-63573E1212DB}"/>
              </a:ext>
            </a:extLst>
          </p:cNvPr>
          <p:cNvSpPr txBox="1"/>
          <p:nvPr/>
        </p:nvSpPr>
        <p:spPr>
          <a:xfrm>
            <a:off x="1524000" y="3302093"/>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67,92</a:t>
            </a:r>
            <a:endParaRPr lang="vi-VN" altLang="zh-CN" sz="1400">
              <a:solidFill>
                <a:srgbClr val="C00000"/>
              </a:solidFill>
              <a:latin typeface="Montserrat SemiBold" panose="00000700000000000000" pitchFamily="2" charset="0"/>
            </a:endParaRPr>
          </a:p>
        </p:txBody>
      </p:sp>
      <p:sp>
        <p:nvSpPr>
          <p:cNvPr id="11" name="TextBox 10">
            <a:extLst>
              <a:ext uri="{FF2B5EF4-FFF2-40B4-BE49-F238E27FC236}">
                <a16:creationId xmlns:a16="http://schemas.microsoft.com/office/drawing/2014/main" xmlns="" id="{9AEEDD16-59C9-5A1E-6D2E-06B8387EB370}"/>
              </a:ext>
            </a:extLst>
          </p:cNvPr>
          <p:cNvSpPr txBox="1"/>
          <p:nvPr/>
        </p:nvSpPr>
        <p:spPr>
          <a:xfrm>
            <a:off x="5736249" y="3271449"/>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67</a:t>
            </a:r>
            <a:endParaRPr lang="vi-VN" altLang="zh-CN" sz="1400">
              <a:solidFill>
                <a:srgbClr val="C00000"/>
              </a:solidFill>
              <a:latin typeface="Montserrat SemiBold" panose="00000700000000000000" pitchFamily="2" charset="0"/>
            </a:endParaRPr>
          </a:p>
        </p:txBody>
      </p:sp>
      <p:sp>
        <p:nvSpPr>
          <p:cNvPr id="12" name="TextBox 11">
            <a:extLst>
              <a:ext uri="{FF2B5EF4-FFF2-40B4-BE49-F238E27FC236}">
                <a16:creationId xmlns:a16="http://schemas.microsoft.com/office/drawing/2014/main" xmlns="" id="{6061D8EC-2C25-A68E-1F87-C96A45361C61}"/>
              </a:ext>
            </a:extLst>
          </p:cNvPr>
          <p:cNvSpPr txBox="1"/>
          <p:nvPr/>
        </p:nvSpPr>
        <p:spPr>
          <a:xfrm>
            <a:off x="7080047" y="3270630"/>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92</a:t>
            </a:r>
            <a:endParaRPr lang="vi-VN" altLang="zh-CN" sz="1400">
              <a:solidFill>
                <a:srgbClr val="C00000"/>
              </a:solidFill>
              <a:latin typeface="Montserrat SemiBold" panose="00000700000000000000" pitchFamily="2" charset="0"/>
            </a:endParaRPr>
          </a:p>
        </p:txBody>
      </p:sp>
      <p:sp>
        <p:nvSpPr>
          <p:cNvPr id="13" name="TextBox 12">
            <a:extLst>
              <a:ext uri="{FF2B5EF4-FFF2-40B4-BE49-F238E27FC236}">
                <a16:creationId xmlns:a16="http://schemas.microsoft.com/office/drawing/2014/main" xmlns="" id="{E1A26DB2-8185-A540-ED4F-EF902D620750}"/>
              </a:ext>
            </a:extLst>
          </p:cNvPr>
          <p:cNvSpPr txBox="1"/>
          <p:nvPr/>
        </p:nvSpPr>
        <p:spPr>
          <a:xfrm>
            <a:off x="1524000" y="3748111"/>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3,033</a:t>
            </a:r>
            <a:endParaRPr lang="vi-VN" altLang="zh-CN" sz="1400">
              <a:solidFill>
                <a:srgbClr val="C00000"/>
              </a:solidFill>
              <a:latin typeface="Montserrat SemiBold" panose="00000700000000000000" pitchFamily="2" charset="0"/>
            </a:endParaRPr>
          </a:p>
        </p:txBody>
      </p:sp>
      <p:sp>
        <p:nvSpPr>
          <p:cNvPr id="17" name="TextBox 16">
            <a:extLst>
              <a:ext uri="{FF2B5EF4-FFF2-40B4-BE49-F238E27FC236}">
                <a16:creationId xmlns:a16="http://schemas.microsoft.com/office/drawing/2014/main" xmlns="" id="{BDCF053A-2AB7-DF3C-961D-D33045D25172}"/>
              </a:ext>
            </a:extLst>
          </p:cNvPr>
          <p:cNvSpPr txBox="1"/>
          <p:nvPr/>
        </p:nvSpPr>
        <p:spPr>
          <a:xfrm>
            <a:off x="1524000" y="4211462"/>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405,1</a:t>
            </a:r>
            <a:endParaRPr lang="vi-VN" altLang="zh-CN" sz="1400">
              <a:solidFill>
                <a:srgbClr val="C00000"/>
              </a:solidFill>
              <a:latin typeface="Montserrat SemiBold" panose="00000700000000000000" pitchFamily="2" charset="0"/>
            </a:endParaRPr>
          </a:p>
        </p:txBody>
      </p:sp>
      <p:sp>
        <p:nvSpPr>
          <p:cNvPr id="19" name="TextBox 18">
            <a:extLst>
              <a:ext uri="{FF2B5EF4-FFF2-40B4-BE49-F238E27FC236}">
                <a16:creationId xmlns:a16="http://schemas.microsoft.com/office/drawing/2014/main" xmlns="" id="{0DCE001B-7F22-3633-F552-5F46B71907B5}"/>
              </a:ext>
            </a:extLst>
          </p:cNvPr>
          <p:cNvSpPr txBox="1"/>
          <p:nvPr/>
        </p:nvSpPr>
        <p:spPr>
          <a:xfrm>
            <a:off x="1489388" y="4660038"/>
            <a:ext cx="778851"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70,907</a:t>
            </a:r>
            <a:endParaRPr lang="vi-VN" altLang="zh-CN" sz="1400">
              <a:solidFill>
                <a:srgbClr val="C00000"/>
              </a:solidFill>
              <a:latin typeface="Montserrat SemiBold" panose="00000700000000000000" pitchFamily="2" charset="0"/>
            </a:endParaRPr>
          </a:p>
        </p:txBody>
      </p:sp>
      <p:sp>
        <p:nvSpPr>
          <p:cNvPr id="20" name="TextBox 19">
            <a:extLst>
              <a:ext uri="{FF2B5EF4-FFF2-40B4-BE49-F238E27FC236}">
                <a16:creationId xmlns:a16="http://schemas.microsoft.com/office/drawing/2014/main" xmlns="" id="{8DE70A83-2D7E-AF4F-1AC1-79D61F4A86A3}"/>
              </a:ext>
            </a:extLst>
          </p:cNvPr>
          <p:cNvSpPr txBox="1"/>
          <p:nvPr/>
        </p:nvSpPr>
        <p:spPr>
          <a:xfrm>
            <a:off x="5816849" y="3709148"/>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3</a:t>
            </a:r>
            <a:endParaRPr lang="vi-VN" altLang="zh-CN" sz="1400">
              <a:solidFill>
                <a:srgbClr val="C00000"/>
              </a:solidFill>
              <a:latin typeface="Montserrat SemiBold" panose="00000700000000000000" pitchFamily="2" charset="0"/>
            </a:endParaRPr>
          </a:p>
        </p:txBody>
      </p:sp>
      <p:sp>
        <p:nvSpPr>
          <p:cNvPr id="21" name="TextBox 20">
            <a:extLst>
              <a:ext uri="{FF2B5EF4-FFF2-40B4-BE49-F238E27FC236}">
                <a16:creationId xmlns:a16="http://schemas.microsoft.com/office/drawing/2014/main" xmlns="" id="{57909A5B-B9A7-41AF-F016-8D5DC60586F0}"/>
              </a:ext>
            </a:extLst>
          </p:cNvPr>
          <p:cNvSpPr txBox="1"/>
          <p:nvPr/>
        </p:nvSpPr>
        <p:spPr>
          <a:xfrm>
            <a:off x="5574909" y="4215334"/>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405</a:t>
            </a:r>
            <a:endParaRPr lang="vi-VN" altLang="zh-CN" sz="1400">
              <a:solidFill>
                <a:srgbClr val="C00000"/>
              </a:solidFill>
              <a:latin typeface="Montserrat SemiBold" panose="00000700000000000000" pitchFamily="2" charset="0"/>
            </a:endParaRPr>
          </a:p>
        </p:txBody>
      </p:sp>
      <p:sp>
        <p:nvSpPr>
          <p:cNvPr id="22" name="TextBox 21">
            <a:extLst>
              <a:ext uri="{FF2B5EF4-FFF2-40B4-BE49-F238E27FC236}">
                <a16:creationId xmlns:a16="http://schemas.microsoft.com/office/drawing/2014/main" xmlns="" id="{983DB7FB-4EC0-9846-7098-62A9511A69F7}"/>
              </a:ext>
            </a:extLst>
          </p:cNvPr>
          <p:cNvSpPr txBox="1"/>
          <p:nvPr/>
        </p:nvSpPr>
        <p:spPr>
          <a:xfrm>
            <a:off x="5736249" y="4653033"/>
            <a:ext cx="778851"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70</a:t>
            </a:r>
            <a:endParaRPr lang="vi-VN" altLang="zh-CN" sz="1400">
              <a:solidFill>
                <a:srgbClr val="C00000"/>
              </a:solidFill>
              <a:latin typeface="Montserrat SemiBold" panose="00000700000000000000" pitchFamily="2" charset="0"/>
            </a:endParaRPr>
          </a:p>
        </p:txBody>
      </p:sp>
      <p:sp>
        <p:nvSpPr>
          <p:cNvPr id="23" name="TextBox 22">
            <a:extLst>
              <a:ext uri="{FF2B5EF4-FFF2-40B4-BE49-F238E27FC236}">
                <a16:creationId xmlns:a16="http://schemas.microsoft.com/office/drawing/2014/main" xmlns="" id="{95419AEB-D7F7-2EC4-1A20-2AC805F28403}"/>
              </a:ext>
            </a:extLst>
          </p:cNvPr>
          <p:cNvSpPr txBox="1"/>
          <p:nvPr/>
        </p:nvSpPr>
        <p:spPr>
          <a:xfrm>
            <a:off x="7069536" y="3706248"/>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033</a:t>
            </a:r>
            <a:endParaRPr lang="vi-VN" altLang="zh-CN" sz="1400">
              <a:solidFill>
                <a:srgbClr val="C00000"/>
              </a:solidFill>
              <a:latin typeface="Montserrat SemiBold" panose="00000700000000000000" pitchFamily="2" charset="0"/>
            </a:endParaRPr>
          </a:p>
        </p:txBody>
      </p:sp>
      <p:sp>
        <p:nvSpPr>
          <p:cNvPr id="24" name="TextBox 23">
            <a:extLst>
              <a:ext uri="{FF2B5EF4-FFF2-40B4-BE49-F238E27FC236}">
                <a16:creationId xmlns:a16="http://schemas.microsoft.com/office/drawing/2014/main" xmlns="" id="{5C6EDAA1-B811-4A05-22F9-6CB75F9DA4A9}"/>
              </a:ext>
            </a:extLst>
          </p:cNvPr>
          <p:cNvSpPr txBox="1"/>
          <p:nvPr/>
        </p:nvSpPr>
        <p:spPr>
          <a:xfrm>
            <a:off x="7085302" y="4131166"/>
            <a:ext cx="676504"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1</a:t>
            </a:r>
            <a:endParaRPr lang="vi-VN" altLang="zh-CN" sz="1400">
              <a:solidFill>
                <a:srgbClr val="C00000"/>
              </a:solidFill>
              <a:latin typeface="Montserrat SemiBold" panose="00000700000000000000" pitchFamily="2" charset="0"/>
            </a:endParaRPr>
          </a:p>
        </p:txBody>
      </p:sp>
      <p:sp>
        <p:nvSpPr>
          <p:cNvPr id="25" name="TextBox 24">
            <a:extLst>
              <a:ext uri="{FF2B5EF4-FFF2-40B4-BE49-F238E27FC236}">
                <a16:creationId xmlns:a16="http://schemas.microsoft.com/office/drawing/2014/main" xmlns="" id="{E75A9F13-05DF-C520-B513-A5D2768D8043}"/>
              </a:ext>
            </a:extLst>
          </p:cNvPr>
          <p:cNvSpPr txBox="1"/>
          <p:nvPr/>
        </p:nvSpPr>
        <p:spPr>
          <a:xfrm>
            <a:off x="7085302" y="4597039"/>
            <a:ext cx="778851" cy="307777"/>
          </a:xfrm>
          <a:prstGeom prst="rect">
            <a:avLst/>
          </a:prstGeom>
          <a:noFill/>
        </p:spPr>
        <p:txBody>
          <a:bodyPr wrap="square" rtlCol="0">
            <a:spAutoFit/>
          </a:bodyPr>
          <a:lstStyle/>
          <a:p>
            <a:pPr lvl="0">
              <a:defRPr/>
            </a:pPr>
            <a:r>
              <a:rPr lang="en-US" altLang="zh-CN" sz="1400">
                <a:solidFill>
                  <a:srgbClr val="C00000"/>
                </a:solidFill>
                <a:latin typeface="Montserrat SemiBold" panose="00000700000000000000" pitchFamily="2" charset="0"/>
              </a:rPr>
              <a:t>907</a:t>
            </a:r>
            <a:endParaRPr lang="vi-VN" altLang="zh-CN" sz="1400">
              <a:solidFill>
                <a:srgbClr val="C00000"/>
              </a:solidFill>
              <a:latin typeface="Montserrat SemiBold" panose="00000700000000000000" pitchFamily="2" charset="0"/>
            </a:endParaRPr>
          </a:p>
        </p:txBody>
      </p:sp>
    </p:spTree>
    <p:extLst>
      <p:ext uri="{BB962C8B-B14F-4D97-AF65-F5344CB8AC3E}">
        <p14:creationId xmlns:p14="http://schemas.microsoft.com/office/powerpoint/2010/main" val="327513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0" grpId="0"/>
      <p:bldP spid="11" grpId="0"/>
      <p:bldP spid="12" grpId="0"/>
      <p:bldP spid="13" grpId="0"/>
      <p:bldP spid="17" grpId="0"/>
      <p:bldP spid="19" grpId="0"/>
      <p:bldP spid="20" grpId="0"/>
      <p:bldP spid="21" grpId="0"/>
      <p:bldP spid="22" grpId="0"/>
      <p:bldP spid="23" grpId="0"/>
      <p:bldP spid="24" grpId="0"/>
      <p:bldP spid="2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1986</Words>
  <Application>Microsoft Office PowerPoint</Application>
  <PresentationFormat>On-screen Show (4:3)</PresentationFormat>
  <Paragraphs>317</Paragraphs>
  <Slides>37</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.VnTime</vt:lpstr>
      <vt:lpstr>Arial</vt:lpstr>
      <vt:lpstr>Calibri</vt:lpstr>
      <vt:lpstr>Montserrat Medium</vt:lpstr>
      <vt:lpstr>Montserrat SemiBold</vt:lpstr>
      <vt:lpstr>Pangolin</vt:lpstr>
      <vt:lpstr>Pattaya</vt:lpstr>
      <vt:lpstr>Roboto</vt:lpstr>
      <vt:lpstr>Roboto Black</vt:lpstr>
      <vt:lpstr>SimSun</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Líp: 5B Tr­êng: TiÓu häc Nga §iÒn II Gi¸o viªn thiÕt kÕ: Ph¹m ThÞ Ng¸t</dc:title>
  <dc:creator>TNC</dc:creator>
  <cp:lastModifiedBy>PC</cp:lastModifiedBy>
  <cp:revision>67</cp:revision>
  <dcterms:created xsi:type="dcterms:W3CDTF">2008-08-08T00:14:50Z</dcterms:created>
  <dcterms:modified xsi:type="dcterms:W3CDTF">2024-10-29T19:13:49Z</dcterms:modified>
</cp:coreProperties>
</file>