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701" r:id="rId3"/>
    <p:sldMasterId id="2147483713" r:id="rId4"/>
    <p:sldMasterId id="2147483725" r:id="rId5"/>
  </p:sldMasterIdLst>
  <p:notesMasterIdLst>
    <p:notesMasterId r:id="rId18"/>
  </p:notesMasterIdLst>
  <p:sldIdLst>
    <p:sldId id="358" r:id="rId6"/>
    <p:sldId id="293" r:id="rId7"/>
    <p:sldId id="2007577120" r:id="rId8"/>
    <p:sldId id="2007577122" r:id="rId9"/>
    <p:sldId id="2007577128" r:id="rId10"/>
    <p:sldId id="2007577131" r:id="rId11"/>
    <p:sldId id="2007577129" r:id="rId12"/>
    <p:sldId id="2007577132" r:id="rId13"/>
    <p:sldId id="2007577133" r:id="rId14"/>
    <p:sldId id="2007577136" r:id="rId15"/>
    <p:sldId id="2007577135" r:id="rId16"/>
    <p:sldId id="2007577117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3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40E3E4-832D-4B82-9257-32413298F195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21C01-BB4E-43B4-BF2D-65F935D7C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70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Arial" pitchFamily="34" charset="0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094B691-B9FC-4B9E-BB15-9B4592A8084B}" type="slidenum">
              <a:rPr lang="en-US">
                <a:solidFill>
                  <a:srgbClr val="000000"/>
                </a:solidFill>
              </a:rPr>
              <a:pPr eaLnBrk="1" hangingPunct="1"/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071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730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947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865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587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3537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633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596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192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3485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1096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6025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13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8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314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84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57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855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321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507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642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888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975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268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D5F13C6-08C0-4E93-8DA7-F2007D007DDA}" type="datetimeFigureOut">
              <a:rPr lang="en-US"/>
              <a:pPr>
                <a:defRPr/>
              </a:pPr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79EF4EF-4730-411C-AD39-8F37445518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98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52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FB0A484-BE22-41D0-AB75-93E26A184E50}" type="datetimeFigureOut">
              <a:rPr lang="en-US"/>
              <a:pPr>
                <a:defRPr/>
              </a:pPr>
              <a:t>3/23/2023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64F5832-1371-4D4E-89C0-7F82CB4817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7177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9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1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4937286-6CE7-48B6-99B9-CDECE6BB731A}" type="datetimeFigureOut">
              <a:rPr lang="en-US"/>
              <a:pPr>
                <a:defRPr/>
              </a:pPr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F0DB0E7-0947-465B-AAC1-AB6947E688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829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48E3176-A9AE-427C-AFE9-E1A69ACA8CDD}" type="datetimeFigureOut">
              <a:rPr lang="en-US"/>
              <a:pPr>
                <a:defRPr/>
              </a:pPr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EC70B11-5194-4E34-B9A7-55F384FA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1245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69964E8-0BC1-47BD-8303-0CD08BF5CA67}" type="datetimeFigureOut">
              <a:rPr lang="en-US"/>
              <a:pPr>
                <a:defRPr/>
              </a:pPr>
              <a:t>3/23/2023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82249C4-8B35-4CD1-83E7-D63BB4A09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485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D0E35EA-6543-4177-99D2-1E2F12A01461}" type="datetimeFigureOut">
              <a:rPr lang="en-US"/>
              <a:pPr>
                <a:defRPr/>
              </a:pPr>
              <a:t>3/23/2023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84DAEB0-E810-4950-9A99-86C6C7999C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134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6CB5169-14C2-4AF5-8008-C35996E2511D}" type="datetimeFigureOut">
              <a:rPr lang="en-US"/>
              <a:pPr>
                <a:defRPr/>
              </a:pPr>
              <a:t>3/23/2023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2564F3A-12D5-4779-8440-3071415E3E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346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7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F677D03-8B91-49F8-B868-69BAD9EF1516}" type="datetimeFigureOut">
              <a:rPr lang="en-US"/>
              <a:pPr>
                <a:defRPr/>
              </a:pPr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EE4E1F2-D09F-4376-8102-33B04F1780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745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79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5E44BE5-9D54-41CF-B73D-D6DF8392FEDB}" type="datetimeFigureOut">
              <a:rPr lang="en-US"/>
              <a:pPr>
                <a:defRPr/>
              </a:pPr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3DEE74C-5723-4136-812F-02C2180418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400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4A51AB0-DE08-4666-80F1-C04185DB3F55}" type="datetimeFigureOut">
              <a:rPr lang="en-US"/>
              <a:pPr>
                <a:defRPr/>
              </a:pPr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9EE79B2-153B-4659-9D92-7DF55F2104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040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2939F8D-5F73-41C5-B6B5-DDB0E58D54CB}" type="datetimeFigureOut">
              <a:rPr lang="en-US"/>
              <a:pPr>
                <a:defRPr/>
              </a:pPr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EC96E00-224E-429E-A076-BA0C42787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17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27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3A7F6-135A-4273-988B-4D23BCC1DD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559174"/>
      </p:ext>
    </p:extLst>
  </p:cSld>
  <p:clrMapOvr>
    <a:masterClrMapping/>
  </p:clrMapOvr>
  <p:transition spd="med">
    <p:strips dir="r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F7653-D685-4D9F-B271-8627563E65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601515"/>
      </p:ext>
    </p:extLst>
  </p:cSld>
  <p:clrMapOvr>
    <a:masterClrMapping/>
  </p:clrMapOvr>
  <p:transition spd="med">
    <p:strips dir="r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B9E9D-B407-41A7-A1AE-E8B1442003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022217"/>
      </p:ext>
    </p:extLst>
  </p:cSld>
  <p:clrMapOvr>
    <a:masterClrMapping/>
  </p:clrMapOvr>
  <p:transition spd="med">
    <p:strips dir="r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39139-D155-427A-9C15-BDC7505A60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859042"/>
      </p:ext>
    </p:extLst>
  </p:cSld>
  <p:clrMapOvr>
    <a:masterClrMapping/>
  </p:clrMapOvr>
  <p:transition spd="med">
    <p:strips dir="r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B9301-6EE1-44E1-853D-558E43DBAB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081260"/>
      </p:ext>
    </p:extLst>
  </p:cSld>
  <p:clrMapOvr>
    <a:masterClrMapping/>
  </p:clrMapOvr>
  <p:transition spd="med">
    <p:strips dir="r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E767F-5762-4739-84BB-C7FE8AC5E1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172007"/>
      </p:ext>
    </p:extLst>
  </p:cSld>
  <p:clrMapOvr>
    <a:masterClrMapping/>
  </p:clrMapOvr>
  <p:transition spd="med">
    <p:strips dir="r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81642-CF52-4553-9B8F-831E904F95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590169"/>
      </p:ext>
    </p:extLst>
  </p:cSld>
  <p:clrMapOvr>
    <a:masterClrMapping/>
  </p:clrMapOvr>
  <p:transition spd="med">
    <p:strips dir="r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18EF4-7E03-4D13-A22A-A3334780BA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718669"/>
      </p:ext>
    </p:extLst>
  </p:cSld>
  <p:clrMapOvr>
    <a:masterClrMapping/>
  </p:clrMapOvr>
  <p:transition spd="med">
    <p:strips dir="r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A3A3E-0F0E-4821-98E6-F570423A10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461545"/>
      </p:ext>
    </p:extLst>
  </p:cSld>
  <p:clrMapOvr>
    <a:masterClrMapping/>
  </p:clrMapOvr>
  <p:transition spd="med">
    <p:strips dir="r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1CF02-D72D-41D5-AA14-83A8986D8E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275380"/>
      </p:ext>
    </p:extLst>
  </p:cSld>
  <p:clrMapOvr>
    <a:masterClrMapping/>
  </p:clrMapOvr>
  <p:transition spd="med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AD4BF7-559B-36FA-F53A-0E79E467F3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285E4C8-629A-A202-015B-E234EAD10A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D9FB2F-3D2D-CB0B-6A93-DEB10E865F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B8B00-ABC0-4621-AFC1-4657260714A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09841119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01894-57E2-4CE6-A711-D5463ADB6B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768172"/>
      </p:ext>
    </p:extLst>
  </p:cSld>
  <p:clrMapOvr>
    <a:masterClrMapping/>
  </p:clrMapOvr>
  <p:transition spd="med">
    <p:strips dir="r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4984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498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898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8112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1475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3EC567-493A-41EE-B7A5-6ABCE64DB75D}"/>
              </a:ext>
            </a:extLst>
          </p:cNvPr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3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739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2FDC53-EB7C-4E30-BD56-254D85E1A9EB}"/>
              </a:ext>
            </a:extLst>
          </p:cNvPr>
          <p:cNvSpPr txBox="1"/>
          <p:nvPr userDrawn="1"/>
        </p:nvSpPr>
        <p:spPr>
          <a:xfrm>
            <a:off x="9398977" y="54936"/>
            <a:ext cx="31117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162498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068642-816B-4762-84C9-92B08C932722}"/>
              </a:ext>
            </a:extLst>
          </p:cNvPr>
          <p:cNvSpPr txBox="1"/>
          <p:nvPr userDrawn="1"/>
        </p:nvSpPr>
        <p:spPr>
          <a:xfrm>
            <a:off x="9265920" y="94736"/>
            <a:ext cx="2743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949610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04E6841-CEB9-4B89-9B67-272E2F74D53E}" type="datetimeFigureOut">
              <a:rPr lang="en-US"/>
              <a:pPr>
                <a:defRPr/>
              </a:pPr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CBBBB80-0506-483E-AAC4-5245AE83B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079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970" y="-14288"/>
            <a:ext cx="1223433" cy="104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2203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4A465-90F7-4FD2-A0D4-982B95D2017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365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40" r:id="rId12"/>
  </p:sldLayoutIdLst>
  <p:transition spd="med">
    <p:strips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D9AAEFBA-0D63-90DD-32BD-BB2129665A11}"/>
              </a:ext>
            </a:extLst>
          </p:cNvPr>
          <p:cNvSpPr>
            <a:spLocks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vi-VN" altLang="vi-VN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80B9844F-FF6C-1E41-9A59-CC757C4E342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vi-VN" altLang="vi-VN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3692BA45-C153-02C2-8ECE-6B3BDC1AB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-460375"/>
            <a:ext cx="9144001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>
            <a:extLst>
              <a:ext uri="{FF2B5EF4-FFF2-40B4-BE49-F238E27FC236}">
                <a16:creationId xmlns:a16="http://schemas.microsoft.com/office/drawing/2014/main" id="{E7B059B8-DB32-E35F-B5EC-BAC891F3F47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800" y="695325"/>
            <a:ext cx="8534400" cy="296068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302609"/>
              </a:avLst>
            </a:prstTxWarp>
          </a:bodyPr>
          <a:lstStyle/>
          <a:p>
            <a:pPr algn="ctr"/>
            <a:r>
              <a:rPr lang="en-US" sz="4400" kern="1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FF00"/>
                </a:solidFill>
                <a:cs typeface="Arial" panose="020B0604020202020204" pitchFamily="34" charset="0"/>
              </a:rPr>
              <a:t>Chào mừng các em học sinh lớp 2 </a:t>
            </a:r>
          </a:p>
        </p:txBody>
      </p:sp>
      <p:sp>
        <p:nvSpPr>
          <p:cNvPr id="8" name="Curved Down Ribbon 7">
            <a:extLst>
              <a:ext uri="{FF2B5EF4-FFF2-40B4-BE49-F238E27FC236}">
                <a16:creationId xmlns:a16="http://schemas.microsoft.com/office/drawing/2014/main" id="{20887AC2-581C-9E77-E9FE-E81A6BE1D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3650" y="1947863"/>
            <a:ext cx="9144000" cy="2286000"/>
          </a:xfrm>
          <a:prstGeom prst="ellipseRibbon">
            <a:avLst>
              <a:gd name="adj1" fmla="val 36213"/>
              <a:gd name="adj2" fmla="val 75000"/>
              <a:gd name="adj3" fmla="val 12500"/>
            </a:avLst>
          </a:prstGeom>
          <a:solidFill>
            <a:srgbClr val="31CF8F"/>
          </a:solidFill>
          <a:ln w="41275" algn="ctr">
            <a:solidFill>
              <a:srgbClr val="000BEE"/>
            </a:solidFill>
            <a:round/>
            <a:headEnd/>
            <a:tailEnd/>
          </a:ln>
          <a:effectLst>
            <a:outerShdw dist="50800" dir="5400000" algn="ctr" rotWithShape="0">
              <a:srgbClr val="000000">
                <a:alpha val="0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endParaRPr lang="en-US" altLang="vi-VN" sz="440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endParaRPr lang="en-US" altLang="vi-VN" sz="440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en-US" altLang="vi-VN" sz="4400">
                <a:solidFill>
                  <a:srgbClr val="FF0000"/>
                </a:solidFill>
                <a:cs typeface="Times New Roman" panose="02020603050405020304" pitchFamily="18" charset="0"/>
              </a:rPr>
              <a:t>MÔN </a:t>
            </a: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en-US" altLang="vi-VN" sz="4400">
                <a:solidFill>
                  <a:srgbClr val="FF0000"/>
                </a:solidFill>
                <a:cs typeface="Times New Roman" panose="02020603050405020304" pitchFamily="18" charset="0"/>
              </a:rPr>
              <a:t>TIẾNG VIỆT</a:t>
            </a:r>
            <a:endParaRPr lang="en-US" altLang="vi-VN" sz="4000"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endParaRPr lang="en-US" altLang="vi-VN" sz="4000"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en-US" altLang="vi-VN" sz="4000">
                <a:cs typeface="Times New Roman" panose="02020603050405020304" pitchFamily="18" charset="0"/>
              </a:rPr>
              <a:t>Bài 1</a:t>
            </a:r>
            <a:endParaRPr lang="en-US" altLang="vi-VN" sz="90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356ABCD-B12B-4A3E-97E5-774B1E6D8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êu đề 1">
            <a:extLst>
              <a:ext uri="{FF2B5EF4-FFF2-40B4-BE49-F238E27FC236}">
                <a16:creationId xmlns:a16="http://schemas.microsoft.com/office/drawing/2014/main" id="{BB0743EF-320E-4511-84AA-780474F0D8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11448" y="767989"/>
            <a:ext cx="4938851" cy="989259"/>
          </a:xfrm>
        </p:spPr>
        <p:txBody>
          <a:bodyPr>
            <a:no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"/>
              </a:rPr>
              <a:t>Câu ứng dụng</a:t>
            </a:r>
            <a:endParaRPr lang="en-US" sz="3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B1530D7-8D39-4B0E-987A-AF30C7B50ABB}"/>
              </a:ext>
            </a:extLst>
          </p:cNvPr>
          <p:cNvSpPr txBox="1"/>
          <p:nvPr/>
        </p:nvSpPr>
        <p:spPr>
          <a:xfrm>
            <a:off x="916956" y="2326063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HP001 "/>
              </a:rPr>
              <a:t>Ánh nắng ngập tràn biển</a:t>
            </a:r>
            <a:r>
              <a:rPr lang="en-US" sz="3200" b="1">
                <a:solidFill>
                  <a:schemeClr val="bg1"/>
                </a:solidFill>
                <a:effectLst/>
                <a:latin typeface="HP001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ς</a:t>
            </a:r>
            <a:r>
              <a:rPr lang="en-US" sz="3200" b="1">
                <a:solidFill>
                  <a:schemeClr val="bg1"/>
                </a:solidFill>
                <a:latin typeface="HP001 "/>
              </a:rPr>
              <a:t>ộng.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2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59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3" y="2197897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801" y="3429006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31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356ABCD-B12B-4A3E-97E5-774B1E6D8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êu đề 1">
            <a:extLst>
              <a:ext uri="{FF2B5EF4-FFF2-40B4-BE49-F238E27FC236}">
                <a16:creationId xmlns:a16="http://schemas.microsoft.com/office/drawing/2014/main" id="{BB0743EF-320E-4511-84AA-780474F0D8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11448" y="767989"/>
            <a:ext cx="4938851" cy="989259"/>
          </a:xfrm>
        </p:spPr>
        <p:txBody>
          <a:bodyPr>
            <a:no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"/>
              </a:rPr>
              <a:t>Đôi bàn tay bé</a:t>
            </a:r>
            <a:endParaRPr lang="en-US" sz="3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B1530D7-8D39-4B0E-987A-AF30C7B50ABB}"/>
              </a:ext>
            </a:extLst>
          </p:cNvPr>
          <p:cNvSpPr txBox="1"/>
          <p:nvPr/>
        </p:nvSpPr>
        <p:spPr>
          <a:xfrm>
            <a:off x="916956" y="2326063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HP001 "/>
              </a:rPr>
              <a:t>Mà siêng năng nhất nhà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B53EDA5-B47A-4F58-A8E8-83043EF7B3E3}"/>
              </a:ext>
            </a:extLst>
          </p:cNvPr>
          <p:cNvSpPr txBox="1"/>
          <p:nvPr/>
        </p:nvSpPr>
        <p:spPr>
          <a:xfrm>
            <a:off x="916956" y="3673721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HP001 "/>
              </a:rPr>
              <a:t>Lại nhặt rau giúp mẹ.</a:t>
            </a:r>
            <a:endParaRPr lang="en-US" sz="3200" b="1" i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2" name="Hộp Văn bản 6">
            <a:extLst>
              <a:ext uri="{FF2B5EF4-FFF2-40B4-BE49-F238E27FC236}">
                <a16:creationId xmlns:a16="http://schemas.microsoft.com/office/drawing/2014/main" id="{FFE21F51-C986-BE0C-CA32-A642C9810BBD}"/>
              </a:ext>
            </a:extLst>
          </p:cNvPr>
          <p:cNvSpPr txBox="1"/>
          <p:nvPr/>
        </p:nvSpPr>
        <p:spPr>
          <a:xfrm>
            <a:off x="940764" y="1635477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HP001 "/>
              </a:rPr>
              <a:t>Đôi bàn tay bé xíu.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Hộp Văn bản 6">
            <a:extLst>
              <a:ext uri="{FF2B5EF4-FFF2-40B4-BE49-F238E27FC236}">
                <a16:creationId xmlns:a16="http://schemas.microsoft.com/office/drawing/2014/main" id="{03D041B0-B24A-1CF6-4B95-27274EDD015C}"/>
              </a:ext>
            </a:extLst>
          </p:cNvPr>
          <p:cNvSpPr txBox="1"/>
          <p:nvPr/>
        </p:nvSpPr>
        <p:spPr>
          <a:xfrm>
            <a:off x="916955" y="2999892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HP001 "/>
              </a:rPr>
              <a:t>Hết xâu kim cho bà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Hộp Văn bản 6">
            <a:extLst>
              <a:ext uri="{FF2B5EF4-FFF2-40B4-BE49-F238E27FC236}">
                <a16:creationId xmlns:a16="http://schemas.microsoft.com/office/drawing/2014/main" id="{5357C98A-D491-EDA6-EFCD-6EEC83318DF4}"/>
              </a:ext>
            </a:extLst>
          </p:cNvPr>
          <p:cNvSpPr txBox="1"/>
          <p:nvPr/>
        </p:nvSpPr>
        <p:spPr>
          <a:xfrm>
            <a:off x="6384306" y="1635477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HP001 "/>
              </a:rPr>
              <a:t>Đôi bàn tay be bé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Hộp Văn bản 6">
            <a:extLst>
              <a:ext uri="{FF2B5EF4-FFF2-40B4-BE49-F238E27FC236}">
                <a16:creationId xmlns:a16="http://schemas.microsoft.com/office/drawing/2014/main" id="{588A1187-78B8-1AFE-4020-19949BBECDA5}"/>
              </a:ext>
            </a:extLst>
          </p:cNvPr>
          <p:cNvSpPr txBox="1"/>
          <p:nvPr/>
        </p:nvSpPr>
        <p:spPr>
          <a:xfrm>
            <a:off x="6384305" y="2309306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HP001 "/>
              </a:rPr>
              <a:t>Nhanh nhẹn ai biết không?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Hộp Văn bản 6">
            <a:extLst>
              <a:ext uri="{FF2B5EF4-FFF2-40B4-BE49-F238E27FC236}">
                <a16:creationId xmlns:a16="http://schemas.microsoft.com/office/drawing/2014/main" id="{332A02A2-82AA-F7A0-2CD2-08FCC5231B4A}"/>
              </a:ext>
            </a:extLst>
          </p:cNvPr>
          <p:cNvSpPr txBox="1"/>
          <p:nvPr/>
        </p:nvSpPr>
        <p:spPr>
          <a:xfrm>
            <a:off x="6384305" y="2979756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HP001 "/>
              </a:rPr>
              <a:t>Chiều tưới cây cho ông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Hộp Văn bản 6">
            <a:extLst>
              <a:ext uri="{FF2B5EF4-FFF2-40B4-BE49-F238E27FC236}">
                <a16:creationId xmlns:a16="http://schemas.microsoft.com/office/drawing/2014/main" id="{074BA113-53EA-F6FC-75AA-B275B7F3F3E6}"/>
              </a:ext>
            </a:extLst>
          </p:cNvPr>
          <p:cNvSpPr txBox="1"/>
          <p:nvPr/>
        </p:nvSpPr>
        <p:spPr>
          <a:xfrm>
            <a:off x="6384305" y="3650206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HP001 "/>
              </a:rPr>
              <a:t>Tối chép thơ tặng bố.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74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34"/>
          <p:cNvGrpSpPr>
            <a:grpSpLocks/>
          </p:cNvGrpSpPr>
          <p:nvPr/>
        </p:nvGrpSpPr>
        <p:grpSpPr bwMode="auto">
          <a:xfrm>
            <a:off x="0" y="6529388"/>
            <a:ext cx="12194117" cy="328612"/>
            <a:chOff x="0" y="6557554"/>
            <a:chExt cx="12194509" cy="328254"/>
          </a:xfrm>
        </p:grpSpPr>
        <p:sp>
          <p:nvSpPr>
            <p:cNvPr id="36" name="Rectangle 35"/>
            <p:cNvSpPr/>
            <p:nvPr/>
          </p:nvSpPr>
          <p:spPr>
            <a:xfrm>
              <a:off x="2417311" y="6557554"/>
              <a:ext cx="2427895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826155" y="6557554"/>
              <a:ext cx="2480813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300618" y="6557554"/>
              <a:ext cx="2480813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9715812" y="6557554"/>
              <a:ext cx="2478697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0" y="6557554"/>
              <a:ext cx="2427895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135"/>
          <p:cNvGrpSpPr>
            <a:grpSpLocks/>
          </p:cNvGrpSpPr>
          <p:nvPr/>
        </p:nvGrpSpPr>
        <p:grpSpPr bwMode="auto">
          <a:xfrm>
            <a:off x="1214969" y="0"/>
            <a:ext cx="10636251" cy="1219200"/>
            <a:chOff x="2470108" y="2002067"/>
            <a:chExt cx="8616920" cy="966897"/>
          </a:xfrm>
        </p:grpSpPr>
        <p:sp>
          <p:nvSpPr>
            <p:cNvPr id="3" name="23"/>
            <p:cNvSpPr/>
            <p:nvPr/>
          </p:nvSpPr>
          <p:spPr>
            <a:xfrm>
              <a:off x="2470108" y="2002067"/>
              <a:ext cx="8236232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ED2F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endParaRPr>
            </a:p>
          </p:txBody>
        </p:sp>
        <p:sp>
          <p:nvSpPr>
            <p:cNvPr id="64541" name="137"/>
            <p:cNvSpPr txBox="1">
              <a:spLocks noChangeArrowheads="1"/>
            </p:cNvSpPr>
            <p:nvPr/>
          </p:nvSpPr>
          <p:spPr bwMode="auto">
            <a:xfrm>
              <a:off x="2470108" y="2129641"/>
              <a:ext cx="8616920" cy="561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 sz="4000" b="1">
                <a:solidFill>
                  <a:srgbClr val="00000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</a:endParaRPr>
            </a:p>
          </p:txBody>
        </p:sp>
      </p:grpSp>
      <p:grpSp>
        <p:nvGrpSpPr>
          <p:cNvPr id="5" name="139"/>
          <p:cNvGrpSpPr>
            <a:grpSpLocks/>
          </p:cNvGrpSpPr>
          <p:nvPr/>
        </p:nvGrpSpPr>
        <p:grpSpPr bwMode="auto">
          <a:xfrm>
            <a:off x="-50795" y="7"/>
            <a:ext cx="1157817" cy="1095375"/>
            <a:chOff x="1353570" y="1860082"/>
            <a:chExt cx="1425587" cy="1247005"/>
          </a:xfrm>
        </p:grpSpPr>
        <p:sp>
          <p:nvSpPr>
            <p:cNvPr id="6" name="16"/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" name="24"/>
            <p:cNvSpPr/>
            <p:nvPr/>
          </p:nvSpPr>
          <p:spPr>
            <a:xfrm>
              <a:off x="1530791" y="2017314"/>
              <a:ext cx="1071145" cy="937964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5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2</a:t>
              </a:r>
              <a:endParaRPr lang="zh-CN" alt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  <p:sp>
          <p:nvSpPr>
            <p:cNvPr id="8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64383" y="2223341"/>
              <a:ext cx="380504" cy="553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sz="20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4517" name="Rectangle 8"/>
          <p:cNvSpPr>
            <a:spLocks noChangeArrowheads="1"/>
          </p:cNvSpPr>
          <p:nvPr/>
        </p:nvSpPr>
        <p:spPr bwMode="auto">
          <a:xfrm>
            <a:off x="1107020" y="339725"/>
            <a:ext cx="1058333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 chữ phù hợp với ô trống: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4518" name="Rectangle 11"/>
          <p:cNvSpPr>
            <a:spLocks noChangeArrowheads="1"/>
          </p:cNvSpPr>
          <p:nvPr/>
        </p:nvSpPr>
        <p:spPr bwMode="auto">
          <a:xfrm>
            <a:off x="948268" y="1762125"/>
            <a:ext cx="4665133" cy="76835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∎</a:t>
            </a:r>
            <a:r>
              <a:rPr lang="en-US" sz="4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ái đồng hồ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914401" y="1749425"/>
            <a:ext cx="4667251" cy="76835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ái đồng hồ</a:t>
            </a:r>
          </a:p>
        </p:txBody>
      </p:sp>
      <p:sp>
        <p:nvSpPr>
          <p:cNvPr id="64520" name="Rectangle 14"/>
          <p:cNvSpPr>
            <a:spLocks noChangeArrowheads="1"/>
          </p:cNvSpPr>
          <p:nvPr/>
        </p:nvSpPr>
        <p:spPr bwMode="auto">
          <a:xfrm>
            <a:off x="6568018" y="1749431"/>
            <a:ext cx="2475358" cy="769441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∎</a:t>
            </a:r>
            <a:r>
              <a:rPr lang="en-US" sz="4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on tu hú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6631519" y="1747845"/>
            <a:ext cx="2284600" cy="769441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on tu hú</a:t>
            </a:r>
          </a:p>
        </p:txBody>
      </p:sp>
      <p:sp>
        <p:nvSpPr>
          <p:cNvPr id="64522" name="Rectangle 15"/>
          <p:cNvSpPr>
            <a:spLocks noChangeArrowheads="1"/>
          </p:cNvSpPr>
          <p:nvPr/>
        </p:nvSpPr>
        <p:spPr bwMode="auto">
          <a:xfrm>
            <a:off x="1026587" y="2887669"/>
            <a:ext cx="2427268" cy="769441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4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∎</a:t>
            </a:r>
            <a:r>
              <a:rPr lang="en-US" sz="4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êu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047751" y="2892431"/>
            <a:ext cx="2268570" cy="769441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</a:t>
            </a:r>
            <a:r>
              <a:rPr lang="en-US" sz="4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êu</a:t>
            </a:r>
          </a:p>
        </p:txBody>
      </p:sp>
      <p:sp>
        <p:nvSpPr>
          <p:cNvPr id="64524" name="Rectangle 16"/>
          <p:cNvSpPr>
            <a:spLocks noChangeArrowheads="1"/>
          </p:cNvSpPr>
          <p:nvPr/>
        </p:nvSpPr>
        <p:spPr bwMode="auto">
          <a:xfrm>
            <a:off x="4438651" y="4051300"/>
            <a:ext cx="4000500" cy="76993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∎</a:t>
            </a:r>
            <a:r>
              <a:rPr lang="en-US" sz="4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âu chuyện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4337051" y="4041775"/>
            <a:ext cx="4203700" cy="76993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âu chuyện</a:t>
            </a:r>
          </a:p>
        </p:txBody>
      </p:sp>
      <p:sp>
        <p:nvSpPr>
          <p:cNvPr id="64526" name="Rectangle 17"/>
          <p:cNvSpPr>
            <a:spLocks noChangeArrowheads="1"/>
          </p:cNvSpPr>
          <p:nvPr/>
        </p:nvSpPr>
        <p:spPr bwMode="auto">
          <a:xfrm>
            <a:off x="7306733" y="2874970"/>
            <a:ext cx="1330814" cy="769441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∎</a:t>
            </a:r>
            <a:r>
              <a:rPr lang="en-US" sz="4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ì lạ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7306735" y="2892431"/>
            <a:ext cx="1172116" cy="769441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4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ì lạ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635000" y="4821245"/>
            <a:ext cx="466794" cy="769441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cxnSp>
        <p:nvCxnSpPr>
          <p:cNvPr id="24" name="Straight Arrow Connector 23"/>
          <p:cNvCxnSpPr>
            <a:stCxn id="20" idx="3"/>
          </p:cNvCxnSpPr>
          <p:nvPr/>
        </p:nvCxnSpPr>
        <p:spPr>
          <a:xfrm flipV="1">
            <a:off x="1101794" y="4821246"/>
            <a:ext cx="2147291" cy="3847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325284" y="4329120"/>
            <a:ext cx="34176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cxnSp>
        <p:nvCxnSpPr>
          <p:cNvPr id="37" name="Straight Arrow Connector 36"/>
          <p:cNvCxnSpPr>
            <a:stCxn id="20" idx="3"/>
          </p:cNvCxnSpPr>
          <p:nvPr/>
        </p:nvCxnSpPr>
        <p:spPr>
          <a:xfrm>
            <a:off x="1101794" y="5205966"/>
            <a:ext cx="2223491" cy="756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3251201" y="4797431"/>
            <a:ext cx="43473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3280833" y="5440370"/>
            <a:ext cx="43473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ê</a:t>
            </a:r>
          </a:p>
        </p:txBody>
      </p:sp>
      <p:cxnSp>
        <p:nvCxnSpPr>
          <p:cNvPr id="47" name="Straight Arrow Connector 46"/>
          <p:cNvCxnSpPr>
            <a:stCxn id="20" idx="3"/>
          </p:cNvCxnSpPr>
          <p:nvPr/>
        </p:nvCxnSpPr>
        <p:spPr>
          <a:xfrm>
            <a:off x="1101794" y="5205966"/>
            <a:ext cx="1946211" cy="5852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5194304" y="4916495"/>
            <a:ext cx="591829" cy="769441"/>
          </a:xfrm>
          <a:prstGeom prst="rect">
            <a:avLst/>
          </a:prstGeom>
          <a:solidFill>
            <a:schemeClr val="accent4"/>
          </a:solidFill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c: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6568017" y="4916488"/>
            <a:ext cx="33265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 nguyên âm: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a, ă, â, o, ô, ơ, u, ư</a:t>
            </a:r>
            <a:endParaRPr lang="en-US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3670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5" grpId="0" animBg="1"/>
      <p:bldP spid="27" grpId="0" animBg="1"/>
      <p:bldP spid="29" grpId="0" animBg="1"/>
      <p:bldP spid="20" grpId="0" animBg="1"/>
      <p:bldP spid="28" grpId="0"/>
      <p:bldP spid="41" grpId="0"/>
      <p:bldP spid="43" grpId="0"/>
      <p:bldP spid="39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914400" y="-304800"/>
            <a:ext cx="10668000" cy="1371600"/>
          </a:xfrm>
        </p:spPr>
        <p:txBody>
          <a:bodyPr/>
          <a:lstStyle/>
          <a:p>
            <a:pPr algn="l" eaLnBrk="1" hangingPunct="1"/>
            <a:r>
              <a:rPr lang="en-US" sz="2800" b="1">
                <a:solidFill>
                  <a:srgbClr val="0000FF"/>
                </a:solidFill>
              </a:rPr>
              <a:t>Viết vào vở 10 chữ cái trong bảng sau:</a:t>
            </a:r>
          </a:p>
        </p:txBody>
      </p:sp>
      <p:sp>
        <p:nvSpPr>
          <p:cNvPr id="65539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406400" y="1600200"/>
            <a:ext cx="10668000" cy="31242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/>
              <a:t>       </a:t>
            </a:r>
          </a:p>
        </p:txBody>
      </p:sp>
      <p:graphicFrame>
        <p:nvGraphicFramePr>
          <p:cNvPr id="36012" name="Group 1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750458"/>
              </p:ext>
            </p:extLst>
          </p:nvPr>
        </p:nvGraphicFramePr>
        <p:xfrm>
          <a:off x="1524000" y="914407"/>
          <a:ext cx="9245600" cy="5257801"/>
        </p:xfrm>
        <a:graphic>
          <a:graphicData uri="http://schemas.openxmlformats.org/drawingml/2006/table">
            <a:tbl>
              <a:tblPr/>
              <a:tblGrid>
                <a:gridCol w="314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0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157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Số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thứ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tự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Chữ cái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Tên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chữ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cái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2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xê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5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dê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92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ê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5966" name="Text Box 126"/>
          <p:cNvSpPr txBox="1">
            <a:spLocks noChangeArrowheads="1"/>
          </p:cNvSpPr>
          <p:nvPr/>
        </p:nvSpPr>
        <p:spPr bwMode="auto">
          <a:xfrm>
            <a:off x="5892800" y="4662488"/>
            <a:ext cx="812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35967" name="Text Box 127"/>
          <p:cNvSpPr txBox="1">
            <a:spLocks noChangeArrowheads="1"/>
          </p:cNvSpPr>
          <p:nvPr/>
        </p:nvSpPr>
        <p:spPr bwMode="auto">
          <a:xfrm>
            <a:off x="5892800" y="5195888"/>
            <a:ext cx="812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e</a:t>
            </a:r>
          </a:p>
        </p:txBody>
      </p:sp>
      <p:sp>
        <p:nvSpPr>
          <p:cNvPr id="65588" name="Text Box 128"/>
          <p:cNvSpPr txBox="1">
            <a:spLocks noChangeArrowheads="1"/>
          </p:cNvSpPr>
          <p:nvPr/>
        </p:nvSpPr>
        <p:spPr bwMode="auto">
          <a:xfrm>
            <a:off x="5892800" y="5653088"/>
            <a:ext cx="812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ê</a:t>
            </a:r>
          </a:p>
        </p:txBody>
      </p:sp>
      <p:sp>
        <p:nvSpPr>
          <p:cNvPr id="129081" name="Text Box 129"/>
          <p:cNvSpPr txBox="1">
            <a:spLocks noChangeArrowheads="1"/>
          </p:cNvSpPr>
          <p:nvPr/>
        </p:nvSpPr>
        <p:spPr bwMode="auto">
          <a:xfrm>
            <a:off x="5892800" y="4052888"/>
            <a:ext cx="812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35970" name="Text Box 130"/>
          <p:cNvSpPr txBox="1">
            <a:spLocks noChangeArrowheads="1"/>
          </p:cNvSpPr>
          <p:nvPr/>
        </p:nvSpPr>
        <p:spPr bwMode="auto">
          <a:xfrm>
            <a:off x="5892800" y="3048007"/>
            <a:ext cx="812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35971" name="Text Box 131"/>
          <p:cNvSpPr txBox="1">
            <a:spLocks noChangeArrowheads="1"/>
          </p:cNvSpPr>
          <p:nvPr/>
        </p:nvSpPr>
        <p:spPr bwMode="auto">
          <a:xfrm>
            <a:off x="5892800" y="2528888"/>
            <a:ext cx="812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â</a:t>
            </a:r>
          </a:p>
        </p:txBody>
      </p:sp>
      <p:sp>
        <p:nvSpPr>
          <p:cNvPr id="35972" name="Text Box 132"/>
          <p:cNvSpPr txBox="1">
            <a:spLocks noChangeArrowheads="1"/>
          </p:cNvSpPr>
          <p:nvPr/>
        </p:nvSpPr>
        <p:spPr bwMode="auto">
          <a:xfrm>
            <a:off x="5892800" y="2009782"/>
            <a:ext cx="812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</a:p>
        </p:txBody>
      </p:sp>
      <p:grpSp>
        <p:nvGrpSpPr>
          <p:cNvPr id="13" name="139"/>
          <p:cNvGrpSpPr>
            <a:grpSpLocks/>
          </p:cNvGrpSpPr>
          <p:nvPr/>
        </p:nvGrpSpPr>
        <p:grpSpPr bwMode="auto">
          <a:xfrm>
            <a:off x="-50795" y="7"/>
            <a:ext cx="1157817" cy="1095375"/>
            <a:chOff x="1353570" y="1860082"/>
            <a:chExt cx="1425587" cy="1247005"/>
          </a:xfrm>
        </p:grpSpPr>
        <p:sp>
          <p:nvSpPr>
            <p:cNvPr id="14" name="16"/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2000" kern="0">
                <a:solidFill>
                  <a:prstClr val="white"/>
                </a:solidFill>
                <a:latin typeface="Calibri"/>
                <a:sym typeface="+mn-lt"/>
              </a:endParaRPr>
            </a:p>
          </p:txBody>
        </p:sp>
        <p:sp>
          <p:nvSpPr>
            <p:cNvPr id="15" name="24"/>
            <p:cNvSpPr/>
            <p:nvPr/>
          </p:nvSpPr>
          <p:spPr>
            <a:xfrm>
              <a:off x="1530791" y="2017314"/>
              <a:ext cx="1071145" cy="937964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5400" b="1" kern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3</a:t>
              </a:r>
              <a:endParaRPr lang="zh-CN" altLang="en-US" sz="54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  <p:sp>
          <p:nvSpPr>
            <p:cNvPr id="16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64383" y="2223341"/>
              <a:ext cx="380504" cy="553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sz="2000" kern="0">
                <a:solidFill>
                  <a:prstClr val="black"/>
                </a:solidFill>
                <a:latin typeface="Calibri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5610711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6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5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5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5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9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5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5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5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66" grpId="0"/>
      <p:bldP spid="35967" grpId="0"/>
      <p:bldP spid="65588" grpId="0"/>
      <p:bldP spid="129081" grpId="0"/>
      <p:bldP spid="35970" grpId="0"/>
      <p:bldP spid="35971" grpId="0"/>
      <p:bldP spid="3597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7" name="Group 119"/>
          <p:cNvGrpSpPr/>
          <p:nvPr/>
        </p:nvGrpSpPr>
        <p:grpSpPr>
          <a:xfrm>
            <a:off x="3435926" y="1036061"/>
            <a:ext cx="5320147" cy="4785878"/>
            <a:chOff x="4901092" y="1500174"/>
            <a:chExt cx="3419637" cy="4214842"/>
          </a:xfrm>
        </p:grpSpPr>
        <p:pic>
          <p:nvPicPr>
            <p:cNvPr id="4108" name="Picture 330"/>
            <p:cNvPicPr>
              <a:picLocks noChangeAspect="1"/>
            </p:cNvPicPr>
            <p:nvPr/>
          </p:nvPicPr>
          <p:blipFill>
            <a:blip r:embed="rId2"/>
            <a:srcRect l="20361" t="39278" r="54736" b="30208"/>
            <a:stretch>
              <a:fillRect/>
            </a:stretch>
          </p:blipFill>
          <p:spPr>
            <a:xfrm>
              <a:off x="4947035" y="1500174"/>
              <a:ext cx="3373694" cy="4144108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4109" name="Picture 331" descr="aa hoa"/>
            <p:cNvPicPr>
              <a:picLocks noChangeAspect="1"/>
            </p:cNvPicPr>
            <p:nvPr/>
          </p:nvPicPr>
          <p:blipFill>
            <a:blip r:embed="rId3"/>
            <a:srcRect t="20689"/>
            <a:stretch>
              <a:fillRect/>
            </a:stretch>
          </p:blipFill>
          <p:spPr>
            <a:xfrm>
              <a:off x="4901092" y="2036839"/>
              <a:ext cx="3343274" cy="367817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Arc 332"/>
            <p:cNvSpPr/>
            <p:nvPr/>
          </p:nvSpPr>
          <p:spPr bwMode="auto">
            <a:xfrm rot="3012920" flipH="1">
              <a:off x="5086681" y="4673397"/>
              <a:ext cx="625479" cy="606853"/>
            </a:xfrm>
            <a:custGeom>
              <a:avLst/>
              <a:gdLst>
                <a:gd name="T0" fmla="*/ 0 w 21600"/>
                <a:gd name="T1" fmla="*/ 0 h 24238"/>
                <a:gd name="T2" fmla="*/ 0 w 21600"/>
                <a:gd name="T3" fmla="*/ 0 h 24238"/>
                <a:gd name="T4" fmla="*/ 0 w 21600"/>
                <a:gd name="T5" fmla="*/ 0 h 2423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4238"/>
                <a:gd name="T11" fmla="*/ 21600 w 21600"/>
                <a:gd name="T12" fmla="*/ 24238 h 242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4238" fill="none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</a:path>
                <a:path w="21600" h="24238" stroke="0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  <a:lnTo>
                    <a:pt x="0" y="3137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7" name="Arc 333"/>
            <p:cNvSpPr/>
            <p:nvPr/>
          </p:nvSpPr>
          <p:spPr bwMode="auto">
            <a:xfrm rot="2886845" flipH="1">
              <a:off x="6342633" y="2452463"/>
              <a:ext cx="620717" cy="754505"/>
            </a:xfrm>
            <a:custGeom>
              <a:avLst/>
              <a:gdLst>
                <a:gd name="T0" fmla="*/ 0 w 21507"/>
                <a:gd name="T1" fmla="*/ 0 h 17587"/>
                <a:gd name="T2" fmla="*/ 0 w 21507"/>
                <a:gd name="T3" fmla="*/ 0 h 17587"/>
                <a:gd name="T4" fmla="*/ 0 w 21507"/>
                <a:gd name="T5" fmla="*/ 0 h 17587"/>
                <a:gd name="T6" fmla="*/ 0 60000 65536"/>
                <a:gd name="T7" fmla="*/ 0 60000 65536"/>
                <a:gd name="T8" fmla="*/ 0 60000 65536"/>
                <a:gd name="T9" fmla="*/ 0 w 21507"/>
                <a:gd name="T10" fmla="*/ 0 h 17587"/>
                <a:gd name="T11" fmla="*/ 21507 w 21507"/>
                <a:gd name="T12" fmla="*/ 17587 h 17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07" h="17587" fill="none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</a:path>
                <a:path w="21507" h="17587" stroke="0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8" name="Arc 334"/>
            <p:cNvSpPr/>
            <p:nvPr/>
          </p:nvSpPr>
          <p:spPr bwMode="auto">
            <a:xfrm rot="6471623" flipH="1">
              <a:off x="6199420" y="3545601"/>
              <a:ext cx="493715" cy="863769"/>
            </a:xfrm>
            <a:custGeom>
              <a:avLst/>
              <a:gdLst>
                <a:gd name="T0" fmla="*/ 0 w 17031"/>
                <a:gd name="T1" fmla="*/ 0 h 20119"/>
                <a:gd name="T2" fmla="*/ 0 w 17031"/>
                <a:gd name="T3" fmla="*/ 0 h 20119"/>
                <a:gd name="T4" fmla="*/ 0 w 17031"/>
                <a:gd name="T5" fmla="*/ 0 h 20119"/>
                <a:gd name="T6" fmla="*/ 0 60000 65536"/>
                <a:gd name="T7" fmla="*/ 0 60000 65536"/>
                <a:gd name="T8" fmla="*/ 0 60000 65536"/>
                <a:gd name="T9" fmla="*/ 0 w 17031"/>
                <a:gd name="T10" fmla="*/ 0 h 20119"/>
                <a:gd name="T11" fmla="*/ 17031 w 17031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1" h="20119" fill="none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</a:path>
                <a:path w="17031" h="20119" stroke="0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9" name="Text Box 335"/>
            <p:cNvSpPr txBox="1">
              <a:spLocks noChangeArrowheads="1"/>
            </p:cNvSpPr>
            <p:nvPr/>
          </p:nvSpPr>
          <p:spPr bwMode="auto">
            <a:xfrm>
              <a:off x="5490227" y="3840165"/>
              <a:ext cx="466583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20" name="Line 336"/>
            <p:cNvSpPr>
              <a:spLocks noChangeShapeType="1"/>
            </p:cNvSpPr>
            <p:nvPr/>
          </p:nvSpPr>
          <p:spPr bwMode="auto">
            <a:xfrm flipH="1">
              <a:off x="7427431" y="2359018"/>
              <a:ext cx="28054" cy="547691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tailEnd type="triangle" w="med" len="med"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21" name="Text Box 337"/>
            <p:cNvSpPr txBox="1">
              <a:spLocks noChangeArrowheads="1"/>
            </p:cNvSpPr>
            <p:nvPr/>
          </p:nvSpPr>
          <p:spPr bwMode="auto">
            <a:xfrm>
              <a:off x="7194139" y="1590663"/>
              <a:ext cx="466583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22" name="Text Box 338"/>
            <p:cNvSpPr txBox="1">
              <a:spLocks noChangeArrowheads="1"/>
            </p:cNvSpPr>
            <p:nvPr/>
          </p:nvSpPr>
          <p:spPr bwMode="auto">
            <a:xfrm>
              <a:off x="5649692" y="3309936"/>
              <a:ext cx="468059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758038"/>
      </p:ext>
    </p:extLst>
  </p:cSld>
  <p:clrMapOvr>
    <a:masterClrMapping/>
  </p:clrMapOvr>
  <p:transition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7" name="A">
            <a:hlinkClick r:id="" action="ppaction://media"/>
            <a:extLst>
              <a:ext uri="{FF2B5EF4-FFF2-40B4-BE49-F238E27FC236}">
                <a16:creationId xmlns:a16="http://schemas.microsoft.com/office/drawing/2014/main" id="{2C099827-3A5F-445F-8637-E57B28D41F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4783" y="464384"/>
            <a:ext cx="9964911" cy="586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0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4"/>
          <p:cNvGrpSpPr/>
          <p:nvPr/>
        </p:nvGrpSpPr>
        <p:grpSpPr>
          <a:xfrm>
            <a:off x="3893128" y="1122220"/>
            <a:ext cx="5417128" cy="4835235"/>
            <a:chOff x="5761044" y="3571876"/>
            <a:chExt cx="1739914" cy="2105024"/>
          </a:xfrm>
        </p:grpSpPr>
        <p:pic>
          <p:nvPicPr>
            <p:cNvPr id="5133" name="Picture 330"/>
            <p:cNvPicPr>
              <a:picLocks noChangeAspect="1"/>
            </p:cNvPicPr>
            <p:nvPr/>
          </p:nvPicPr>
          <p:blipFill>
            <a:blip r:embed="rId2"/>
            <a:srcRect l="20361" t="54475" r="66866" b="30208"/>
            <a:stretch>
              <a:fillRect/>
            </a:stretch>
          </p:blipFill>
          <p:spPr>
            <a:xfrm>
              <a:off x="5770498" y="3571876"/>
              <a:ext cx="1730460" cy="2080104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5134" name="Picture 331" descr="aa hoa"/>
            <p:cNvPicPr>
              <a:picLocks noChangeAspect="1"/>
            </p:cNvPicPr>
            <p:nvPr/>
          </p:nvPicPr>
          <p:blipFill>
            <a:blip r:embed="rId3"/>
            <a:srcRect t="20689"/>
            <a:stretch>
              <a:fillRect/>
            </a:stretch>
          </p:blipFill>
          <p:spPr>
            <a:xfrm>
              <a:off x="5761044" y="3857628"/>
              <a:ext cx="1707333" cy="1819272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5135" name="Group 222"/>
            <p:cNvGrpSpPr/>
            <p:nvPr/>
          </p:nvGrpSpPr>
          <p:grpSpPr>
            <a:xfrm>
              <a:off x="5915407" y="3614704"/>
              <a:ext cx="1188495" cy="1754900"/>
              <a:chOff x="5096656" y="1590600"/>
              <a:chExt cx="2505473" cy="3699514"/>
            </a:xfrm>
          </p:grpSpPr>
          <p:sp>
            <p:nvSpPr>
              <p:cNvPr id="27" name="Arc 332"/>
              <p:cNvSpPr/>
              <p:nvPr/>
            </p:nvSpPr>
            <p:spPr bwMode="auto">
              <a:xfrm rot="3012920" flipH="1">
                <a:off x="5085747" y="4673528"/>
                <a:ext cx="627495" cy="605678"/>
              </a:xfrm>
              <a:custGeom>
                <a:avLst/>
                <a:gdLst>
                  <a:gd name="T0" fmla="*/ 0 w 21600"/>
                  <a:gd name="T1" fmla="*/ 0 h 24238"/>
                  <a:gd name="T2" fmla="*/ 0 w 21600"/>
                  <a:gd name="T3" fmla="*/ 0 h 24238"/>
                  <a:gd name="T4" fmla="*/ 0 w 21600"/>
                  <a:gd name="T5" fmla="*/ 0 h 2423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4238"/>
                  <a:gd name="T11" fmla="*/ 21600 w 21600"/>
                  <a:gd name="T12" fmla="*/ 24238 h 2423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4238" fill="none" extrusionOk="0">
                    <a:moveTo>
                      <a:pt x="21370" y="0"/>
                    </a:moveTo>
                    <a:cubicBezTo>
                      <a:pt x="21523" y="1038"/>
                      <a:pt x="21600" y="2087"/>
                      <a:pt x="21600" y="3137"/>
                    </a:cubicBezTo>
                    <a:cubicBezTo>
                      <a:pt x="21600" y="13287"/>
                      <a:pt x="14532" y="22068"/>
                      <a:pt x="4616" y="24238"/>
                    </a:cubicBezTo>
                  </a:path>
                  <a:path w="21600" h="24238" stroke="0" extrusionOk="0">
                    <a:moveTo>
                      <a:pt x="21370" y="0"/>
                    </a:moveTo>
                    <a:cubicBezTo>
                      <a:pt x="21523" y="1038"/>
                      <a:pt x="21600" y="2087"/>
                      <a:pt x="21600" y="3137"/>
                    </a:cubicBezTo>
                    <a:cubicBezTo>
                      <a:pt x="21600" y="13287"/>
                      <a:pt x="14532" y="22068"/>
                      <a:pt x="4616" y="24238"/>
                    </a:cubicBezTo>
                    <a:lnTo>
                      <a:pt x="0" y="3137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28" name="Arc 333"/>
              <p:cNvSpPr/>
              <p:nvPr/>
            </p:nvSpPr>
            <p:spPr bwMode="auto">
              <a:xfrm rot="2886845" flipH="1">
                <a:off x="6340741" y="2451712"/>
                <a:ext cx="622981" cy="756157"/>
              </a:xfrm>
              <a:custGeom>
                <a:avLst/>
                <a:gdLst>
                  <a:gd name="T0" fmla="*/ 0 w 21507"/>
                  <a:gd name="T1" fmla="*/ 0 h 17587"/>
                  <a:gd name="T2" fmla="*/ 0 w 21507"/>
                  <a:gd name="T3" fmla="*/ 0 h 17587"/>
                  <a:gd name="T4" fmla="*/ 0 w 21507"/>
                  <a:gd name="T5" fmla="*/ 0 h 17587"/>
                  <a:gd name="T6" fmla="*/ 0 60000 65536"/>
                  <a:gd name="T7" fmla="*/ 0 60000 65536"/>
                  <a:gd name="T8" fmla="*/ 0 60000 65536"/>
                  <a:gd name="T9" fmla="*/ 0 w 21507"/>
                  <a:gd name="T10" fmla="*/ 0 h 17587"/>
                  <a:gd name="T11" fmla="*/ 21507 w 21507"/>
                  <a:gd name="T12" fmla="*/ 17587 h 17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07" h="17587" fill="none" extrusionOk="0">
                    <a:moveTo>
                      <a:pt x="21506" y="2004"/>
                    </a:moveTo>
                    <a:cubicBezTo>
                      <a:pt x="20924" y="8254"/>
                      <a:pt x="17651" y="13942"/>
                      <a:pt x="12540" y="17586"/>
                    </a:cubicBezTo>
                  </a:path>
                  <a:path w="21507" h="17587" stroke="0" extrusionOk="0">
                    <a:moveTo>
                      <a:pt x="21506" y="2004"/>
                    </a:moveTo>
                    <a:cubicBezTo>
                      <a:pt x="20924" y="8254"/>
                      <a:pt x="17651" y="13942"/>
                      <a:pt x="12540" y="17586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 type="triangle" w="med" len="med"/>
              </a:ln>
            </p:spPr>
            <p:txBody>
              <a:bodyPr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29" name="Arc 334"/>
              <p:cNvSpPr/>
              <p:nvPr/>
            </p:nvSpPr>
            <p:spPr bwMode="auto">
              <a:xfrm rot="6471623" flipH="1">
                <a:off x="6197221" y="3545879"/>
                <a:ext cx="494323" cy="863374"/>
              </a:xfrm>
              <a:custGeom>
                <a:avLst/>
                <a:gdLst>
                  <a:gd name="T0" fmla="*/ 0 w 17031"/>
                  <a:gd name="T1" fmla="*/ 0 h 20119"/>
                  <a:gd name="T2" fmla="*/ 0 w 17031"/>
                  <a:gd name="T3" fmla="*/ 0 h 20119"/>
                  <a:gd name="T4" fmla="*/ 0 w 17031"/>
                  <a:gd name="T5" fmla="*/ 0 h 20119"/>
                  <a:gd name="T6" fmla="*/ 0 60000 65536"/>
                  <a:gd name="T7" fmla="*/ 0 60000 65536"/>
                  <a:gd name="T8" fmla="*/ 0 60000 65536"/>
                  <a:gd name="T9" fmla="*/ 0 w 17031"/>
                  <a:gd name="T10" fmla="*/ 0 h 20119"/>
                  <a:gd name="T11" fmla="*/ 17031 w 17031"/>
                  <a:gd name="T12" fmla="*/ 20119 h 201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031" h="20119" fill="none" extrusionOk="0">
                    <a:moveTo>
                      <a:pt x="17030" y="13285"/>
                    </a:moveTo>
                    <a:cubicBezTo>
                      <a:pt x="14643" y="16345"/>
                      <a:pt x="11475" y="18706"/>
                      <a:pt x="7860" y="20118"/>
                    </a:cubicBezTo>
                  </a:path>
                  <a:path w="17031" h="20119" stroke="0" extrusionOk="0">
                    <a:moveTo>
                      <a:pt x="17030" y="13285"/>
                    </a:moveTo>
                    <a:cubicBezTo>
                      <a:pt x="14643" y="16345"/>
                      <a:pt x="11475" y="18706"/>
                      <a:pt x="7860" y="20118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 type="triangle" w="med" len="med"/>
              </a:ln>
            </p:spPr>
            <p:txBody>
              <a:bodyPr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30" name="Text Box 335"/>
              <p:cNvSpPr txBox="1">
                <a:spLocks noChangeArrowheads="1"/>
              </p:cNvSpPr>
              <p:nvPr/>
            </p:nvSpPr>
            <p:spPr bwMode="auto">
              <a:xfrm>
                <a:off x="5277229" y="3841006"/>
                <a:ext cx="464603" cy="52513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1</a:t>
                </a:r>
              </a:p>
            </p:txBody>
          </p:sp>
          <p:sp>
            <p:nvSpPr>
              <p:cNvPr id="31" name="Line 336"/>
              <p:cNvSpPr>
                <a:spLocks noChangeShapeType="1"/>
              </p:cNvSpPr>
              <p:nvPr/>
            </p:nvSpPr>
            <p:spPr bwMode="auto">
              <a:xfrm flipH="1">
                <a:off x="7425316" y="2360298"/>
                <a:ext cx="30096" cy="546237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32" name="Text Box 337"/>
              <p:cNvSpPr txBox="1">
                <a:spLocks noChangeArrowheads="1"/>
              </p:cNvSpPr>
              <p:nvPr/>
            </p:nvSpPr>
            <p:spPr bwMode="auto">
              <a:xfrm>
                <a:off x="7137525" y="1590600"/>
                <a:ext cx="464604" cy="56889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20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2</a:t>
                </a:r>
              </a:p>
            </p:txBody>
          </p:sp>
          <p:sp>
            <p:nvSpPr>
              <p:cNvPr id="33" name="Text Box 338"/>
              <p:cNvSpPr txBox="1">
                <a:spLocks noChangeArrowheads="1"/>
              </p:cNvSpPr>
              <p:nvPr/>
            </p:nvSpPr>
            <p:spPr bwMode="auto">
              <a:xfrm>
                <a:off x="5651545" y="3310570"/>
                <a:ext cx="464604" cy="52513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3</a:t>
                </a:r>
              </a:p>
            </p:txBody>
          </p:sp>
        </p:grpSp>
        <p:sp>
          <p:nvSpPr>
            <p:cNvPr id="25" name="Oval 431"/>
            <p:cNvSpPr>
              <a:spLocks noChangeArrowheads="1"/>
            </p:cNvSpPr>
            <p:nvPr/>
          </p:nvSpPr>
          <p:spPr bwMode="auto">
            <a:xfrm>
              <a:off x="6024262" y="4953097"/>
              <a:ext cx="56212" cy="55677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rgbClr val="00CC00"/>
              </a:solidFill>
              <a:round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26" name="Oval 431"/>
            <p:cNvSpPr>
              <a:spLocks noChangeArrowheads="1"/>
            </p:cNvSpPr>
            <p:nvPr/>
          </p:nvSpPr>
          <p:spPr bwMode="auto">
            <a:xfrm>
              <a:off x="7332320" y="5301080"/>
              <a:ext cx="56212" cy="5567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</p:grpSp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6505575" y="2970213"/>
            <a:ext cx="307975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07579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6" name="chu A">
            <a:hlinkClick r:id="" action="ppaction://media"/>
            <a:extLst>
              <a:ext uri="{FF2B5EF4-FFF2-40B4-BE49-F238E27FC236}">
                <a16:creationId xmlns:a16="http://schemas.microsoft.com/office/drawing/2014/main" id="{181003EF-CC1D-4C5F-B627-4C7A3C567A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51906" y="101600"/>
            <a:ext cx="7035800" cy="61582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91337" y="0"/>
            <a:ext cx="3300663" cy="33855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       dinhphuong110993@gmail.com</a:t>
            </a:r>
          </a:p>
        </p:txBody>
      </p:sp>
    </p:spTree>
    <p:extLst>
      <p:ext uri="{BB962C8B-B14F-4D97-AF65-F5344CB8AC3E}">
        <p14:creationId xmlns:p14="http://schemas.microsoft.com/office/powerpoint/2010/main" val="22947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3850135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61&quot;/&gt;&lt;/object&gt;&lt;object type=&quot;3&quot; unique_id=&quot;10005&quot;&gt;&lt;property id=&quot;20148&quot; value=&quot;5&quot;/&gt;&lt;property id=&quot;20300&quot; value=&quot;Slide 2&quot;/&gt;&lt;property id=&quot;20307&quot; value=&quot;331&quot;/&gt;&lt;/object&gt;&lt;object type=&quot;3&quot; unique_id=&quot;10006&quot;&gt;&lt;property id=&quot;20148&quot; value=&quot;5&quot;/&gt;&lt;property id=&quot;20300&quot; value=&quot;Slide 5&quot;/&gt;&lt;property id=&quot;20307&quot; value=&quot;2007577120&quot;/&gt;&lt;/object&gt;&lt;object type=&quot;3&quot; unique_id=&quot;10007&quot;&gt;&lt;property id=&quot;20148&quot; value=&quot;5&quot;/&gt;&lt;property id=&quot;20300&quot; value=&quot;Slide 6 - &amp;quot;Viết vào vở 10 chữ cái trong bảng sau:&amp;quot;&quot;/&gt;&lt;property id=&quot;20307&quot; value=&quot;2007577122&quot;/&gt;&lt;/object&gt;&lt;object type=&quot;3&quot; unique_id=&quot;10008&quot;&gt;&lt;property id=&quot;20148&quot; value=&quot;5&quot;/&gt;&lt;property id=&quot;20300&quot; value=&quot;Slide 17&quot;/&gt;&lt;property id=&quot;20307&quot; value=&quot;2007577117&quot;/&gt;&lt;/object&gt;&lt;object type=&quot;3&quot; unique_id=&quot;10100&quot;&gt;&lt;property id=&quot;20148&quot; value=&quot;5&quot;/&gt;&lt;property id=&quot;20300&quot; value=&quot;Slide 3&quot;/&gt;&lt;property id=&quot;20307&quot; value=&quot;2007577123&quot;/&gt;&lt;/object&gt;&lt;object type=&quot;3&quot; unique_id=&quot;10101&quot;&gt;&lt;property id=&quot;20148&quot; value=&quot;5&quot;/&gt;&lt;property id=&quot;20300&quot; value=&quot;Slide 4&quot;/&gt;&lt;property id=&quot;20307&quot; value=&quot;2007577124&quot;/&gt;&lt;/object&gt;&lt;object type=&quot;3&quot; unique_id=&quot;10251&quot;&gt;&lt;property id=&quot;20148&quot; value=&quot;5&quot;/&gt;&lt;property id=&quot;20300&quot; value=&quot;Slide 7&quot;/&gt;&lt;property id=&quot;20307&quot; value=&quot;2007577126&quot;/&gt;&lt;/object&gt;&lt;object type=&quot;3&quot; unique_id=&quot;10252&quot;&gt;&lt;property id=&quot;20148&quot; value=&quot;5&quot;/&gt;&lt;property id=&quot;20300&quot; value=&quot;Slide 8&quot;/&gt;&lt;property id=&quot;20307&quot; value=&quot;2007577127&quot;/&gt;&lt;/object&gt;&lt;object type=&quot;3&quot; unique_id=&quot;10253&quot;&gt;&lt;property id=&quot;20148&quot; value=&quot;5&quot;/&gt;&lt;property id=&quot;20300&quot; value=&quot;Slide 9&quot;/&gt;&lt;property id=&quot;20307&quot; value=&quot;2007577128&quot;/&gt;&lt;/object&gt;&lt;object type=&quot;3&quot; unique_id=&quot;10254&quot;&gt;&lt;property id=&quot;20148&quot; value=&quot;5&quot;/&gt;&lt;property id=&quot;20300&quot; value=&quot;Slide 10&quot;/&gt;&lt;property id=&quot;20307&quot; value=&quot;2007577129&quot;/&gt;&lt;/object&gt;&lt;object type=&quot;3&quot; unique_id=&quot;10255&quot;&gt;&lt;property id=&quot;20148&quot; value=&quot;5&quot;/&gt;&lt;property id=&quot;20300&quot; value=&quot;Slide 11&quot;/&gt;&lt;property id=&quot;20307&quot; value=&quot;2007577130&quot;/&gt;&lt;/object&gt;&lt;object type=&quot;3&quot; unique_id=&quot;10256&quot;&gt;&lt;property id=&quot;20148&quot; value=&quot;5&quot;/&gt;&lt;property id=&quot;20300&quot; value=&quot;Slide 12&quot;/&gt;&lt;property id=&quot;20307&quot; value=&quot;2007577131&quot;/&gt;&lt;/object&gt;&lt;object type=&quot;3&quot; unique_id=&quot;10257&quot;&gt;&lt;property id=&quot;20148&quot; value=&quot;5&quot;/&gt;&lt;property id=&quot;20300&quot; value=&quot;Slide 13&quot;/&gt;&lt;property id=&quot;20307&quot; value=&quot;2007577132&quot;/&gt;&lt;/object&gt;&lt;object type=&quot;3&quot; unique_id=&quot;10258&quot;&gt;&lt;property id=&quot;20148&quot; value=&quot;5&quot;/&gt;&lt;property id=&quot;20300&quot; value=&quot;Slide 14&quot;/&gt;&lt;property id=&quot;20307&quot; value=&quot;2007577133&quot;/&gt;&lt;/object&gt;&lt;object type=&quot;3&quot; unique_id=&quot;10259&quot;&gt;&lt;property id=&quot;20148&quot; value=&quot;5&quot;/&gt;&lt;property id=&quot;20300&quot; value=&quot;Slide 15&quot;/&gt;&lt;property id=&quot;20307&quot; value=&quot;2007577134&quot;/&gt;&lt;/object&gt;&lt;object type=&quot;3&quot; unique_id=&quot;10260&quot;&gt;&lt;property id=&quot;20148&quot; value=&quot;5&quot;/&gt;&lt;property id=&quot;20300&quot; value=&quot;Slide 16&quot;/&gt;&lt;property id=&quot;20307&quot; value=&quot;2007577135&quot;/&gt;&lt;/object&gt;&lt;/object&gt;&lt;object type=&quot;8&quot; unique_id=&quot;1001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243</Words>
  <Application>Microsoft Office PowerPoint</Application>
  <PresentationFormat>Widescreen</PresentationFormat>
  <Paragraphs>93</Paragraphs>
  <Slides>12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9" baseType="lpstr">
      <vt:lpstr>等线</vt:lpstr>
      <vt:lpstr>.VnTime</vt:lpstr>
      <vt:lpstr>Arial</vt:lpstr>
      <vt:lpstr>Arial Black</vt:lpstr>
      <vt:lpstr>Arial-Rounded</vt:lpstr>
      <vt:lpstr>Calibri</vt:lpstr>
      <vt:lpstr>Calibri Light</vt:lpstr>
      <vt:lpstr>HP001</vt:lpstr>
      <vt:lpstr>HP001 </vt:lpstr>
      <vt:lpstr>HP001 4 hàng</vt:lpstr>
      <vt:lpstr>Times New Roman</vt:lpstr>
      <vt:lpstr>华康少女文字W5(P)</vt:lpstr>
      <vt:lpstr>Office 主题</vt:lpstr>
      <vt:lpstr>1_Office 主题​​</vt:lpstr>
      <vt:lpstr>5_Office Theme</vt:lpstr>
      <vt:lpstr>6_Office Theme</vt:lpstr>
      <vt:lpstr>Default Design</vt:lpstr>
      <vt:lpstr>PowerPoint Presentation</vt:lpstr>
      <vt:lpstr>Đôi bàn tay bé</vt:lpstr>
      <vt:lpstr>PowerPoint Presentation</vt:lpstr>
      <vt:lpstr>Viết vào vở 10 chữ cái trong bảng sau: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ứng dụng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Nhan Trong</cp:lastModifiedBy>
  <cp:revision>27</cp:revision>
  <dcterms:created xsi:type="dcterms:W3CDTF">2021-07-24T01:05:21Z</dcterms:created>
  <dcterms:modified xsi:type="dcterms:W3CDTF">2023-03-23T09:05:12Z</dcterms:modified>
</cp:coreProperties>
</file>