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21"/>
  </p:notesMasterIdLst>
  <p:sldIdLst>
    <p:sldId id="281" r:id="rId2"/>
    <p:sldId id="360" r:id="rId3"/>
    <p:sldId id="362" r:id="rId4"/>
    <p:sldId id="363" r:id="rId5"/>
    <p:sldId id="364" r:id="rId6"/>
    <p:sldId id="365" r:id="rId7"/>
    <p:sldId id="366" r:id="rId8"/>
    <p:sldId id="361" r:id="rId9"/>
    <p:sldId id="339" r:id="rId10"/>
    <p:sldId id="283" r:id="rId11"/>
    <p:sldId id="353" r:id="rId12"/>
    <p:sldId id="287" r:id="rId13"/>
    <p:sldId id="354" r:id="rId14"/>
    <p:sldId id="359" r:id="rId15"/>
    <p:sldId id="322" r:id="rId16"/>
    <p:sldId id="355" r:id="rId17"/>
    <p:sldId id="358" r:id="rId18"/>
    <p:sldId id="357"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39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000099"/>
    <a:srgbClr val="99FF33"/>
    <a:srgbClr val="FF00FF"/>
    <a:srgbClr val="66FF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0" d="100"/>
          <a:sy n="80" d="100"/>
        </p:scale>
        <p:origin x="354" y="96"/>
      </p:cViewPr>
      <p:guideLst>
        <p:guide orient="horz" pos="2172"/>
        <p:guide pos="390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C3C7AF-5D1B-4682-ABCB-CB7B8C9AC56E}"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2/5/2025</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D7A3CD9-4EAB-4AAC-8F4F-8B32822D9931}" type="slidenum">
              <a:rPr kumimoji="0"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420353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268254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121525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231574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7D59-6977-44DD-8E4E-5EC5FBCC1A34}" type="datetime1">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27509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206028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70235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209864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1329989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228696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53063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144467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45450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F654E5-029D-416B-8D7C-2CB099FCD88D}" type="slidenum">
              <a:rPr lang="en-US" altLang="en-US" smtClean="0"/>
              <a:pPr>
                <a:defRPr/>
              </a:pPr>
              <a:t>‹#›</a:t>
            </a:fld>
            <a:endParaRPr lang="en-US" altLang="en-US"/>
          </a:p>
        </p:txBody>
      </p:sp>
    </p:spTree>
    <p:extLst>
      <p:ext uri="{BB962C8B-B14F-4D97-AF65-F5344CB8AC3E}">
        <p14:creationId xmlns:p14="http://schemas.microsoft.com/office/powerpoint/2010/main" val="20009147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audio" Target="file:///D:\My%20Documents\GV%20gioi\Noi%20lua%20len%20em.wav" TargetMode="External"/><Relationship Id="rId1" Type="http://schemas.microsoft.com/office/2007/relationships/media" Target="file:///D:\My%20Documents\GV%20gioi\Noi%20lua%20len%20em.wav" TargetMode="Externa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4.xml"/><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Picture 6" descr="Bộ hình nền &amp;quot;Hoạt hình siêu dễ thương 2&amp;quot; chất lượng cao cho Powerpoint"/>
          <p:cNvPicPr>
            <a:picLocks noChangeAspect="1"/>
          </p:cNvPicPr>
          <p:nvPr/>
        </p:nvPicPr>
        <p:blipFill>
          <a:blip r:embed="rId3"/>
          <a:stretch>
            <a:fillRect/>
          </a:stretch>
        </p:blipFill>
        <p:spPr>
          <a:xfrm>
            <a:off x="1524000" y="0"/>
            <a:ext cx="9144000" cy="6858000"/>
          </a:xfrm>
          <a:prstGeom prst="rect">
            <a:avLst/>
          </a:prstGeom>
          <a:noFill/>
          <a:ln w="9525">
            <a:noFill/>
          </a:ln>
        </p:spPr>
      </p:pic>
      <p:pic>
        <p:nvPicPr>
          <p:cNvPr id="5" name="Picture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tretch>
            <a:fillRect/>
          </a:stretch>
        </p:blipFill>
        <p:spPr bwMode="auto">
          <a:xfrm>
            <a:off x="2184553" y="274638"/>
            <a:ext cx="7822894" cy="585152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2"/>
          <p:cNvSpPr txBox="1"/>
          <p:nvPr/>
        </p:nvSpPr>
        <p:spPr>
          <a:xfrm>
            <a:off x="2803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endParaRPr lang="en-US" altLang="en-US" sz="1800" dirty="0"/>
          </a:p>
        </p:txBody>
      </p:sp>
      <p:sp>
        <p:nvSpPr>
          <p:cNvPr id="4099" name="Text Box 4"/>
          <p:cNvSpPr txBox="1">
            <a:spLocks noChangeArrowheads="1"/>
          </p:cNvSpPr>
          <p:nvPr/>
        </p:nvSpPr>
        <p:spPr bwMode="auto">
          <a:xfrm>
            <a:off x="3429000" y="1142684"/>
            <a:ext cx="5029200" cy="58356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50000"/>
              </a:spcBef>
              <a:buNone/>
            </a:pP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Luyện từ v</a:t>
            </a:r>
            <a:r>
              <a:rPr lang="en-US" altLang="en-US" b="1"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 câu</a:t>
            </a:r>
            <a:r>
              <a:rPr lang="en-US" altLang="en-US" b="1"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endParaRPr lang="en-US"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2819401" y="1600200"/>
            <a:ext cx="5824855" cy="1445260"/>
          </a:xfrm>
          <a:prstGeom prst="rect">
            <a:avLst/>
          </a:prstGeom>
          <a:noFill/>
        </p:spPr>
        <p:txBody>
          <a:bodyPr wrap="square">
            <a:spAutoFit/>
          </a:bodyPr>
          <a:lstStyle/>
          <a:p>
            <a:pPr algn="ctr">
              <a:defRPr/>
            </a:pPr>
            <a:r>
              <a:rPr lang="en-US" altLang="en-US" sz="8800" b="1" dirty="0" err="1">
                <a:solidFill>
                  <a:srgbClr val="FF0066"/>
                </a:solidFill>
                <a:effectLst>
                  <a:outerShdw blurRad="38100" dist="38100" dir="2700000" algn="tl">
                    <a:srgbClr val="000000">
                      <a:alpha val="43137"/>
                    </a:srgbClr>
                  </a:outerShdw>
                </a:effectLst>
                <a:latin typeface="Times New Roman" panose="02020603050405020304" pitchFamily="18" charset="0"/>
              </a:rPr>
              <a:t>Vị</a:t>
            </a:r>
            <a:r>
              <a:rPr lang="en-US" altLang="en-US" sz="8800" b="1" dirty="0">
                <a:solidFill>
                  <a:srgbClr val="FF0066"/>
                </a:solidFill>
                <a:effectLst>
                  <a:outerShdw blurRad="38100" dist="38100" dir="2700000" algn="tl">
                    <a:srgbClr val="000000">
                      <a:alpha val="43137"/>
                    </a:srgbClr>
                  </a:outerShdw>
                </a:effectLst>
                <a:latin typeface="Times New Roman" panose="02020603050405020304" pitchFamily="18" charset="0"/>
              </a:rPr>
              <a:t> </a:t>
            </a:r>
            <a:r>
              <a:rPr lang="en-US" altLang="en-US" sz="8800" b="1" dirty="0" err="1">
                <a:solidFill>
                  <a:srgbClr val="FF0066"/>
                </a:solidFill>
                <a:effectLst>
                  <a:outerShdw blurRad="38100" dist="38100" dir="2700000" algn="tl">
                    <a:srgbClr val="000000">
                      <a:alpha val="43137"/>
                    </a:srgbClr>
                  </a:outerShdw>
                </a:effectLst>
                <a:latin typeface="Times New Roman" panose="02020603050405020304" pitchFamily="18" charset="0"/>
              </a:rPr>
              <a:t>ngữ</a:t>
            </a:r>
            <a:r>
              <a:rPr lang="en-US" altLang="en-US" sz="8800" b="1" dirty="0">
                <a:solidFill>
                  <a:srgbClr val="FF0066"/>
                </a:solidFill>
                <a:effectLst>
                  <a:outerShdw blurRad="38100" dist="38100" dir="2700000" algn="tl">
                    <a:srgbClr val="000000">
                      <a:alpha val="43137"/>
                    </a:srgbClr>
                  </a:outerShdw>
                </a:effectLst>
                <a:latin typeface="Times New Roman" panose="02020603050405020304" pitchFamily="18" charset="0"/>
              </a:rPr>
              <a:t> </a:t>
            </a:r>
            <a:endParaRPr lang="en-US" altLang="en-US" sz="8800" b="1" i="1" dirty="0">
              <a:solidFill>
                <a:srgbClr val="FF0066"/>
              </a:solidFill>
              <a:effectLst>
                <a:outerShdw blurRad="38100" dist="38100" dir="2700000" algn="tl">
                  <a:srgbClr val="000000">
                    <a:alpha val="43137"/>
                  </a:srgbClr>
                </a:outerShdw>
              </a:effectLst>
              <a:latin typeface="Times New Roman" panose="02020603050405020304" pitchFamily="18" charset="0"/>
            </a:endParaRPr>
          </a:p>
        </p:txBody>
      </p:sp>
      <p:pic>
        <p:nvPicPr>
          <p:cNvPr id="7"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647966" y="-250084"/>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372" y="4800569"/>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991548" y="-188956"/>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689" y="4664789"/>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2803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endParaRPr lang="en-US" altLang="en-US" sz="1800" dirty="0"/>
          </a:p>
        </p:txBody>
      </p:sp>
      <p:sp>
        <p:nvSpPr>
          <p:cNvPr id="5123" name="Text Box 6"/>
          <p:cNvSpPr txBox="1"/>
          <p:nvPr/>
        </p:nvSpPr>
        <p:spPr>
          <a:xfrm>
            <a:off x="4191000" y="165100"/>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2349501" y="687071"/>
            <a:ext cx="831786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b="1" dirty="0">
                <a:solidFill>
                  <a:srgbClr val="0033CC"/>
                </a:solidFill>
              </a:rPr>
              <a:t>        1. </a:t>
            </a:r>
            <a:r>
              <a:rPr lang="en-US" altLang="en-US" sz="2800" b="1" dirty="0">
                <a:solidFill>
                  <a:srgbClr val="0033CC"/>
                </a:solidFill>
                <a:latin typeface="Times New Roman" panose="02020603050405020304" pitchFamily="18" charset="0"/>
              </a:rPr>
              <a:t>Bộ phận in đậm trong mỗi câu sau được dùng để làm gì?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1752601" y="2284096"/>
            <a:ext cx="387921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a) Mấy hôm nay, Chi </a:t>
            </a:r>
            <a:r>
              <a:rPr lang="en-US" altLang="en-US" sz="2800" b="1" dirty="0">
                <a:latin typeface="Times New Roman" panose="02020603050405020304" pitchFamily="18" charset="0"/>
              </a:rPr>
              <a:t>đang rất bối rối.</a:t>
            </a:r>
            <a:endParaRPr lang="en-US" altLang="en-US" sz="2800" b="1" dirty="0">
              <a:latin typeface="Times New Roman" panose="02020603050405020304" pitchFamily="18" charset="0"/>
              <a:ea typeface="Times New Roman" panose="02020603050405020304" pitchFamily="18" charset="0"/>
            </a:endParaRPr>
          </a:p>
        </p:txBody>
      </p:sp>
      <p:sp>
        <p:nvSpPr>
          <p:cNvPr id="15" name="Text Box 14"/>
          <p:cNvSpPr txBox="1"/>
          <p:nvPr/>
        </p:nvSpPr>
        <p:spPr>
          <a:xfrm>
            <a:off x="1752601" y="3657601"/>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b) Rai-ân </a:t>
            </a:r>
            <a:r>
              <a:rPr lang="en-US" altLang="en-US" sz="2800" b="1" dirty="0">
                <a:latin typeface="Times New Roman" panose="02020603050405020304" pitchFamily="18" charset="0"/>
              </a:rPr>
              <a:t>là một cậu bé người Can-na-đa.</a:t>
            </a:r>
            <a:endParaRPr lang="en-US" altLang="en-US" sz="2800" b="1" dirty="0">
              <a:latin typeface="Times New Roman" panose="02020603050405020304" pitchFamily="18" charset="0"/>
              <a:ea typeface="Times New Roman" panose="02020603050405020304" pitchFamily="18" charset="0"/>
            </a:endParaRPr>
          </a:p>
        </p:txBody>
      </p:sp>
      <p:sp>
        <p:nvSpPr>
          <p:cNvPr id="16" name="Text Box 15"/>
          <p:cNvSpPr txBox="1"/>
          <p:nvPr/>
        </p:nvSpPr>
        <p:spPr>
          <a:xfrm>
            <a:off x="1752601" y="5181601"/>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400" dirty="0">
                <a:latin typeface="Times New Roman" panose="02020603050405020304" pitchFamily="18" charset="0"/>
              </a:rPr>
              <a:t>  c) Cô bé </a:t>
            </a:r>
            <a:r>
              <a:rPr lang="en-US" altLang="en-US" sz="2800" b="1" dirty="0">
                <a:latin typeface="Times New Roman" panose="02020603050405020304" pitchFamily="18" charset="0"/>
              </a:rPr>
              <a:t>chạy thoắt về nhà gọi anh.</a:t>
            </a:r>
            <a:endParaRPr lang="en-US" altLang="en-US" sz="2800" b="1" dirty="0">
              <a:latin typeface="Times New Roman" panose="02020603050405020304" pitchFamily="18" charset="0"/>
              <a:ea typeface="Times New Roman" panose="02020603050405020304" pitchFamily="18" charset="0"/>
            </a:endParaRPr>
          </a:p>
        </p:txBody>
      </p:sp>
      <p:sp>
        <p:nvSpPr>
          <p:cNvPr id="17" name="Text Box 16"/>
          <p:cNvSpPr txBox="1"/>
          <p:nvPr/>
        </p:nvSpPr>
        <p:spPr>
          <a:xfrm>
            <a:off x="6470016" y="2284096"/>
            <a:ext cx="4106545" cy="138499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1) Giới thiệu, nhận xét về sự vật được nêu ở chủ ngữ.</a:t>
            </a:r>
            <a:r>
              <a:rPr lang="en-US" altLang="en-US" sz="2800" b="1" dirty="0">
                <a:latin typeface="Times New Roman" panose="02020603050405020304" pitchFamily="18" charset="0"/>
              </a:rPr>
              <a:t>.</a:t>
            </a:r>
            <a:endParaRPr lang="en-US" altLang="en-US" sz="2800" b="1" dirty="0">
              <a:latin typeface="Times New Roman" panose="02020603050405020304" pitchFamily="18" charset="0"/>
              <a:ea typeface="Times New Roman" panose="02020603050405020304" pitchFamily="18" charset="0"/>
            </a:endParaRPr>
          </a:p>
        </p:txBody>
      </p:sp>
      <p:sp>
        <p:nvSpPr>
          <p:cNvPr id="18" name="Text Box 17"/>
          <p:cNvSpPr txBox="1"/>
          <p:nvPr/>
        </p:nvSpPr>
        <p:spPr>
          <a:xfrm>
            <a:off x="6470016" y="3657601"/>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2) Kể hoạt động của sự vật được nêu ở chủ ngữ.</a:t>
            </a:r>
            <a:endParaRPr lang="en-US" altLang="en-US" sz="2800" b="1" dirty="0">
              <a:latin typeface="Times New Roman" panose="02020603050405020304" pitchFamily="18" charset="0"/>
              <a:ea typeface="Times New Roman" panose="02020603050405020304" pitchFamily="18" charset="0"/>
            </a:endParaRPr>
          </a:p>
        </p:txBody>
      </p:sp>
      <p:sp>
        <p:nvSpPr>
          <p:cNvPr id="19" name="Text Box 18"/>
          <p:cNvSpPr txBox="1"/>
          <p:nvPr/>
        </p:nvSpPr>
        <p:spPr>
          <a:xfrm>
            <a:off x="6470016" y="5181601"/>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3) Miêu tả đặc điểm, trạng thái của sự vật được nêu ở chủ ngữ.</a:t>
            </a:r>
            <a:endParaRPr lang="en-US" altLang="en-US" sz="2800" b="1" dirty="0">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3124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8001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5631815" y="2760980"/>
            <a:ext cx="838200" cy="311277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5685155" y="2976594"/>
            <a:ext cx="784860" cy="1157575"/>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5658485" y="4134485"/>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2803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endParaRPr lang="en-US" altLang="en-US" sz="1800" dirty="0"/>
          </a:p>
        </p:txBody>
      </p:sp>
      <p:sp>
        <p:nvSpPr>
          <p:cNvPr id="5123" name="Text Box 6"/>
          <p:cNvSpPr txBox="1"/>
          <p:nvPr/>
        </p:nvSpPr>
        <p:spPr>
          <a:xfrm>
            <a:off x="4906010" y="100965"/>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2812416" y="622936"/>
            <a:ext cx="776414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b="1" dirty="0">
                <a:solidFill>
                  <a:srgbClr val="0033CC"/>
                </a:solidFill>
              </a:rPr>
              <a:t>         2. </a:t>
            </a:r>
            <a:r>
              <a:rPr lang="en-US" altLang="en-US" sz="2800" b="1" dirty="0">
                <a:solidFill>
                  <a:srgbClr val="0033CC"/>
                </a:solidFill>
                <a:latin typeface="Times New Roman" panose="02020603050405020304" pitchFamily="18" charset="0"/>
              </a:rPr>
              <a:t>Mỗi bộ phận in đậm nói trên trả lời cho câu hỏi nào?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1752601" y="2284095"/>
            <a:ext cx="38792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a) </a:t>
            </a:r>
            <a:r>
              <a:rPr lang="en-US" altLang="en-US" sz="2800" b="1" dirty="0">
                <a:latin typeface="Times New Roman" panose="02020603050405020304" pitchFamily="18" charset="0"/>
              </a:rPr>
              <a:t>đang rất bối rối.</a:t>
            </a:r>
            <a:endParaRPr lang="en-US" altLang="en-US" sz="2800" b="1" dirty="0">
              <a:latin typeface="Times New Roman" panose="02020603050405020304" pitchFamily="18" charset="0"/>
              <a:ea typeface="Times New Roman" panose="02020603050405020304" pitchFamily="18" charset="0"/>
            </a:endParaRPr>
          </a:p>
        </p:txBody>
      </p:sp>
      <p:sp>
        <p:nvSpPr>
          <p:cNvPr id="15" name="Text Box 14"/>
          <p:cNvSpPr txBox="1"/>
          <p:nvPr/>
        </p:nvSpPr>
        <p:spPr>
          <a:xfrm>
            <a:off x="1752601" y="3657601"/>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b) </a:t>
            </a:r>
            <a:r>
              <a:rPr lang="en-US" altLang="en-US" sz="2800" b="1" dirty="0">
                <a:latin typeface="Times New Roman" panose="02020603050405020304" pitchFamily="18" charset="0"/>
              </a:rPr>
              <a:t>là một cậu bé người Can-na-đa.</a:t>
            </a:r>
            <a:endParaRPr lang="en-US" altLang="en-US" sz="2800" b="1" dirty="0">
              <a:latin typeface="Times New Roman" panose="02020603050405020304" pitchFamily="18" charset="0"/>
              <a:ea typeface="Times New Roman" panose="02020603050405020304" pitchFamily="18" charset="0"/>
            </a:endParaRPr>
          </a:p>
        </p:txBody>
      </p:sp>
      <p:sp>
        <p:nvSpPr>
          <p:cNvPr id="16" name="Text Box 15"/>
          <p:cNvSpPr txBox="1"/>
          <p:nvPr/>
        </p:nvSpPr>
        <p:spPr>
          <a:xfrm>
            <a:off x="1752601" y="5181601"/>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400" dirty="0">
                <a:latin typeface="Times New Roman" panose="02020603050405020304" pitchFamily="18" charset="0"/>
              </a:rPr>
              <a:t>  c) </a:t>
            </a:r>
            <a:r>
              <a:rPr lang="en-US" altLang="en-US" sz="2800" b="1" dirty="0">
                <a:latin typeface="Times New Roman" panose="02020603050405020304" pitchFamily="18" charset="0"/>
              </a:rPr>
              <a:t>chạy thoắt về nhà gọi anh.</a:t>
            </a:r>
            <a:endParaRPr lang="en-US" altLang="en-US" sz="2800" b="1" dirty="0">
              <a:latin typeface="Times New Roman" panose="02020603050405020304" pitchFamily="18" charset="0"/>
              <a:ea typeface="Times New Roman" panose="02020603050405020304" pitchFamily="18" charset="0"/>
            </a:endParaRPr>
          </a:p>
        </p:txBody>
      </p:sp>
      <p:sp>
        <p:nvSpPr>
          <p:cNvPr id="17" name="Text Box 16"/>
          <p:cNvSpPr txBox="1"/>
          <p:nvPr/>
        </p:nvSpPr>
        <p:spPr>
          <a:xfrm>
            <a:off x="6470016" y="2284096"/>
            <a:ext cx="41065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dirty="0">
                <a:latin typeface="Times New Roman" panose="02020603050405020304" pitchFamily="18" charset="0"/>
              </a:rPr>
              <a:t>  1) Là gì?</a:t>
            </a:r>
            <a:endParaRPr lang="en-US" altLang="en-US" b="1" dirty="0">
              <a:latin typeface="Times New Roman" panose="02020603050405020304" pitchFamily="18" charset="0"/>
              <a:ea typeface="Times New Roman" panose="02020603050405020304" pitchFamily="18" charset="0"/>
            </a:endParaRPr>
          </a:p>
        </p:txBody>
      </p:sp>
      <p:sp>
        <p:nvSpPr>
          <p:cNvPr id="18" name="Text Box 17"/>
          <p:cNvSpPr txBox="1"/>
          <p:nvPr/>
        </p:nvSpPr>
        <p:spPr>
          <a:xfrm>
            <a:off x="6470016" y="3657601"/>
            <a:ext cx="416369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dirty="0">
                <a:latin typeface="Times New Roman" panose="02020603050405020304" pitchFamily="18" charset="0"/>
              </a:rPr>
              <a:t>  2) Làm gì?</a:t>
            </a:r>
            <a:endParaRPr lang="en-US" altLang="en-US" b="1" dirty="0">
              <a:latin typeface="Times New Roman" panose="02020603050405020304" pitchFamily="18" charset="0"/>
              <a:ea typeface="Times New Roman" panose="02020603050405020304" pitchFamily="18" charset="0"/>
            </a:endParaRPr>
          </a:p>
        </p:txBody>
      </p:sp>
      <p:sp>
        <p:nvSpPr>
          <p:cNvPr id="19" name="Text Box 18"/>
          <p:cNvSpPr txBox="1"/>
          <p:nvPr/>
        </p:nvSpPr>
        <p:spPr>
          <a:xfrm>
            <a:off x="6470016" y="5181601"/>
            <a:ext cx="41573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dirty="0">
                <a:latin typeface="Times New Roman" panose="02020603050405020304" pitchFamily="18" charset="0"/>
              </a:rPr>
              <a:t>  3) Thế nào?</a:t>
            </a:r>
            <a:endParaRPr lang="en-US" altLang="en-US" b="1" dirty="0">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3124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8001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5631815" y="2545080"/>
            <a:ext cx="838200" cy="29286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5685155" y="2576195"/>
            <a:ext cx="784860" cy="155829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5658485" y="3949700"/>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5" grpId="0" bldLvl="0" animBg="1"/>
      <p:bldP spid="15" grpId="1" animBg="1"/>
      <p:bldP spid="16" grpId="0" bldLvl="0" animBg="1"/>
      <p:bldP spid="16" grpId="1" animBg="1"/>
      <p:bldP spid="17" grpId="0" bldLvl="0" animBg="1"/>
      <p:bldP spid="17" grpId="1" animBg="1"/>
      <p:bldP spid="18" grpId="0" bldLvl="0" animBg="1"/>
      <p:bldP spid="18" grpId="1" animBg="1"/>
      <p:bldP spid="19" grpId="0" bldLvl="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p:nvPr/>
        </p:nvSpPr>
        <p:spPr>
          <a:xfrm>
            <a:off x="2803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endParaRPr lang="en-US" altLang="en-US" sz="1800" dirty="0"/>
          </a:p>
        </p:txBody>
      </p:sp>
      <p:sp>
        <p:nvSpPr>
          <p:cNvPr id="8195" name="Text Box 6"/>
          <p:cNvSpPr txBox="1"/>
          <p:nvPr/>
        </p:nvSpPr>
        <p:spPr>
          <a:xfrm>
            <a:off x="4648200" y="1828801"/>
            <a:ext cx="2590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endParaRPr lang="en-US" altLang="en-US" sz="1800" dirty="0"/>
          </a:p>
        </p:txBody>
      </p:sp>
      <p:sp>
        <p:nvSpPr>
          <p:cNvPr id="10" name="Text Box 7"/>
          <p:cNvSpPr txBox="1"/>
          <p:nvPr/>
        </p:nvSpPr>
        <p:spPr>
          <a:xfrm>
            <a:off x="3352484" y="381000"/>
            <a:ext cx="6651625"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1.</a:t>
            </a:r>
            <a:r>
              <a:rPr lang="en-US" altLang="en-US" sz="2800" b="1" dirty="0">
                <a:solidFill>
                  <a:srgbClr val="0033CC"/>
                </a:solidFill>
                <a:latin typeface="Times New Roman" panose="02020603050405020304" pitchFamily="18" charset="0"/>
              </a:rPr>
              <a:t>Bộ phận in đậm trong các câu:</a:t>
            </a:r>
            <a:endParaRPr lang="en-US" altLang="en-US" sz="2800" dirty="0">
              <a:solidFill>
                <a:srgbClr val="0033CC"/>
              </a:solidFill>
              <a:latin typeface="Times New Roman" panose="02020603050405020304" pitchFamily="18" charset="0"/>
            </a:endParaRPr>
          </a:p>
        </p:txBody>
      </p:sp>
      <p:sp>
        <p:nvSpPr>
          <p:cNvPr id="11" name="Text Box 7"/>
          <p:cNvSpPr txBox="1"/>
          <p:nvPr/>
        </p:nvSpPr>
        <p:spPr>
          <a:xfrm>
            <a:off x="8954771" y="1460501"/>
            <a:ext cx="156400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eaLnBrk="1" hangingPunct="1">
              <a:spcBef>
                <a:spcPct val="50000"/>
              </a:spcBef>
              <a:buNone/>
            </a:pPr>
            <a:r>
              <a:rPr lang="en-US" altLang="en-US" sz="2800" b="1" dirty="0">
                <a:solidFill>
                  <a:srgbClr val="FF0000"/>
                </a:solidFill>
                <a:latin typeface="Times New Roman" panose="02020603050405020304" pitchFamily="18" charset="0"/>
              </a:rPr>
              <a:t>--&gt; gọi là Vị ngữ.</a:t>
            </a:r>
          </a:p>
        </p:txBody>
      </p:sp>
      <p:sp>
        <p:nvSpPr>
          <p:cNvPr id="12" name="Text Box 7"/>
          <p:cNvSpPr txBox="1"/>
          <p:nvPr/>
        </p:nvSpPr>
        <p:spPr>
          <a:xfrm>
            <a:off x="1752600" y="31877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2.</a:t>
            </a:r>
            <a:r>
              <a:rPr lang="en-US" altLang="en-US" sz="2800" b="1" dirty="0">
                <a:solidFill>
                  <a:srgbClr val="0033CC"/>
                </a:solidFill>
                <a:latin typeface="Times New Roman" panose="02020603050405020304" pitchFamily="18" charset="0"/>
              </a:rPr>
              <a:t>Vị ngữ dùng để làm gì?</a:t>
            </a:r>
            <a:endParaRPr lang="en-US" altLang="en-US" sz="2800" dirty="0">
              <a:solidFill>
                <a:srgbClr val="0033CC"/>
              </a:solidFill>
              <a:latin typeface="Times New Roman" panose="02020603050405020304" pitchFamily="18" charset="0"/>
            </a:endParaRPr>
          </a:p>
        </p:txBody>
      </p:sp>
      <p:sp>
        <p:nvSpPr>
          <p:cNvPr id="7" name="Text Box 6"/>
          <p:cNvSpPr txBox="1"/>
          <p:nvPr/>
        </p:nvSpPr>
        <p:spPr>
          <a:xfrm>
            <a:off x="1602740" y="990600"/>
            <a:ext cx="656844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a) Mấy hôm nay, Chi </a:t>
            </a:r>
            <a:r>
              <a:rPr lang="en-US" altLang="en-US" sz="2800" b="1" dirty="0">
                <a:latin typeface="Times New Roman" panose="02020603050405020304" pitchFamily="18" charset="0"/>
              </a:rPr>
              <a:t>đang rất bối rối.</a:t>
            </a:r>
            <a:endParaRPr lang="en-US" altLang="en-US" sz="2800" b="1" dirty="0">
              <a:latin typeface="Times New Roman" panose="02020603050405020304" pitchFamily="18" charset="0"/>
              <a:ea typeface="Times New Roman" panose="02020603050405020304" pitchFamily="18" charset="0"/>
            </a:endParaRPr>
          </a:p>
        </p:txBody>
      </p:sp>
      <p:sp>
        <p:nvSpPr>
          <p:cNvPr id="2" name="Text Box 1"/>
          <p:cNvSpPr txBox="1"/>
          <p:nvPr/>
        </p:nvSpPr>
        <p:spPr>
          <a:xfrm>
            <a:off x="1602740" y="1676400"/>
            <a:ext cx="659511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b) Rai-ân </a:t>
            </a:r>
            <a:r>
              <a:rPr lang="en-US" altLang="en-US" sz="2800" b="1" dirty="0">
                <a:latin typeface="Times New Roman" panose="02020603050405020304" pitchFamily="18" charset="0"/>
              </a:rPr>
              <a:t>là một cậu bé người Can-na-đa.</a:t>
            </a:r>
            <a:endParaRPr lang="en-US" altLang="en-US" sz="2800" b="1" dirty="0">
              <a:latin typeface="Times New Roman" panose="02020603050405020304" pitchFamily="18" charset="0"/>
              <a:ea typeface="Times New Roman" panose="02020603050405020304" pitchFamily="18" charset="0"/>
            </a:endParaRPr>
          </a:p>
        </p:txBody>
      </p:sp>
      <p:sp>
        <p:nvSpPr>
          <p:cNvPr id="3" name="Text Box 2"/>
          <p:cNvSpPr txBox="1"/>
          <p:nvPr/>
        </p:nvSpPr>
        <p:spPr>
          <a:xfrm>
            <a:off x="1602741" y="2336800"/>
            <a:ext cx="65970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400" dirty="0">
                <a:latin typeface="Times New Roman" panose="02020603050405020304" pitchFamily="18" charset="0"/>
              </a:rPr>
              <a:t>  c) Cô bé </a:t>
            </a:r>
            <a:r>
              <a:rPr lang="en-US" altLang="en-US" sz="2800" b="1" dirty="0">
                <a:latin typeface="Times New Roman" panose="02020603050405020304" pitchFamily="18" charset="0"/>
              </a:rPr>
              <a:t>chạy thoắt về nhà gọi anh.</a:t>
            </a:r>
            <a:endParaRPr lang="en-US" altLang="en-US" sz="2800" b="1" dirty="0">
              <a:latin typeface="Times New Roman" panose="02020603050405020304" pitchFamily="18" charset="0"/>
              <a:ea typeface="Times New Roman" panose="02020603050405020304" pitchFamily="18" charset="0"/>
            </a:endParaRPr>
          </a:p>
        </p:txBody>
      </p:sp>
      <p:sp>
        <p:nvSpPr>
          <p:cNvPr id="4" name="Text Box 7"/>
          <p:cNvSpPr txBox="1"/>
          <p:nvPr/>
        </p:nvSpPr>
        <p:spPr>
          <a:xfrm>
            <a:off x="1524000" y="54864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3.</a:t>
            </a:r>
            <a:r>
              <a:rPr lang="en-US" altLang="en-US" sz="2800" b="1" dirty="0">
                <a:solidFill>
                  <a:srgbClr val="0033CC"/>
                </a:solidFill>
                <a:latin typeface="Times New Roman" panose="02020603050405020304" pitchFamily="18" charset="0"/>
              </a:rPr>
              <a:t>Vị ngữ trả lời cho câu hỏi nào?</a:t>
            </a:r>
            <a:endParaRPr lang="en-US" altLang="en-US" sz="2800" dirty="0">
              <a:solidFill>
                <a:srgbClr val="0033CC"/>
              </a:solidFill>
              <a:latin typeface="Times New Roman" panose="02020603050405020304" pitchFamily="18" charset="0"/>
            </a:endParaRPr>
          </a:p>
        </p:txBody>
      </p:sp>
      <p:sp>
        <p:nvSpPr>
          <p:cNvPr id="5" name="Text Box 4"/>
          <p:cNvSpPr txBox="1"/>
          <p:nvPr/>
        </p:nvSpPr>
        <p:spPr>
          <a:xfrm>
            <a:off x="1818641" y="3712846"/>
            <a:ext cx="8700135" cy="138366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Dùng để: </a:t>
            </a:r>
            <a:r>
              <a:rPr lang="en-US" altLang="en-US" sz="2800" b="1" dirty="0">
                <a:solidFill>
                  <a:srgbClr val="FF0000"/>
                </a:solidFill>
                <a:latin typeface="Times New Roman" panose="02020603050405020304" pitchFamily="18" charset="0"/>
                <a:sym typeface="+mn-ea"/>
              </a:rPr>
              <a:t>Giới thiệu, nhận xét của sự vật; Kể hoạt động của sự vật; Miêu tả đặc điểm, trạng thái của sự vật được nêu ở chủ ngữ.</a:t>
            </a:r>
          </a:p>
        </p:txBody>
      </p:sp>
      <p:sp>
        <p:nvSpPr>
          <p:cNvPr id="8" name="Text Box 7"/>
          <p:cNvSpPr txBox="1"/>
          <p:nvPr/>
        </p:nvSpPr>
        <p:spPr>
          <a:xfrm>
            <a:off x="1676401" y="5918201"/>
            <a:ext cx="6628765" cy="95313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Vị ngữ trả lời cho câu hỏi: </a:t>
            </a:r>
            <a:r>
              <a:rPr lang="en-US" altLang="en-US" sz="2800" b="1" dirty="0">
                <a:solidFill>
                  <a:srgbClr val="FF0000"/>
                </a:solidFill>
                <a:latin typeface="Times New Roman" panose="02020603050405020304" pitchFamily="18" charset="0"/>
                <a:sym typeface="+mn-ea"/>
              </a:rPr>
              <a:t>Là gì? Làm gì? </a:t>
            </a:r>
          </a:p>
          <a:p>
            <a:pPr algn="just"/>
            <a:r>
              <a:rPr lang="en-US" altLang="en-US" sz="2800" b="1" dirty="0">
                <a:solidFill>
                  <a:srgbClr val="FF0000"/>
                </a:solidFill>
                <a:latin typeface="Times New Roman" panose="02020603050405020304" pitchFamily="18" charset="0"/>
                <a:sym typeface="+mn-ea"/>
              </a:rPr>
              <a:t>Thế nào?</a:t>
            </a:r>
          </a:p>
        </p:txBody>
      </p:sp>
      <p:sp>
        <p:nvSpPr>
          <p:cNvPr id="9" name="Right Brace 8"/>
          <p:cNvSpPr/>
          <p:nvPr/>
        </p:nvSpPr>
        <p:spPr>
          <a:xfrm>
            <a:off x="8305165" y="1050926"/>
            <a:ext cx="495300" cy="1790065"/>
          </a:xfrm>
          <a:prstGeom prst="rightBrace">
            <a:avLst>
              <a:gd name="adj1" fmla="val 8333"/>
              <a:gd name="adj2" fmla="val 510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2"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500"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500"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500"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500"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1" grpId="2"/>
      <p:bldP spid="12" grpId="0"/>
      <p:bldP spid="7" grpId="0" animBg="1"/>
      <p:bldP spid="7" grpId="1" animBg="1"/>
      <p:bldP spid="2" grpId="0" animBg="1"/>
      <p:bldP spid="2" grpId="1" animBg="1"/>
      <p:bldP spid="3" grpId="0" animBg="1"/>
      <p:bldP spid="3" grpId="1" animBg="1"/>
      <p:bldP spid="4" grpId="0"/>
      <p:bldP spid="5" grpId="0"/>
      <p:bldP spid="8" grpId="0"/>
      <p:bldP spid="9" grpId="0" bldLvl="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76201"/>
            <a:ext cx="8229600" cy="492125"/>
          </a:xfrm>
        </p:spPr>
        <p:txBody>
          <a:bodyPr vert="horz" wrap="square" lIns="91440" tIns="45720" rIns="91440" bIns="45720" anchor="ctr" anchorCtr="0"/>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5181600" y="914400"/>
            <a:ext cx="2089150" cy="70993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1981200" y="568326"/>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1"/>
          <p:cNvSpPr txBox="1"/>
          <p:nvPr/>
        </p:nvSpPr>
        <p:spPr>
          <a:xfrm>
            <a:off x="1905000" y="1447801"/>
            <a:ext cx="1973580" cy="666115"/>
          </a:xfrm>
          <a:prstGeom prst="rect">
            <a:avLst/>
          </a:prstGeom>
        </p:spPr>
        <p:txBody>
          <a:bodyPr anchor="ctr"/>
          <a:lstStyle/>
          <a:p>
            <a:pPr>
              <a:buNone/>
            </a:pPr>
            <a:r>
              <a:rPr lang="en-US" sz="3200" b="1" u="sng" dirty="0">
                <a:solidFill>
                  <a:srgbClr val="FF0000"/>
                </a:solidFill>
                <a:latin typeface="Times New Roman" panose="02020603050405020304" pitchFamily="18" charset="0"/>
                <a:cs typeface="Times New Roman" panose="02020603050405020304" pitchFamily="18" charset="0"/>
              </a:rPr>
              <a:t>Ghi nhớ:</a:t>
            </a:r>
            <a:endPar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496060" y="2209800"/>
            <a:ext cx="8855710" cy="420116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en-US" sz="2800" b="1" dirty="0">
                <a:solidFill>
                  <a:srgbClr val="0000CC"/>
                </a:solidFill>
                <a:latin typeface="Times New Roman" panose="02020603050405020304" pitchFamily="18" charset="0"/>
                <a:cs typeface="Times New Roman" panose="02020603050405020304" pitchFamily="18" charset="0"/>
              </a:rPr>
              <a:t>	Vị ngữ là một trong hai thành phần chính của câu, dùng để:</a:t>
            </a:r>
          </a:p>
          <a:p>
            <a:pPr algn="l" eaLnBrk="1" hangingPunct="1">
              <a:lnSpc>
                <a:spcPct val="150000"/>
              </a:lnSpc>
            </a:pPr>
            <a:r>
              <a:rPr 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b="1" dirty="0">
                <a:solidFill>
                  <a:srgbClr val="0033CC"/>
                </a:solidFill>
                <a:latin typeface="Times New Roman" panose="02020603050405020304" pitchFamily="18" charset="0"/>
                <a:sym typeface="+mn-ea"/>
              </a:rPr>
              <a:t>Giới thiệu, nhận xét về sự vật được nêu ở chủ ngữ. ( </a:t>
            </a:r>
            <a:r>
              <a:rPr lang="en-US" altLang="en-US" sz="2800" b="1" dirty="0" err="1">
                <a:solidFill>
                  <a:srgbClr val="0033CC"/>
                </a:solidFill>
                <a:latin typeface="Times New Roman" panose="02020603050405020304" pitchFamily="18" charset="0"/>
                <a:sym typeface="+mn-ea"/>
              </a:rPr>
              <a:t>trả</a:t>
            </a:r>
            <a:r>
              <a:rPr lang="en-US" altLang="en-US" sz="2800" b="1" dirty="0">
                <a:solidFill>
                  <a:srgbClr val="0033CC"/>
                </a:solidFill>
                <a:latin typeface="Times New Roman" panose="02020603050405020304" pitchFamily="18" charset="0"/>
                <a:sym typeface="+mn-ea"/>
              </a:rPr>
              <a:t> lời câu hỏi Là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b) Kể hoạt động của sự vật được nêu ở chủ </a:t>
            </a:r>
            <a:r>
              <a:rPr lang="en-US" altLang="en-US" sz="2800" b="1" dirty="0" err="1">
                <a:solidFill>
                  <a:srgbClr val="0033CC"/>
                </a:solidFill>
                <a:latin typeface="Times New Roman" panose="02020603050405020304" pitchFamily="18" charset="0"/>
                <a:sym typeface="+mn-ea"/>
              </a:rPr>
              <a:t>ngữ</a:t>
            </a:r>
            <a:r>
              <a:rPr lang="en-US" altLang="en-US" sz="2800" b="1" dirty="0">
                <a:solidFill>
                  <a:srgbClr val="0033CC"/>
                </a:solidFill>
                <a:latin typeface="Times New Roman" panose="02020603050405020304" pitchFamily="18" charset="0"/>
                <a:sym typeface="+mn-ea"/>
              </a:rPr>
              <a:t> </a:t>
            </a:r>
          </a:p>
          <a:p>
            <a:pPr algn="l" eaLnBrk="1" hangingPunct="1">
              <a:lnSpc>
                <a:spcPct val="150000"/>
              </a:lnSpc>
            </a:pPr>
            <a:r>
              <a:rPr lang="en-US" altLang="en-US" sz="2800" b="1" dirty="0">
                <a:solidFill>
                  <a:srgbClr val="0033CC"/>
                </a:solidFill>
                <a:latin typeface="Times New Roman" panose="02020603050405020304" pitchFamily="18" charset="0"/>
                <a:sym typeface="+mn-ea"/>
              </a:rPr>
              <a:t>( </a:t>
            </a:r>
            <a:r>
              <a:rPr lang="en-US" altLang="en-US" sz="2800" b="1" dirty="0" err="1">
                <a:solidFill>
                  <a:srgbClr val="0033CC"/>
                </a:solidFill>
                <a:latin typeface="Times New Roman" panose="02020603050405020304" pitchFamily="18" charset="0"/>
                <a:sym typeface="+mn-ea"/>
              </a:rPr>
              <a:t>trả</a:t>
            </a:r>
            <a:r>
              <a:rPr lang="en-US" altLang="en-US" sz="2800" b="1" dirty="0">
                <a:solidFill>
                  <a:srgbClr val="0033CC"/>
                </a:solidFill>
                <a:latin typeface="Times New Roman" panose="02020603050405020304" pitchFamily="18" charset="0"/>
                <a:sym typeface="+mn-ea"/>
              </a:rPr>
              <a:t> lời câu hỏi Làm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c) Miêu tả đặc điểm, trạng thái của sự vật được nêu ở chủ </a:t>
            </a:r>
            <a:r>
              <a:rPr lang="en-US" altLang="en-US" sz="2800" b="1" dirty="0" err="1">
                <a:solidFill>
                  <a:srgbClr val="0033CC"/>
                </a:solidFill>
                <a:latin typeface="Times New Roman" panose="02020603050405020304" pitchFamily="18" charset="0"/>
                <a:sym typeface="+mn-ea"/>
              </a:rPr>
              <a:t>ngữ</a:t>
            </a:r>
            <a:r>
              <a:rPr lang="en-US" altLang="en-US" sz="2800" b="1" dirty="0">
                <a:solidFill>
                  <a:srgbClr val="0033CC"/>
                </a:solidFill>
                <a:latin typeface="Times New Roman" panose="02020603050405020304" pitchFamily="18" charset="0"/>
                <a:sym typeface="+mn-ea"/>
              </a:rPr>
              <a:t> ( </a:t>
            </a:r>
            <a:r>
              <a:rPr lang="en-US" altLang="en-US" sz="2800" b="1" dirty="0" err="1">
                <a:solidFill>
                  <a:srgbClr val="0033CC"/>
                </a:solidFill>
                <a:latin typeface="Times New Roman" panose="02020603050405020304" pitchFamily="18" charset="0"/>
                <a:sym typeface="+mn-ea"/>
              </a:rPr>
              <a:t>trả</a:t>
            </a:r>
            <a:r>
              <a:rPr lang="en-US" altLang="en-US" sz="2800" b="1" dirty="0">
                <a:solidFill>
                  <a:srgbClr val="0033CC"/>
                </a:solidFill>
                <a:latin typeface="Times New Roman" panose="02020603050405020304" pitchFamily="18" charset="0"/>
                <a:sym typeface="+mn-ea"/>
              </a:rPr>
              <a:t> lời câu hỏi Thế nào?)</a:t>
            </a:r>
            <a:endParaRPr lang="en-US" alt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1524000" y="19050"/>
            <a:ext cx="9230360" cy="5962650"/>
          </a:xfrm>
          <a:prstGeom prst="rect">
            <a:avLst/>
          </a:prstGeom>
        </p:spPr>
      </p:pic>
      <p:sp>
        <p:nvSpPr>
          <p:cNvPr id="9237" name="Rectangle 33"/>
          <p:cNvSpPr/>
          <p:nvPr/>
        </p:nvSpPr>
        <p:spPr>
          <a:xfrm>
            <a:off x="4419601"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40640"/>
            <a:ext cx="2918460"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spcBef>
                <a:spcPct val="0"/>
              </a:spcBef>
              <a:buNone/>
            </a:pPr>
            <a:r>
              <a:rPr lang="en-US" altLang="en-GB" sz="3600" b="1" u="sng" dirty="0">
                <a:solidFill>
                  <a:srgbClr val="000099"/>
                </a:solidFill>
                <a:latin typeface="Times New Roman" panose="02020603050405020304" pitchFamily="18" charset="0"/>
              </a:rPr>
              <a:t>Luyện tập</a:t>
            </a:r>
            <a:endParaRPr lang="en-US" altLang="en-GB" sz="3600" b="1" u="sng" dirty="0">
              <a:solidFill>
                <a:srgbClr val="000099"/>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676400" y="685800"/>
            <a:ext cx="8837930" cy="56311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a:spcBef>
                <a:spcPct val="0"/>
              </a:spcBef>
              <a:buNone/>
            </a:pPr>
            <a:r>
              <a:rPr lang="en-US" altLang="en-GB" sz="3600" b="1" dirty="0">
                <a:latin typeface="Times New Roman" panose="02020603050405020304" pitchFamily="18" charset="0"/>
              </a:rPr>
              <a:t>	1. Gạch dưới vị ngữ của mỗi câu trong đoạn văn sau:</a:t>
            </a:r>
          </a:p>
          <a:p>
            <a:pPr marL="0" indent="0" algn="just">
              <a:spcBef>
                <a:spcPct val="0"/>
              </a:spcBef>
              <a:buNone/>
            </a:pPr>
            <a:r>
              <a:rPr lang="en-US" altLang="en-GB" sz="3600" b="1" dirty="0">
                <a:solidFill>
                  <a:srgbClr val="000099"/>
                </a:solidFill>
                <a:latin typeface="Times New Roman" panose="02020603050405020304" pitchFamily="18" charset="0"/>
              </a:rPr>
              <a:t>	Chàng trai lên xe buýt và ngồi cạnh bà cụ đi chân đất. Cậu nhìn từ chân bà cụ sang chân mình. Đôi giày của cậu mới tinh. Cậu đã tiết kiệm tiền tiêu vặt khá lâu mới mua được. Nhưng rồi cậu cúi xuống, cởi giày và ngồi xuống sàn xe. Cậu nhấc bàn chân lạnh cóng của bà cụ lên, xỏ tất và giày vào chân bà. Bà cụ sững người, khẽ nói lời cảm ơn.</a:t>
            </a:r>
          </a:p>
        </p:txBody>
      </p:sp>
      <p:cxnSp>
        <p:nvCxnSpPr>
          <p:cNvPr id="2" name="Straight Connector 1"/>
          <p:cNvCxnSpPr/>
          <p:nvPr/>
        </p:nvCxnSpPr>
        <p:spPr>
          <a:xfrm>
            <a:off x="4724400" y="2362228"/>
            <a:ext cx="548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434465" y="2891589"/>
            <a:ext cx="2819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638800" y="28956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02130" y="3429000"/>
            <a:ext cx="20840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42860" y="34290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3962400"/>
            <a:ext cx="861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52600" y="457200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29808" y="4507230"/>
            <a:ext cx="44196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5105400"/>
            <a:ext cx="3581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15000" y="5063171"/>
            <a:ext cx="3962400" cy="31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52600" y="5612130"/>
            <a:ext cx="86868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6400" y="6145530"/>
            <a:ext cx="7620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10060" y="6161086"/>
            <a:ext cx="6019800" cy="45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500"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500"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4" presetClass="entr" presetSubtype="16" fill="hold" nodeType="withEffect">
                                  <p:stCondLst>
                                    <p:cond delay="0"/>
                                  </p:stCondLst>
                                  <p:childTnLst>
                                    <p:set>
                                      <p:cBhvr>
                                        <p:cTn id="36" dur="500"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par>
                                <p:cTn id="44" presetID="4" presetClass="entr" presetSubtype="16" fill="hold" nodeType="withEffect">
                                  <p:stCondLst>
                                    <p:cond delay="0"/>
                                  </p:stCondLst>
                                  <p:childTnLst>
                                    <p:set>
                                      <p:cBhvr>
                                        <p:cTn id="45" dur="500"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par>
                                <p:cTn id="47" presetID="21" presetClass="entr" presetSubtype="1" fill="hold" nodeType="withEffect">
                                  <p:stCondLst>
                                    <p:cond delay="0"/>
                                  </p:stCondLst>
                                  <p:childTnLst>
                                    <p:set>
                                      <p:cBhvr>
                                        <p:cTn id="48" dur="500" fill="hold">
                                          <p:stCondLst>
                                            <p:cond delay="0"/>
                                          </p:stCondLst>
                                        </p:cTn>
                                        <p:tgtEl>
                                          <p:spTgt spid="14"/>
                                        </p:tgtEl>
                                        <p:attrNameLst>
                                          <p:attrName>style.visibility</p:attrName>
                                        </p:attrNameLst>
                                      </p:cBhvr>
                                      <p:to>
                                        <p:strVal val="visible"/>
                                      </p:to>
                                    </p:set>
                                    <p:animEffect transition="in" filter="wheel(1)">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76201"/>
            <a:ext cx="8229600" cy="492125"/>
          </a:xfrm>
        </p:spPr>
        <p:txBody>
          <a:bodyPr vert="horz" wrap="square" lIns="91440" tIns="45720" rIns="91440" bIns="45720" anchor="ctr" anchorCtr="0"/>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4953001" y="990600"/>
            <a:ext cx="2868295" cy="709930"/>
          </a:xfrm>
          <a:prstGeom prst="rect">
            <a:avLst/>
          </a:prstGeom>
        </p:spPr>
        <p:txBody>
          <a:bodyPr anchor="ctr"/>
          <a:lstStyle/>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1981200" y="568326"/>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1"/>
          <p:cNvSpPr txBox="1"/>
          <p:nvPr/>
        </p:nvSpPr>
        <p:spPr>
          <a:xfrm>
            <a:off x="1905000" y="1447801"/>
            <a:ext cx="2725420" cy="666115"/>
          </a:xfrm>
          <a:prstGeom prst="rect">
            <a:avLst/>
          </a:prstGeom>
        </p:spPr>
        <p:txBody>
          <a:bodyPr anchor="ctr"/>
          <a:lstStyle/>
          <a:p>
            <a:pPr>
              <a:buNone/>
            </a:pPr>
            <a:r>
              <a:rPr lang="en-US" sz="3200" b="1" u="sng" dirty="0">
                <a:latin typeface="Times New Roman" panose="02020603050405020304" pitchFamily="18" charset="0"/>
                <a:cs typeface="Times New Roman" panose="02020603050405020304" pitchFamily="18" charset="0"/>
              </a:rPr>
              <a:t>Luyện tập:</a:t>
            </a:r>
            <a:endParaRPr lang="en-US" sz="3200" b="1" u="sng"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676400" y="2362201"/>
            <a:ext cx="8917940" cy="67754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2. Đặt một câu nói về lòng nhân ái. Gạch dưới vị ngữ của </a:t>
            </a: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đó</a:t>
            </a:r>
            <a:endParaRPr lang="en-US" sz="3200" b="1" dirty="0">
              <a:solidFill>
                <a:srgbClr val="0000CC"/>
              </a:solidFill>
              <a:latin typeface="Times New Roman" panose="02020603050405020304" pitchFamily="18" charset="0"/>
              <a:cs typeface="Times New Roman" panose="02020603050405020304" pitchFamily="18" charset="0"/>
            </a:endParaRPr>
          </a:p>
          <a:p>
            <a:pPr algn="just" eaLnBrk="1" hangingPunct="1">
              <a:lnSpc>
                <a:spcPct val="100000"/>
              </a:lnSpc>
            </a:pPr>
            <a:r>
              <a:rPr lang="en-US" alt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VD: </a:t>
            </a:r>
            <a:r>
              <a:rPr lang="en-US" altLang="en-US" sz="32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Cô</a:t>
            </a:r>
            <a:r>
              <a:rPr lang="en-US" alt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 Mai </a:t>
            </a:r>
            <a:r>
              <a:rPr lang="en-US" altLang="en-US" sz="3200" b="1" u="sng"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đang</a:t>
            </a:r>
            <a:r>
              <a:rPr lang="en-US" altLang="en-US" sz="32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altLang="en-US" sz="3200" b="1" u="sng"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dắt</a:t>
            </a:r>
            <a:r>
              <a:rPr lang="en-US" altLang="en-US" sz="32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altLang="en-US" sz="3200" b="1" u="sng"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bà</a:t>
            </a:r>
            <a:r>
              <a:rPr lang="en-US" altLang="en-US" sz="32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altLang="en-US" sz="3200" b="1" u="sng"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cụ</a:t>
            </a:r>
            <a:r>
              <a:rPr lang="en-US" altLang="en-US" sz="32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 sang đ</a:t>
            </a:r>
            <a:r>
              <a:rPr lang="vi-VN" altLang="en-US" sz="32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ư</a:t>
            </a:r>
            <a:r>
              <a:rPr lang="en-US" altLang="en-US" sz="3200" b="1" u="sng"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ờng</a:t>
            </a:r>
            <a:r>
              <a:rPr lang="en-US" alt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a:picLocks noChangeAspect="1"/>
          </p:cNvPicPr>
          <p:nvPr/>
        </p:nvPicPr>
        <p:blipFill rotWithShape="1">
          <a:blip r:embed="rId2"/>
          <a:srcRect t="10040" b="7020"/>
          <a:stretch>
            <a:fillRect/>
          </a:stretch>
        </p:blipFill>
        <p:spPr>
          <a:xfrm>
            <a:off x="1524000" y="19686"/>
            <a:ext cx="9230360" cy="5981065"/>
          </a:xfrm>
          <a:prstGeom prst="rect">
            <a:avLst/>
          </a:prstGeom>
        </p:spPr>
      </p:pic>
      <p:sp>
        <p:nvSpPr>
          <p:cNvPr id="9237" name="Rectangle 33"/>
          <p:cNvSpPr/>
          <p:nvPr/>
        </p:nvSpPr>
        <p:spPr>
          <a:xfrm>
            <a:off x="2748281" y="1066800"/>
            <a:ext cx="791908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Vận dụng, trải nghiệm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09800" y="76201"/>
            <a:ext cx="8229600" cy="492125"/>
          </a:xfrm>
        </p:spPr>
        <p:txBody>
          <a:bodyPr vert="horz" wrap="square" lIns="91440" tIns="45720" rIns="91440" bIns="45720" anchor="ctr" anchorCtr="0"/>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5181600" y="892810"/>
            <a:ext cx="2089150" cy="70993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1981200" y="568326"/>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4" name="Title 1"/>
          <p:cNvSpPr>
            <a:spLocks noGrp="1"/>
          </p:cNvSpPr>
          <p:nvPr/>
        </p:nvSpPr>
        <p:spPr>
          <a:xfrm>
            <a:off x="1637030" y="1602741"/>
            <a:ext cx="8917940" cy="101155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 Sử dụng sơ đồ tư duy để trình bày nội dung chính của bài học.</a:t>
            </a:r>
          </a:p>
        </p:txBody>
      </p:sp>
      <p:sp>
        <p:nvSpPr>
          <p:cNvPr id="6" name="Title 1"/>
          <p:cNvSpPr txBox="1"/>
          <p:nvPr/>
        </p:nvSpPr>
        <p:spPr>
          <a:xfrm>
            <a:off x="1524001" y="4038600"/>
            <a:ext cx="1673225" cy="709930"/>
          </a:xfrm>
          <a:prstGeom prst="rect">
            <a:avLst/>
          </a:prstGeom>
          <a:solidFill>
            <a:srgbClr val="FFFF00"/>
          </a:solidFill>
          <a:ln w="19050">
            <a:solidFill>
              <a:schemeClr val="tx1"/>
            </a:solidFill>
          </a:ln>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 Box 16"/>
          <p:cNvSpPr txBox="1"/>
          <p:nvPr/>
        </p:nvSpPr>
        <p:spPr>
          <a:xfrm>
            <a:off x="3900806" y="2849881"/>
            <a:ext cx="4106545" cy="138499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 Giới thiệu, nhận xét về sự vật được nêu ở chủ ngữ.</a:t>
            </a:r>
            <a:r>
              <a:rPr lang="en-US" altLang="en-US" sz="2800" b="1" dirty="0">
                <a:latin typeface="Times New Roman" panose="02020603050405020304" pitchFamily="18" charset="0"/>
              </a:rPr>
              <a:t>.</a:t>
            </a:r>
            <a:endParaRPr lang="en-US" altLang="en-US" sz="2800" b="1" dirty="0">
              <a:latin typeface="Times New Roman" panose="02020603050405020304" pitchFamily="18" charset="0"/>
              <a:ea typeface="Times New Roman" panose="02020603050405020304" pitchFamily="18" charset="0"/>
            </a:endParaRPr>
          </a:p>
        </p:txBody>
      </p:sp>
      <p:sp>
        <p:nvSpPr>
          <p:cNvPr id="18" name="Text Box 17"/>
          <p:cNvSpPr txBox="1"/>
          <p:nvPr/>
        </p:nvSpPr>
        <p:spPr>
          <a:xfrm>
            <a:off x="3878580" y="4217036"/>
            <a:ext cx="4157345" cy="954107"/>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 Kể hoạt động của sự vật được nêu ở chủ ngữ.</a:t>
            </a:r>
            <a:endParaRPr lang="en-US" altLang="en-US" sz="2800" b="1" dirty="0">
              <a:latin typeface="Times New Roman" panose="02020603050405020304" pitchFamily="18" charset="0"/>
              <a:ea typeface="Times New Roman" panose="02020603050405020304" pitchFamily="18" charset="0"/>
            </a:endParaRPr>
          </a:p>
        </p:txBody>
      </p:sp>
      <p:sp>
        <p:nvSpPr>
          <p:cNvPr id="19" name="Text Box 18"/>
          <p:cNvSpPr txBox="1"/>
          <p:nvPr/>
        </p:nvSpPr>
        <p:spPr>
          <a:xfrm>
            <a:off x="3900806" y="5181601"/>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sz="2800" dirty="0">
                <a:latin typeface="Times New Roman" panose="02020603050405020304" pitchFamily="18" charset="0"/>
              </a:rPr>
              <a:t>  - Miêu tả đặc điểm, trạng thái của sự vật được nêu ở chủ ngữ.</a:t>
            </a:r>
            <a:endParaRPr lang="en-US" altLang="en-US" sz="2800" b="1" dirty="0">
              <a:latin typeface="Times New Roman" panose="02020603050405020304" pitchFamily="18" charset="0"/>
              <a:ea typeface="Times New Roman" panose="02020603050405020304" pitchFamily="18" charset="0"/>
            </a:endParaRPr>
          </a:p>
        </p:txBody>
      </p:sp>
      <p:cxnSp>
        <p:nvCxnSpPr>
          <p:cNvPr id="7" name="Straight Connector 6"/>
          <p:cNvCxnSpPr>
            <a:stCxn id="6" idx="3"/>
            <a:endCxn id="17" idx="1"/>
          </p:cNvCxnSpPr>
          <p:nvPr/>
        </p:nvCxnSpPr>
        <p:spPr>
          <a:xfrm flipV="1">
            <a:off x="3197225" y="3542379"/>
            <a:ext cx="703580" cy="851187"/>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208021" y="4393566"/>
            <a:ext cx="682625" cy="17208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9" idx="1"/>
          </p:cNvCxnSpPr>
          <p:nvPr/>
        </p:nvCxnSpPr>
        <p:spPr>
          <a:xfrm flipH="1" flipV="1">
            <a:off x="3207385" y="4429126"/>
            <a:ext cx="693420" cy="144462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8839200" y="3009901"/>
            <a:ext cx="1703070"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dirty="0">
                <a:latin typeface="Times New Roman" panose="02020603050405020304" pitchFamily="18" charset="0"/>
              </a:rPr>
              <a:t>  Là gì?</a:t>
            </a:r>
            <a:endParaRPr lang="en-US" altLang="en-US" b="1" dirty="0">
              <a:latin typeface="Times New Roman" panose="02020603050405020304" pitchFamily="18" charset="0"/>
              <a:ea typeface="Times New Roman" panose="02020603050405020304" pitchFamily="18" charset="0"/>
            </a:endParaRPr>
          </a:p>
        </p:txBody>
      </p:sp>
      <p:sp>
        <p:nvSpPr>
          <p:cNvPr id="11" name="Text Box 10"/>
          <p:cNvSpPr txBox="1"/>
          <p:nvPr/>
        </p:nvSpPr>
        <p:spPr>
          <a:xfrm>
            <a:off x="8913496" y="4267200"/>
            <a:ext cx="1726565" cy="1077218"/>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dirty="0">
                <a:latin typeface="Times New Roman" panose="02020603050405020304" pitchFamily="18" charset="0"/>
              </a:rPr>
              <a:t>  Làm gì?</a:t>
            </a:r>
            <a:endParaRPr lang="en-US" altLang="en-US" b="1" dirty="0">
              <a:latin typeface="Times New Roman" panose="02020603050405020304" pitchFamily="18" charset="0"/>
              <a:ea typeface="Times New Roman" panose="02020603050405020304" pitchFamily="18" charset="0"/>
            </a:endParaRPr>
          </a:p>
        </p:txBody>
      </p:sp>
      <p:sp>
        <p:nvSpPr>
          <p:cNvPr id="12" name="Text Box 11"/>
          <p:cNvSpPr txBox="1"/>
          <p:nvPr/>
        </p:nvSpPr>
        <p:spPr>
          <a:xfrm>
            <a:off x="8916036" y="5640706"/>
            <a:ext cx="172402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pPr>
            <a:r>
              <a:rPr lang="en-US" altLang="en-US" dirty="0">
                <a:latin typeface="Times New Roman" panose="02020603050405020304" pitchFamily="18" charset="0"/>
              </a:rPr>
              <a:t>Thế nào?</a:t>
            </a:r>
            <a:endParaRPr lang="en-US" altLang="en-US" b="1" dirty="0">
              <a:latin typeface="Times New Roman" panose="02020603050405020304" pitchFamily="18" charset="0"/>
              <a:ea typeface="Times New Roman" panose="02020603050405020304" pitchFamily="18" charset="0"/>
            </a:endParaRPr>
          </a:p>
        </p:txBody>
      </p:sp>
      <p:cxnSp>
        <p:nvCxnSpPr>
          <p:cNvPr id="13" name="Straight Connector 12"/>
          <p:cNvCxnSpPr/>
          <p:nvPr/>
        </p:nvCxnSpPr>
        <p:spPr>
          <a:xfrm flipH="1">
            <a:off x="8007350" y="3429000"/>
            <a:ext cx="8318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058150" y="46482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034020" y="59436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ox(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bldLvl="0" animBg="1"/>
      <p:bldP spid="17" grpId="1" animBg="1"/>
      <p:bldP spid="18" grpId="0" bldLvl="0" animBg="1"/>
      <p:bldP spid="18" grpId="1" animBg="1"/>
      <p:bldP spid="19" grpId="0" bldLvl="0" animBg="1"/>
      <p:bldP spid="19" grpId="1" animBg="1"/>
      <p:bldP spid="10" grpId="0" bldLvl="0" animBg="1"/>
      <p:bldP spid="10" grpId="1" animBg="1"/>
      <p:bldP spid="11" grpId="0" bldLvl="0" animBg="1"/>
      <p:bldP spid="11" grpId="1" animBg="1"/>
      <p:bldP spid="12" grpId="0" bldLvl="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PinkFlowers"/>
          <p:cNvPicPr>
            <a:picLocks noChangeAspect="1"/>
          </p:cNvPicPr>
          <p:nvPr/>
        </p:nvPicPr>
        <p:blipFill>
          <a:blip r:embed="rId4"/>
          <a:stretch>
            <a:fillRect/>
          </a:stretch>
        </p:blipFill>
        <p:spPr>
          <a:xfrm>
            <a:off x="1871663" y="6045200"/>
            <a:ext cx="1219200" cy="687388"/>
          </a:xfrm>
          <a:prstGeom prst="rect">
            <a:avLst/>
          </a:prstGeom>
          <a:noFill/>
          <a:ln w="9525">
            <a:noFill/>
          </a:ln>
        </p:spPr>
      </p:pic>
      <p:pic>
        <p:nvPicPr>
          <p:cNvPr id="16387" name="Picture 6" descr="Flower7"/>
          <p:cNvPicPr>
            <a:picLocks noChangeAspect="1"/>
          </p:cNvPicPr>
          <p:nvPr/>
        </p:nvPicPr>
        <p:blipFill>
          <a:blip r:embed="rId5"/>
          <a:stretch>
            <a:fillRect/>
          </a:stretch>
        </p:blipFill>
        <p:spPr>
          <a:xfrm>
            <a:off x="9821863" y="0"/>
            <a:ext cx="571500" cy="590550"/>
          </a:xfrm>
          <a:prstGeom prst="rect">
            <a:avLst/>
          </a:prstGeom>
          <a:noFill/>
          <a:ln w="9525">
            <a:noFill/>
          </a:ln>
        </p:spPr>
      </p:pic>
      <p:pic>
        <p:nvPicPr>
          <p:cNvPr id="16388" name="Picture 7" descr="FloralCorner3"/>
          <p:cNvPicPr>
            <a:picLocks noChangeAspect="1"/>
          </p:cNvPicPr>
          <p:nvPr/>
        </p:nvPicPr>
        <p:blipFill>
          <a:blip r:embed="rId6"/>
          <a:stretch>
            <a:fillRect/>
          </a:stretch>
        </p:blipFill>
        <p:spPr>
          <a:xfrm>
            <a:off x="9167814" y="5080000"/>
            <a:ext cx="1444625" cy="1701800"/>
          </a:xfrm>
          <a:prstGeom prst="rect">
            <a:avLst/>
          </a:prstGeom>
          <a:noFill/>
          <a:ln w="9525">
            <a:noFill/>
          </a:ln>
        </p:spPr>
      </p:pic>
      <p:pic>
        <p:nvPicPr>
          <p:cNvPr id="16389" name="Picture 8" descr="FloralCorner3"/>
          <p:cNvPicPr>
            <a:picLocks noChangeAspect="1"/>
          </p:cNvPicPr>
          <p:nvPr/>
        </p:nvPicPr>
        <p:blipFill>
          <a:blip r:embed="rId6"/>
          <a:stretch>
            <a:fillRect/>
          </a:stretch>
        </p:blipFill>
        <p:spPr>
          <a:xfrm rot="10800000">
            <a:off x="1641475" y="125414"/>
            <a:ext cx="1804988" cy="1201737"/>
          </a:xfrm>
          <a:prstGeom prst="rect">
            <a:avLst/>
          </a:prstGeom>
          <a:noFill/>
          <a:ln w="9525">
            <a:noFill/>
          </a:ln>
        </p:spPr>
      </p:pic>
      <p:pic>
        <p:nvPicPr>
          <p:cNvPr id="16390" name="Picture 9" descr="Flower7"/>
          <p:cNvPicPr>
            <a:picLocks noChangeAspect="1"/>
          </p:cNvPicPr>
          <p:nvPr/>
        </p:nvPicPr>
        <p:blipFill>
          <a:blip r:embed="rId5"/>
          <a:stretch>
            <a:fillRect/>
          </a:stretch>
        </p:blipFill>
        <p:spPr>
          <a:xfrm>
            <a:off x="9091613" y="317500"/>
            <a:ext cx="571500" cy="590550"/>
          </a:xfrm>
          <a:prstGeom prst="rect">
            <a:avLst/>
          </a:prstGeom>
          <a:noFill/>
          <a:ln w="9525">
            <a:noFill/>
          </a:ln>
        </p:spPr>
      </p:pic>
      <p:pic>
        <p:nvPicPr>
          <p:cNvPr id="16391" name="Picture 10" descr="Flower7"/>
          <p:cNvPicPr>
            <a:picLocks noChangeAspect="1"/>
          </p:cNvPicPr>
          <p:nvPr/>
        </p:nvPicPr>
        <p:blipFill>
          <a:blip r:embed="rId5"/>
          <a:stretch>
            <a:fillRect/>
          </a:stretch>
        </p:blipFill>
        <p:spPr>
          <a:xfrm>
            <a:off x="9705975" y="931863"/>
            <a:ext cx="571500" cy="590550"/>
          </a:xfrm>
          <a:prstGeom prst="rect">
            <a:avLst/>
          </a:prstGeom>
          <a:noFill/>
          <a:ln w="9525">
            <a:noFill/>
          </a:ln>
        </p:spPr>
      </p:pic>
      <p:pic>
        <p:nvPicPr>
          <p:cNvPr id="22539" name="Noi lua len em.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8610600" y="6324600"/>
            <a:ext cx="533400" cy="533400"/>
          </a:xfrm>
          <a:prstGeom prst="rect">
            <a:avLst/>
          </a:prstGeom>
          <a:noFill/>
          <a:ln w="9525">
            <a:noFill/>
          </a:ln>
        </p:spPr>
      </p:pic>
      <p:sp>
        <p:nvSpPr>
          <p:cNvPr id="12" name="Rectangle 11"/>
          <p:cNvSpPr/>
          <p:nvPr/>
        </p:nvSpPr>
        <p:spPr>
          <a:xfrm>
            <a:off x="2133599" y="990601"/>
            <a:ext cx="8257562" cy="830997"/>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Tiết</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học</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kết</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thúc</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
        <p:nvSpPr>
          <p:cNvPr id="13" name="Rectangle 12"/>
          <p:cNvSpPr/>
          <p:nvPr/>
        </p:nvSpPr>
        <p:spPr>
          <a:xfrm>
            <a:off x="2438401" y="2895600"/>
            <a:ext cx="7924799" cy="2308324"/>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endPar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CHÚC</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CÁC</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em</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CHĂM</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NGOAN</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học</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tốt</a:t>
            </a: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225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254" fill="hold"/>
                                        <p:tgtEl>
                                          <p:spTgt spid="22539"/>
                                        </p:tgtEl>
                                      </p:cBhvr>
                                    </p:cmd>
                                  </p:childTnLst>
                                </p:cTn>
                              </p:par>
                            </p:childTnLst>
                          </p:cTn>
                        </p:par>
                      </p:childTnLst>
                    </p:cTn>
                  </p:par>
                </p:childTnLst>
              </p:cTn>
              <p:nextCondLst>
                <p:cond evt="onClick" delay="0">
                  <p:tgtEl>
                    <p:spTgt spid="225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p:cNvPicPr>
            <a:picLocks noChangeAspect="1"/>
          </p:cNvPicPr>
          <p:nvPr/>
        </p:nvPicPr>
        <p:blipFill rotWithShape="1">
          <a:blip r:embed="rId2"/>
          <a:srcRect t="10040" b="7020"/>
          <a:stretch>
            <a:fillRect/>
          </a:stretch>
        </p:blipFill>
        <p:spPr>
          <a:xfrm>
            <a:off x="1524000" y="0"/>
            <a:ext cx="9230360" cy="6000750"/>
          </a:xfrm>
          <a:prstGeom prst="rect">
            <a:avLst/>
          </a:prstGeom>
        </p:spPr>
      </p:pic>
      <p:sp>
        <p:nvSpPr>
          <p:cNvPr id="9237" name="Rectangle 33"/>
          <p:cNvSpPr/>
          <p:nvPr/>
        </p:nvSpPr>
        <p:spPr>
          <a:xfrm>
            <a:off x="4419601"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A 1.jpg"/>
          <p:cNvPicPr>
            <a:picLocks noChangeAspect="1"/>
          </p:cNvPicPr>
          <p:nvPr/>
        </p:nvPicPr>
        <p:blipFill>
          <a:blip r:embed="rId2"/>
          <a:stretch>
            <a:fillRect/>
          </a:stretch>
        </p:blipFill>
        <p:spPr>
          <a:xfrm>
            <a:off x="1905001" y="2087563"/>
            <a:ext cx="4346575" cy="4495800"/>
          </a:xfrm>
          <a:prstGeom prst="rect">
            <a:avLst/>
          </a:prstGeom>
          <a:noFill/>
          <a:ln w="9525">
            <a:noFill/>
          </a:ln>
        </p:spPr>
      </p:pic>
      <p:sp>
        <p:nvSpPr>
          <p:cNvPr id="5" name="Rectangle 4"/>
          <p:cNvSpPr/>
          <p:nvPr/>
        </p:nvSpPr>
        <p:spPr>
          <a:xfrm>
            <a:off x="2743201" y="3840480"/>
            <a:ext cx="2569845" cy="272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hlinkClick r:id="rId3" action="ppaction://hlinksldjump"/>
          </p:cNvPr>
          <p:cNvSpPr/>
          <p:nvPr/>
        </p:nvSpPr>
        <p:spPr>
          <a:xfrm>
            <a:off x="2743201" y="3841750"/>
            <a:ext cx="135064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a:solidFill>
                  <a:srgbClr val="FF0000"/>
                </a:solidFill>
                <a:latin typeface="Times New Roman" panose="02020603050405020304" pitchFamily="18" charset="0"/>
                <a:cs typeface="Times New Roman" panose="02020603050405020304" pitchFamily="18" charset="0"/>
              </a:rPr>
              <a:t>1</a:t>
            </a:r>
          </a:p>
        </p:txBody>
      </p:sp>
      <p:sp>
        <p:nvSpPr>
          <p:cNvPr id="18" name="Rectangle 17">
            <a:hlinkClick r:id="rId4" action="ppaction://hlinksldjump"/>
          </p:cNvPr>
          <p:cNvSpPr/>
          <p:nvPr/>
        </p:nvSpPr>
        <p:spPr>
          <a:xfrm>
            <a:off x="4083051" y="3840480"/>
            <a:ext cx="122999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a:solidFill>
                  <a:srgbClr val="FF0000"/>
                </a:solidFill>
                <a:latin typeface="Times New Roman" panose="02020603050405020304" pitchFamily="18" charset="0"/>
                <a:cs typeface="Times New Roman" panose="02020603050405020304" pitchFamily="18" charset="0"/>
              </a:rPr>
              <a:t>2</a:t>
            </a:r>
          </a:p>
        </p:txBody>
      </p:sp>
      <p:sp>
        <p:nvSpPr>
          <p:cNvPr id="19" name="Rectangle 18">
            <a:hlinkClick r:id="rId5" action="ppaction://hlinksldjump"/>
          </p:cNvPr>
          <p:cNvSpPr/>
          <p:nvPr/>
        </p:nvSpPr>
        <p:spPr>
          <a:xfrm>
            <a:off x="2767330" y="5138421"/>
            <a:ext cx="1337310" cy="142430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a:solidFill>
                  <a:srgbClr val="FF0000"/>
                </a:solidFill>
                <a:latin typeface="Times New Roman" panose="02020603050405020304" pitchFamily="18" charset="0"/>
                <a:cs typeface="Times New Roman" panose="02020603050405020304" pitchFamily="18" charset="0"/>
              </a:rPr>
              <a:t>3</a:t>
            </a:r>
          </a:p>
        </p:txBody>
      </p:sp>
      <p:sp>
        <p:nvSpPr>
          <p:cNvPr id="20" name="Rectangle 19">
            <a:hlinkClick r:id="rId6" action="ppaction://hlinksldjump"/>
          </p:cNvPr>
          <p:cNvSpPr/>
          <p:nvPr/>
        </p:nvSpPr>
        <p:spPr>
          <a:xfrm>
            <a:off x="4093846" y="5138421"/>
            <a:ext cx="1229995" cy="144589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a:solidFill>
                  <a:srgbClr val="FF0000"/>
                </a:solidFill>
                <a:latin typeface="Times New Roman" panose="02020603050405020304" pitchFamily="18" charset="0"/>
                <a:cs typeface="Times New Roman" panose="02020603050405020304" pitchFamily="18" charset="0"/>
              </a:rPr>
              <a:t>4</a:t>
            </a:r>
          </a:p>
        </p:txBody>
      </p:sp>
      <p:pic>
        <p:nvPicPr>
          <p:cNvPr id="30" name="Picture 29" descr="CUA 2.jpg"/>
          <p:cNvPicPr>
            <a:picLocks noChangeAspect="1"/>
          </p:cNvPicPr>
          <p:nvPr/>
        </p:nvPicPr>
        <p:blipFill>
          <a:blip r:embed="rId7"/>
          <a:stretch>
            <a:fillRect/>
          </a:stretch>
        </p:blipFill>
        <p:spPr>
          <a:xfrm>
            <a:off x="2758441" y="3848735"/>
            <a:ext cx="1299845" cy="2713990"/>
          </a:xfrm>
          <a:prstGeom prst="rect">
            <a:avLst/>
          </a:prstGeom>
          <a:noFill/>
          <a:ln w="9525">
            <a:noFill/>
          </a:ln>
        </p:spPr>
      </p:pic>
      <p:pic>
        <p:nvPicPr>
          <p:cNvPr id="31" name="Picture 30" descr="CUA 4.jpg"/>
          <p:cNvPicPr>
            <a:picLocks noChangeAspect="1"/>
          </p:cNvPicPr>
          <p:nvPr/>
        </p:nvPicPr>
        <p:blipFill>
          <a:blip r:embed="rId8"/>
          <a:stretch>
            <a:fillRect/>
          </a:stretch>
        </p:blipFill>
        <p:spPr>
          <a:xfrm>
            <a:off x="4038600" y="3848736"/>
            <a:ext cx="1371600" cy="2713355"/>
          </a:xfrm>
          <a:prstGeom prst="rect">
            <a:avLst/>
          </a:prstGeom>
          <a:noFill/>
          <a:ln w="9525">
            <a:noFill/>
          </a:ln>
        </p:spPr>
      </p:pic>
      <p:sp>
        <p:nvSpPr>
          <p:cNvPr id="32" name="Oval 31"/>
          <p:cNvSpPr/>
          <p:nvPr/>
        </p:nvSpPr>
        <p:spPr>
          <a:xfrm>
            <a:off x="3505200" y="2133600"/>
            <a:ext cx="1117600" cy="8140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FF"/>
                </a:solidFill>
                <a:latin typeface="Calibri" panose="020F0502020204030204" pitchFamily="34" charset="0"/>
              </a:rPr>
              <a:t>MỞ</a:t>
            </a:r>
          </a:p>
        </p:txBody>
      </p:sp>
      <p:sp>
        <p:nvSpPr>
          <p:cNvPr id="9237" name="Rectangle 33"/>
          <p:cNvSpPr/>
          <p:nvPr/>
        </p:nvSpPr>
        <p:spPr>
          <a:xfrm>
            <a:off x="3048000" y="92710"/>
            <a:ext cx="6280150" cy="1568450"/>
          </a:xfrm>
          <a:prstGeom prst="rect">
            <a:avLst/>
          </a:prstGeom>
          <a:noFill/>
          <a:ln w="9525">
            <a:noFill/>
          </a:ln>
        </p:spPr>
        <p:txBody>
          <a:bodyPr wrap="square">
            <a:spAutoFit/>
          </a:bodyPr>
          <a:lstStyle/>
          <a:p>
            <a:pPr algn="ctr"/>
            <a:r>
              <a:rPr sz="4800" b="1" dirty="0">
                <a:solidFill>
                  <a:srgbClr val="FF0000"/>
                </a:solidFill>
                <a:latin typeface="Times New Roman" panose="02020603050405020304" pitchFamily="18" charset="0"/>
                <a:cs typeface="Times New Roman" panose="02020603050405020304" pitchFamily="18" charset="0"/>
              </a:rPr>
              <a:t>Trò chơi: </a:t>
            </a:r>
          </a:p>
          <a:p>
            <a:pPr algn="ctr"/>
            <a:r>
              <a:rPr sz="4800" b="1" dirty="0">
                <a:solidFill>
                  <a:srgbClr val="FF0000"/>
                </a:solidFill>
                <a:latin typeface="Times New Roman" panose="02020603050405020304" pitchFamily="18" charset="0"/>
                <a:cs typeface="Times New Roman" panose="02020603050405020304" pitchFamily="18" charset="0"/>
              </a:rPr>
              <a:t>Ô CỬA BÍ MẬT</a:t>
            </a:r>
          </a:p>
        </p:txBody>
      </p:sp>
      <p:sp>
        <p:nvSpPr>
          <p:cNvPr id="2" name="Text Box 1"/>
          <p:cNvSpPr txBox="1"/>
          <p:nvPr/>
        </p:nvSpPr>
        <p:spPr>
          <a:xfrm>
            <a:off x="6421755" y="92710"/>
            <a:ext cx="184731" cy="369332"/>
          </a:xfrm>
          <a:prstGeom prst="rect">
            <a:avLst/>
          </a:prstGeom>
          <a:noFill/>
        </p:spPr>
        <p:txBody>
          <a:bodyPr wrap="none" rtlCol="0">
            <a:spAutoFit/>
          </a:bodyPr>
          <a:lstStyle/>
          <a:p>
            <a:endParaRPr lang="en-US"/>
          </a:p>
        </p:txBody>
      </p:sp>
      <p:sp>
        <p:nvSpPr>
          <p:cNvPr id="3" name="Right Arrow 2">
            <a:hlinkClick r:id="rId9" action="ppaction://hlinksldjump"/>
          </p:cNvPr>
          <p:cNvSpPr/>
          <p:nvPr/>
        </p:nvSpPr>
        <p:spPr>
          <a:xfrm>
            <a:off x="7086600" y="5965190"/>
            <a:ext cx="1676400" cy="816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Go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2" presetClass="exit" presetSubtype="8" fill="hold" nodeType="clickEffect">
                                  <p:stCondLst>
                                    <p:cond delay="0"/>
                                  </p:stCondLst>
                                  <p:childTnLst>
                                    <p:animEffect transition="out" filter="slide(fromLeft)">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2" presetClass="exit" presetSubtype="2" fill="hold" nodeType="withEffect">
                                  <p:stCondLst>
                                    <p:cond delay="0"/>
                                  </p:stCondLst>
                                  <p:childTnLst>
                                    <p:animEffect transition="out" filter="slide(fromRight)">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8" presetClass="exit" presetSubtype="32" fill="hold" grpId="0" nodeType="clickEffect">
                                  <p:stCondLst>
                                    <p:cond delay="0"/>
                                  </p:stCondLst>
                                  <p:childTnLst>
                                    <p:animEffect transition="out" filter="diamond(out)">
                                      <p:cBhvr>
                                        <p:cTn id="33" dur="2000"/>
                                        <p:tgtEl>
                                          <p:spTgt spid="17"/>
                                        </p:tgtEl>
                                      </p:cBhvr>
                                    </p:animEffect>
                                    <p:set>
                                      <p:cBhvr>
                                        <p:cTn id="34"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bldLvl="0" animBg="1"/>
      <p:bldP spid="17" grpId="1" animBg="1"/>
      <p:bldP spid="18" grpId="0" bldLvl="0" animBg="1"/>
      <p:bldP spid="19" grpId="0" bldLvl="0" animBg="1"/>
      <p:bldP spid="2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73501" y="76201"/>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1</a:t>
            </a:r>
            <a:endParaRPr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3" name="Picture 2" descr="D:\HINH DU TRU\dhtd.gif"/>
          <p:cNvPicPr>
            <a:picLocks noGrp="1" noChangeAspect="1"/>
          </p:cNvPicPr>
          <p:nvPr>
            <p:ph idx="1"/>
          </p:nvPr>
        </p:nvPicPr>
        <p:blipFill>
          <a:blip r:embed="rId3"/>
          <a:srcRect/>
          <a:stretch>
            <a:fillRect/>
          </a:stretch>
        </p:blipFill>
        <p:spPr>
          <a:xfrm>
            <a:off x="1600836" y="5105401"/>
            <a:ext cx="1706563" cy="1706563"/>
          </a:xfrm>
        </p:spPr>
      </p:pic>
      <p:sp>
        <p:nvSpPr>
          <p:cNvPr id="5" name="Title 1"/>
          <p:cNvSpPr txBox="1"/>
          <p:nvPr/>
        </p:nvSpPr>
        <p:spPr>
          <a:xfrm>
            <a:off x="1510666"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Mấy hôm nay, Chi đang rất bối rối.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Up Arrow 6">
            <a:hlinkClick r:id="rId4" action="ppaction://hlinksldjump"/>
          </p:cNvPr>
          <p:cNvSpPr/>
          <p:nvPr/>
        </p:nvSpPr>
        <p:spPr>
          <a:xfrm>
            <a:off x="9144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solidFill>
                  <a:schemeClr val="tx1"/>
                </a:solidFill>
              </a:rPr>
              <a:t>B</a:t>
            </a:r>
          </a:p>
          <a:p>
            <a:pPr algn="ctr" eaLnBrk="1" fontAlgn="auto" hangingPunct="1">
              <a:spcBef>
                <a:spcPts val="0"/>
              </a:spcBef>
              <a:spcAft>
                <a:spcPts val="0"/>
              </a:spcAft>
              <a:defRPr/>
            </a:pPr>
            <a:r>
              <a:rPr lang="en-US" sz="2800" b="1">
                <a:solidFill>
                  <a:schemeClr val="tx1"/>
                </a:solidFill>
              </a:rPr>
              <a:t>A</a:t>
            </a:r>
          </a:p>
          <a:p>
            <a:pPr algn="ctr" eaLnBrk="1" fontAlgn="auto" hangingPunct="1">
              <a:spcBef>
                <a:spcPts val="0"/>
              </a:spcBef>
              <a:spcAft>
                <a:spcPts val="0"/>
              </a:spcAft>
              <a:defRPr/>
            </a:pPr>
            <a:r>
              <a:rPr lang="en-US" sz="2800" b="1">
                <a:solidFill>
                  <a:schemeClr val="tx1"/>
                </a:solidFill>
              </a:rPr>
              <a:t>C</a:t>
            </a:r>
          </a:p>
          <a:p>
            <a:pPr algn="ctr" eaLnBrk="1" fontAlgn="auto" hangingPunct="1">
              <a:spcBef>
                <a:spcPts val="0"/>
              </a:spcBef>
              <a:spcAft>
                <a:spcPts val="0"/>
              </a:spcAft>
              <a:defRPr/>
            </a:pPr>
            <a:r>
              <a:rPr lang="en-US" sz="2800" b="1">
                <a:solidFill>
                  <a:schemeClr val="tx1"/>
                </a:solidFill>
              </a:rPr>
              <a:t>K</a:t>
            </a:r>
          </a:p>
        </p:txBody>
      </p:sp>
      <p:sp>
        <p:nvSpPr>
          <p:cNvPr id="3" name="Title 1">
            <a:hlinkClick r:id="rId4" action="ppaction://hlinksldjump"/>
          </p:cNvPr>
          <p:cNvSpPr txBox="1"/>
          <p:nvPr/>
        </p:nvSpPr>
        <p:spPr>
          <a:xfrm>
            <a:off x="1447801"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Chi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73501" y="76201"/>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2</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267" name="Picture 2" descr="D:\HINH DU TRU\dhtd.gif"/>
          <p:cNvPicPr>
            <a:picLocks noGrp="1" noChangeAspect="1"/>
          </p:cNvPicPr>
          <p:nvPr>
            <p:ph idx="1"/>
          </p:nvPr>
        </p:nvPicPr>
        <p:blipFill>
          <a:blip r:embed="rId2"/>
          <a:srcRect/>
          <a:stretch>
            <a:fillRect/>
          </a:stretch>
        </p:blipFill>
        <p:spPr>
          <a:xfrm>
            <a:off x="3352801" y="4343401"/>
            <a:ext cx="1706563" cy="1706563"/>
          </a:xfrm>
        </p:spPr>
      </p:pic>
      <p:sp>
        <p:nvSpPr>
          <p:cNvPr id="7" name="Up Arrow 6">
            <a:hlinkClick r:id="rId3" action="ppaction://hlinksldjump"/>
          </p:cNvPr>
          <p:cNvSpPr/>
          <p:nvPr/>
        </p:nvSpPr>
        <p:spPr>
          <a:xfrm>
            <a:off x="9144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solidFill>
                  <a:schemeClr val="tx1"/>
                </a:solidFill>
              </a:rPr>
              <a:t>B</a:t>
            </a:r>
          </a:p>
          <a:p>
            <a:pPr algn="ctr" eaLnBrk="1" fontAlgn="auto" hangingPunct="1">
              <a:spcBef>
                <a:spcPts val="0"/>
              </a:spcBef>
              <a:spcAft>
                <a:spcPts val="0"/>
              </a:spcAft>
              <a:defRPr/>
            </a:pPr>
            <a:r>
              <a:rPr lang="en-US" sz="2800" b="1">
                <a:solidFill>
                  <a:schemeClr val="tx1"/>
                </a:solidFill>
              </a:rPr>
              <a:t>A</a:t>
            </a:r>
          </a:p>
          <a:p>
            <a:pPr algn="ctr" eaLnBrk="1" fontAlgn="auto" hangingPunct="1">
              <a:spcBef>
                <a:spcPts val="0"/>
              </a:spcBef>
              <a:spcAft>
                <a:spcPts val="0"/>
              </a:spcAft>
              <a:defRPr/>
            </a:pPr>
            <a:r>
              <a:rPr lang="en-US" sz="2800" b="1">
                <a:solidFill>
                  <a:schemeClr val="tx1"/>
                </a:solidFill>
              </a:rPr>
              <a:t>C</a:t>
            </a:r>
          </a:p>
          <a:p>
            <a:pPr algn="ctr" eaLnBrk="1" fontAlgn="auto" hangingPunct="1">
              <a:spcBef>
                <a:spcPts val="0"/>
              </a:spcBef>
              <a:spcAft>
                <a:spcPts val="0"/>
              </a:spcAft>
              <a:defRPr/>
            </a:pPr>
            <a:r>
              <a:rPr lang="en-US" sz="2800" b="1">
                <a:solidFill>
                  <a:schemeClr val="tx1"/>
                </a:solidFill>
              </a:rPr>
              <a:t>K</a:t>
            </a:r>
          </a:p>
        </p:txBody>
      </p:sp>
      <p:sp>
        <p:nvSpPr>
          <p:cNvPr id="2" name="Title 1"/>
          <p:cNvSpPr txBox="1"/>
          <p:nvPr/>
        </p:nvSpPr>
        <p:spPr>
          <a:xfrm>
            <a:off x="1510666"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Rai-ân là một cậu bé người Can-na-đa.</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1447801"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Rai-ân </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73501" y="76201"/>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3</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291" name="Picture 2" descr="D:\HINH DU TRU\dhtd.gif"/>
          <p:cNvPicPr>
            <a:picLocks noGrp="1" noChangeAspect="1"/>
          </p:cNvPicPr>
          <p:nvPr>
            <p:ph idx="1"/>
          </p:nvPr>
        </p:nvPicPr>
        <p:blipFill>
          <a:blip r:embed="rId2"/>
          <a:srcRect/>
          <a:stretch>
            <a:fillRect/>
          </a:stretch>
        </p:blipFill>
        <p:spPr>
          <a:xfrm>
            <a:off x="1372236" y="5257801"/>
            <a:ext cx="1706563" cy="1706563"/>
          </a:xfrm>
        </p:spPr>
      </p:pic>
      <p:sp>
        <p:nvSpPr>
          <p:cNvPr id="5" name="Title 1"/>
          <p:cNvSpPr txBox="1"/>
          <p:nvPr/>
        </p:nvSpPr>
        <p:spPr>
          <a:xfrm>
            <a:off x="1524001" y="1676400"/>
            <a:ext cx="9167495" cy="2819400"/>
          </a:xfrm>
          <a:prstGeom prst="rect">
            <a:avLst/>
          </a:prstGeom>
        </p:spPr>
        <p:txBody>
          <a:bodyPr anchor="ctr"/>
          <a:lstStyle/>
          <a:p>
            <a:pPr>
              <a:buNone/>
            </a:pPr>
            <a:r>
              <a:rPr lang="en-US" sz="3800" b="1" dirty="0">
                <a:solidFill>
                  <a:srgbClr val="FF0000"/>
                </a:solidFill>
                <a:latin typeface="Times New Roman" panose="02020603050405020304" pitchFamily="18" charset="0"/>
                <a:cs typeface="Times New Roman" panose="02020603050405020304" pitchFamily="18" charset="0"/>
              </a:rPr>
              <a:t>Chúc mừng bạn mở được ô cửa may mắn!</a:t>
            </a:r>
          </a:p>
          <a:p>
            <a:pPr>
              <a:buNone/>
            </a:pPr>
            <a:r>
              <a:rPr lang="en-US" sz="4000" b="1" dirty="0">
                <a:solidFill>
                  <a:srgbClr val="0000CC"/>
                </a:solidFill>
                <a:latin typeface="Times New Roman" panose="02020603050405020304" pitchFamily="18" charset="0"/>
                <a:cs typeface="Times New Roman" panose="02020603050405020304" pitchFamily="18" charset="0"/>
              </a:rPr>
              <a:t>Bạn nhận được một phần quà..</a:t>
            </a:r>
          </a:p>
          <a:p>
            <a:pPr>
              <a:buNone/>
            </a:pPr>
            <a:endParaRPr lang="en-US" sz="4000" b="1" dirty="0">
              <a:solidFill>
                <a:srgbClr val="0000CC"/>
              </a:solidFill>
              <a:latin typeface="Times New Roman" panose="02020603050405020304" pitchFamily="18" charset="0"/>
              <a:ea typeface="Times New Roman" panose="02020603050405020304" pitchFamily="18" charset="0"/>
            </a:endParaRPr>
          </a:p>
        </p:txBody>
      </p:sp>
      <p:sp>
        <p:nvSpPr>
          <p:cNvPr id="7" name="Up Arrow 6">
            <a:hlinkClick r:id="rId3" action="ppaction://hlinksldjump"/>
          </p:cNvPr>
          <p:cNvSpPr/>
          <p:nvPr/>
        </p:nvSpPr>
        <p:spPr>
          <a:xfrm>
            <a:off x="9144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solidFill>
                  <a:schemeClr val="tx1"/>
                </a:solidFill>
              </a:rPr>
              <a:t>B</a:t>
            </a:r>
          </a:p>
          <a:p>
            <a:pPr algn="ctr" eaLnBrk="1" fontAlgn="auto" hangingPunct="1">
              <a:spcBef>
                <a:spcPts val="0"/>
              </a:spcBef>
              <a:spcAft>
                <a:spcPts val="0"/>
              </a:spcAft>
              <a:defRPr/>
            </a:pPr>
            <a:r>
              <a:rPr lang="en-US" sz="2800" b="1">
                <a:solidFill>
                  <a:schemeClr val="tx1"/>
                </a:solidFill>
              </a:rPr>
              <a:t>A</a:t>
            </a:r>
          </a:p>
          <a:p>
            <a:pPr algn="ctr" eaLnBrk="1" fontAlgn="auto" hangingPunct="1">
              <a:spcBef>
                <a:spcPts val="0"/>
              </a:spcBef>
              <a:spcAft>
                <a:spcPts val="0"/>
              </a:spcAft>
              <a:defRPr/>
            </a:pPr>
            <a:r>
              <a:rPr lang="en-US" sz="2800" b="1">
                <a:solidFill>
                  <a:schemeClr val="tx1"/>
                </a:solidFill>
              </a:rPr>
              <a:t>C</a:t>
            </a:r>
          </a:p>
          <a:p>
            <a:pPr algn="ctr" eaLnBrk="1" fontAlgn="auto" hangingPunct="1">
              <a:spcBef>
                <a:spcPts val="0"/>
              </a:spcBef>
              <a:spcAft>
                <a:spcPts val="0"/>
              </a:spcAft>
              <a:defRPr/>
            </a:pPr>
            <a:r>
              <a:rPr lang="en-US" sz="2800" b="1">
                <a:solidFill>
                  <a:schemeClr val="tx1"/>
                </a:solidFill>
              </a:rPr>
              <a:t>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73501" y="76201"/>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4</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315" name="Picture 2" descr="D:\HINH DU TRU\dhtd.gif"/>
          <p:cNvPicPr>
            <a:picLocks noGrp="1" noChangeAspect="1"/>
          </p:cNvPicPr>
          <p:nvPr>
            <p:ph idx="1"/>
          </p:nvPr>
        </p:nvPicPr>
        <p:blipFill>
          <a:blip r:embed="rId2"/>
          <a:srcRect/>
          <a:stretch>
            <a:fillRect/>
          </a:stretch>
        </p:blipFill>
        <p:spPr>
          <a:xfrm>
            <a:off x="1448436" y="5334001"/>
            <a:ext cx="1706563" cy="1706563"/>
          </a:xfrm>
        </p:spPr>
      </p:pic>
      <p:sp>
        <p:nvSpPr>
          <p:cNvPr id="7" name="Up Arrow 6">
            <a:hlinkClick r:id="rId3" action="ppaction://hlinksldjump"/>
          </p:cNvPr>
          <p:cNvSpPr/>
          <p:nvPr/>
        </p:nvSpPr>
        <p:spPr>
          <a:xfrm>
            <a:off x="9144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solidFill>
                  <a:schemeClr val="tx1"/>
                </a:solidFill>
              </a:rPr>
              <a:t>B</a:t>
            </a:r>
          </a:p>
          <a:p>
            <a:pPr algn="ctr" eaLnBrk="1" fontAlgn="auto" hangingPunct="1">
              <a:spcBef>
                <a:spcPts val="0"/>
              </a:spcBef>
              <a:spcAft>
                <a:spcPts val="0"/>
              </a:spcAft>
              <a:defRPr/>
            </a:pPr>
            <a:r>
              <a:rPr lang="en-US" sz="2800" b="1">
                <a:solidFill>
                  <a:schemeClr val="tx1"/>
                </a:solidFill>
              </a:rPr>
              <a:t>A</a:t>
            </a:r>
          </a:p>
          <a:p>
            <a:pPr algn="ctr" eaLnBrk="1" fontAlgn="auto" hangingPunct="1">
              <a:spcBef>
                <a:spcPts val="0"/>
              </a:spcBef>
              <a:spcAft>
                <a:spcPts val="0"/>
              </a:spcAft>
              <a:defRPr/>
            </a:pPr>
            <a:r>
              <a:rPr lang="en-US" sz="2800" b="1">
                <a:solidFill>
                  <a:schemeClr val="tx1"/>
                </a:solidFill>
              </a:rPr>
              <a:t>C</a:t>
            </a:r>
          </a:p>
          <a:p>
            <a:pPr algn="ctr" eaLnBrk="1" fontAlgn="auto" hangingPunct="1">
              <a:spcBef>
                <a:spcPts val="0"/>
              </a:spcBef>
              <a:spcAft>
                <a:spcPts val="0"/>
              </a:spcAft>
              <a:defRPr/>
            </a:pPr>
            <a:r>
              <a:rPr lang="en-US" sz="2800" b="1">
                <a:solidFill>
                  <a:schemeClr val="tx1"/>
                </a:solidFill>
              </a:rPr>
              <a:t>K</a:t>
            </a:r>
          </a:p>
        </p:txBody>
      </p:sp>
      <p:sp>
        <p:nvSpPr>
          <p:cNvPr id="2" name="Title 1"/>
          <p:cNvSpPr txBox="1"/>
          <p:nvPr/>
        </p:nvSpPr>
        <p:spPr>
          <a:xfrm>
            <a:off x="1510666"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Cô bé chạy thoắt về nhà gọi anh.</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1447801"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Cô bé</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1524000" y="9526"/>
            <a:ext cx="9230360" cy="5991225"/>
          </a:xfrm>
          <a:prstGeom prst="rect">
            <a:avLst/>
          </a:prstGeom>
        </p:spPr>
      </p:pic>
      <p:sp>
        <p:nvSpPr>
          <p:cNvPr id="9237" name="Rectangle 33"/>
          <p:cNvSpPr/>
          <p:nvPr/>
        </p:nvSpPr>
        <p:spPr>
          <a:xfrm>
            <a:off x="4419601"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76201"/>
            <a:ext cx="8229600" cy="492125"/>
          </a:xfrm>
        </p:spPr>
        <p:txBody>
          <a:bodyPr vert="horz" wrap="square" lIns="91440" tIns="45720" rIns="91440" bIns="45720" anchor="ctr" anchorCtr="0"/>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5029200" y="989965"/>
            <a:ext cx="2448560" cy="709930"/>
          </a:xfrm>
          <a:prstGeom prst="rect">
            <a:avLst/>
          </a:prstGeom>
        </p:spPr>
        <p:txBody>
          <a:bodyPr anchor="ctr"/>
          <a:lstStyle/>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1981200" y="568326"/>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848</Words>
  <Application>Microsoft Office PowerPoint</Application>
  <PresentationFormat>Widescreen</PresentationFormat>
  <Paragraphs>110</Paragraphs>
  <Slides>19</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Default Design</vt:lpstr>
      <vt:lpstr>PowerPoint Presentation</vt:lpstr>
      <vt:lpstr>PowerPoint Presentation</vt:lpstr>
      <vt:lpstr>PowerPoint Presentation</vt:lpstr>
      <vt:lpstr>Ô cửa số 1</vt:lpstr>
      <vt:lpstr>Ô cửa số 2</vt:lpstr>
      <vt:lpstr>Ô cửa số 3</vt:lpstr>
      <vt:lpstr>Ô cửa số 4</vt:lpstr>
      <vt:lpstr>PowerPoint Presentation</vt:lpstr>
      <vt:lpstr>Thứ  ... ngày ... tháng ... năm 2024</vt:lpstr>
      <vt:lpstr>PowerPoint Presentation</vt:lpstr>
      <vt:lpstr>PowerPoint Presentation</vt:lpstr>
      <vt:lpstr>PowerPoint Presentation</vt:lpstr>
      <vt:lpstr>Thứ  ... ngày ... tháng ... năm 2024</vt:lpstr>
      <vt:lpstr>PowerPoint Presentation</vt:lpstr>
      <vt:lpstr>PowerPoint Presentation</vt:lpstr>
      <vt:lpstr>Thứ  ... ngày ... tháng ... năm 2024</vt:lpstr>
      <vt:lpstr>PowerPoint Presentation</vt:lpstr>
      <vt:lpstr>Thứ  ... ngày ... tháng ... năm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Administrator</cp:lastModifiedBy>
  <cp:revision>203</cp:revision>
  <dcterms:created xsi:type="dcterms:W3CDTF">2009-12-23T05:57:00Z</dcterms:created>
  <dcterms:modified xsi:type="dcterms:W3CDTF">2025-02-06T00:58:03Z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7AAFDE0B731C4A7CAB01D0B3690EF7FD</vt:lpwstr>
  </property>
  <property fmtid="{D5CDD505-2E9C-101B-9397-08002B2CF9AE}" pid="3" name="KSOProductBuildVer">
    <vt:lpwstr>1033-12.2.0.13201</vt:lpwstr>
  </property>
</Properties>
</file>