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30"/>
  </p:notesMasterIdLst>
  <p:sldIdLst>
    <p:sldId id="256" r:id="rId3"/>
    <p:sldId id="258" r:id="rId4"/>
    <p:sldId id="332" r:id="rId5"/>
    <p:sldId id="295" r:id="rId6"/>
    <p:sldId id="260" r:id="rId7"/>
    <p:sldId id="261" r:id="rId8"/>
    <p:sldId id="296" r:id="rId9"/>
    <p:sldId id="297" r:id="rId10"/>
    <p:sldId id="298" r:id="rId11"/>
    <p:sldId id="265" r:id="rId12"/>
    <p:sldId id="267" r:id="rId13"/>
    <p:sldId id="301" r:id="rId14"/>
    <p:sldId id="269" r:id="rId15"/>
    <p:sldId id="270" r:id="rId16"/>
    <p:sldId id="271" r:id="rId17"/>
    <p:sldId id="320" r:id="rId18"/>
    <p:sldId id="333" r:id="rId19"/>
    <p:sldId id="334" r:id="rId20"/>
    <p:sldId id="335" r:id="rId21"/>
    <p:sldId id="324" r:id="rId22"/>
    <p:sldId id="336" r:id="rId23"/>
    <p:sldId id="325" r:id="rId24"/>
    <p:sldId id="280" r:id="rId25"/>
    <p:sldId id="281" r:id="rId26"/>
    <p:sldId id="282" r:id="rId27"/>
    <p:sldId id="337" r:id="rId28"/>
    <p:sldId id="32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AE9FF7-F5C4-4B75-B312-7A2B0AADEC3E}"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1B56F3-24BB-45BE-BD1E-E26A863B0966}" type="datetime1">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9138A9-B139-4FBA-BD61-A63595AC75F4}" type="datetime1">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19DCA-20B6-4A7F-9287-D29CBE4F4E3E}"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E4CC13-3719-4BC0-9941-BCD22F2E39BB}"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C473A-74A1-46F3-8D2E-10C923B7E154}"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4B6EE-3F1C-40A8-BAA7-D8D1D25FA34D}"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49DCD-488C-48E6-B562-9E2144C6FF46}"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6" y="2005"/>
            <a:ext cx="12184879"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2470B8-96F8-42D0-9FB1-FD414F8B4E30}"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8F3F0-BBE0-4656-ADE2-E0CA7BB6F2D1}"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D7EF-0440-4F9E-A644-D13ECD56D55F}"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DA37A-0C24-43CE-ACA7-57CFE4C03F7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8"/>
          <p:cNvSpPr/>
          <p:nvPr/>
        </p:nvSpPr>
        <p:spPr>
          <a:xfrm>
            <a:off x="89535" y="1440180"/>
            <a:ext cx="12013565" cy="2445385"/>
          </a:xfrm>
          <a:prstGeom prst="rect">
            <a:avLst/>
          </a:prstGeom>
        </p:spPr>
        <p:txBody>
          <a:bodyPr wrap="square">
            <a:spAutoFit/>
          </a:bodyPr>
          <a:lstStyle/>
          <a:p>
            <a:pPr algn="ctr" defTabSz="685800">
              <a:lnSpc>
                <a:spcPct val="150000"/>
              </a:lnSpc>
              <a:defRPr/>
            </a:pPr>
            <a:r>
              <a:rPr lang="en-US" sz="6600" b="1"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Tuần</a:t>
            </a:r>
            <a:r>
              <a:rPr lang="en-US" sz="6600" b="1"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2</a:t>
            </a:r>
            <a:r>
              <a:rPr lang="vi-VN" altLang="en-US" sz="6600" b="1"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0</a:t>
            </a:r>
            <a:r>
              <a:rPr lang="en-US" sz="6600" b="1"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vi-VN" altLang="en-US" sz="6600" b="1"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Trái tim yêu thương</a:t>
            </a:r>
            <a:endParaRPr lang="vi-VN" altLang="en-US" sz="6600" b="1" dirty="0" err="1">
              <a:solidFill>
                <a:srgbClr val="002060"/>
              </a:solidFill>
              <a:latin typeface="Times New Roman" panose="02020603050405020304" pitchFamily="18" charset="0"/>
              <a:cs typeface="Times New Roman" panose="02020603050405020304" pitchFamily="18" charset="0"/>
            </a:endParaRPr>
          </a:p>
          <a:p>
            <a:pPr algn="ctr" defTabSz="685800">
              <a:lnSpc>
                <a:spcPct val="100000"/>
              </a:lnSpc>
              <a:defRPr/>
            </a:pP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vi-V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4</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vi-V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Con sóng lan xa (1 tiết) </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42521"/>
            <a:ext cx="11305571" cy="6074229"/>
          </a:xfrm>
          <a:prstGeom prst="rect">
            <a:avLst/>
          </a:prstGeom>
          <a:noFill/>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a:fillRect/>
          </a:stretch>
        </p:blipFill>
        <p:spPr>
          <a:xfrm rot="20880000">
            <a:off x="-133350" y="-658495"/>
            <a:ext cx="2965450" cy="2192020"/>
          </a:xfrm>
          <a:prstGeom prst="rect">
            <a:avLst/>
          </a:prstGeom>
        </p:spPr>
      </p:pic>
      <p:sp>
        <p:nvSpPr>
          <p:cNvPr id="7" name="文本框 4"/>
          <p:cNvSpPr txBox="1"/>
          <p:nvPr/>
        </p:nvSpPr>
        <p:spPr>
          <a:xfrm rot="20389605">
            <a:off x="178435" y="447040"/>
            <a:ext cx="3018790" cy="706755"/>
          </a:xfrm>
          <a:prstGeom prst="rect">
            <a:avLst/>
          </a:prstGeom>
          <a:noFill/>
        </p:spPr>
        <p:txBody>
          <a:bodyPr wrap="square" rtlCol="0">
            <a:spAutoFit/>
          </a:bodyPr>
          <a:lstStyle/>
          <a:p>
            <a:pPr defTabSz="828675">
              <a:defRPr/>
            </a:pPr>
            <a:r>
              <a:rPr lang="en-US" altLang="zh-CN"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TỪ KHÓ</a:t>
            </a:r>
          </a:p>
        </p:txBody>
      </p:sp>
      <p:sp>
        <p:nvSpPr>
          <p:cNvPr id="5" name="TextBox 3"/>
          <p:cNvSpPr txBox="1"/>
          <p:nvPr/>
        </p:nvSpPr>
        <p:spPr>
          <a:xfrm>
            <a:off x="1560195" y="1609725"/>
            <a:ext cx="2633345" cy="645160"/>
          </a:xfrm>
          <a:prstGeom prst="rect">
            <a:avLst/>
          </a:prstGeom>
          <a:noFill/>
        </p:spPr>
        <p:txBody>
          <a:bodyPr wrap="square">
            <a:spAutoFit/>
          </a:bodyPr>
          <a:lstStyle/>
          <a:p>
            <a:r>
              <a:rPr lang="vi-VN" altLang="nl-NL" sz="3600" b="1" dirty="0">
                <a:solidFill>
                  <a:schemeClr val="bg1"/>
                </a:solidFill>
                <a:latin typeface="Times New Roman" panose="02020603050405020304" pitchFamily="18" charset="0"/>
                <a:cs typeface="Times New Roman" panose="02020603050405020304" pitchFamily="18" charset="0"/>
              </a:rPr>
              <a:t>Phốc</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8" name="TextBox 4"/>
          <p:cNvSpPr txBox="1"/>
          <p:nvPr/>
        </p:nvSpPr>
        <p:spPr>
          <a:xfrm>
            <a:off x="3227070" y="1595755"/>
            <a:ext cx="7601585" cy="1198880"/>
          </a:xfrm>
          <a:prstGeom prst="rect">
            <a:avLst/>
          </a:prstGeom>
          <a:noFill/>
        </p:spPr>
        <p:txBody>
          <a:bodyPr wrap="square">
            <a:spAutoFit/>
          </a:bodyPr>
          <a:lstStyle/>
          <a:p>
            <a:r>
              <a:rPr lang="vi-VN" altLang="nl-NL" sz="3600" b="1" dirty="0">
                <a:solidFill>
                  <a:schemeClr val="bg1"/>
                </a:solidFill>
                <a:latin typeface="Times New Roman" panose="02020603050405020304" pitchFamily="18" charset="0"/>
                <a:cs typeface="Times New Roman" panose="02020603050405020304" pitchFamily="18" charset="0"/>
              </a:rPr>
              <a:t>từ gợi tả động tác nhanh, gọn, mạnh và đột ngột (thường là của chân)</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522095" y="1430020"/>
            <a:ext cx="9977121" cy="1104264"/>
            <a:chOff x="2743199" y="1696221"/>
            <a:chExt cx="9612733" cy="880219"/>
          </a:xfrm>
          <a:solidFill>
            <a:schemeClr val="accent2">
              <a:lumMod val="20000"/>
              <a:lumOff val="80000"/>
              <a:alpha val="67000"/>
            </a:schemeClr>
          </a:solidFill>
        </p:grpSpPr>
        <p:grpSp>
          <p:nvGrpSpPr>
            <p:cNvPr id="3" name="Group 2"/>
            <p:cNvGrpSpPr/>
            <p:nvPr/>
          </p:nvGrpSpPr>
          <p:grpSpPr>
            <a:xfrm>
              <a:off x="2743199" y="1696221"/>
              <a:ext cx="9612733" cy="880219"/>
              <a:chOff x="5753100" y="1905000"/>
              <a:chExt cx="5558950" cy="460053"/>
            </a:xfrm>
            <a:grpFill/>
          </p:grpSpPr>
          <p:sp>
            <p:nvSpPr>
              <p:cNvPr id="5" name="Hexagon 4"/>
              <p:cNvSpPr/>
              <p:nvPr/>
            </p:nvSpPr>
            <p:spPr>
              <a:xfrm>
                <a:off x="5753100" y="1905000"/>
                <a:ext cx="533535" cy="371694"/>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p:cNvSpPr/>
              <p:nvPr/>
            </p:nvSpPr>
            <p:spPr>
              <a:xfrm>
                <a:off x="6409758" y="1907910"/>
                <a:ext cx="4902292" cy="4571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1</a:t>
                </a:r>
                <a:r>
                  <a:rPr lang="en-US" sz="3600" b="1" dirty="0">
                    <a:solidFill>
                      <a:srgbClr val="002060"/>
                    </a:solidFill>
                    <a:latin typeface="Times New Roman" panose="02020603050405020304" pitchFamily="18" charset="0"/>
                    <a:cs typeface="Times New Roman" panose="02020603050405020304" pitchFamily="18" charset="0"/>
                  </a:rPr>
                  <a:t>:</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err="1">
                    <a:solidFill>
                      <a:srgbClr val="002060"/>
                    </a:solidFill>
                    <a:latin typeface="Times New Roman" panose="02020603050405020304" pitchFamily="18" charset="0"/>
                    <a:cs typeface="Times New Roman" panose="02020603050405020304" pitchFamily="18" charset="0"/>
                  </a:rPr>
                  <a:t>Ngay từ sáng sớm </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a:t>
                </a:r>
                <a:r>
                  <a:rPr lang="vi-VN" altLang="en-US" sz="3600" dirty="0" err="1">
                    <a:solidFill>
                      <a:srgbClr val="002060"/>
                    </a:solidFill>
                    <a:latin typeface="Times New Roman" panose="02020603050405020304" pitchFamily="18" charset="0"/>
                    <a:cs typeface="Times New Roman" panose="02020603050405020304" pitchFamily="18" charset="0"/>
                  </a:rPr>
                  <a:t>ơi người ở</a:t>
                </a:r>
                <a:r>
                  <a:rPr lang="en-US" sz="3600" dirty="0">
                    <a:solidFill>
                      <a:srgbClr val="002060"/>
                    </a:solidFill>
                    <a:latin typeface="Times New Roman" panose="02020603050405020304" pitchFamily="18" charset="0"/>
                    <a:cs typeface="Times New Roman" panose="02020603050405020304" pitchFamily="18" charset="0"/>
                  </a:rPr>
                  <a:t>.”</a:t>
                </a:r>
              </a:p>
            </p:txBody>
          </p:sp>
        </p:grpSp>
        <p:sp>
          <p:nvSpPr>
            <p:cNvPr id="4" name="Hexagon 3"/>
            <p:cNvSpPr/>
            <p:nvPr/>
          </p:nvSpPr>
          <p:spPr>
            <a:xfrm>
              <a:off x="2833747" y="1796442"/>
              <a:ext cx="745794" cy="482881"/>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p:cNvGrpSpPr/>
          <p:nvPr/>
        </p:nvGrpSpPr>
        <p:grpSpPr>
          <a:xfrm>
            <a:off x="1498143" y="3069433"/>
            <a:ext cx="8641080" cy="1995804"/>
            <a:chOff x="1730796" y="5019851"/>
            <a:chExt cx="8637499" cy="2386608"/>
          </a:xfrm>
          <a:solidFill>
            <a:srgbClr val="7DBE57">
              <a:alpha val="67000"/>
            </a:srgbClr>
          </a:solidFill>
        </p:grpSpPr>
        <p:grpSp>
          <p:nvGrpSpPr>
            <p:cNvPr id="8" name="Group 7"/>
            <p:cNvGrpSpPr/>
            <p:nvPr/>
          </p:nvGrpSpPr>
          <p:grpSpPr>
            <a:xfrm>
              <a:off x="1730796" y="5019851"/>
              <a:ext cx="8637499" cy="2386608"/>
              <a:chOff x="5167636" y="2956324"/>
              <a:chExt cx="4994981" cy="1247380"/>
            </a:xfrm>
            <a:grpFill/>
          </p:grpSpPr>
          <p:sp>
            <p:nvSpPr>
              <p:cNvPr id="10" name="Hexagon 9"/>
              <p:cNvSpPr/>
              <p:nvPr/>
            </p:nvSpPr>
            <p:spPr>
              <a:xfrm>
                <a:off x="5167636" y="3746504"/>
                <a:ext cx="533400"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p:cNvSpPr/>
              <p:nvPr/>
            </p:nvSpPr>
            <p:spPr>
              <a:xfrm>
                <a:off x="5884308" y="2958706"/>
                <a:ext cx="4242968"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charset="0"/>
                    <a:cs typeface="Calibri" panose="020F0502020204030204"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2:</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err="1">
                    <a:solidFill>
                      <a:srgbClr val="002060"/>
                    </a:solidFill>
                    <a:latin typeface="Times New Roman" panose="02020603050405020304" pitchFamily="18" charset="0"/>
                    <a:cs typeface="Times New Roman" panose="02020603050405020304" pitchFamily="18" charset="0"/>
                  </a:rPr>
                  <a:t>Cô bé chạy </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err="1">
                    <a:solidFill>
                      <a:srgbClr val="002060"/>
                    </a:solidFill>
                    <a:latin typeface="Times New Roman" panose="02020603050405020304" pitchFamily="18" charset="0"/>
                    <a:cs typeface="Times New Roman" panose="02020603050405020304" pitchFamily="18" charset="0"/>
                  </a:rPr>
                  <a:t>nhớ ra rồi!</a:t>
                </a:r>
                <a:r>
                  <a:rPr lang="en-US" sz="3600" dirty="0">
                    <a:solidFill>
                      <a:srgbClr val="002060"/>
                    </a:solidFill>
                    <a:latin typeface="Times New Roman" panose="02020603050405020304" pitchFamily="18" charset="0"/>
                    <a:cs typeface="Times New Roman" panose="02020603050405020304" pitchFamily="18" charset="0"/>
                  </a:rPr>
                  <a:t>”</a:t>
                </a:r>
              </a:p>
            </p:txBody>
          </p:sp>
          <p:sp>
            <p:nvSpPr>
              <p:cNvPr id="12" name="Rectangle 10"/>
              <p:cNvSpPr/>
              <p:nvPr/>
            </p:nvSpPr>
            <p:spPr>
              <a:xfrm>
                <a:off x="5884508" y="3693719"/>
                <a:ext cx="4278109" cy="45720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charset="0"/>
                    <a:cs typeface="Calibri" panose="020F0502020204030204"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3:</a:t>
                </a:r>
                <a:r>
                  <a:rPr lang="en-US" sz="3600" dirty="0">
                    <a:solidFill>
                      <a:srgbClr val="002060"/>
                    </a:solidFill>
                    <a:latin typeface="Times New Roman" panose="02020603050405020304" pitchFamily="18" charset="0"/>
                    <a:cs typeface="Times New Roman" panose="02020603050405020304" pitchFamily="18" charset="0"/>
                  </a:rPr>
                  <a:t> </a:t>
                </a:r>
                <a:r>
                  <a:rPr lang="vi-VN" altLang="en-US" sz="3600" dirty="0">
                    <a:solidFill>
                      <a:srgbClr val="002060"/>
                    </a:solidFill>
                    <a:latin typeface="Times New Roman" panose="02020603050405020304" pitchFamily="18" charset="0"/>
                    <a:cs typeface="Times New Roman" panose="02020603050405020304" pitchFamily="18" charset="0"/>
                  </a:rPr>
                  <a:t>Phần còn lại.</a:t>
                </a:r>
              </a:p>
            </p:txBody>
          </p:sp>
          <p:sp>
            <p:nvSpPr>
              <p:cNvPr id="14" name="Hexagon 13"/>
              <p:cNvSpPr/>
              <p:nvPr/>
            </p:nvSpPr>
            <p:spPr>
              <a:xfrm>
                <a:off x="5201039" y="2956324"/>
                <a:ext cx="533400"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grpSp>
        <p:sp>
          <p:nvSpPr>
            <p:cNvPr id="9" name="Hexagon 8"/>
            <p:cNvSpPr/>
            <p:nvPr/>
          </p:nvSpPr>
          <p:spPr>
            <a:xfrm>
              <a:off x="1876695" y="5095111"/>
              <a:ext cx="745835" cy="674132"/>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sp>
          <p:nvSpPr>
            <p:cNvPr id="13" name="Hexagon 12"/>
            <p:cNvSpPr/>
            <p:nvPr/>
          </p:nvSpPr>
          <p:spPr>
            <a:xfrm>
              <a:off x="1825915" y="6631258"/>
              <a:ext cx="745835" cy="674132"/>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altLang="en-US" sz="3200" dirty="0">
                  <a:solidFill>
                    <a:srgbClr val="002060"/>
                  </a:solidFill>
                  <a:latin typeface="UVF Salome" panose="02000503040000020003" pitchFamily="50" charset="0"/>
                  <a:cs typeface="Times New Roman" panose="02020603050405020304" pitchFamily="18" charset="0"/>
                </a:rPr>
                <a:t>3</a:t>
              </a:r>
            </a:p>
          </p:txBody>
        </p:sp>
      </p:grpSp>
      <p:pic>
        <p:nvPicPr>
          <p:cNvPr id="33"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2962" r="14112"/>
          <a:stretch>
            <a:fillRect/>
          </a:stretch>
        </p:blipFill>
        <p:spPr>
          <a:xfrm rot="360000">
            <a:off x="3973830" y="-939800"/>
            <a:ext cx="3653790" cy="2192020"/>
          </a:xfrm>
          <a:prstGeom prst="rect">
            <a:avLst/>
          </a:prstGeom>
        </p:spPr>
      </p:pic>
      <p:sp>
        <p:nvSpPr>
          <p:cNvPr id="34" name="文本框 4"/>
          <p:cNvSpPr txBox="1"/>
          <p:nvPr/>
        </p:nvSpPr>
        <p:spPr>
          <a:xfrm>
            <a:off x="3996055" y="206375"/>
            <a:ext cx="3608705" cy="706755"/>
          </a:xfrm>
          <a:prstGeom prst="rect">
            <a:avLst/>
          </a:prstGeom>
          <a:noFill/>
        </p:spPr>
        <p:txBody>
          <a:bodyPr wrap="square" rtlCol="0">
            <a:spAutoFit/>
          </a:bodyPr>
          <a:lstStyle/>
          <a:p>
            <a:pPr defTabSz="828675">
              <a:defRPr/>
            </a:pPr>
            <a:r>
              <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CHIA ĐOẠN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600200" y="-817880"/>
            <a:ext cx="10683875" cy="7085330"/>
            <a:chOff x="2152" y="-1736"/>
            <a:chExt cx="16825" cy="11158"/>
          </a:xfrm>
        </p:grpSpPr>
        <p:pic>
          <p:nvPicPr>
            <p:cNvPr id="3" name="Picture 2"/>
            <p:cNvPicPr>
              <a:picLocks noChangeAspect="1"/>
            </p:cNvPicPr>
            <p:nvPr/>
          </p:nvPicPr>
          <p:blipFill>
            <a:blip r:embed="rId2"/>
            <a:stretch>
              <a:fillRect/>
            </a:stretch>
          </p:blipFill>
          <p:spPr>
            <a:xfrm>
              <a:off x="2152" y="-1736"/>
              <a:ext cx="16825" cy="11158"/>
            </a:xfrm>
            <a:prstGeom prst="rect">
              <a:avLst/>
            </a:prstGeom>
          </p:spPr>
        </p:pic>
        <p:pic>
          <p:nvPicPr>
            <p:cNvPr id="4" name="Picture 3"/>
            <p:cNvPicPr>
              <a:picLocks noChangeAspect="1"/>
            </p:cNvPicPr>
            <p:nvPr/>
          </p:nvPicPr>
          <p:blipFill>
            <a:blip r:embed="rId3"/>
            <a:stretch>
              <a:fillRect/>
            </a:stretch>
          </p:blipFill>
          <p:spPr>
            <a:xfrm>
              <a:off x="4736" y="3354"/>
              <a:ext cx="11892" cy="341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34"/>
          <p:cNvSpPr/>
          <p:nvPr/>
        </p:nvSpPr>
        <p:spPr>
          <a:xfrm>
            <a:off x="5334635" y="2398395"/>
            <a:ext cx="6634480" cy="2680970"/>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20000"/>
              </a:lnSpc>
              <a:buClr>
                <a:srgbClr val="000000"/>
              </a:buClr>
            </a:pPr>
            <a:r>
              <a:rPr lang="en-US" sz="3600" kern="0" dirty="0" err="1">
                <a:solidFill>
                  <a:srgbClr val="000000"/>
                </a:solidFill>
                <a:latin typeface="Calibri" panose="020F0502020204030204" charset="0"/>
                <a:cs typeface="Calibri" panose="020F0502020204030204" charset="0"/>
                <a:sym typeface="Arial" panose="020B0604020202020204"/>
              </a:rPr>
              <a:t>Phân</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công</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đọc</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theo</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đoạn</a:t>
            </a:r>
            <a:r>
              <a:rPr lang="en-US" sz="3600" kern="0" dirty="0">
                <a:solidFill>
                  <a:srgbClr val="000000"/>
                </a:solidFill>
                <a:latin typeface="Calibri" panose="020F0502020204030204" charset="0"/>
                <a:cs typeface="Calibri" panose="020F0502020204030204" charset="0"/>
                <a:sym typeface="Arial" panose="020B0604020202020204"/>
              </a:rPr>
              <a:t>.</a:t>
            </a:r>
          </a:p>
          <a:p>
            <a:pPr marL="757555" algn="just" defTabSz="1219200">
              <a:lnSpc>
                <a:spcPct val="120000"/>
              </a:lnSpc>
              <a:buClr>
                <a:srgbClr val="000000"/>
              </a:buClr>
            </a:pPr>
            <a:r>
              <a:rPr lang="en-US" sz="3600" kern="0" dirty="0" err="1">
                <a:solidFill>
                  <a:srgbClr val="000000"/>
                </a:solidFill>
                <a:latin typeface="Calibri" panose="020F0502020204030204" charset="0"/>
                <a:cs typeface="Calibri" panose="020F0502020204030204" charset="0"/>
                <a:sym typeface="Arial" panose="020B0604020202020204"/>
              </a:rPr>
              <a:t>Tất</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cả</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thành</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viên</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đều</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đọc</a:t>
            </a:r>
            <a:r>
              <a:rPr lang="en-US" sz="3600" kern="0" dirty="0">
                <a:solidFill>
                  <a:srgbClr val="000000"/>
                </a:solidFill>
                <a:latin typeface="Calibri" panose="020F0502020204030204" charset="0"/>
                <a:cs typeface="Calibri" panose="020F0502020204030204" charset="0"/>
                <a:sym typeface="Arial" panose="020B0604020202020204"/>
              </a:rPr>
              <a:t>.</a:t>
            </a:r>
          </a:p>
          <a:p>
            <a:pPr marL="757555" algn="just" defTabSz="1219200">
              <a:lnSpc>
                <a:spcPct val="120000"/>
              </a:lnSpc>
              <a:buClr>
                <a:srgbClr val="000000"/>
              </a:buClr>
            </a:pPr>
            <a:r>
              <a:rPr lang="en-US" sz="3600" kern="0" dirty="0" err="1">
                <a:solidFill>
                  <a:srgbClr val="000000"/>
                </a:solidFill>
                <a:latin typeface="Calibri" panose="020F0502020204030204" charset="0"/>
                <a:cs typeface="Calibri" panose="020F0502020204030204" charset="0"/>
                <a:sym typeface="Arial" panose="020B0604020202020204"/>
              </a:rPr>
              <a:t>Giải</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nghĩa</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từ</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cùng</a:t>
            </a:r>
            <a:r>
              <a:rPr lang="en-US" sz="3600" kern="0" dirty="0">
                <a:solidFill>
                  <a:srgbClr val="000000"/>
                </a:solidFill>
                <a:latin typeface="Calibri" panose="020F0502020204030204" charset="0"/>
                <a:cs typeface="Calibri" panose="020F0502020204030204" charset="0"/>
                <a:sym typeface="Arial" panose="020B0604020202020204"/>
              </a:rPr>
              <a:t> </a:t>
            </a:r>
            <a:r>
              <a:rPr lang="en-US" sz="3600" kern="0" dirty="0" err="1">
                <a:solidFill>
                  <a:srgbClr val="000000"/>
                </a:solidFill>
                <a:latin typeface="Calibri" panose="020F0502020204030204" charset="0"/>
                <a:cs typeface="Calibri" panose="020F0502020204030204" charset="0"/>
                <a:sym typeface="Arial" panose="020B0604020202020204"/>
              </a:rPr>
              <a:t>nhau</a:t>
            </a:r>
            <a:r>
              <a:rPr lang="en-US" sz="3600" kern="0" dirty="0">
                <a:solidFill>
                  <a:srgbClr val="000000"/>
                </a:solidFill>
                <a:latin typeface="Calibri" panose="020F0502020204030204" charset="0"/>
                <a:cs typeface="Calibri" panose="020F0502020204030204" charset="0"/>
                <a:sym typeface="Arial" panose="020B0604020202020204"/>
              </a:rPr>
              <a:t>. </a:t>
            </a:r>
            <a:endParaRPr lang="vi-VN" sz="3600" kern="0" dirty="0">
              <a:solidFill>
                <a:srgbClr val="000000"/>
              </a:solidFill>
              <a:latin typeface="Calibri" panose="020F0502020204030204" charset="0"/>
              <a:cs typeface="Calibri" panose="020F0502020204030204" charset="0"/>
              <a:sym typeface="Arial" panose="020B0604020202020204"/>
            </a:endParaRPr>
          </a:p>
        </p:txBody>
      </p:sp>
      <p:sp>
        <p:nvSpPr>
          <p:cNvPr id="4" name="Rectangle: Rounded Corners 35"/>
          <p:cNvSpPr/>
          <p:nvPr/>
        </p:nvSpPr>
        <p:spPr>
          <a:xfrm>
            <a:off x="7153910" y="2216785"/>
            <a:ext cx="2995930" cy="83185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pic>
        <p:nvPicPr>
          <p:cNvPr id="5" name="Picture 4"/>
          <p:cNvPicPr>
            <a:picLocks noChangeAspect="1"/>
          </p:cNvPicPr>
          <p:nvPr/>
        </p:nvPicPr>
        <p:blipFill>
          <a:blip r:embed="rId2"/>
          <a:stretch>
            <a:fillRect/>
          </a:stretch>
        </p:blipFill>
        <p:spPr>
          <a:xfrm flipH="1">
            <a:off x="5484495" y="3048635"/>
            <a:ext cx="659130" cy="563245"/>
          </a:xfrm>
          <a:prstGeom prst="rect">
            <a:avLst/>
          </a:prstGeom>
        </p:spPr>
      </p:pic>
      <p:pic>
        <p:nvPicPr>
          <p:cNvPr id="6" name="Picture 5"/>
          <p:cNvPicPr>
            <a:picLocks noChangeAspect="1"/>
          </p:cNvPicPr>
          <p:nvPr/>
        </p:nvPicPr>
        <p:blipFill>
          <a:blip r:embed="rId2"/>
          <a:stretch>
            <a:fillRect/>
          </a:stretch>
        </p:blipFill>
        <p:spPr>
          <a:xfrm flipH="1">
            <a:off x="5447030" y="3680460"/>
            <a:ext cx="659130" cy="563245"/>
          </a:xfrm>
          <a:prstGeom prst="rect">
            <a:avLst/>
          </a:prstGeom>
        </p:spPr>
      </p:pic>
      <p:pic>
        <p:nvPicPr>
          <p:cNvPr id="7" name="Picture 6"/>
          <p:cNvPicPr>
            <a:picLocks noChangeAspect="1"/>
          </p:cNvPicPr>
          <p:nvPr/>
        </p:nvPicPr>
        <p:blipFill>
          <a:blip r:embed="rId2"/>
          <a:stretch>
            <a:fillRect/>
          </a:stretch>
        </p:blipFill>
        <p:spPr>
          <a:xfrm flipH="1">
            <a:off x="5477510" y="4429760"/>
            <a:ext cx="666750" cy="569595"/>
          </a:xfrm>
          <a:prstGeom prst="rect">
            <a:avLst/>
          </a:prstGeom>
        </p:spPr>
      </p:pic>
      <p:pic>
        <p:nvPicPr>
          <p:cNvPr id="8" name="Picture 7" descr="A group of dolls&#10;&#10;Description automatically generated with low confidence"/>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p:cNvSpPr txBox="1"/>
          <p:nvPr/>
        </p:nvSpPr>
        <p:spPr>
          <a:xfrm>
            <a:off x="2704466" y="-1016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2pPr>
            <a:lvl3pPr marR="0" lvl="2"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3pPr>
            <a:lvl4pPr marR="0" lvl="3"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4pPr>
            <a:lvl5pPr marR="0" lvl="4"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5pPr>
            <a:lvl6pPr marR="0" lvl="5"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6pPr>
            <a:lvl7pPr marR="0" lvl="6"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7pPr>
            <a:lvl8pPr marR="0" lvl="7"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8pPr>
            <a:lvl9pPr marR="0" lvl="8"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9pPr>
          </a:lstStyle>
          <a:p>
            <a:pPr defTabSz="121920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charset="0"/>
              <a:cs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296986" y="2122566"/>
            <a:ext cx="8029194" cy="3778997"/>
            <a:chOff x="525106" y="1443489"/>
            <a:chExt cx="6317636" cy="2834247"/>
          </a:xfrm>
        </p:grpSpPr>
        <p:grpSp>
          <p:nvGrpSpPr>
            <p:cNvPr id="3" name="Group 2"/>
            <p:cNvGrpSpPr/>
            <p:nvPr/>
          </p:nvGrpSpPr>
          <p:grpSpPr>
            <a:xfrm>
              <a:off x="525106" y="1443489"/>
              <a:ext cx="6317636" cy="2834247"/>
              <a:chOff x="3168252" y="1281370"/>
              <a:chExt cx="7100460" cy="2817427"/>
            </a:xfrm>
          </p:grpSpPr>
          <p:sp>
            <p:nvSpPr>
              <p:cNvPr id="16" name="Rectangle: Rounded Corners 49"/>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4265" kern="0" dirty="0">
                    <a:solidFill>
                      <a:schemeClr val="tx1"/>
                    </a:solidFill>
                    <a:latin typeface="Calibri" panose="020F0502020204030204" charset="0"/>
                    <a:cs typeface="Calibri" panose="020F0502020204030204" charset="0"/>
                    <a:sym typeface="Arial" panose="020B0604020202020204"/>
                  </a:rPr>
                  <a:t>1. </a:t>
                </a:r>
                <a:r>
                  <a:rPr lang="en-US" sz="4265" kern="0" dirty="0" err="1">
                    <a:solidFill>
                      <a:schemeClr val="tx1"/>
                    </a:solidFill>
                    <a:latin typeface="Calibri" panose="020F0502020204030204" charset="0"/>
                    <a:cs typeface="Calibri" panose="020F0502020204030204" charset="0"/>
                    <a:sym typeface="Arial" panose="020B0604020202020204"/>
                  </a:rPr>
                  <a:t>Đọc</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đúng</a:t>
                </a:r>
                <a:r>
                  <a:rPr lang="en-US" sz="4265" kern="0" dirty="0">
                    <a:solidFill>
                      <a:schemeClr val="tx1"/>
                    </a:solidFill>
                    <a:latin typeface="Calibri" panose="020F0502020204030204" charset="0"/>
                    <a:cs typeface="Calibri" panose="020F0502020204030204" charset="0"/>
                    <a:sym typeface="Arial" panose="020B0604020202020204"/>
                  </a:rPr>
                  <a:t>.</a:t>
                </a:r>
              </a:p>
              <a:p>
                <a:pPr algn="just" defTabSz="1219200">
                  <a:lnSpc>
                    <a:spcPct val="110000"/>
                  </a:lnSpc>
                  <a:buClr>
                    <a:srgbClr val="000000"/>
                  </a:buClr>
                </a:pPr>
                <a:r>
                  <a:rPr lang="en-US" sz="4265" kern="0" dirty="0">
                    <a:solidFill>
                      <a:schemeClr val="tx1"/>
                    </a:solidFill>
                    <a:latin typeface="Calibri" panose="020F0502020204030204" charset="0"/>
                    <a:cs typeface="Calibri" panose="020F0502020204030204" charset="0"/>
                    <a:sym typeface="Arial" panose="020B0604020202020204"/>
                  </a:rPr>
                  <a:t>2. </a:t>
                </a:r>
                <a:r>
                  <a:rPr lang="en-US" sz="4265" kern="0" dirty="0" err="1">
                    <a:solidFill>
                      <a:schemeClr val="tx1"/>
                    </a:solidFill>
                    <a:latin typeface="Calibri" panose="020F0502020204030204" charset="0"/>
                    <a:cs typeface="Calibri" panose="020F0502020204030204" charset="0"/>
                    <a:sym typeface="Arial" panose="020B0604020202020204"/>
                  </a:rPr>
                  <a:t>Đọc</a:t>
                </a:r>
                <a:r>
                  <a:rPr lang="en-US" sz="4265" kern="0" dirty="0">
                    <a:solidFill>
                      <a:schemeClr val="tx1"/>
                    </a:solidFill>
                    <a:latin typeface="Calibri" panose="020F0502020204030204" charset="0"/>
                    <a:cs typeface="Calibri" panose="020F0502020204030204" charset="0"/>
                    <a:sym typeface="Arial" panose="020B0604020202020204"/>
                  </a:rPr>
                  <a:t> to, </a:t>
                </a:r>
                <a:r>
                  <a:rPr lang="en-US" sz="4265" kern="0" dirty="0" err="1">
                    <a:solidFill>
                      <a:schemeClr val="tx1"/>
                    </a:solidFill>
                    <a:latin typeface="Calibri" panose="020F0502020204030204" charset="0"/>
                    <a:cs typeface="Calibri" panose="020F0502020204030204" charset="0"/>
                    <a:sym typeface="Arial" panose="020B0604020202020204"/>
                  </a:rPr>
                  <a:t>rõ</a:t>
                </a:r>
                <a:r>
                  <a:rPr lang="en-US" sz="4265" kern="0" dirty="0">
                    <a:solidFill>
                      <a:schemeClr val="tx1"/>
                    </a:solidFill>
                    <a:latin typeface="Calibri" panose="020F0502020204030204" charset="0"/>
                    <a:cs typeface="Calibri" panose="020F0502020204030204" charset="0"/>
                    <a:sym typeface="Arial" panose="020B0604020202020204"/>
                  </a:rPr>
                  <a:t>.</a:t>
                </a:r>
              </a:p>
              <a:p>
                <a:pPr algn="just" defTabSz="1219200">
                  <a:lnSpc>
                    <a:spcPct val="110000"/>
                  </a:lnSpc>
                  <a:buClr>
                    <a:srgbClr val="000000"/>
                  </a:buClr>
                </a:pPr>
                <a:r>
                  <a:rPr lang="en-US" sz="4265" kern="0" dirty="0">
                    <a:solidFill>
                      <a:schemeClr val="tx1"/>
                    </a:solidFill>
                    <a:latin typeface="Calibri" panose="020F0502020204030204" charset="0"/>
                    <a:cs typeface="Calibri" panose="020F0502020204030204" charset="0"/>
                    <a:sym typeface="Arial" panose="020B0604020202020204"/>
                  </a:rPr>
                  <a:t>3. </a:t>
                </a:r>
                <a:r>
                  <a:rPr lang="en-US" sz="4265" kern="0" dirty="0" err="1">
                    <a:solidFill>
                      <a:schemeClr val="tx1"/>
                    </a:solidFill>
                    <a:latin typeface="Calibri" panose="020F0502020204030204" charset="0"/>
                    <a:cs typeface="Calibri" panose="020F0502020204030204" charset="0"/>
                    <a:sym typeface="Arial" panose="020B0604020202020204"/>
                  </a:rPr>
                  <a:t>Đọc</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ngắt</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nghỉ</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đúng</a:t>
                </a:r>
                <a:r>
                  <a:rPr lang="en-US" sz="4265" kern="0" dirty="0">
                    <a:solidFill>
                      <a:schemeClr val="tx1"/>
                    </a:solidFill>
                    <a:latin typeface="Calibri" panose="020F0502020204030204" charset="0"/>
                    <a:cs typeface="Calibri" panose="020F0502020204030204" charset="0"/>
                    <a:sym typeface="Arial" panose="020B0604020202020204"/>
                  </a:rPr>
                  <a:t> </a:t>
                </a:r>
                <a:r>
                  <a:rPr lang="en-US" sz="4265" kern="0" dirty="0" err="1">
                    <a:solidFill>
                      <a:schemeClr val="tx1"/>
                    </a:solidFill>
                    <a:latin typeface="Calibri" panose="020F0502020204030204" charset="0"/>
                    <a:cs typeface="Calibri" panose="020F0502020204030204" charset="0"/>
                    <a:sym typeface="Arial" panose="020B0604020202020204"/>
                  </a:rPr>
                  <a:t>chỗ</a:t>
                </a:r>
                <a:r>
                  <a:rPr lang="en-US" sz="4800" kern="0" dirty="0">
                    <a:solidFill>
                      <a:schemeClr val="tx1"/>
                    </a:solidFill>
                    <a:latin typeface="Calibri" panose="020F0502020204030204" charset="0"/>
                    <a:cs typeface="Calibri" panose="020F0502020204030204" charset="0"/>
                    <a:sym typeface="Arial" panose="020B0604020202020204"/>
                  </a:rPr>
                  <a:t>.</a:t>
                </a:r>
              </a:p>
            </p:txBody>
          </p:sp>
          <p:sp>
            <p:nvSpPr>
              <p:cNvPr id="17" name="Rectangle: Rounded Corners 50"/>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Tiêu</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chí</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đánh</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giá</a:t>
                </a:r>
                <a:endPar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grpSp>
        <p:grpSp>
          <p:nvGrpSpPr>
            <p:cNvPr id="4" name="Group 3"/>
            <p:cNvGrpSpPr/>
            <p:nvPr/>
          </p:nvGrpSpPr>
          <p:grpSpPr>
            <a:xfrm>
              <a:off x="2702638" y="2480959"/>
              <a:ext cx="1558526" cy="498928"/>
              <a:chOff x="2701706" y="2485915"/>
              <a:chExt cx="1558526" cy="498928"/>
            </a:xfrm>
          </p:grpSpPr>
          <p:pic>
            <p:nvPicPr>
              <p:cNvPr id="13" name="Picture 12"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701706" y="2490883"/>
                <a:ext cx="456217" cy="493960"/>
              </a:xfrm>
              <a:prstGeom prst="rect">
                <a:avLst/>
              </a:prstGeom>
            </p:spPr>
          </p:pic>
          <p:pic>
            <p:nvPicPr>
              <p:cNvPr id="14" name="Picture 13"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733933" y="2485915"/>
                <a:ext cx="526299" cy="477713"/>
              </a:xfrm>
              <a:prstGeom prst="rect">
                <a:avLst/>
              </a:prstGeom>
            </p:spPr>
          </p:pic>
          <p:pic>
            <p:nvPicPr>
              <p:cNvPr id="15" name="Picture 14"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161764" y="2512099"/>
                <a:ext cx="604846" cy="451529"/>
              </a:xfrm>
              <a:prstGeom prst="rect">
                <a:avLst/>
              </a:prstGeom>
            </p:spPr>
          </p:pic>
        </p:grpSp>
        <p:grpSp>
          <p:nvGrpSpPr>
            <p:cNvPr id="5" name="Group 4"/>
            <p:cNvGrpSpPr/>
            <p:nvPr/>
          </p:nvGrpSpPr>
          <p:grpSpPr>
            <a:xfrm>
              <a:off x="2948616" y="3022602"/>
              <a:ext cx="1538406" cy="493960"/>
              <a:chOff x="2701706" y="2490884"/>
              <a:chExt cx="1538406" cy="493960"/>
            </a:xfrm>
          </p:grpSpPr>
          <p:pic>
            <p:nvPicPr>
              <p:cNvPr id="10" name="Picture 9"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701706" y="2490884"/>
                <a:ext cx="456217" cy="493960"/>
              </a:xfrm>
              <a:prstGeom prst="rect">
                <a:avLst/>
              </a:prstGeom>
            </p:spPr>
          </p:pic>
          <p:pic>
            <p:nvPicPr>
              <p:cNvPr id="11" name="Picture 10"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713813" y="2495060"/>
                <a:ext cx="526299" cy="477713"/>
              </a:xfrm>
              <a:prstGeom prst="rect">
                <a:avLst/>
              </a:prstGeom>
            </p:spPr>
          </p:pic>
          <p:pic>
            <p:nvPicPr>
              <p:cNvPr id="12" name="Picture 11"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161763" y="2512099"/>
                <a:ext cx="604846" cy="451529"/>
              </a:xfrm>
              <a:prstGeom prst="rect">
                <a:avLst/>
              </a:prstGeom>
            </p:spPr>
          </p:pic>
        </p:grpSp>
        <p:grpSp>
          <p:nvGrpSpPr>
            <p:cNvPr id="6" name="Group 5"/>
            <p:cNvGrpSpPr/>
            <p:nvPr/>
          </p:nvGrpSpPr>
          <p:grpSpPr>
            <a:xfrm>
              <a:off x="4955611" y="3606874"/>
              <a:ext cx="1465985" cy="498928"/>
              <a:chOff x="2647569" y="2485915"/>
              <a:chExt cx="1465985" cy="498928"/>
            </a:xfrm>
          </p:grpSpPr>
          <p:pic>
            <p:nvPicPr>
              <p:cNvPr id="7" name="Picture 6"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647569" y="2490883"/>
                <a:ext cx="456217" cy="493960"/>
              </a:xfrm>
              <a:prstGeom prst="rect">
                <a:avLst/>
              </a:prstGeom>
            </p:spPr>
          </p:pic>
          <p:pic>
            <p:nvPicPr>
              <p:cNvPr id="8" name="Picture 7"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587255" y="2485915"/>
                <a:ext cx="526299" cy="477713"/>
              </a:xfrm>
              <a:prstGeom prst="rect">
                <a:avLst/>
              </a:prstGeom>
            </p:spPr>
          </p:pic>
          <p:pic>
            <p:nvPicPr>
              <p:cNvPr id="9" name="Picture 8"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087004" y="2512099"/>
                <a:ext cx="604846" cy="451529"/>
              </a:xfrm>
              <a:prstGeom prst="rect">
                <a:avLst/>
              </a:prstGeom>
            </p:spPr>
          </p:pic>
        </p:grpSp>
      </p:grpSp>
      <p:sp>
        <p:nvSpPr>
          <p:cNvPr id="18" name="Google Shape;2351;p42"/>
          <p:cNvSpPr txBox="1"/>
          <p:nvPr/>
        </p:nvSpPr>
        <p:spPr>
          <a:xfrm>
            <a:off x="2750538" y="298713"/>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2pPr>
            <a:lvl3pPr marR="0" lvl="2"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3pPr>
            <a:lvl4pPr marR="0" lvl="3"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4pPr>
            <a:lvl5pPr marR="0" lvl="4"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5pPr>
            <a:lvl6pPr marR="0" lvl="5"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6pPr>
            <a:lvl7pPr marR="0" lvl="6"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7pPr>
            <a:lvl8pPr marR="0" lvl="7"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8pPr>
            <a:lvl9pPr marR="0" lvl="8" algn="l" rtl="0">
              <a:lnSpc>
                <a:spcPct val="100000"/>
              </a:lnSpc>
              <a:spcBef>
                <a:spcPts val="0"/>
              </a:spcBef>
              <a:spcAft>
                <a:spcPts val="0"/>
              </a:spcAft>
              <a:buClr>
                <a:schemeClr val="dk1"/>
              </a:buClr>
              <a:buSzPts val="3500"/>
              <a:buFont typeface="Bebas Neue" panose="020B0000000000000000"/>
              <a:buNone/>
              <a:defRPr sz="3500" b="0" i="0" u="none" strike="noStrike" cap="none">
                <a:solidFill>
                  <a:schemeClr val="dk1"/>
                </a:solidFill>
                <a:latin typeface="Bebas Neue" panose="020B0000000000000000"/>
                <a:ea typeface="Bebas Neue" panose="020B0000000000000000"/>
                <a:cs typeface="Bebas Neue" panose="020B0000000000000000"/>
                <a:sym typeface="Bebas Neue" panose="020B0000000000000000"/>
              </a:defRPr>
            </a:lvl9pPr>
          </a:lstStyle>
          <a:p>
            <a:pPr defTabSz="1219200">
              <a:buClr>
                <a:srgbClr val="E6FFFD"/>
              </a:buClr>
            </a:pP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LUYỆN</a:t>
            </a:r>
            <a:r>
              <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 </a:t>
            </a: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ĐỌC</a:t>
            </a:r>
            <a:r>
              <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 </a:t>
            </a: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TRƯỚC</a:t>
            </a:r>
            <a:r>
              <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 </a:t>
            </a:r>
            <a:r>
              <a:rPr lang="en-US" sz="5865"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rPr>
              <a:t>LỚP</a:t>
            </a:r>
            <a:endParaRPr lang="en-US" sz="5865"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charset="0"/>
              <a:cs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Diagram&#10;&#10;Description automatically generated"/>
          <p:cNvPicPr>
            <a:picLocks noChangeAspect="1"/>
          </p:cNvPicPr>
          <p:nvPr/>
        </p:nvPicPr>
        <p:blipFill rotWithShape="1">
          <a:blip r:embed="rId2"/>
          <a:srcRect t="10040" b="7020"/>
          <a:stretch>
            <a:fillRect/>
          </a:stretch>
        </p:blipFill>
        <p:spPr>
          <a:xfrm>
            <a:off x="0" y="0"/>
            <a:ext cx="12306773" cy="6858000"/>
          </a:xfrm>
          <a:prstGeom prst="rect">
            <a:avLst/>
          </a:prstGeom>
        </p:spPr>
      </p:pic>
      <p:pic>
        <p:nvPicPr>
          <p:cNvPr id="20" name="Picture 19"/>
          <p:cNvPicPr>
            <a:picLocks noChangeAspect="1"/>
          </p:cNvPicPr>
          <p:nvPr/>
        </p:nvPicPr>
        <p:blipFill>
          <a:blip r:embed="rId3"/>
          <a:stretch>
            <a:fillRect/>
          </a:stretch>
        </p:blipFill>
        <p:spPr>
          <a:xfrm>
            <a:off x="1054806" y="1903279"/>
            <a:ext cx="7657240" cy="3011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708785" y="217170"/>
            <a:ext cx="10346055" cy="1351280"/>
          </a:xfrm>
          <a:prstGeom prst="rect">
            <a:avLst/>
          </a:prstGeom>
        </p:spPr>
        <p:txBody>
          <a:bodyPr wrap="square" lIns="121861" tIns="60930" rIns="121861" bIns="60930">
            <a:spAutoFit/>
          </a:bodyPr>
          <a:lstStyle/>
          <a:p>
            <a:r>
              <a:rPr lang="vi-VN" altLang="en-US" sz="2800" b="1">
                <a:latin typeface="Arial" panose="020B0604020202020204" pitchFamily="34" charset="0"/>
                <a:cs typeface="Arial" panose="020B0604020202020204" pitchFamily="34" charset="0"/>
              </a:rPr>
              <a:t> </a:t>
            </a:r>
            <a:r>
              <a:rPr lang="vi-VN" altLang="en-US" sz="4000" b="1">
                <a:latin typeface="Times New Roman" panose="02020603050405020304" pitchFamily="18" charset="0"/>
                <a:cs typeface="Times New Roman" panose="02020603050405020304" pitchFamily="18" charset="0"/>
              </a:rPr>
              <a:t>  1.</a:t>
            </a:r>
            <a:r>
              <a:rPr lang="vi-VN" altLang="en-US" sz="2800" b="1">
                <a:latin typeface="Arial" panose="020B0604020202020204" pitchFamily="34" charset="0"/>
                <a:cs typeface="Arial" panose="020B0604020202020204" pitchFamily="34" charset="0"/>
              </a:rPr>
              <a:t> </a:t>
            </a:r>
            <a:r>
              <a:rPr sz="4000" b="1">
                <a:latin typeface="Times New Roman" panose="02020603050405020304" pitchFamily="18" charset="0"/>
                <a:cs typeface="Times New Roman" panose="02020603050405020304" pitchFamily="18" charset="0"/>
              </a:rPr>
              <a:t>Tìm những hình ảnh miêu tả vẻ đẹp và sự yên bình trên hồ nước</a:t>
            </a:r>
            <a:r>
              <a:rPr lang="vi-VN" sz="4000" b="1">
                <a:latin typeface="Times New Roman" panose="02020603050405020304" pitchFamily="18" charset="0"/>
                <a:cs typeface="Times New Roman" panose="02020603050405020304" pitchFamily="18" charset="0"/>
              </a:rPr>
              <a:t>.</a:t>
            </a: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10738485" y="4358640"/>
            <a:ext cx="1867535" cy="2564130"/>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 name="Text Box 1"/>
          <p:cNvSpPr txBox="1"/>
          <p:nvPr/>
        </p:nvSpPr>
        <p:spPr>
          <a:xfrm>
            <a:off x="245745" y="1943100"/>
            <a:ext cx="10412095" cy="4347210"/>
          </a:xfrm>
          <a:prstGeom prst="rect">
            <a:avLst/>
          </a:prstGeom>
          <a:noFill/>
        </p:spPr>
        <p:txBody>
          <a:bodyPr wrap="square" rtlCol="0" anchor="t">
            <a:no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a:solidFill>
                  <a:schemeClr val="accent3"/>
                </a:solidFill>
              </a:rPr>
              <a:t> </a:t>
            </a:r>
            <a:r>
              <a:rPr lang="vi-VN" altLang="en-US">
                <a:solidFill>
                  <a:schemeClr val="accent3"/>
                </a:solidFill>
              </a:rPr>
              <a:t>       </a:t>
            </a:r>
            <a:r>
              <a:rPr lang="vi-VN" altLang="en-US">
                <a:solidFill>
                  <a:schemeClr val="accent3"/>
                </a:solidFill>
                <a:effectLst>
                  <a:outerShdw blurRad="12700" dist="38100" dir="2700000" algn="tl" rotWithShape="0">
                    <a:schemeClr val="bg1">
                      <a:lumMod val="50000"/>
                    </a:schemeClr>
                  </a:outerShdw>
                </a:effectLst>
              </a:rPr>
              <a:t> </a:t>
            </a:r>
            <a:r>
              <a:rPr lang="en-US" sz="4000" b="1">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Sáng sớm, đàn vịt trời đã đi ăn đêm đã bay về bập bềnh trên mặt nước; nắng bắt đầu lên, sương mù tan dần, đã nhìn rõ đàn vịt đang bơi lại; mặt hồ lăn tăn gợn nước, óng ánh màu nắng; những cơn gió lạnh nhẹ nhàng đưa sóng đánh vào bờ; đàn vịt nhởn nhơ trôi</a:t>
            </a:r>
            <a:r>
              <a:rPr lang="vi-VN" altLang="en-US" sz="4000" b="1">
                <a:solidFill>
                  <a:srgbClr val="C0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65605" y="193040"/>
            <a:ext cx="10389870" cy="1782445"/>
          </a:xfrm>
          <a:prstGeom prst="rect">
            <a:avLst/>
          </a:prstGeom>
        </p:spPr>
        <p:txBody>
          <a:bodyPr wrap="square" lIns="121861" tIns="60930" rIns="121861" bIns="60930">
            <a:spAutoFit/>
          </a:bodyPr>
          <a:lstStyle/>
          <a:p>
            <a:r>
              <a:rPr lang="vi-VN" altLang="en-US" sz="2665" b="1">
                <a:latin typeface="Arial" panose="020B0604020202020204" pitchFamily="34" charset="0"/>
                <a:cs typeface="Arial" panose="020B0604020202020204" pitchFamily="34" charset="0"/>
              </a:rPr>
              <a:t> </a:t>
            </a:r>
            <a:r>
              <a:rPr lang="vi-VN" altLang="en-US" sz="3600" b="1">
                <a:latin typeface="Times New Roman" panose="02020603050405020304" pitchFamily="18" charset="0"/>
                <a:cs typeface="Times New Roman" panose="02020603050405020304" pitchFamily="18" charset="0"/>
              </a:rPr>
              <a:t>  2.</a:t>
            </a:r>
            <a:r>
              <a:rPr lang="vi-VN" altLang="en-US" sz="2665" b="1">
                <a:latin typeface="Arial" panose="020B0604020202020204" pitchFamily="34" charset="0"/>
                <a:cs typeface="Arial" panose="020B0604020202020204" pitchFamily="34" charset="0"/>
              </a:rPr>
              <a:t> </a:t>
            </a:r>
            <a:r>
              <a:rPr sz="3600" b="1">
                <a:latin typeface="Times New Roman" panose="02020603050405020304" pitchFamily="18" charset="0"/>
                <a:cs typeface="Times New Roman" panose="02020603050405020304" pitchFamily="18" charset="0"/>
              </a:rPr>
              <a:t>Hai anh em đều muốn giữ yên lặng cho đàn vịt bơi vào gần bờ nhưng mục đích khác nhau như thế nào?</a:t>
            </a: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10646410" y="4471670"/>
            <a:ext cx="1959610" cy="2451100"/>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Text Box 2"/>
          <p:cNvSpPr txBox="1"/>
          <p:nvPr/>
        </p:nvSpPr>
        <p:spPr>
          <a:xfrm>
            <a:off x="854075" y="2234565"/>
            <a:ext cx="10954385" cy="2306955"/>
          </a:xfrm>
          <a:prstGeom prst="rect">
            <a:avLst/>
          </a:prstGeom>
          <a:noFill/>
        </p:spPr>
        <p:txBody>
          <a:bodyPr wrap="square" rtlCol="0" anchor="t">
            <a:spAutoFit/>
          </a:bodyPr>
          <a:lstStyle/>
          <a:p>
            <a:pPr algn="just"/>
            <a:r>
              <a:rPr lang="vi-VN" altLang="en-US" sz="3600">
                <a:solidFill>
                  <a:srgbClr val="C00000"/>
                </a:solidFill>
                <a:latin typeface="Times New Roman" panose="02020603050405020304" pitchFamily="18" charset="0"/>
                <a:cs typeface="Times New Roman" panose="02020603050405020304" pitchFamily="18" charset="0"/>
              </a:rPr>
              <a:t>- A</a:t>
            </a:r>
            <a:r>
              <a:rPr lang="en-US" sz="3600">
                <a:solidFill>
                  <a:srgbClr val="C00000"/>
                </a:solidFill>
                <a:latin typeface="Times New Roman" panose="02020603050405020304" pitchFamily="18" charset="0"/>
                <a:cs typeface="Times New Roman" panose="02020603050405020304" pitchFamily="18" charset="0"/>
              </a:rPr>
              <a:t>nh</a:t>
            </a:r>
            <a:r>
              <a:rPr lang="vi-VN" altLang="en-US" sz="3600">
                <a:solidFill>
                  <a:srgbClr val="C00000"/>
                </a:solidFill>
                <a:latin typeface="Times New Roman" panose="02020603050405020304" pitchFamily="18" charset="0"/>
                <a:cs typeface="Times New Roman" panose="02020603050405020304" pitchFamily="18" charset="0"/>
              </a:rPr>
              <a:t>: </a:t>
            </a:r>
            <a:r>
              <a:rPr lang="en-US" sz="3600">
                <a:solidFill>
                  <a:srgbClr val="C00000"/>
                </a:solidFill>
                <a:latin typeface="Times New Roman" panose="02020603050405020304" pitchFamily="18" charset="0"/>
                <a:cs typeface="Times New Roman" panose="02020603050405020304" pitchFamily="18" charset="0"/>
              </a:rPr>
              <a:t> muốn </a:t>
            </a:r>
            <a:r>
              <a:rPr sz="3600">
                <a:solidFill>
                  <a:srgbClr val="C00000"/>
                </a:solidFill>
                <a:latin typeface="Times New Roman" panose="02020603050405020304" pitchFamily="18" charset="0"/>
                <a:cs typeface="Times New Roman" panose="02020603050405020304" pitchFamily="18" charset="0"/>
                <a:sym typeface="+mn-ea"/>
              </a:rPr>
              <a:t>giữ yên lặng cho đàn vịt bơi vào gần bờ </a:t>
            </a:r>
            <a:r>
              <a:rPr lang="en-US" sz="3600" b="1">
                <a:solidFill>
                  <a:srgbClr val="C00000"/>
                </a:solidFill>
                <a:latin typeface="Times New Roman" panose="02020603050405020304" pitchFamily="18" charset="0"/>
                <a:cs typeface="Times New Roman" panose="02020603050405020304" pitchFamily="18" charset="0"/>
              </a:rPr>
              <a:t>để bắn dễ trúng đích</a:t>
            </a:r>
            <a:r>
              <a:rPr lang="en-US" sz="3600">
                <a:solidFill>
                  <a:srgbClr val="C00000"/>
                </a:solidFill>
                <a:latin typeface="Times New Roman" panose="02020603050405020304" pitchFamily="18" charset="0"/>
                <a:cs typeface="Times New Roman" panose="02020603050405020304" pitchFamily="18" charset="0"/>
              </a:rPr>
              <a:t>; </a:t>
            </a:r>
          </a:p>
          <a:p>
            <a:pPr algn="just"/>
            <a:r>
              <a:rPr lang="vi-VN" altLang="en-US" sz="3600">
                <a:solidFill>
                  <a:srgbClr val="C00000"/>
                </a:solidFill>
                <a:latin typeface="Times New Roman" panose="02020603050405020304" pitchFamily="18" charset="0"/>
                <a:cs typeface="Times New Roman" panose="02020603050405020304" pitchFamily="18" charset="0"/>
              </a:rPr>
              <a:t>- E</a:t>
            </a:r>
            <a:r>
              <a:rPr lang="en-US" sz="3600">
                <a:solidFill>
                  <a:srgbClr val="C00000"/>
                </a:solidFill>
                <a:latin typeface="Times New Roman" panose="02020603050405020304" pitchFamily="18" charset="0"/>
                <a:cs typeface="Times New Roman" panose="02020603050405020304" pitchFamily="18" charset="0"/>
              </a:rPr>
              <a:t>m</a:t>
            </a:r>
            <a:r>
              <a:rPr lang="vi-VN" altLang="en-US" sz="3600">
                <a:solidFill>
                  <a:srgbClr val="C00000"/>
                </a:solidFill>
                <a:latin typeface="Times New Roman" panose="02020603050405020304" pitchFamily="18" charset="0"/>
                <a:cs typeface="Times New Roman" panose="02020603050405020304" pitchFamily="18" charset="0"/>
              </a:rPr>
              <a:t>: </a:t>
            </a:r>
            <a:r>
              <a:rPr lang="en-US" sz="3600">
                <a:solidFill>
                  <a:srgbClr val="C00000"/>
                </a:solidFill>
                <a:latin typeface="Times New Roman" panose="02020603050405020304" pitchFamily="18" charset="0"/>
                <a:cs typeface="Times New Roman" panose="02020603050405020304" pitchFamily="18" charset="0"/>
                <a:sym typeface="+mn-ea"/>
              </a:rPr>
              <a:t>muốn </a:t>
            </a:r>
            <a:r>
              <a:rPr sz="3600">
                <a:solidFill>
                  <a:srgbClr val="C00000"/>
                </a:solidFill>
                <a:latin typeface="Times New Roman" panose="02020603050405020304" pitchFamily="18" charset="0"/>
                <a:cs typeface="Times New Roman" panose="02020603050405020304" pitchFamily="18" charset="0"/>
                <a:sym typeface="+mn-ea"/>
              </a:rPr>
              <a:t>giữ yên lặng cho đàn vịt bơi vào gần bờ</a:t>
            </a:r>
            <a:r>
              <a:rPr lang="vi-VN" sz="3600">
                <a:solidFill>
                  <a:srgbClr val="C00000"/>
                </a:solidFill>
                <a:latin typeface="Times New Roman" panose="02020603050405020304" pitchFamily="18" charset="0"/>
                <a:cs typeface="Times New Roman" panose="02020603050405020304" pitchFamily="18" charset="0"/>
                <a:sym typeface="+mn-ea"/>
              </a:rPr>
              <a:t> </a:t>
            </a:r>
            <a:r>
              <a:rPr lang="en-US" sz="3600" b="1">
                <a:solidFill>
                  <a:srgbClr val="C00000"/>
                </a:solidFill>
                <a:latin typeface="Times New Roman" panose="02020603050405020304" pitchFamily="18" charset="0"/>
                <a:cs typeface="Times New Roman" panose="02020603050405020304" pitchFamily="18" charset="0"/>
              </a:rPr>
              <a:t>để được ngắm nhìn đàn vịt trời rõ hơn.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65605" y="193040"/>
            <a:ext cx="10389870" cy="1228090"/>
          </a:xfrm>
          <a:prstGeom prst="rect">
            <a:avLst/>
          </a:prstGeom>
        </p:spPr>
        <p:txBody>
          <a:bodyPr wrap="square" lIns="121861" tIns="60930" rIns="121861" bIns="60930">
            <a:spAutoFit/>
          </a:bodyPr>
          <a:lstStyle/>
          <a:p>
            <a:r>
              <a:rPr lang="vi-VN" altLang="en-US" sz="2665" b="1">
                <a:latin typeface="Arial" panose="020B0604020202020204" pitchFamily="34" charset="0"/>
                <a:cs typeface="Arial" panose="020B0604020202020204" pitchFamily="34" charset="0"/>
              </a:rPr>
              <a:t> </a:t>
            </a:r>
            <a:r>
              <a:rPr lang="vi-VN" altLang="en-US" sz="3600" b="1">
                <a:latin typeface="Times New Roman" panose="02020603050405020304" pitchFamily="18" charset="0"/>
                <a:cs typeface="Times New Roman" panose="02020603050405020304" pitchFamily="18" charset="0"/>
              </a:rPr>
              <a:t>  3.</a:t>
            </a:r>
            <a:r>
              <a:rPr lang="vi-VN" altLang="en-US" sz="2665" b="1">
                <a:latin typeface="Arial" panose="020B0604020202020204" pitchFamily="34" charset="0"/>
                <a:cs typeface="Arial" panose="020B0604020202020204" pitchFamily="34" charset="0"/>
              </a:rPr>
              <a:t> </a:t>
            </a:r>
            <a:r>
              <a:rPr sz="3600" b="1">
                <a:latin typeface="Times New Roman" panose="02020603050405020304" pitchFamily="18" charset="0"/>
                <a:cs typeface="Times New Roman" panose="02020603050405020304" pitchFamily="18" charset="0"/>
              </a:rPr>
              <a:t>Hãy tưởng tượng cậu bé sẽ nghĩ gì, làm gì sau những lời nói và hành động của em gái? </a:t>
            </a: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9730799" y="3463654"/>
            <a:ext cx="2875444" cy="3458577"/>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Text Box 2"/>
          <p:cNvSpPr txBox="1"/>
          <p:nvPr/>
        </p:nvSpPr>
        <p:spPr>
          <a:xfrm>
            <a:off x="111125" y="3999230"/>
            <a:ext cx="10364470" cy="645160"/>
          </a:xfrm>
          <a:prstGeom prst="rect">
            <a:avLst/>
          </a:prstGeom>
          <a:noFill/>
        </p:spPr>
        <p:txBody>
          <a:bodyPr wrap="square" rtlCol="0" anchor="t">
            <a:spAutoFit/>
          </a:bodyPr>
          <a:lstStyle/>
          <a:p>
            <a:pPr algn="just"/>
            <a:r>
              <a:rPr lang="vi-VN" sz="3600" b="1">
                <a:solidFill>
                  <a:srgbClr val="C00000"/>
                </a:solidFill>
                <a:latin typeface="Times New Roman" panose="02020603050405020304" pitchFamily="18" charset="0"/>
                <a:cs typeface="Times New Roman" panose="02020603050405020304" pitchFamily="18" charset="0"/>
              </a:rPr>
              <a:t>     </a:t>
            </a:r>
            <a:r>
              <a:rPr sz="3600" b="1">
                <a:solidFill>
                  <a:srgbClr val="C00000"/>
                </a:solidFill>
                <a:latin typeface="Times New Roman" panose="02020603050405020304" pitchFamily="18" charset="0"/>
                <a:cs typeface="Times New Roman" panose="02020603050405020304" pitchFamily="18" charset="0"/>
              </a:rPr>
              <a:t>Cậu bé sẽ ân hận</a:t>
            </a:r>
            <a:r>
              <a:rPr lang="vi-VN" sz="3600" b="1">
                <a:solidFill>
                  <a:srgbClr val="C00000"/>
                </a:solidFill>
                <a:latin typeface="Times New Roman" panose="02020603050405020304" pitchFamily="18" charset="0"/>
                <a:cs typeface="Times New Roman" panose="02020603050405020304" pitchFamily="18" charset="0"/>
              </a:rPr>
              <a:t> và </a:t>
            </a:r>
            <a:r>
              <a:rPr sz="3600" b="1">
                <a:solidFill>
                  <a:srgbClr val="C00000"/>
                </a:solidFill>
                <a:latin typeface="Times New Roman" panose="02020603050405020304" pitchFamily="18" charset="0"/>
                <a:cs typeface="Times New Roman" panose="02020603050405020304" pitchFamily="18" charset="0"/>
              </a:rPr>
              <a:t>xấu hổ về việc làm của mình.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500"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65605" y="193040"/>
            <a:ext cx="10389870" cy="1228090"/>
          </a:xfrm>
          <a:prstGeom prst="rect">
            <a:avLst/>
          </a:prstGeom>
        </p:spPr>
        <p:txBody>
          <a:bodyPr wrap="square" lIns="121861" tIns="60930" rIns="121861" bIns="60930">
            <a:spAutoFit/>
          </a:bodyPr>
          <a:lstStyle/>
          <a:p>
            <a:r>
              <a:rPr lang="vi-VN" altLang="en-US" sz="2665" b="1">
                <a:latin typeface="Arial" panose="020B0604020202020204" pitchFamily="34" charset="0"/>
                <a:cs typeface="Arial" panose="020B0604020202020204" pitchFamily="34" charset="0"/>
              </a:rPr>
              <a:t> </a:t>
            </a:r>
            <a:r>
              <a:rPr lang="vi-VN" altLang="en-US" sz="3600" b="1">
                <a:latin typeface="Times New Roman" panose="02020603050405020304" pitchFamily="18" charset="0"/>
                <a:cs typeface="Times New Roman" panose="02020603050405020304" pitchFamily="18" charset="0"/>
              </a:rPr>
              <a:t>  4.</a:t>
            </a:r>
            <a:r>
              <a:rPr lang="vi-VN" altLang="en-US" sz="2665" b="1">
                <a:latin typeface="Arial" panose="020B0604020202020204" pitchFamily="34" charset="0"/>
                <a:cs typeface="Arial" panose="020B0604020202020204" pitchFamily="34" charset="0"/>
              </a:rPr>
              <a:t> </a:t>
            </a:r>
            <a:r>
              <a:rPr sz="3600" b="1">
                <a:latin typeface="Times New Roman" panose="02020603050405020304" pitchFamily="18" charset="0"/>
                <a:cs typeface="Times New Roman" panose="02020603050405020304" pitchFamily="18" charset="0"/>
              </a:rPr>
              <a:t>Câu chuyện giúp em hiểu thêm điều gì về lòng nhân ái? </a:t>
            </a:r>
          </a:p>
        </p:txBody>
      </p:sp>
      <p:grpSp>
        <p:nvGrpSpPr>
          <p:cNvPr id="17" name="Google Shape;1184;p63"/>
          <p:cNvGrpSpPr/>
          <p:nvPr/>
        </p:nvGrpSpPr>
        <p:grpSpPr>
          <a:xfrm rot="21193171">
            <a:off x="-81765" y="46052"/>
            <a:ext cx="1867904" cy="2286692"/>
            <a:chOff x="2039108" y="678179"/>
            <a:chExt cx="1846062" cy="2319889"/>
          </a:xfrm>
        </p:grpSpPr>
        <p:grpSp>
          <p:nvGrpSpPr>
            <p:cNvPr id="18" name="Google Shape;1185;p63"/>
            <p:cNvGrpSpPr/>
            <p:nvPr/>
          </p:nvGrpSpPr>
          <p:grpSpPr>
            <a:xfrm>
              <a:off x="2039108" y="678179"/>
              <a:ext cx="1846062" cy="2319889"/>
              <a:chOff x="-1122992" y="804804"/>
              <a:chExt cx="1846062" cy="2319889"/>
            </a:xfrm>
          </p:grpSpPr>
          <p:sp>
            <p:nvSpPr>
              <p:cNvPr id="2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 name="Google Shape;1608;p70"/>
          <p:cNvGrpSpPr/>
          <p:nvPr/>
        </p:nvGrpSpPr>
        <p:grpSpPr>
          <a:xfrm flipH="1">
            <a:off x="10234930" y="4605020"/>
            <a:ext cx="2371090" cy="2317750"/>
            <a:chOff x="1862899" y="1669750"/>
            <a:chExt cx="2709114" cy="4593105"/>
          </a:xfrm>
        </p:grpSpPr>
        <p:sp>
          <p:nvSpPr>
            <p:cNvPr id="58"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Text Box 2"/>
          <p:cNvSpPr txBox="1"/>
          <p:nvPr/>
        </p:nvSpPr>
        <p:spPr>
          <a:xfrm>
            <a:off x="180340" y="2788285"/>
            <a:ext cx="10364470" cy="1753235"/>
          </a:xfrm>
          <a:prstGeom prst="rect">
            <a:avLst/>
          </a:prstGeom>
          <a:noFill/>
        </p:spPr>
        <p:txBody>
          <a:bodyPr wrap="square" rtlCol="0" anchor="t">
            <a:spAutoFit/>
          </a:bodyPr>
          <a:lstStyle/>
          <a:p>
            <a:pPr algn="just"/>
            <a:r>
              <a:rPr lang="vi-VN" sz="3600" b="1">
                <a:solidFill>
                  <a:srgbClr val="C00000"/>
                </a:solidFill>
                <a:latin typeface="Times New Roman" panose="02020603050405020304" pitchFamily="18" charset="0"/>
                <a:cs typeface="Times New Roman" panose="02020603050405020304" pitchFamily="18" charset="0"/>
              </a:rPr>
              <a:t>     </a:t>
            </a:r>
            <a:r>
              <a:rPr sz="3600" b="1">
                <a:solidFill>
                  <a:srgbClr val="C00000"/>
                </a:solidFill>
                <a:latin typeface="Times New Roman" panose="02020603050405020304" pitchFamily="18" charset="0"/>
                <a:cs typeface="Times New Roman" panose="02020603050405020304" pitchFamily="18" charset="0"/>
              </a:rPr>
              <a:t>Lòng nhân ái không chỉ là tình yêu thương con người mà còn là tình yêu thiên nhiên, yêu các loài vật và ý thức, hành động cụ thể để bảo vệ chúng.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NĂM HỌC 2023-2024\SOẠN GIÁO ÁN PP\z4626609797586_4ea696cb694d436774b1d4f1d22ec315.jpgz4626609797586_4ea696cb694d436774b1d4f1d22ec315"/>
          <p:cNvPicPr>
            <a:picLocks noChangeAspect="1"/>
          </p:cNvPicPr>
          <p:nvPr/>
        </p:nvPicPr>
        <p:blipFill>
          <a:blip r:embed="rId3"/>
          <a:srcRect/>
          <a:stretch>
            <a:fillRect/>
          </a:stretch>
        </p:blipFill>
        <p:spPr>
          <a:xfrm>
            <a:off x="1546225" y="0"/>
            <a:ext cx="9168130" cy="6858000"/>
          </a:xfrm>
          <a:prstGeom prst="rect">
            <a:avLst/>
          </a:prstGeom>
        </p:spPr>
      </p:pic>
      <p:pic>
        <p:nvPicPr>
          <p:cNvPr id="2" name="Picture 1"/>
          <p:cNvPicPr>
            <a:picLocks noChangeAspect="1"/>
          </p:cNvPicPr>
          <p:nvPr/>
        </p:nvPicPr>
        <p:blipFill>
          <a:blip r:embed="rId4"/>
          <a:stretch>
            <a:fillRect/>
          </a:stretch>
        </p:blipFill>
        <p:spPr>
          <a:xfrm>
            <a:off x="1407822" y="880214"/>
            <a:ext cx="9740347" cy="4476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62025" y="345440"/>
            <a:ext cx="11332845" cy="6581140"/>
          </a:xfrm>
          <a:prstGeom prst="rect">
            <a:avLst/>
          </a:prstGeom>
        </p:spPr>
      </p:pic>
      <p:sp>
        <p:nvSpPr>
          <p:cNvPr id="4" name="Rectangle 3"/>
          <p:cNvSpPr/>
          <p:nvPr/>
        </p:nvSpPr>
        <p:spPr>
          <a:xfrm>
            <a:off x="2319655" y="3645535"/>
            <a:ext cx="8801100" cy="1322070"/>
          </a:xfrm>
          <a:prstGeom prst="rect">
            <a:avLst/>
          </a:prstGeom>
        </p:spPr>
        <p:txBody>
          <a:bodyPr wrap="square">
            <a:spAutoFit/>
          </a:bodyPr>
          <a:lstStyle/>
          <a:p>
            <a:pPr lvl="0" algn="ctr">
              <a:defRPr/>
            </a:pPr>
            <a:r>
              <a:rPr lang="vi-VN" altLang="en-US" sz="3200" b="1">
                <a:latin typeface="Arial" panose="020B0604020202020204" pitchFamily="34" charset="0"/>
                <a:cs typeface="Arial" panose="020B0604020202020204" pitchFamily="34" charset="0"/>
              </a:rPr>
              <a:t>    </a:t>
            </a:r>
            <a:r>
              <a:rPr lang="en-US" sz="4000" b="1">
                <a:latin typeface="Times New Roman" panose="02020603050405020304" pitchFamily="18" charset="0"/>
                <a:cs typeface="Times New Roman" panose="02020603050405020304" pitchFamily="18" charset="0"/>
              </a:rPr>
              <a:t>Bài đọc </a:t>
            </a:r>
            <a:r>
              <a:rPr lang="vi-VN" altLang="en-US" sz="4000" b="1">
                <a:latin typeface="Times New Roman" panose="02020603050405020304" pitchFamily="18" charset="0"/>
                <a:cs typeface="Times New Roman" panose="02020603050405020304" pitchFamily="18" charset="0"/>
              </a:rPr>
              <a:t>n</a:t>
            </a:r>
            <a:r>
              <a:rPr sz="4000" b="1">
                <a:latin typeface="Times New Roman" panose="02020603050405020304" pitchFamily="18" charset="0"/>
                <a:cs typeface="Times New Roman" panose="02020603050405020304" pitchFamily="18" charset="0"/>
              </a:rPr>
              <a:t>ói về tình yêu thiên nhiên </a:t>
            </a:r>
          </a:p>
          <a:p>
            <a:pPr lvl="0" algn="ctr">
              <a:defRPr/>
            </a:pPr>
            <a:r>
              <a:rPr sz="4000" b="1">
                <a:latin typeface="Times New Roman" panose="02020603050405020304" pitchFamily="18" charset="0"/>
                <a:cs typeface="Times New Roman" panose="02020603050405020304" pitchFamily="18" charset="0"/>
              </a:rPr>
              <a:t>và ý thức bảo vệ thiên nhiên. </a:t>
            </a:r>
          </a:p>
        </p:txBody>
      </p:sp>
      <p:pic>
        <p:nvPicPr>
          <p:cNvPr id="5" name="Picture 4"/>
          <p:cNvPicPr>
            <a:picLocks noChangeAspect="1"/>
          </p:cNvPicPr>
          <p:nvPr/>
        </p:nvPicPr>
        <p:blipFill>
          <a:blip r:embed="rId4"/>
          <a:stretch>
            <a:fillRect/>
          </a:stretch>
        </p:blipFill>
        <p:spPr>
          <a:xfrm>
            <a:off x="3098165" y="78740"/>
            <a:ext cx="6385560" cy="14097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p:cNvPicPr>
            <a:picLocks noChangeAspect="1"/>
          </p:cNvPicPr>
          <p:nvPr/>
        </p:nvPicPr>
        <p:blipFill rotWithShape="1">
          <a:blip r:embed="rId2"/>
          <a:srcRect t="10040" b="7020"/>
          <a:stretch>
            <a:fillRect/>
          </a:stretch>
        </p:blipFill>
        <p:spPr>
          <a:xfrm>
            <a:off x="0" y="0"/>
            <a:ext cx="12306773" cy="6858000"/>
          </a:xfrm>
          <a:prstGeom prst="rect">
            <a:avLst/>
          </a:prstGeom>
        </p:spPr>
      </p:pic>
      <p:pic>
        <p:nvPicPr>
          <p:cNvPr id="2" name="Picture 1"/>
          <p:cNvPicPr>
            <a:picLocks noChangeAspect="1"/>
          </p:cNvPicPr>
          <p:nvPr/>
        </p:nvPicPr>
        <p:blipFill>
          <a:blip r:embed="rId3"/>
          <a:stretch>
            <a:fillRect/>
          </a:stretch>
        </p:blipFill>
        <p:spPr>
          <a:xfrm>
            <a:off x="2616472" y="1381125"/>
            <a:ext cx="5417083" cy="3334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1661160" y="131445"/>
            <a:ext cx="7752080" cy="1753235"/>
          </a:xfrm>
          <a:prstGeom prst="rect">
            <a:avLst/>
          </a:prstGeom>
          <a:solidFill>
            <a:srgbClr val="00B050"/>
          </a:solidFill>
        </p:spPr>
        <p:txBody>
          <a:bodyPr wrap="square" rtlCol="0">
            <a:spAutoFit/>
          </a:bodyPr>
          <a:lstStyle/>
          <a:p>
            <a:pPr algn="l"/>
            <a:r>
              <a:rPr lang="vi-VN" altLang="en-US" sz="3600" b="1">
                <a:solidFill>
                  <a:srgbClr val="C00000"/>
                </a:solidFill>
                <a:latin typeface="Times New Roman" panose="02020603050405020304" pitchFamily="18" charset="0"/>
                <a:cs typeface="Times New Roman" panose="02020603050405020304" pitchFamily="18" charset="0"/>
              </a:rPr>
              <a:t>Đọc phân vai</a:t>
            </a:r>
            <a:r>
              <a:rPr lang="vi-VN" altLang="en-US" sz="3600">
                <a:latin typeface="Times New Roman" panose="02020603050405020304" pitchFamily="18" charset="0"/>
                <a:cs typeface="Times New Roman" panose="02020603050405020304" pitchFamily="18" charset="0"/>
              </a:rPr>
              <a:t>:    - Người dẫn chuyện</a:t>
            </a:r>
          </a:p>
          <a:p>
            <a:pPr algn="l"/>
            <a:r>
              <a:rPr lang="vi-VN" altLang="en-US" sz="3600">
                <a:latin typeface="Times New Roman" panose="02020603050405020304" pitchFamily="18" charset="0"/>
                <a:cs typeface="Times New Roman" panose="02020603050405020304" pitchFamily="18" charset="0"/>
              </a:rPr>
              <a:t>		            - Anh</a:t>
            </a:r>
            <a:endParaRPr lang="vi-VN" altLang="en-US" sz="3600">
              <a:highlight>
                <a:srgbClr val="008000"/>
              </a:highlight>
              <a:latin typeface="Times New Roman" panose="02020603050405020304" pitchFamily="18" charset="0"/>
              <a:cs typeface="Times New Roman" panose="02020603050405020304" pitchFamily="18" charset="0"/>
            </a:endParaRPr>
          </a:p>
          <a:p>
            <a:pPr algn="l"/>
            <a:r>
              <a:rPr lang="vi-VN" altLang="en-US" sz="3600">
                <a:latin typeface="Times New Roman" panose="02020603050405020304" pitchFamily="18" charset="0"/>
                <a:cs typeface="Times New Roman" panose="02020603050405020304" pitchFamily="18" charset="0"/>
              </a:rPr>
              <a:t>		            - Em</a:t>
            </a:r>
          </a:p>
        </p:txBody>
      </p:sp>
      <p:sp>
        <p:nvSpPr>
          <p:cNvPr id="5" name="Text Box 4"/>
          <p:cNvSpPr txBox="1"/>
          <p:nvPr/>
        </p:nvSpPr>
        <p:spPr>
          <a:xfrm>
            <a:off x="123825" y="1894205"/>
            <a:ext cx="12068175" cy="4523105"/>
          </a:xfrm>
          <a:prstGeom prst="rect">
            <a:avLst/>
          </a:prstGeom>
          <a:noFill/>
        </p:spPr>
        <p:txBody>
          <a:bodyPr wrap="square" rtlCol="0">
            <a:spAutoFit/>
          </a:bodyPr>
          <a:lstStyle/>
          <a:p>
            <a:pPr algn="just"/>
            <a:r>
              <a:rPr lang="vi-VN" altLang="en-US" sz="3200" b="1" i="1">
                <a:solidFill>
                  <a:schemeClr val="tx1"/>
                </a:solidFill>
                <a:latin typeface="Times New Roman" panose="02020603050405020304" pitchFamily="18" charset="0"/>
                <a:cs typeface="Times New Roman" panose="02020603050405020304" pitchFamily="18" charset="0"/>
              </a:rPr>
              <a:t>Lưu ý</a:t>
            </a:r>
            <a:r>
              <a:rPr lang="vi-VN" altLang="en-US" sz="3200" b="1">
                <a:solidFill>
                  <a:schemeClr val="tx1"/>
                </a:solidFill>
                <a:latin typeface="Times New Roman" panose="02020603050405020304" pitchFamily="18" charset="0"/>
                <a:cs typeface="Times New Roman" panose="02020603050405020304" pitchFamily="18" charset="0"/>
              </a:rPr>
              <a:t>: Đọc phân vai phù hợp với tình huống truyện, cảm xúc, tính cách của nhân vật anh và em:</a:t>
            </a:r>
          </a:p>
          <a:p>
            <a:pPr algn="just"/>
            <a:r>
              <a:rPr lang="vi-VN" altLang="en-US" sz="3200" b="1">
                <a:solidFill>
                  <a:schemeClr val="tx1"/>
                </a:solidFill>
                <a:latin typeface="Times New Roman" panose="02020603050405020304" pitchFamily="18" charset="0"/>
                <a:cs typeface="Times New Roman" panose="02020603050405020304" pitchFamily="18" charset="0"/>
              </a:rPr>
              <a:t>+ Cảm giác yên bình trước cảnh đẹp thiên nhiên</a:t>
            </a:r>
          </a:p>
          <a:p>
            <a:pPr algn="just"/>
            <a:r>
              <a:rPr lang="vi-VN" altLang="en-US" sz="3200" b="1">
                <a:solidFill>
                  <a:schemeClr val="tx1"/>
                </a:solidFill>
                <a:latin typeface="Times New Roman" panose="02020603050405020304" pitchFamily="18" charset="0"/>
                <a:cs typeface="Times New Roman" panose="02020603050405020304" pitchFamily="18" charset="0"/>
              </a:rPr>
              <a:t>+ Niềm vui khi làm được việc tốt, góp phần bảo vệ môi trường, loài vật</a:t>
            </a:r>
          </a:p>
          <a:p>
            <a:pPr algn="just"/>
            <a:r>
              <a:rPr lang="vi-VN" altLang="en-US" sz="3200" b="1">
                <a:solidFill>
                  <a:srgbClr val="C00000"/>
                </a:solidFill>
                <a:latin typeface="Times New Roman" panose="02020603050405020304" pitchFamily="18" charset="0"/>
                <a:cs typeface="Times New Roman" panose="02020603050405020304" pitchFamily="18" charset="0"/>
              </a:rPr>
              <a:t>Cô bé </a:t>
            </a:r>
            <a:r>
              <a:rPr lang="vi-VN" altLang="en-US" sz="3200" b="1" u="sng">
                <a:solidFill>
                  <a:srgbClr val="C00000"/>
                </a:solidFill>
                <a:latin typeface="Times New Roman" panose="02020603050405020304" pitchFamily="18" charset="0"/>
                <a:cs typeface="Times New Roman" panose="02020603050405020304" pitchFamily="18" charset="0"/>
              </a:rPr>
              <a:t>thầm thì</a:t>
            </a:r>
            <a:r>
              <a:rPr lang="vi-VN" altLang="en-US" sz="3200" b="1">
                <a:solidFill>
                  <a:srgbClr val="C00000"/>
                </a:solidFill>
                <a:latin typeface="Times New Roman" panose="02020603050405020304" pitchFamily="18" charset="0"/>
                <a:cs typeface="Times New Roman" panose="02020603050405020304" pitchFamily="18" charset="0"/>
              </a:rPr>
              <a:t>:</a:t>
            </a:r>
          </a:p>
          <a:p>
            <a:pPr algn="just"/>
            <a:r>
              <a:rPr lang="vi-VN" altLang="en-US" sz="3200" b="1">
                <a:solidFill>
                  <a:srgbClr val="C00000"/>
                </a:solidFill>
                <a:latin typeface="Times New Roman" panose="02020603050405020304" pitchFamily="18" charset="0"/>
                <a:cs typeface="Times New Roman" panose="02020603050405020304" pitchFamily="18" charset="0"/>
              </a:rPr>
              <a:t>- Chúng ta </a:t>
            </a:r>
            <a:r>
              <a:rPr lang="vi-VN" altLang="en-US" sz="3200" b="1" u="sng">
                <a:solidFill>
                  <a:srgbClr val="C00000"/>
                </a:solidFill>
                <a:latin typeface="Times New Roman" panose="02020603050405020304" pitchFamily="18" charset="0"/>
                <a:cs typeface="Times New Roman" panose="02020603050405020304" pitchFamily="18" charset="0"/>
              </a:rPr>
              <a:t>không được</a:t>
            </a:r>
            <a:r>
              <a:rPr lang="vi-VN" altLang="en-US" sz="3200" b="1">
                <a:solidFill>
                  <a:srgbClr val="C00000"/>
                </a:solidFill>
                <a:latin typeface="Times New Roman" panose="02020603050405020304" pitchFamily="18" charset="0"/>
                <a:cs typeface="Times New Roman" panose="02020603050405020304" pitchFamily="18" charset="0"/>
              </a:rPr>
              <a:t> nói to, để đàn vịt vào sát tận bờ thì </a:t>
            </a:r>
            <a:r>
              <a:rPr lang="vi-VN" altLang="en-US" sz="3200" b="1" u="sng">
                <a:solidFill>
                  <a:srgbClr val="C00000"/>
                </a:solidFill>
                <a:latin typeface="Times New Roman" panose="02020603050405020304" pitchFamily="18" charset="0"/>
                <a:cs typeface="Times New Roman" panose="02020603050405020304" pitchFamily="18" charset="0"/>
              </a:rPr>
              <a:t>thích lắm</a:t>
            </a:r>
            <a:r>
              <a:rPr lang="vi-VN" altLang="en-US" sz="3200" b="1">
                <a:solidFill>
                  <a:srgbClr val="C00000"/>
                </a:solidFill>
                <a:latin typeface="Times New Roman" panose="02020603050405020304" pitchFamily="18" charset="0"/>
                <a:cs typeface="Times New Roman" panose="02020603050405020304" pitchFamily="18" charset="0"/>
              </a:rPr>
              <a:t>!</a:t>
            </a:r>
          </a:p>
          <a:p>
            <a:pPr algn="just"/>
            <a:r>
              <a:rPr lang="vi-VN" altLang="en-US" sz="3200" b="1">
                <a:solidFill>
                  <a:srgbClr val="C00000"/>
                </a:solidFill>
                <a:latin typeface="Times New Roman" panose="02020603050405020304" pitchFamily="18" charset="0"/>
                <a:cs typeface="Times New Roman" panose="02020603050405020304" pitchFamily="18" charset="0"/>
              </a:rPr>
              <a:t>- Nói </a:t>
            </a:r>
            <a:r>
              <a:rPr lang="vi-VN" altLang="en-US" sz="3200" b="1" u="sng">
                <a:solidFill>
                  <a:srgbClr val="C00000"/>
                </a:solidFill>
                <a:latin typeface="Times New Roman" panose="02020603050405020304" pitchFamily="18" charset="0"/>
                <a:cs typeface="Times New Roman" panose="02020603050405020304" pitchFamily="18" charset="0"/>
              </a:rPr>
              <a:t>khe khẽ chứ</a:t>
            </a:r>
            <a:r>
              <a:rPr lang="vi-VN" altLang="en-US" sz="3200" b="1">
                <a:solidFill>
                  <a:srgbClr val="C0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raphical user interface, website&#10;&#10;Description automatically generated"/>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p:cNvGrpSpPr/>
          <p:nvPr/>
        </p:nvGrpSpPr>
        <p:grpSpPr>
          <a:xfrm>
            <a:off x="5843909" y="966157"/>
            <a:ext cx="5885753" cy="2301545"/>
            <a:chOff x="2992908" y="2237142"/>
            <a:chExt cx="4818983" cy="1919743"/>
          </a:xfrm>
        </p:grpSpPr>
        <p:sp>
          <p:nvSpPr>
            <p:cNvPr id="5" name="Rectangle: Rounded Corners 24"/>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20000"/>
                </a:lnSpc>
                <a:buClr>
                  <a:srgbClr val="000000"/>
                </a:buClr>
              </a:pPr>
              <a:r>
                <a:rPr lang="en-US" sz="3400" kern="0" dirty="0" err="1">
                  <a:solidFill>
                    <a:srgbClr val="000000"/>
                  </a:solidFill>
                  <a:latin typeface="Calibri" panose="020F0502020204030204" charset="0"/>
                  <a:cs typeface="Calibri" panose="020F0502020204030204" charset="0"/>
                  <a:sym typeface="Arial" panose="020B0604020202020204"/>
                </a:rPr>
                <a:t>Phân</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công</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đọc</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từng</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đoạn</a:t>
              </a:r>
              <a:endParaRPr lang="en-US" sz="3400" kern="0" dirty="0">
                <a:solidFill>
                  <a:srgbClr val="000000"/>
                </a:solidFill>
                <a:latin typeface="Calibri" panose="020F0502020204030204" charset="0"/>
                <a:cs typeface="Calibri" panose="020F0502020204030204" charset="0"/>
                <a:sym typeface="Arial" panose="020B0604020202020204"/>
              </a:endParaRPr>
            </a:p>
            <a:p>
              <a:pPr marL="757555" algn="just" defTabSz="1219200">
                <a:lnSpc>
                  <a:spcPct val="120000"/>
                </a:lnSpc>
                <a:buClr>
                  <a:srgbClr val="000000"/>
                </a:buClr>
              </a:pPr>
              <a:r>
                <a:rPr lang="en-US" sz="3400" kern="0" dirty="0" err="1">
                  <a:solidFill>
                    <a:srgbClr val="000000"/>
                  </a:solidFill>
                  <a:latin typeface="Calibri" panose="020F0502020204030204" charset="0"/>
                  <a:cs typeface="Calibri" panose="020F0502020204030204" charset="0"/>
                  <a:sym typeface="Arial" panose="020B0604020202020204"/>
                </a:rPr>
                <a:t>Tất</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cả</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thành</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viên</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đều</a:t>
              </a:r>
              <a:r>
                <a:rPr lang="en-US" sz="3400" kern="0" dirty="0">
                  <a:solidFill>
                    <a:srgbClr val="000000"/>
                  </a:solidFill>
                  <a:latin typeface="Calibri" panose="020F0502020204030204" charset="0"/>
                  <a:cs typeface="Calibri" panose="020F0502020204030204" charset="0"/>
                  <a:sym typeface="Arial" panose="020B0604020202020204"/>
                </a:rPr>
                <a:t> </a:t>
              </a:r>
              <a:r>
                <a:rPr lang="en-US" sz="3400" kern="0" dirty="0" err="1">
                  <a:solidFill>
                    <a:srgbClr val="000000"/>
                  </a:solidFill>
                  <a:latin typeface="Calibri" panose="020F0502020204030204" charset="0"/>
                  <a:cs typeface="Calibri" panose="020F0502020204030204" charset="0"/>
                  <a:sym typeface="Arial" panose="020B0604020202020204"/>
                </a:rPr>
                <a:t>đọc</a:t>
              </a:r>
              <a:r>
                <a:rPr lang="en-US" sz="3400" kern="0" dirty="0">
                  <a:solidFill>
                    <a:srgbClr val="000000"/>
                  </a:solidFill>
                  <a:latin typeface="Calibri" panose="020F0502020204030204" charset="0"/>
                  <a:cs typeface="Calibri" panose="020F0502020204030204" charset="0"/>
                  <a:sym typeface="Arial" panose="020B0604020202020204"/>
                </a:rPr>
                <a:t>.</a:t>
              </a:r>
            </a:p>
          </p:txBody>
        </p:sp>
        <p:sp>
          <p:nvSpPr>
            <p:cNvPr id="6" name="Rectangle: Rounded Corners 25"/>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pic>
          <p:nvPicPr>
            <p:cNvPr id="7" name="Picture 6"/>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p:cNvGrpSpPr/>
          <p:nvPr/>
        </p:nvGrpSpPr>
        <p:grpSpPr>
          <a:xfrm>
            <a:off x="4629925" y="3591911"/>
            <a:ext cx="7316910" cy="3000445"/>
            <a:chOff x="353342" y="2065133"/>
            <a:chExt cx="5487682" cy="2141809"/>
          </a:xfrm>
        </p:grpSpPr>
        <p:grpSp>
          <p:nvGrpSpPr>
            <p:cNvPr id="10" name="Group 9"/>
            <p:cNvGrpSpPr/>
            <p:nvPr/>
          </p:nvGrpSpPr>
          <p:grpSpPr>
            <a:xfrm>
              <a:off x="353342" y="2065133"/>
              <a:ext cx="5487682" cy="2141809"/>
              <a:chOff x="2975205" y="1899324"/>
              <a:chExt cx="6167666" cy="2129098"/>
            </a:xfrm>
          </p:grpSpPr>
          <p:sp>
            <p:nvSpPr>
              <p:cNvPr id="23" name="Rectangle: Rounded Corners 42"/>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3600" kern="0" dirty="0">
                    <a:solidFill>
                      <a:srgbClr val="FFC000"/>
                    </a:solidFill>
                    <a:latin typeface="Calibri" panose="020F0502020204030204" charset="0"/>
                    <a:cs typeface="Calibri" panose="020F0502020204030204" charset="0"/>
                    <a:sym typeface="Arial" panose="020B0604020202020204"/>
                  </a:rPr>
                  <a:t>1. </a:t>
                </a:r>
                <a:r>
                  <a:rPr lang="en-US" sz="3600" kern="0" dirty="0" err="1">
                    <a:solidFill>
                      <a:srgbClr val="FFC000"/>
                    </a:solidFill>
                    <a:latin typeface="Calibri" panose="020F0502020204030204" charset="0"/>
                    <a:cs typeface="Calibri" panose="020F0502020204030204" charset="0"/>
                    <a:sym typeface="Arial" panose="020B0604020202020204"/>
                  </a:rPr>
                  <a:t>Đọc</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đúng</a:t>
                </a:r>
                <a:r>
                  <a:rPr lang="en-US" sz="3600" kern="0" dirty="0">
                    <a:solidFill>
                      <a:srgbClr val="FFC000"/>
                    </a:solidFill>
                    <a:latin typeface="Calibri" panose="020F0502020204030204" charset="0"/>
                    <a:cs typeface="Calibri" panose="020F0502020204030204" charset="0"/>
                    <a:sym typeface="Arial" panose="020B0604020202020204"/>
                  </a:rPr>
                  <a:t>.</a:t>
                </a:r>
              </a:p>
              <a:p>
                <a:pPr algn="just" defTabSz="1219200">
                  <a:lnSpc>
                    <a:spcPct val="110000"/>
                  </a:lnSpc>
                  <a:buClr>
                    <a:srgbClr val="000000"/>
                  </a:buClr>
                </a:pPr>
                <a:r>
                  <a:rPr lang="en-US" sz="3600" kern="0" dirty="0">
                    <a:solidFill>
                      <a:srgbClr val="FFC000"/>
                    </a:solidFill>
                    <a:latin typeface="Calibri" panose="020F0502020204030204" charset="0"/>
                    <a:cs typeface="Calibri" panose="020F0502020204030204" charset="0"/>
                    <a:sym typeface="Arial" panose="020B0604020202020204"/>
                  </a:rPr>
                  <a:t>2. </a:t>
                </a:r>
                <a:r>
                  <a:rPr lang="en-US" sz="3600" kern="0" dirty="0" err="1">
                    <a:solidFill>
                      <a:srgbClr val="FFC000"/>
                    </a:solidFill>
                    <a:latin typeface="Calibri" panose="020F0502020204030204" charset="0"/>
                    <a:cs typeface="Calibri" panose="020F0502020204030204" charset="0"/>
                    <a:sym typeface="Arial" panose="020B0604020202020204"/>
                  </a:rPr>
                  <a:t>Đọc</a:t>
                </a:r>
                <a:r>
                  <a:rPr lang="en-US" sz="3600" kern="0" dirty="0">
                    <a:solidFill>
                      <a:srgbClr val="FFC000"/>
                    </a:solidFill>
                    <a:latin typeface="Calibri" panose="020F0502020204030204" charset="0"/>
                    <a:cs typeface="Calibri" panose="020F0502020204030204" charset="0"/>
                    <a:sym typeface="Arial" panose="020B0604020202020204"/>
                  </a:rPr>
                  <a:t> to, </a:t>
                </a:r>
                <a:r>
                  <a:rPr lang="en-US" sz="3600" kern="0" dirty="0" err="1">
                    <a:solidFill>
                      <a:srgbClr val="FFC000"/>
                    </a:solidFill>
                    <a:latin typeface="Calibri" panose="020F0502020204030204" charset="0"/>
                    <a:cs typeface="Calibri" panose="020F0502020204030204" charset="0"/>
                    <a:sym typeface="Arial" panose="020B0604020202020204"/>
                  </a:rPr>
                  <a:t>rõ</a:t>
                </a:r>
                <a:r>
                  <a:rPr lang="en-US" sz="3600" kern="0" dirty="0">
                    <a:solidFill>
                      <a:srgbClr val="FFC000"/>
                    </a:solidFill>
                    <a:latin typeface="Calibri" panose="020F0502020204030204" charset="0"/>
                    <a:cs typeface="Calibri" panose="020F0502020204030204" charset="0"/>
                    <a:sym typeface="Arial" panose="020B0604020202020204"/>
                  </a:rPr>
                  <a:t>.</a:t>
                </a:r>
              </a:p>
              <a:p>
                <a:pPr algn="just" defTabSz="1219200">
                  <a:lnSpc>
                    <a:spcPct val="110000"/>
                  </a:lnSpc>
                  <a:buClr>
                    <a:srgbClr val="000000"/>
                  </a:buClr>
                </a:pPr>
                <a:r>
                  <a:rPr lang="en-US" sz="3600" kern="0" dirty="0">
                    <a:solidFill>
                      <a:srgbClr val="FFC000"/>
                    </a:solidFill>
                    <a:latin typeface="Calibri" panose="020F0502020204030204" charset="0"/>
                    <a:cs typeface="Calibri" panose="020F0502020204030204" charset="0"/>
                    <a:sym typeface="Arial" panose="020B0604020202020204"/>
                  </a:rPr>
                  <a:t>3. </a:t>
                </a:r>
                <a:r>
                  <a:rPr lang="en-US" sz="3600" kern="0" dirty="0" err="1">
                    <a:solidFill>
                      <a:srgbClr val="FFC000"/>
                    </a:solidFill>
                    <a:latin typeface="Calibri" panose="020F0502020204030204" charset="0"/>
                    <a:cs typeface="Calibri" panose="020F0502020204030204" charset="0"/>
                    <a:sym typeface="Arial" panose="020B0604020202020204"/>
                  </a:rPr>
                  <a:t>Đọc</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ngắt</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nghỉ</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đúng</a:t>
                </a:r>
                <a:r>
                  <a:rPr lang="en-US" sz="3600" kern="0" dirty="0">
                    <a:solidFill>
                      <a:srgbClr val="FFC000"/>
                    </a:solidFill>
                    <a:latin typeface="Calibri" panose="020F0502020204030204" charset="0"/>
                    <a:cs typeface="Calibri" panose="020F0502020204030204" charset="0"/>
                    <a:sym typeface="Arial" panose="020B0604020202020204"/>
                  </a:rPr>
                  <a:t> </a:t>
                </a:r>
                <a:r>
                  <a:rPr lang="en-US" sz="3600" kern="0" dirty="0" err="1">
                    <a:solidFill>
                      <a:srgbClr val="FFC000"/>
                    </a:solidFill>
                    <a:latin typeface="Calibri" panose="020F0502020204030204" charset="0"/>
                    <a:cs typeface="Calibri" panose="020F0502020204030204" charset="0"/>
                    <a:sym typeface="Arial" panose="020B0604020202020204"/>
                  </a:rPr>
                  <a:t>chỗ</a:t>
                </a:r>
                <a:r>
                  <a:rPr lang="en-US" sz="3600" kern="0" dirty="0">
                    <a:solidFill>
                      <a:srgbClr val="FFC000"/>
                    </a:solidFill>
                    <a:latin typeface="Calibri" panose="020F0502020204030204" charset="0"/>
                    <a:cs typeface="Calibri" panose="020F0502020204030204" charset="0"/>
                    <a:sym typeface="Arial" panose="020B0604020202020204"/>
                  </a:rPr>
                  <a:t>.</a:t>
                </a:r>
              </a:p>
            </p:txBody>
          </p:sp>
          <p:sp>
            <p:nvSpPr>
              <p:cNvPr id="24" name="Rectangle: Rounded Corners 43"/>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charset="0"/>
                  <a:cs typeface="Calibri" panose="020F0502020204030204" charset="0"/>
                  <a:sym typeface="Arial" panose="020B0604020202020204"/>
                </a:endParaRPr>
              </a:p>
            </p:txBody>
          </p:sp>
        </p:grpSp>
        <p:grpSp>
          <p:nvGrpSpPr>
            <p:cNvPr id="11" name="Group 10"/>
            <p:cNvGrpSpPr/>
            <p:nvPr/>
          </p:nvGrpSpPr>
          <p:grpSpPr>
            <a:xfrm>
              <a:off x="2311507" y="2693312"/>
              <a:ext cx="1558527" cy="498929"/>
              <a:chOff x="2310575" y="2698268"/>
              <a:chExt cx="1558527" cy="498929"/>
            </a:xfrm>
          </p:grpSpPr>
          <p:pic>
            <p:nvPicPr>
              <p:cNvPr id="20" name="Picture 19"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310575" y="2703237"/>
                <a:ext cx="456217" cy="493960"/>
              </a:xfrm>
              <a:prstGeom prst="rect">
                <a:avLst/>
              </a:prstGeom>
            </p:spPr>
          </p:pic>
          <p:pic>
            <p:nvPicPr>
              <p:cNvPr id="21" name="Picture 20"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42803" y="2698268"/>
                <a:ext cx="526299" cy="477713"/>
              </a:xfrm>
              <a:prstGeom prst="rect">
                <a:avLst/>
              </a:prstGeom>
            </p:spPr>
          </p:pic>
          <p:pic>
            <p:nvPicPr>
              <p:cNvPr id="22" name="Picture 21"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70634" y="2724452"/>
                <a:ext cx="604846" cy="451529"/>
              </a:xfrm>
              <a:prstGeom prst="rect">
                <a:avLst/>
              </a:prstGeom>
            </p:spPr>
          </p:pic>
        </p:grpSp>
        <p:grpSp>
          <p:nvGrpSpPr>
            <p:cNvPr id="12" name="Group 11"/>
            <p:cNvGrpSpPr/>
            <p:nvPr/>
          </p:nvGrpSpPr>
          <p:grpSpPr>
            <a:xfrm>
              <a:off x="2512758" y="3199278"/>
              <a:ext cx="1538407" cy="493960"/>
              <a:chOff x="2265848" y="2667560"/>
              <a:chExt cx="1538407" cy="493960"/>
            </a:xfrm>
          </p:grpSpPr>
          <p:pic>
            <p:nvPicPr>
              <p:cNvPr id="17" name="Picture 16"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65848" y="2667560"/>
                <a:ext cx="456217" cy="493960"/>
              </a:xfrm>
              <a:prstGeom prst="rect">
                <a:avLst/>
              </a:prstGeom>
            </p:spPr>
          </p:pic>
          <p:pic>
            <p:nvPicPr>
              <p:cNvPr id="18" name="Picture 17"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277956" y="2671736"/>
                <a:ext cx="526299" cy="477713"/>
              </a:xfrm>
              <a:prstGeom prst="rect">
                <a:avLst/>
              </a:prstGeom>
            </p:spPr>
          </p:pic>
          <p:pic>
            <p:nvPicPr>
              <p:cNvPr id="19" name="Picture 18"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25905" y="2688775"/>
                <a:ext cx="604846" cy="451529"/>
              </a:xfrm>
              <a:prstGeom prst="rect">
                <a:avLst/>
              </a:prstGeom>
            </p:spPr>
          </p:pic>
        </p:grpSp>
        <p:grpSp>
          <p:nvGrpSpPr>
            <p:cNvPr id="13" name="Group 12"/>
            <p:cNvGrpSpPr/>
            <p:nvPr/>
          </p:nvGrpSpPr>
          <p:grpSpPr>
            <a:xfrm>
              <a:off x="4300862" y="3663380"/>
              <a:ext cx="1433315" cy="493960"/>
              <a:chOff x="1992820" y="2542421"/>
              <a:chExt cx="1433315" cy="493960"/>
            </a:xfrm>
          </p:grpSpPr>
          <p:pic>
            <p:nvPicPr>
              <p:cNvPr id="14" name="Picture 13"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1992820" y="2542421"/>
                <a:ext cx="456217" cy="493960"/>
              </a:xfrm>
              <a:prstGeom prst="rect">
                <a:avLst/>
              </a:prstGeom>
            </p:spPr>
          </p:pic>
          <p:pic>
            <p:nvPicPr>
              <p:cNvPr id="15" name="Picture 14"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2899836" y="2546019"/>
                <a:ext cx="526299" cy="477713"/>
              </a:xfrm>
              <a:prstGeom prst="rect">
                <a:avLst/>
              </a:prstGeom>
            </p:spPr>
          </p:pic>
          <p:pic>
            <p:nvPicPr>
              <p:cNvPr id="16" name="Picture 15" descr="Shape, circl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416947" y="2564642"/>
                <a:ext cx="604846" cy="451529"/>
              </a:xfrm>
              <a:prstGeom prst="rect">
                <a:avLst/>
              </a:prstGeom>
            </p:spPr>
          </p:pic>
        </p:grpSp>
      </p:grpSp>
      <p:pic>
        <p:nvPicPr>
          <p:cNvPr id="25" name="Picture 24"/>
          <p:cNvPicPr>
            <a:picLocks noChangeAspect="1"/>
          </p:cNvPicPr>
          <p:nvPr/>
        </p:nvPicPr>
        <p:blipFill rotWithShape="1">
          <a:blip r:embed="rId8"/>
          <a:srcRect r="10657"/>
          <a:stretch>
            <a:fillRect/>
          </a:stretch>
        </p:blipFill>
        <p:spPr>
          <a:xfrm>
            <a:off x="124360" y="327716"/>
            <a:ext cx="5681028" cy="1085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000">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000">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text, nature&#10;&#10;Description automatically generated"/>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p:cNvPicPr>
            <a:picLocks noChangeAspect="1"/>
          </p:cNvPicPr>
          <p:nvPr/>
        </p:nvPicPr>
        <p:blipFill>
          <a:blip r:embed="rId5"/>
          <a:stretch>
            <a:fillRect/>
          </a:stretch>
        </p:blipFill>
        <p:spPr>
          <a:xfrm>
            <a:off x="1716180" y="100921"/>
            <a:ext cx="8620491" cy="1408298"/>
          </a:xfrm>
          <a:prstGeom prst="rect">
            <a:avLst/>
          </a:prstGeom>
        </p:spPr>
      </p:pic>
      <p:pic>
        <p:nvPicPr>
          <p:cNvPr id="5" name="Picture 4"/>
          <p:cNvPicPr>
            <a:picLocks noChangeAspect="1"/>
          </p:cNvPicPr>
          <p:nvPr/>
        </p:nvPicPr>
        <p:blipFill>
          <a:blip r:embed="rId6"/>
          <a:stretch>
            <a:fillRect/>
          </a:stretch>
        </p:blipFill>
        <p:spPr>
          <a:xfrm>
            <a:off x="427052" y="1976656"/>
            <a:ext cx="7620660" cy="3938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2"/>
          <a:srcRect t="10040" b="7020"/>
          <a:stretch>
            <a:fillRect/>
          </a:stretch>
        </p:blipFill>
        <p:spPr>
          <a:xfrm>
            <a:off x="0" y="0"/>
            <a:ext cx="12306773" cy="6858000"/>
          </a:xfrm>
          <a:prstGeom prst="rect">
            <a:avLst/>
          </a:prstGeom>
        </p:spPr>
      </p:pic>
      <p:sp>
        <p:nvSpPr>
          <p:cNvPr id="4" name="TextBox 3"/>
          <p:cNvSpPr txBox="1"/>
          <p:nvPr/>
        </p:nvSpPr>
        <p:spPr>
          <a:xfrm>
            <a:off x="4132662" y="1021501"/>
            <a:ext cx="4675505" cy="1106805"/>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93420" y="624205"/>
            <a:ext cx="11203940" cy="645160"/>
          </a:xfrm>
          <a:prstGeom prst="rect">
            <a:avLst/>
          </a:prstGeom>
          <a:noFill/>
        </p:spPr>
        <p:txBody>
          <a:bodyPr wrap="square" rtlCol="0" anchor="t">
            <a:spAutoFit/>
          </a:bodyPr>
          <a:lstStyle/>
          <a:p>
            <a:pPr algn="l"/>
            <a:r>
              <a:rPr lang="en-US" sz="3600" b="1">
                <a:latin typeface="Times New Roman" panose="02020603050405020304" pitchFamily="18" charset="0"/>
                <a:cs typeface="Times New Roman" panose="02020603050405020304" pitchFamily="18" charset="0"/>
              </a:rPr>
              <a:t>Qua bài học, em biết thêm điều gì? </a:t>
            </a:r>
            <a:endParaRPr lang="en-US" sz="3600">
              <a:latin typeface="Times New Roman" panose="02020603050405020304" pitchFamily="18" charset="0"/>
              <a:cs typeface="Times New Roman" panose="02020603050405020304" pitchFamily="18" charset="0"/>
            </a:endParaRPr>
          </a:p>
        </p:txBody>
      </p:sp>
      <p:sp>
        <p:nvSpPr>
          <p:cNvPr id="3" name="Text Box 2"/>
          <p:cNvSpPr txBox="1"/>
          <p:nvPr/>
        </p:nvSpPr>
        <p:spPr>
          <a:xfrm>
            <a:off x="693420" y="2377440"/>
            <a:ext cx="11203940" cy="1198880"/>
          </a:xfrm>
          <a:prstGeom prst="rect">
            <a:avLst/>
          </a:prstGeom>
          <a:noFill/>
        </p:spPr>
        <p:txBody>
          <a:bodyPr wrap="square" rtlCol="0" anchor="t">
            <a:spAutoFit/>
          </a:bodyPr>
          <a:lstStyle/>
          <a:p>
            <a:pPr algn="l"/>
            <a:r>
              <a:rPr lang="en-US" sz="3600" b="1">
                <a:latin typeface="Times New Roman" panose="02020603050405020304" pitchFamily="18" charset="0"/>
                <a:cs typeface="Times New Roman" panose="02020603050405020304" pitchFamily="18" charset="0"/>
              </a:rPr>
              <a:t>Em đã làm gì để góp phần bảo vệ các loài vật nuôi, bảo vệ môi trường? </a:t>
            </a:r>
          </a:p>
        </p:txBody>
      </p:sp>
      <p:pic>
        <p:nvPicPr>
          <p:cNvPr id="4" name="Picture 3"/>
          <p:cNvPicPr>
            <a:picLocks noChangeAspect="1"/>
          </p:cNvPicPr>
          <p:nvPr/>
        </p:nvPicPr>
        <p:blipFill>
          <a:blip r:embed="rId2"/>
          <a:stretch>
            <a:fillRect/>
          </a:stretch>
        </p:blipFill>
        <p:spPr>
          <a:xfrm>
            <a:off x="6543675" y="3047365"/>
            <a:ext cx="5913120" cy="3962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6" presetClass="exit" presetSubtype="32" fill="hold" grpId="1" nodeType="afterEffect">
                                  <p:stCondLst>
                                    <p:cond delay="0"/>
                                  </p:stCondLst>
                                  <p:childTnLst>
                                    <p:animEffect transition="out" filter="circle(out)">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Content Placeholder 3"/>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5" name="Text Box 28"/>
          <p:cNvSpPr txBox="1"/>
          <p:nvPr/>
        </p:nvSpPr>
        <p:spPr>
          <a:xfrm>
            <a:off x="3057525" y="195263"/>
            <a:ext cx="6619875" cy="829945"/>
          </a:xfrm>
          <a:prstGeom prst="rect">
            <a:avLst/>
          </a:prstGeom>
          <a:noFill/>
          <a:ln w="9525">
            <a:noFill/>
          </a:ln>
          <a:effectLst>
            <a:prstShdw prst="shdw17" dist="17961" dir="2699999">
              <a:srgbClr val="708688"/>
            </a:prstShdw>
          </a:effectLst>
        </p:spPr>
        <p:txBody>
          <a:bodyPr anchor="t" anchorCtr="0">
            <a:spAutoFit/>
          </a:bodyPr>
          <a:lstStyle/>
          <a:p>
            <a:pPr algn="ctr" eaLnBrk="0" hangingPunct="0">
              <a:spcBef>
                <a:spcPts val="600"/>
              </a:spcBef>
            </a:pPr>
            <a:r>
              <a:rPr lang="en-US" altLang="en-US" sz="3600" b="1" i="1" dirty="0">
                <a:solidFill>
                  <a:srgbClr val="C00000"/>
                </a:solidFill>
                <a:latin typeface="Times New Roman" panose="02020603050405020304" pitchFamily="18" charset="0"/>
              </a:rPr>
              <a:t> </a:t>
            </a:r>
            <a:r>
              <a:rPr lang="en-US" altLang="en-US" sz="4800" b="1" dirty="0">
                <a:solidFill>
                  <a:srgbClr val="C00000"/>
                </a:solidFill>
                <a:latin typeface="Times New Roman" panose="02020603050405020304" pitchFamily="18" charset="0"/>
              </a:rPr>
              <a:t>DẶN DÒ  </a:t>
            </a:r>
            <a:endParaRPr lang="en-US" altLang="en-US" sz="4800" b="1" dirty="0">
              <a:solidFill>
                <a:srgbClr val="C00000"/>
              </a:solidFill>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6096000" y="1601343"/>
          <a:ext cx="0" cy="452628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tblGrid>
              <a:tr h="4526280">
                <a:tc>
                  <a:txBody>
                    <a:bodyPr/>
                    <a:lstStyle/>
                    <a:p>
                      <a:pPr indent="0">
                        <a:buNone/>
                      </a:pPr>
                      <a:r>
                        <a:rPr lang="en-US" sz="265" b="0">
                          <a:latin typeface="Times New Roman" panose="02020603050405020304" pitchFamily="18" charset="0"/>
                          <a:cs typeface="Times New Roman" panose="02020603050405020304" pitchFamily="18" charset="0"/>
                        </a:rPr>
                        <a:t>- Dặn dò HS về nhà luyện đọc bài và trả lời các câu hỏi. - Chuẩn bị bài sau: Con sóng lan xa+ Đọc trước bài, tìm từ ngữ khó, dự kiến cách chia đoạn. </a:t>
                      </a:r>
                      <a:endParaRPr lang="en-US" sz="265"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5"/>
          <p:cNvSpPr txBox="1"/>
          <p:nvPr/>
        </p:nvSpPr>
        <p:spPr>
          <a:xfrm>
            <a:off x="146473" y="1316567"/>
            <a:ext cx="11917680" cy="1568450"/>
          </a:xfrm>
          <a:prstGeom prst="rect">
            <a:avLst/>
          </a:prstGeom>
          <a:noFill/>
        </p:spPr>
        <p:txBody>
          <a:bodyPr wrap="square" rtlCol="0">
            <a:spAutoFit/>
          </a:bodyPr>
          <a:lstStyle/>
          <a:p>
            <a:r>
              <a:rPr lang="vi-VN" altLang="en-US" sz="3200" b="1"/>
              <a:t>- V</a:t>
            </a:r>
            <a:r>
              <a:rPr lang="en-US" sz="3200" b="1"/>
              <a:t>ề nhà luyện đọc bài và trả lời các câu hỏi.</a:t>
            </a:r>
          </a:p>
          <a:p>
            <a:r>
              <a:rPr lang="en-US" sz="3200" b="1"/>
              <a:t> </a:t>
            </a:r>
          </a:p>
          <a:p>
            <a:r>
              <a:rPr lang="en-US" sz="3200" b="1"/>
              <a:t>- Chuẩn bị bài sau: Bài thơ về tiểu đội xe không kính.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 y="0"/>
            <a:ext cx="12374245" cy="7660005"/>
          </a:xfrm>
          <a:prstGeom prst="rect">
            <a:avLst/>
          </a:prstGeom>
          <a:noFill/>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2962" r="14112"/>
          <a:stretch>
            <a:fillRect/>
          </a:stretch>
        </p:blipFill>
        <p:spPr>
          <a:xfrm rot="20880000">
            <a:off x="-133350" y="-658495"/>
            <a:ext cx="2965450" cy="2192020"/>
          </a:xfrm>
          <a:prstGeom prst="rect">
            <a:avLst/>
          </a:prstGeom>
        </p:spPr>
      </p:pic>
      <p:sp>
        <p:nvSpPr>
          <p:cNvPr id="7" name="文本框 4"/>
          <p:cNvSpPr txBox="1"/>
          <p:nvPr/>
        </p:nvSpPr>
        <p:spPr>
          <a:xfrm rot="20389605">
            <a:off x="178435" y="447040"/>
            <a:ext cx="3018790" cy="706755"/>
          </a:xfrm>
          <a:prstGeom prst="rect">
            <a:avLst/>
          </a:prstGeom>
          <a:noFill/>
        </p:spPr>
        <p:txBody>
          <a:bodyPr wrap="square" rtlCol="0">
            <a:spAutoFit/>
          </a:bodyPr>
          <a:lstStyle/>
          <a:p>
            <a:pPr defTabSz="828675">
              <a:defRPr/>
            </a:pPr>
            <a:r>
              <a:rPr lang="vi-VN"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BÀI CŨ</a:t>
            </a:r>
          </a:p>
        </p:txBody>
      </p:sp>
      <p:sp>
        <p:nvSpPr>
          <p:cNvPr id="5" name="TextBox 3"/>
          <p:cNvSpPr txBox="1"/>
          <p:nvPr/>
        </p:nvSpPr>
        <p:spPr>
          <a:xfrm>
            <a:off x="3226435" y="643890"/>
            <a:ext cx="6756400" cy="829945"/>
          </a:xfrm>
          <a:prstGeom prst="rect">
            <a:avLst/>
          </a:prstGeom>
          <a:noFill/>
        </p:spPr>
        <p:txBody>
          <a:bodyPr wrap="square">
            <a:spAutoFit/>
          </a:bodyPr>
          <a:lstStyle/>
          <a:p>
            <a:pPr algn="ctr"/>
            <a:r>
              <a:rPr lang="vi-VN" altLang="nl-NL" sz="4800" b="1"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Những hạt gạo ân tình</a:t>
            </a:r>
          </a:p>
        </p:txBody>
      </p:sp>
      <p:sp>
        <p:nvSpPr>
          <p:cNvPr id="10" name="TextBox 5"/>
          <p:cNvSpPr txBox="1"/>
          <p:nvPr/>
        </p:nvSpPr>
        <p:spPr>
          <a:xfrm>
            <a:off x="1121410" y="2914015"/>
            <a:ext cx="5175250" cy="645160"/>
          </a:xfrm>
          <a:prstGeom prst="rect">
            <a:avLst/>
          </a:prstGeom>
          <a:noFill/>
        </p:spPr>
        <p:txBody>
          <a:bodyPr wrap="square">
            <a:spAutoFit/>
          </a:bodyPr>
          <a:lstStyle/>
          <a:p>
            <a:r>
              <a:rPr lang="vi-VN" altLang="en-US" sz="3600" b="1" dirty="0">
                <a:solidFill>
                  <a:schemeClr val="bg1"/>
                </a:solidFill>
                <a:latin typeface="Times New Roman" panose="02020603050405020304" pitchFamily="18" charset="0"/>
                <a:cs typeface="Times New Roman" panose="02020603050405020304" pitchFamily="18" charset="0"/>
              </a:rPr>
              <a:t>+ Bài đọc nói lên điều gì?</a:t>
            </a:r>
          </a:p>
        </p:txBody>
      </p:sp>
      <p:sp>
        <p:nvSpPr>
          <p:cNvPr id="12" name="TextBox 6"/>
          <p:cNvSpPr txBox="1"/>
          <p:nvPr/>
        </p:nvSpPr>
        <p:spPr>
          <a:xfrm>
            <a:off x="979170" y="1551305"/>
            <a:ext cx="10463530" cy="1198880"/>
          </a:xfrm>
          <a:prstGeom prst="rect">
            <a:avLst/>
          </a:prstGeom>
          <a:noFill/>
        </p:spPr>
        <p:txBody>
          <a:bodyPr wrap="square">
            <a:spAutoFit/>
          </a:bodyPr>
          <a:lstStyle/>
          <a:p>
            <a:r>
              <a:rPr lang="vi-VN" sz="32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 </a:t>
            </a:r>
            <a:r>
              <a:rPr sz="3600" b="1" dirty="0">
                <a:solidFill>
                  <a:schemeClr val="bg1"/>
                </a:solidFill>
                <a:latin typeface="Times New Roman" panose="02020603050405020304" pitchFamily="18" charset="0"/>
                <a:cs typeface="Times New Roman" panose="02020603050405020304" pitchFamily="18" charset="0"/>
              </a:rPr>
              <a:t>Tìm những chi tiết cho thấy người dân Cam–pu– chia rất tin tưởng và yêu quý bộ đội Việt Nam? </a:t>
            </a:r>
            <a:r>
              <a:rPr lang="en-US" sz="3600" b="1" dirty="0">
                <a:solidFill>
                  <a:schemeClr val="bg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8"/>
          <p:cNvSpPr/>
          <p:nvPr/>
        </p:nvSpPr>
        <p:spPr>
          <a:xfrm>
            <a:off x="1917700" y="5807710"/>
            <a:ext cx="9163685" cy="922020"/>
          </a:xfrm>
          <a:prstGeom prst="rect">
            <a:avLst/>
          </a:prstGeom>
        </p:spPr>
        <p:txBody>
          <a:bodyPr wrap="square">
            <a:spAutoFit/>
          </a:bodyPr>
          <a:lstStyle/>
          <a:p>
            <a:pPr algn="ctr" defTabSz="685800">
              <a:defRPr/>
            </a:pPr>
            <a:r>
              <a:rPr lang="vi-VN" altLang="en-US" sz="5400" b="1" dirty="0" err="1">
                <a:solidFill>
                  <a:srgbClr val="002060"/>
                </a:solidFill>
                <a:latin typeface="Times New Roman" panose="02020603050405020304" pitchFamily="18" charset="0"/>
                <a:cs typeface="Times New Roman" panose="02020603050405020304" pitchFamily="18" charset="0"/>
              </a:rPr>
              <a:t>Tranh vẽ ai? Họ đang làm gì?</a:t>
            </a:r>
          </a:p>
        </p:txBody>
      </p:sp>
      <p:sp>
        <p:nvSpPr>
          <p:cNvPr id="9" name="Rectangle 8"/>
          <p:cNvSpPr/>
          <p:nvPr/>
        </p:nvSpPr>
        <p:spPr>
          <a:xfrm>
            <a:off x="1503045" y="411480"/>
            <a:ext cx="9992995" cy="829945"/>
          </a:xfrm>
          <a:prstGeom prst="rect">
            <a:avLst/>
          </a:prstGeom>
        </p:spPr>
        <p:txBody>
          <a:bodyPr wrap="square">
            <a:spAutoFit/>
          </a:bodyPr>
          <a:lstStyle/>
          <a:p>
            <a:pPr algn="ctr" defTabSz="685800">
              <a:defRPr/>
            </a:pPr>
            <a:r>
              <a:rPr lang="vi-VN" altLang="en-US" sz="4800" b="1" u="sng" dirty="0" err="1">
                <a:solidFill>
                  <a:srgbClr val="002060"/>
                </a:solidFill>
                <a:latin typeface="Times New Roman" panose="02020603050405020304" pitchFamily="18" charset="0"/>
                <a:cs typeface="Times New Roman" panose="02020603050405020304" pitchFamily="18" charset="0"/>
              </a:rPr>
              <a:t>Bài đọc 4</a:t>
            </a:r>
            <a:r>
              <a:rPr lang="vi-VN" altLang="en-US" sz="4800" b="1" dirty="0" err="1">
                <a:solidFill>
                  <a:srgbClr val="002060"/>
                </a:solidFill>
                <a:latin typeface="Times New Roman" panose="02020603050405020304" pitchFamily="18" charset="0"/>
                <a:cs typeface="Times New Roman" panose="02020603050405020304" pitchFamily="18" charset="0"/>
              </a:rPr>
              <a:t>: </a:t>
            </a:r>
            <a:r>
              <a:rPr lang="vi-VN" altLang="en-US" sz="4800" b="1" dirty="0" err="1">
                <a:solidFill>
                  <a:srgbClr val="FF0000"/>
                </a:solidFill>
                <a:latin typeface="Times New Roman" panose="02020603050405020304" pitchFamily="18" charset="0"/>
                <a:cs typeface="Times New Roman" panose="02020603050405020304" pitchFamily="18" charset="0"/>
              </a:rPr>
              <a:t>Con sóng lan xa</a:t>
            </a:r>
          </a:p>
        </p:txBody>
      </p:sp>
      <p:pic>
        <p:nvPicPr>
          <p:cNvPr id="6" name="Picture 5"/>
          <p:cNvPicPr>
            <a:picLocks noChangeAspect="1"/>
          </p:cNvPicPr>
          <p:nvPr/>
        </p:nvPicPr>
        <p:blipFill>
          <a:blip r:embed="rId2"/>
          <a:stretch>
            <a:fillRect/>
          </a:stretch>
        </p:blipFill>
        <p:spPr>
          <a:xfrm>
            <a:off x="1209040" y="1377950"/>
            <a:ext cx="10287000" cy="4429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2270" y="1110615"/>
            <a:ext cx="9200515" cy="3261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395293" y="4045897"/>
            <a:ext cx="3712059" cy="1189512"/>
            <a:chOff x="4516174" y="3983743"/>
            <a:chExt cx="2784044" cy="1179679"/>
          </a:xfrm>
        </p:grpSpPr>
        <p:sp>
          <p:nvSpPr>
            <p:cNvPr id="3" name="Rectangle: Rounded Corners 34"/>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a:solidFill>
                    <a:srgbClr val="002060"/>
                  </a:solidFill>
                  <a:latin typeface="UTM Duepuntozero" panose="02040603050506020204" pitchFamily="18" charset="0"/>
                  <a:sym typeface="Arial" panose="020B0604020202020204"/>
                </a:rPr>
                <a:t>Tai </a:t>
              </a:r>
              <a:r>
                <a:rPr lang="en-US" sz="5335" b="1" kern="0" dirty="0" err="1">
                  <a:solidFill>
                    <a:srgbClr val="002060"/>
                  </a:solidFill>
                  <a:latin typeface="UTM Duepuntozero" panose="02040603050506020204" pitchFamily="18" charset="0"/>
                  <a:sym typeface="Arial" panose="020B0604020202020204"/>
                </a:rPr>
                <a:t>nghe</a:t>
              </a:r>
              <a:endParaRPr lang="en-US" sz="5335" b="1" kern="0" dirty="0">
                <a:solidFill>
                  <a:srgbClr val="002060"/>
                </a:solidFill>
                <a:latin typeface="UTM Duepuntozero" panose="02040603050506020204" pitchFamily="18" charset="0"/>
                <a:sym typeface="Arial" panose="020B0604020202020204"/>
              </a:endParaRPr>
            </a:p>
          </p:txBody>
        </p:sp>
        <p:pic>
          <p:nvPicPr>
            <p:cNvPr id="4" name="Picture 3"/>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p:cNvGrpSpPr/>
          <p:nvPr/>
        </p:nvGrpSpPr>
        <p:grpSpPr>
          <a:xfrm>
            <a:off x="7251323" y="1861884"/>
            <a:ext cx="3536559" cy="1238175"/>
            <a:chOff x="8191764" y="1812958"/>
            <a:chExt cx="2652419" cy="1227940"/>
          </a:xfrm>
        </p:grpSpPr>
        <p:sp>
          <p:nvSpPr>
            <p:cNvPr id="6" name="Rectangle: Rounded Corners 37"/>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a:solidFill>
                    <a:srgbClr val="002060"/>
                  </a:solidFill>
                  <a:latin typeface="UTM Duepuntozero" panose="02040603050506020204" pitchFamily="18" charset="0"/>
                  <a:sym typeface="Arial" panose="020B0604020202020204"/>
                </a:rPr>
                <a:t>Tay </a:t>
              </a:r>
              <a:r>
                <a:rPr lang="en-US" sz="5335" b="1" kern="0" dirty="0" err="1">
                  <a:solidFill>
                    <a:srgbClr val="002060"/>
                  </a:solidFill>
                  <a:latin typeface="UTM Duepuntozero" panose="02040603050506020204" pitchFamily="18" charset="0"/>
                  <a:sym typeface="Arial" panose="020B0604020202020204"/>
                </a:rPr>
                <a:t>dò</a:t>
              </a:r>
              <a:endParaRPr lang="en-US" sz="5335" b="1" kern="0" dirty="0">
                <a:solidFill>
                  <a:srgbClr val="002060"/>
                </a:solidFill>
                <a:latin typeface="UTM Duepuntozero" panose="02040603050506020204" pitchFamily="18" charset="0"/>
                <a:sym typeface="Arial" panose="020B0604020202020204"/>
              </a:endParaRPr>
            </a:p>
          </p:txBody>
        </p:sp>
        <p:pic>
          <p:nvPicPr>
            <p:cNvPr id="7" name="Picture 6"/>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p:cNvGrpSpPr/>
          <p:nvPr/>
        </p:nvGrpSpPr>
        <p:grpSpPr>
          <a:xfrm>
            <a:off x="1592808" y="1748951"/>
            <a:ext cx="3514957" cy="1351107"/>
            <a:chOff x="1067412" y="1024716"/>
            <a:chExt cx="2636218" cy="1339938"/>
          </a:xfrm>
        </p:grpSpPr>
        <p:sp>
          <p:nvSpPr>
            <p:cNvPr id="9" name="Rectangle: Rounded Corners 41"/>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solidFill>
                    <a:srgbClr val="002060"/>
                  </a:solidFill>
                  <a:latin typeface="UTM Duepuntozero" panose="02040603050506020204" pitchFamily="18" charset="0"/>
                  <a:sym typeface="Arial" panose="020B0604020202020204"/>
                </a:rPr>
                <a:t>Mắt</a:t>
              </a:r>
              <a:r>
                <a:rPr lang="en-US" sz="5335" b="1" kern="0" dirty="0">
                  <a:solidFill>
                    <a:srgbClr val="002060"/>
                  </a:solidFill>
                  <a:latin typeface="UTM Duepuntozero" panose="02040603050506020204" pitchFamily="18" charset="0"/>
                  <a:sym typeface="Arial" panose="020B0604020202020204"/>
                </a:rPr>
                <a:t> </a:t>
              </a:r>
              <a:r>
                <a:rPr lang="en-US" sz="5335" b="1" kern="0" dirty="0" err="1">
                  <a:solidFill>
                    <a:srgbClr val="002060"/>
                  </a:solidFill>
                  <a:latin typeface="UTM Duepuntozero" panose="02040603050506020204" pitchFamily="18" charset="0"/>
                  <a:sym typeface="Arial" panose="020B0604020202020204"/>
                </a:rPr>
                <a:t>dõi</a:t>
              </a:r>
              <a:endParaRPr lang="en-US" sz="5335" b="1" kern="0" dirty="0">
                <a:solidFill>
                  <a:srgbClr val="002060"/>
                </a:solidFill>
                <a:latin typeface="UTM Duepuntozero" panose="02040603050506020204" pitchFamily="18" charset="0"/>
                <a:sym typeface="Arial" panose="020B0604020202020204"/>
              </a:endParaRPr>
            </a:p>
          </p:txBody>
        </p:sp>
        <p:pic>
          <p:nvPicPr>
            <p:cNvPr id="10" name="Picture 2" descr="Read - Free people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806209" y="318052"/>
            <a:ext cx="10400677" cy="1701278"/>
          </a:xfrm>
          <a:prstGeom prst="rect">
            <a:avLst/>
          </a:prstGeom>
        </p:spPr>
      </p:pic>
      <p:pic>
        <p:nvPicPr>
          <p:cNvPr id="12" name="Picture 1"/>
          <p:cNvPicPr>
            <a:picLocks noChangeAspect="1"/>
          </p:cNvPicPr>
          <p:nvPr/>
        </p:nvPicPr>
        <p:blipFill>
          <a:blip r:embed="rId6"/>
          <a:stretch>
            <a:fillRect/>
          </a:stretch>
        </p:blipFill>
        <p:spPr>
          <a:xfrm flipH="1">
            <a:off x="1592808" y="3429000"/>
            <a:ext cx="3137915" cy="3034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768034" y="23314"/>
            <a:ext cx="9144000" cy="705485"/>
          </a:xfrm>
          <a:prstGeom prst="rect">
            <a:avLst/>
          </a:prstGeom>
          <a:noFill/>
        </p:spPr>
        <p:txBody>
          <a:bodyPr wrap="square" lIns="91396" tIns="45698" rIns="91396" bIns="45698" rtlCol="0">
            <a:spAutoFit/>
          </a:bodyPr>
          <a:lstStyle/>
          <a:p>
            <a:pPr algn="ctr"/>
            <a:r>
              <a:rPr lang="en-US" sz="2400" b="1" dirty="0">
                <a:solidFill>
                  <a:srgbClr val="FF0000"/>
                </a:solidFill>
                <a:latin typeface="#9Slide03 Arima Madurai" panose="00000500000000000000" pitchFamily="2" charset="0"/>
                <a:cs typeface="#9Slide03 Arima Madurai" panose="00000500000000000000" pitchFamily="2" charset="0"/>
              </a:rPr>
              <a:t> </a:t>
            </a:r>
            <a:r>
              <a:rPr lang="vi-VN" altLang="en-US" sz="4000" b="1" dirty="0" err="1">
                <a:solidFill>
                  <a:srgbClr val="FF0000"/>
                </a:solidFill>
                <a:latin typeface="Times New Roman" panose="02020603050405020304" pitchFamily="18" charset="0"/>
                <a:cs typeface="Times New Roman" panose="02020603050405020304" pitchFamily="18" charset="0"/>
                <a:sym typeface="+mn-ea"/>
              </a:rPr>
              <a:t>Con sóng lan xa</a:t>
            </a:r>
            <a:endParaRPr lang="vi-VN" altLang="en-SG" sz="4000" b="1" i="0" u="none" strike="noStrike" dirty="0" err="1">
              <a:solidFill>
                <a:srgbClr val="FF0000"/>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38430" y="763270"/>
            <a:ext cx="11915775" cy="6739255"/>
          </a:xfrm>
          <a:prstGeom prst="rect">
            <a:avLst/>
          </a:prstGeom>
          <a:noFill/>
        </p:spPr>
        <p:txBody>
          <a:bodyPr wrap="square">
            <a:spAutoFit/>
          </a:bodyPr>
          <a:lstStyle/>
          <a:p>
            <a:pPr algn="just" rtl="0">
              <a:spcBef>
                <a:spcPts val="0"/>
              </a:spcBef>
              <a:spcAft>
                <a:spcPts val="0"/>
              </a:spcAft>
            </a:pPr>
            <a:r>
              <a:rPr lang="en-US" sz="1800" b="0" i="0" u="none" strike="noStrike" dirty="0">
                <a:solidFill>
                  <a:srgbClr val="000000"/>
                </a:solidFill>
                <a:effectLst/>
                <a:latin typeface="Arial" panose="020B0604020202020204" pitchFamily="34" charset="0"/>
              </a:rPr>
              <a:t>    </a:t>
            </a:r>
            <a:r>
              <a:rPr lang="vi-VN" altLang="en-US" sz="1800" b="0" i="0" u="none" strike="noStrike" dirty="0">
                <a:solidFill>
                  <a:srgbClr val="000000"/>
                </a:solidFill>
                <a:effectLst/>
                <a:latin typeface="Arial" panose="020B0604020202020204" pitchFamily="34" charset="0"/>
              </a:rPr>
              <a:t>         </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Ngay từ sáng sớm, khi cô bé còn ở trong giường ấm, đàn vịt trời đi ăn đêm đã bay về bập bềnh trên hồ nước. Lúc cô bé dẫn chơi thơ thẩn ven hồ, nắng bắt đầu lên, sương mù tan dần, đứng trong bờ đã nhìn thấy rõ đàn vịt đư</a:t>
            </a:r>
            <a:r>
              <a:rPr lang="en-US" altLang="en-US" sz="3600" b="1">
                <a:solidFill>
                  <a:srgbClr val="000000"/>
                </a:solidFill>
                <a:latin typeface="Times New Roman" panose="02020603050405020304" pitchFamily="18" charset="0"/>
                <a:cs typeface="Times New Roman" panose="02020603050405020304" pitchFamily="18" charset="0"/>
              </a:rPr>
              <a:t>ơ</a:t>
            </a:r>
            <a:r>
              <a:rPr lang="vi-VN" altLang="en-US" sz="3600" b="1" i="0" u="none" strike="noStrike">
                <a:solidFill>
                  <a:srgbClr val="000000"/>
                </a:solidFill>
                <a:effectLst/>
                <a:latin typeface="Times New Roman" panose="02020603050405020304" pitchFamily="18" charset="0"/>
                <a:cs typeface="Times New Roman" panose="02020603050405020304" pitchFamily="18" charset="0"/>
              </a:rPr>
              <a:t>ng </a:t>
            </a: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bơi lại gần nơi người ở. Cô bé chạy về nhà gọi anh:</a:t>
            </a:r>
          </a:p>
          <a:p>
            <a:pPr algn="just" rtl="0">
              <a:spcBef>
                <a:spcPts val="0"/>
              </a:spcBef>
              <a:spcAft>
                <a:spcPts val="0"/>
              </a:spcAft>
            </a:pP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 Anh ra mà xem, nhanh lên! Hôm nay, vịt bắt đầu về nhiều lắm, rất là đẹp nhá! </a:t>
            </a:r>
          </a:p>
          <a:p>
            <a:pPr algn="just" rtl="0">
              <a:spcBef>
                <a:spcPts val="0"/>
              </a:spcBef>
              <a:spcAft>
                <a:spcPts val="0"/>
              </a:spcAft>
            </a:pP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	Cậu bé nhảy phốc từ trên giường xuống. Cả hai cùng phóng như bay xuống ven hồ nước. Cô bé thầm thì:</a:t>
            </a:r>
          </a:p>
          <a:p>
            <a:pPr algn="just" rtl="0">
              <a:spcBef>
                <a:spcPts val="0"/>
              </a:spcBef>
              <a:spcAft>
                <a:spcPts val="0"/>
              </a:spcAft>
            </a:pPr>
            <a:r>
              <a:rPr lang="vi-VN" altLang="en-US" sz="3600" b="1" i="0" u="none" strike="noStrike" dirty="0">
                <a:solidFill>
                  <a:srgbClr val="000000"/>
                </a:solidFill>
                <a:effectLst/>
                <a:latin typeface="Times New Roman" panose="02020603050405020304" pitchFamily="18" charset="0"/>
                <a:cs typeface="Times New Roman" panose="02020603050405020304" pitchFamily="18" charset="0"/>
              </a:rPr>
              <a:t>- Chúng ta không được nói to, để đàn vịt vào sát tận bờ thì thích lắm. </a:t>
            </a:r>
          </a:p>
          <a:p>
            <a:pPr algn="just" rtl="0">
              <a:spcBef>
                <a:spcPts val="0"/>
              </a:spcBef>
              <a:spcAft>
                <a:spcPts val="0"/>
              </a:spcAft>
            </a:pP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9380" y="219075"/>
            <a:ext cx="11952605" cy="8401685"/>
          </a:xfrm>
          <a:prstGeom prst="rect">
            <a:avLst/>
          </a:prstGeom>
          <a:noFill/>
        </p:spPr>
        <p:txBody>
          <a:bodyPr wrap="square">
            <a:spAutoFit/>
          </a:bodyPr>
          <a:lstStyle/>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Cậu bé buột reo: </a:t>
            </a: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Chúng nó đường bơi vào đấy! </a:t>
            </a: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Cô bé lừ mắt: </a:t>
            </a: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Nói khe khẽ chứ! </a:t>
            </a: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Em có thấy cái súng cao su của anh, bố giấu chỗ nào không? </a:t>
            </a: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Cô bé lắc đầu: </a:t>
            </a:r>
          </a:p>
          <a:p>
            <a:pPr indent="0" algn="just" rtl="0">
              <a:spcBef>
                <a:spcPts val="0"/>
              </a:spcBef>
              <a:spcAft>
                <a:spcPts val="0"/>
              </a:spcAft>
              <a:buNone/>
            </a:pPr>
            <a:r>
              <a:rPr lang="vi-VN" altLang="en-US" sz="3600" b="1" dirty="0">
                <a:solidFill>
                  <a:srgbClr val="000000"/>
                </a:solidFill>
                <a:effectLst/>
                <a:latin typeface="Times New Roman" panose="02020603050405020304" pitchFamily="18" charset="0"/>
                <a:cs typeface="Times New Roman" panose="02020603050405020304" pitchFamily="18" charset="0"/>
                <a:sym typeface="+mn-ea"/>
              </a:rPr>
              <a:t>   - Có biết, em cũng không bảo anh đâu. </a:t>
            </a:r>
          </a:p>
          <a:p>
            <a:pPr indent="0" algn="just" rtl="0">
              <a:spcBef>
                <a:spcPts val="0"/>
              </a:spcBef>
              <a:spcAft>
                <a:spcPts val="0"/>
              </a:spcAft>
              <a:buNone/>
            </a:pPr>
            <a:r>
              <a:rPr lang="vi-VN" altLang="en-US" sz="3600">
                <a:latin typeface="Times New Roman" panose="02020603050405020304" pitchFamily="18" charset="0"/>
                <a:cs typeface="Times New Roman" panose="02020603050405020304" pitchFamily="18" charset="0"/>
                <a:sym typeface="+mn-ea"/>
              </a:rPr>
              <a:t>   - </a:t>
            </a:r>
            <a:r>
              <a:rPr lang="en-US" sz="3600" b="1">
                <a:latin typeface="Times New Roman" panose="02020603050405020304" pitchFamily="18" charset="0"/>
                <a:cs typeface="Times New Roman" panose="02020603050405020304" pitchFamily="18" charset="0"/>
                <a:sym typeface="+mn-ea"/>
              </a:rPr>
              <a:t>A, nhớ ra rồi!</a:t>
            </a:r>
          </a:p>
          <a:p>
            <a:pPr indent="0" algn="just" rtl="0">
              <a:spcBef>
                <a:spcPts val="0"/>
              </a:spcBef>
              <a:spcAft>
                <a:spcPts val="0"/>
              </a:spcAft>
              <a:buNone/>
            </a:pPr>
            <a:r>
              <a:rPr lang="vi-VN" altLang="en-US" sz="3600" b="1">
                <a:latin typeface="Times New Roman" panose="02020603050405020304" pitchFamily="18" charset="0"/>
                <a:cs typeface="Times New Roman" panose="02020603050405020304" pitchFamily="18" charset="0"/>
                <a:sym typeface="+mn-ea"/>
              </a:rPr>
              <a:t>   </a:t>
            </a:r>
            <a:r>
              <a:rPr lang="en-US" sz="3600" b="1">
                <a:latin typeface="Times New Roman" panose="02020603050405020304" pitchFamily="18" charset="0"/>
                <a:cs typeface="Times New Roman" panose="02020603050405020304" pitchFamily="18" charset="0"/>
                <a:sym typeface="+mn-ea"/>
              </a:rPr>
              <a:t>Cậu bé chạy vừa về nhà, chỉ một loáng đã bổ nhào xuống, trên tay lăm lăm khẩu súng cao su: </a:t>
            </a:r>
            <a:endParaRPr lang="en-US" sz="3600" b="1">
              <a:latin typeface="Times New Roman" panose="02020603050405020304" pitchFamily="18" charset="0"/>
              <a:cs typeface="Times New Roman" panose="02020603050405020304" pitchFamily="18" charset="0"/>
            </a:endParaRPr>
          </a:p>
          <a:p>
            <a:pPr indent="0" algn="just" rtl="0">
              <a:spcBef>
                <a:spcPts val="0"/>
              </a:spcBef>
              <a:spcAft>
                <a:spcPts val="0"/>
              </a:spcAft>
              <a:buNone/>
            </a:pPr>
            <a:r>
              <a:rPr lang="en-US" sz="3600" b="1">
                <a:latin typeface="Times New Roman" panose="02020603050405020304" pitchFamily="18" charset="0"/>
                <a:cs typeface="Times New Roman" panose="02020603050405020304" pitchFamily="18" charset="0"/>
                <a:sym typeface="+mn-ea"/>
              </a:rPr>
              <a:t> </a:t>
            </a:r>
            <a:endParaRPr lang="en-US" sz="3600" b="1">
              <a:latin typeface="Times New Roman" panose="02020603050405020304" pitchFamily="18" charset="0"/>
              <a:cs typeface="Times New Roman" panose="02020603050405020304" pitchFamily="18" charset="0"/>
            </a:endParaRPr>
          </a:p>
          <a:p>
            <a:pPr indent="0" algn="just" rtl="0">
              <a:spcBef>
                <a:spcPts val="0"/>
              </a:spcBef>
              <a:spcAft>
                <a:spcPts val="0"/>
              </a:spcAft>
              <a:buNone/>
            </a:pPr>
            <a:endParaRPr lang="vi-VN" altLang="en-US" sz="3600" b="1" i="0" u="none" strike="noStrike" dirty="0">
              <a:solidFill>
                <a:srgbClr val="000000"/>
              </a:solidFill>
              <a:effectLst/>
              <a:latin typeface="Times New Roman" panose="02020603050405020304" pitchFamily="18" charset="0"/>
              <a:cs typeface="Times New Roman" panose="02020603050405020304" pitchFamily="18" charset="0"/>
            </a:endParaRPr>
          </a:p>
          <a:p>
            <a:pPr indent="0" algn="just" rtl="0">
              <a:spcBef>
                <a:spcPts val="0"/>
              </a:spcBef>
              <a:spcAft>
                <a:spcPts val="0"/>
              </a:spcAft>
              <a:buNone/>
            </a:pPr>
            <a:r>
              <a:rPr lang="vi-VN" sz="3600" b="1" dirty="0">
                <a:latin typeface="Times New Roman" panose="02020603050405020304" pitchFamily="18" charset="0"/>
                <a:cs typeface="Times New Roman" panose="02020603050405020304" pitchFamily="18" charset="0"/>
              </a:rPr>
              <a:t> </a:t>
            </a:r>
            <a:br>
              <a:rPr lang="vi-VN" sz="3600" b="1" dirty="0">
                <a:latin typeface="Times New Roman" panose="02020603050405020304" pitchFamily="18" charset="0"/>
                <a:cs typeface="Times New Roman" panose="02020603050405020304" pitchFamily="18" charset="0"/>
              </a:rPr>
            </a:br>
            <a:endParaRPr lang="en-SG"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
          <p:cNvSpPr txBox="1"/>
          <p:nvPr/>
        </p:nvSpPr>
        <p:spPr>
          <a:xfrm>
            <a:off x="115570" y="141605"/>
            <a:ext cx="11920220" cy="6862445"/>
          </a:xfrm>
          <a:prstGeom prst="rect">
            <a:avLst/>
          </a:prstGeom>
          <a:noFill/>
        </p:spPr>
        <p:txBody>
          <a:bodyPr wrap="square" rtlCol="0" anchor="t">
            <a:spAutoFit/>
          </a:bodyPr>
          <a:lstStyle/>
          <a:p>
            <a:pPr algn="just"/>
            <a:r>
              <a:rPr lang="en-US" sz="1600"/>
              <a:t> </a:t>
            </a:r>
            <a:r>
              <a:rPr lang="vi-VN" altLang="en-US" sz="1600"/>
              <a:t>   </a:t>
            </a:r>
            <a:r>
              <a:rPr lang="vi-VN" altLang="en-US" sz="3400" b="1">
                <a:latin typeface="Times New Roman" panose="02020603050405020304" pitchFamily="18" charset="0"/>
                <a:cs typeface="Times New Roman" panose="02020603050405020304" pitchFamily="18" charset="0"/>
              </a:rPr>
              <a:t>- B</a:t>
            </a:r>
            <a:r>
              <a:rPr lang="en-US" sz="3400" b="1">
                <a:latin typeface="Times New Roman" panose="02020603050405020304" pitchFamily="18" charset="0"/>
                <a:cs typeface="Times New Roman" panose="02020603050405020304" pitchFamily="18" charset="0"/>
              </a:rPr>
              <a:t>ây giờ cấm nó</a:t>
            </a:r>
            <a:r>
              <a:rPr lang="vi-VN" altLang="en-US" sz="3400" b="1">
                <a:latin typeface="Times New Roman" panose="02020603050405020304" pitchFamily="18" charset="0"/>
                <a:cs typeface="Times New Roman" panose="02020603050405020304" pitchFamily="18" charset="0"/>
              </a:rPr>
              <a:t>i</a:t>
            </a:r>
            <a:r>
              <a:rPr lang="en-US" sz="3400" b="1">
                <a:latin typeface="Times New Roman" panose="02020603050405020304" pitchFamily="18" charset="0"/>
                <a:cs typeface="Times New Roman" panose="02020603050405020304" pitchFamily="18" charset="0"/>
              </a:rPr>
              <a:t> to nh</a:t>
            </a:r>
            <a:r>
              <a:rPr lang="vi-VN" altLang="en-US" sz="3400" b="1">
                <a:latin typeface="Times New Roman" panose="02020603050405020304" pitchFamily="18" charset="0"/>
                <a:cs typeface="Times New Roman" panose="02020603050405020304" pitchFamily="18" charset="0"/>
              </a:rPr>
              <a:t>á</a:t>
            </a:r>
            <a:r>
              <a:rPr lang="en-US" sz="3400" b="1">
                <a:latin typeface="Times New Roman" panose="02020603050405020304" pitchFamily="18" charset="0"/>
                <a:cs typeface="Times New Roman" panose="02020603050405020304" pitchFamily="18" charset="0"/>
              </a:rPr>
              <a:t>. Để dụ chúng vào sát bờ. </a:t>
            </a:r>
          </a:p>
          <a:p>
            <a:pPr algn="just"/>
            <a:r>
              <a:rPr lang="vi-VN" altLang="en-US" sz="3400" b="1">
                <a:latin typeface="Times New Roman" panose="02020603050405020304" pitchFamily="18" charset="0"/>
                <a:cs typeface="Times New Roman" panose="02020603050405020304" pitchFamily="18" charset="0"/>
              </a:rPr>
              <a:t>   </a:t>
            </a:r>
            <a:r>
              <a:rPr lang="en-US" sz="3400" b="1">
                <a:latin typeface="Times New Roman" panose="02020603050405020304" pitchFamily="18" charset="0"/>
                <a:cs typeface="Times New Roman" panose="02020603050405020304" pitchFamily="18" charset="0"/>
              </a:rPr>
              <a:t>Cô bé không đáp lời, nhìn ra mặt hồ xa xa. Mặt hồ lăn tăn gợn nước, </a:t>
            </a:r>
            <a:r>
              <a:rPr lang="vi-VN" altLang="en-US" sz="3400" b="1">
                <a:latin typeface="Times New Roman" panose="02020603050405020304" pitchFamily="18" charset="0"/>
                <a:cs typeface="Times New Roman" panose="02020603050405020304" pitchFamily="18" charset="0"/>
              </a:rPr>
              <a:t>óng ánh</a:t>
            </a:r>
            <a:r>
              <a:rPr lang="en-US" sz="3400" b="1">
                <a:latin typeface="Times New Roman" panose="02020603050405020304" pitchFamily="18" charset="0"/>
                <a:cs typeface="Times New Roman" panose="02020603050405020304" pitchFamily="18" charset="0"/>
              </a:rPr>
              <a:t> màu nắng.</a:t>
            </a:r>
            <a:r>
              <a:rPr lang="vi-VN" altLang="en-US" sz="3400" b="1">
                <a:latin typeface="Times New Roman" panose="02020603050405020304" pitchFamily="18" charset="0"/>
                <a:cs typeface="Times New Roman" panose="02020603050405020304" pitchFamily="18" charset="0"/>
              </a:rPr>
              <a:t>     </a:t>
            </a:r>
          </a:p>
          <a:p>
            <a:pPr algn="just"/>
            <a:r>
              <a:rPr lang="vi-VN" altLang="en-US" sz="3400" b="1">
                <a:latin typeface="Times New Roman" panose="02020603050405020304" pitchFamily="18" charset="0"/>
                <a:cs typeface="Times New Roman" panose="02020603050405020304" pitchFamily="18" charset="0"/>
              </a:rPr>
              <a:t>   Những con gió lạnh nhẹ nhàng đưa sóng đánh vào bờ. Đàn vịt vẫn nhởn nhơ trôi. Chúng không ngờ một tai họa đương rình rập chúng. </a:t>
            </a:r>
          </a:p>
          <a:p>
            <a:pPr algn="just"/>
            <a:r>
              <a:rPr lang="vi-VN" altLang="en-US" sz="3400" b="1">
                <a:latin typeface="Times New Roman" panose="02020603050405020304" pitchFamily="18" charset="0"/>
                <a:cs typeface="Times New Roman" panose="02020603050405020304" pitchFamily="18" charset="0"/>
              </a:rPr>
              <a:t>   Cậu bé cầm súng, giương lên. </a:t>
            </a:r>
          </a:p>
          <a:p>
            <a:pPr algn="just"/>
            <a:r>
              <a:rPr lang="vi-VN" altLang="en-US" sz="3400" b="1">
                <a:latin typeface="Times New Roman" panose="02020603050405020304" pitchFamily="18" charset="0"/>
                <a:cs typeface="Times New Roman" panose="02020603050405020304" pitchFamily="18" charset="0"/>
              </a:rPr>
              <a:t>   - Em kêu to lên đây này! </a:t>
            </a:r>
          </a:p>
          <a:p>
            <a:pPr algn="just"/>
            <a:r>
              <a:rPr lang="vi-VN" altLang="en-US" sz="3400" b="1">
                <a:latin typeface="Times New Roman" panose="02020603050405020304" pitchFamily="18" charset="0"/>
                <a:cs typeface="Times New Roman" panose="02020603050405020304" pitchFamily="18" charset="0"/>
              </a:rPr>
              <a:t>   Cậu bé bắt loa tay lên miệng: </a:t>
            </a:r>
          </a:p>
          <a:p>
            <a:pPr algn="just"/>
            <a:r>
              <a:rPr lang="vi-VN" altLang="en-US" sz="3400" b="1">
                <a:latin typeface="Times New Roman" panose="02020603050405020304" pitchFamily="18" charset="0"/>
                <a:cs typeface="Times New Roman" panose="02020603050405020304" pitchFamily="18" charset="0"/>
              </a:rPr>
              <a:t>   - Vịt trời... Vịt trời.... </a:t>
            </a:r>
          </a:p>
          <a:p>
            <a:pPr algn="just"/>
            <a:r>
              <a:rPr lang="vi-VN" altLang="en-US" sz="3400" b="1">
                <a:latin typeface="Times New Roman" panose="02020603050405020304" pitchFamily="18" charset="0"/>
                <a:cs typeface="Times New Roman" panose="02020603050405020304" pitchFamily="18" charset="0"/>
              </a:rPr>
              <a:t>   Cô bé cất tiếng cười giòn tan. Chuỗi cười lan lan theo sóng nước, vang đi thật xa.                       </a:t>
            </a:r>
            <a:r>
              <a:rPr lang="vi-VN" altLang="en-US" sz="3200" b="1">
                <a:latin typeface="Times New Roman" panose="02020603050405020304" pitchFamily="18" charset="0"/>
                <a:cs typeface="Times New Roman" panose="02020603050405020304" pitchFamily="18" charset="0"/>
              </a:rPr>
              <a:t>                                         									</a:t>
            </a:r>
            <a:r>
              <a:rPr lang="vi-VN" altLang="en-US" sz="3200">
                <a:latin typeface="Times New Roman" panose="02020603050405020304" pitchFamily="18" charset="0"/>
                <a:cs typeface="Times New Roman" panose="02020603050405020304" pitchFamily="18" charset="0"/>
              </a:rPr>
              <a:t>Theo Lê Minh</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TotalTime>
  <Words>1118</Words>
  <Application>Microsoft Office PowerPoint</Application>
  <PresentationFormat>Widescreen</PresentationFormat>
  <Paragraphs>91</Paragraphs>
  <Slides>27</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#9Slide03 Arima Madurai</vt: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31</cp:revision>
  <dcterms:created xsi:type="dcterms:W3CDTF">2023-08-23T14:28:00Z</dcterms:created>
  <dcterms:modified xsi:type="dcterms:W3CDTF">2025-02-05T00:44:16Z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6E9496F269EB448FAB267EC9AA272EEF</vt:lpwstr>
  </property>
  <property fmtid="{D5CDD505-2E9C-101B-9397-08002B2CF9AE}" pid="3" name="KSOProductBuildVer">
    <vt:lpwstr>1033-12.2.0.13215</vt:lpwstr>
  </property>
</Properties>
</file>