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1"/>
  </p:notesMasterIdLst>
  <p:sldIdLst>
    <p:sldId id="375" r:id="rId2"/>
    <p:sldId id="374" r:id="rId3"/>
    <p:sldId id="379" r:id="rId4"/>
    <p:sldId id="373" r:id="rId5"/>
    <p:sldId id="376" r:id="rId6"/>
    <p:sldId id="377" r:id="rId7"/>
    <p:sldId id="380" r:id="rId8"/>
    <p:sldId id="385" r:id="rId9"/>
    <p:sldId id="378" r:id="rId10"/>
    <p:sldId id="381" r:id="rId11"/>
    <p:sldId id="382" r:id="rId12"/>
    <p:sldId id="383" r:id="rId13"/>
    <p:sldId id="384" r:id="rId14"/>
    <p:sldId id="386" r:id="rId15"/>
    <p:sldId id="390" r:id="rId16"/>
    <p:sldId id="391" r:id="rId17"/>
    <p:sldId id="387" r:id="rId18"/>
    <p:sldId id="389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02" r:id="rId30"/>
  </p:sldIdLst>
  <p:sldSz cx="9144000" cy="5143500" type="screen16x9"/>
  <p:notesSz cx="6858000" cy="9144000"/>
  <p:embeddedFontLst>
    <p:embeddedFont>
      <p:font typeface="Kalam" panose="020B0604020202020204" charset="0"/>
      <p:regular r:id="rId32"/>
      <p:bold r:id="rId33"/>
    </p:embeddedFont>
    <p:embeddedFont>
      <p:font typeface="Bauhaus 93" panose="04030905020B02020C02" pitchFamily="82" charset="0"/>
      <p:regular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Montserrat" panose="020B0604020202020204" charset="0"/>
      <p:regular r:id="rId39"/>
      <p:bold r:id="rId40"/>
      <p:italic r:id="rId41"/>
      <p:boldItalic r:id="rId42"/>
    </p:embeddedFont>
    <p:embeddedFont>
      <p:font typeface="Impact" panose="020B0806030902050204" pitchFamily="34" charset="0"/>
      <p:regular r:id="rId43"/>
    </p:embeddedFont>
    <p:embeddedFont>
      <p:font typeface="Algerian" panose="04020705040A02060702" pitchFamily="82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D18"/>
    <a:srgbClr val="F9D53D"/>
    <a:srgbClr val="FF3300"/>
    <a:srgbClr val="FBEBF9"/>
    <a:srgbClr val="FFFF99"/>
    <a:srgbClr val="FAE6BE"/>
    <a:srgbClr val="F7F1C1"/>
    <a:srgbClr val="FAE6F2"/>
    <a:srgbClr val="F8D8EB"/>
    <a:srgbClr val="CDF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3506" autoAdjust="0"/>
  </p:normalViewPr>
  <p:slideViewPr>
    <p:cSldViewPr snapToGrid="0">
      <p:cViewPr varScale="1">
        <p:scale>
          <a:sx n="87" d="100"/>
          <a:sy n="87" d="100"/>
        </p:scale>
        <p:origin x="8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6606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5" name="Oval 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Oval 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Oval 6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  <p:sp>
        <p:nvSpPr>
          <p:cNvPr id="3" name="Rectangle 1"/>
          <p:cNvSpPr/>
          <p:nvPr userDrawn="1"/>
        </p:nvSpPr>
        <p:spPr>
          <a:xfrm>
            <a:off x="255181" y="183562"/>
            <a:ext cx="8591106" cy="156017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ED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2636838" y="1476375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6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957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9CD0F8A-4187-416C-8B26-32892C779C1A}"/>
              </a:ext>
            </a:extLst>
          </p:cNvPr>
          <p:cNvSpPr/>
          <p:nvPr userDrawn="1"/>
        </p:nvSpPr>
        <p:spPr>
          <a:xfrm>
            <a:off x="6280136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6" r:id="rId2"/>
    <p:sldLayoutId id="2147483695" r:id="rId3"/>
    <p:sldLayoutId id="2147483685" r:id="rId4"/>
    <p:sldLayoutId id="2147483691" r:id="rId5"/>
    <p:sldLayoutId id="2147483687" r:id="rId6"/>
    <p:sldLayoutId id="2147483692" r:id="rId7"/>
    <p:sldLayoutId id="2147483686" r:id="rId8"/>
    <p:sldLayoutId id="2147483693" r:id="rId9"/>
    <p:sldLayoutId id="2147483688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jpg"/><Relationship Id="rId10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22.xml"/><Relationship Id="rId18" Type="http://schemas.openxmlformats.org/officeDocument/2006/relationships/image" Target="../media/image33.png"/><Relationship Id="rId3" Type="http://schemas.openxmlformats.org/officeDocument/2006/relationships/slide" Target="slide21.xml"/><Relationship Id="rId7" Type="http://schemas.openxmlformats.org/officeDocument/2006/relationships/slide" Target="slide23.xml"/><Relationship Id="rId12" Type="http://schemas.openxmlformats.org/officeDocument/2006/relationships/image" Target="../media/image30.png"/><Relationship Id="rId17" Type="http://schemas.openxmlformats.org/officeDocument/2006/relationships/slide" Target="slide26.xml"/><Relationship Id="rId2" Type="http://schemas.openxmlformats.org/officeDocument/2006/relationships/image" Target="../media/image25.jp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slide" Target="slide27.xml"/><Relationship Id="rId5" Type="http://schemas.openxmlformats.org/officeDocument/2006/relationships/slide" Target="slide29.xml"/><Relationship Id="rId15" Type="http://schemas.openxmlformats.org/officeDocument/2006/relationships/slide" Target="slide24.xml"/><Relationship Id="rId10" Type="http://schemas.openxmlformats.org/officeDocument/2006/relationships/image" Target="../media/image29.png"/><Relationship Id="rId19" Type="http://schemas.openxmlformats.org/officeDocument/2006/relationships/slide" Target="slide28.xml"/><Relationship Id="rId4" Type="http://schemas.openxmlformats.org/officeDocument/2006/relationships/image" Target="../media/image26.png"/><Relationship Id="rId9" Type="http://schemas.openxmlformats.org/officeDocument/2006/relationships/slide" Target="slide25.xml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20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9719" y="240299"/>
            <a:ext cx="4759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gerian" panose="04020705040A02060702" pitchFamily="82" charset="0"/>
              </a:rPr>
              <a:t>TOÁN</a:t>
            </a:r>
            <a:endParaRPr lang="en-US" sz="9600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4" y="1531088"/>
            <a:ext cx="7106511" cy="313660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644365" y="214784"/>
            <a:ext cx="1156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>
                  <a:solidFill>
                    <a:srgbClr val="BEE7FB"/>
                  </a:solidFill>
                </a:ln>
                <a:solidFill>
                  <a:srgbClr val="FFC000"/>
                </a:solidFill>
                <a:latin typeface="Algerian" panose="04020705040A02060702" pitchFamily="82" charset="0"/>
              </a:rPr>
              <a:t>2</a:t>
            </a:r>
            <a:endParaRPr lang="en-US" sz="9600" dirty="0">
              <a:ln>
                <a:solidFill>
                  <a:srgbClr val="BEE7FB"/>
                </a:solidFill>
              </a:ln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1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" t="11068" r="6980" b="29090"/>
          <a:stretch/>
        </p:blipFill>
        <p:spPr>
          <a:xfrm>
            <a:off x="1169581" y="382772"/>
            <a:ext cx="6709145" cy="309407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1848824">
            <a:off x="4489598" y="1360967"/>
            <a:ext cx="281762" cy="414671"/>
          </a:xfrm>
          <a:prstGeom prst="down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648047" y="382771"/>
            <a:ext cx="1850065" cy="1648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4158" y="434121"/>
            <a:ext cx="1190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kg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69581" y="3678864"/>
            <a:ext cx="6709145" cy="839973"/>
          </a:xfrm>
          <a:prstGeom prst="roundRect">
            <a:avLst/>
          </a:prstGeom>
          <a:solidFill>
            <a:srgbClr val="FAE6F2"/>
          </a:solidFill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1kg.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7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2" t="34729" r="6369" b="34056"/>
          <a:stretch/>
        </p:blipFill>
        <p:spPr>
          <a:xfrm>
            <a:off x="1009380" y="451883"/>
            <a:ext cx="6997648" cy="2918637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20828079">
            <a:off x="4183813" y="1286539"/>
            <a:ext cx="281762" cy="414671"/>
          </a:xfrm>
          <a:prstGeom prst="down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14131" y="3625499"/>
            <a:ext cx="698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2" t="34729" r="6369" b="34056"/>
          <a:stretch/>
        </p:blipFill>
        <p:spPr>
          <a:xfrm>
            <a:off x="1009380" y="451883"/>
            <a:ext cx="6997648" cy="2918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5960" y="2107312"/>
            <a:ext cx="278718" cy="358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1848824">
            <a:off x="4827364" y="1244391"/>
            <a:ext cx="295440" cy="482337"/>
          </a:xfrm>
          <a:prstGeom prst="down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57760" y="2139211"/>
            <a:ext cx="128210" cy="358662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14131" y="3625499"/>
            <a:ext cx="698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3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1870" y="1509824"/>
            <a:ext cx="7155710" cy="1818166"/>
            <a:chOff x="871871" y="1509824"/>
            <a:chExt cx="6751673" cy="1818166"/>
          </a:xfrm>
        </p:grpSpPr>
        <p:sp>
          <p:nvSpPr>
            <p:cNvPr id="4" name="Rounded Rectangle 3"/>
            <p:cNvSpPr/>
            <p:nvPr/>
          </p:nvSpPr>
          <p:spPr>
            <a:xfrm>
              <a:off x="1265275" y="2052083"/>
              <a:ext cx="6358269" cy="127590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 smtClean="0">
                  <a:solidFill>
                    <a:schemeClr val="bg2"/>
                  </a:solidFill>
                </a:rPr>
                <a:t>Luyện</a:t>
              </a:r>
              <a:r>
                <a:rPr lang="en-US" sz="4800" b="1" dirty="0" smtClean="0">
                  <a:solidFill>
                    <a:schemeClr val="bg2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2"/>
                  </a:solidFill>
                </a:rPr>
                <a:t>tập</a:t>
              </a:r>
              <a:endParaRPr lang="en-US" sz="4800" dirty="0">
                <a:solidFill>
                  <a:schemeClr val="bg2"/>
                </a:solidFill>
              </a:endParaRPr>
            </a:p>
          </p:txBody>
        </p:sp>
        <p:sp>
          <p:nvSpPr>
            <p:cNvPr id="5" name="Pentagon 4"/>
            <p:cNvSpPr/>
            <p:nvPr/>
          </p:nvSpPr>
          <p:spPr>
            <a:xfrm>
              <a:off x="871871" y="1509824"/>
              <a:ext cx="2798986" cy="691116"/>
            </a:xfrm>
            <a:prstGeom prst="homePlat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</a:rPr>
                <a:t>Hoạt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động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3: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26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29341" y="446567"/>
            <a:ext cx="627320" cy="625065"/>
          </a:xfrm>
          <a:prstGeom prst="ellipse">
            <a:avLst/>
          </a:prstGeom>
          <a:solidFill>
            <a:srgbClr val="00B0F0"/>
          </a:solidFill>
          <a:ln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2354" y="446567"/>
            <a:ext cx="797441" cy="6273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9795" y="425301"/>
            <a:ext cx="27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39092" y="1174047"/>
            <a:ext cx="7975" cy="3344793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8586" y="3817094"/>
            <a:ext cx="428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kg.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6231" y="3817094"/>
            <a:ext cx="428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kg.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3802290"/>
            <a:ext cx="478464" cy="473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61766" y="3768394"/>
            <a:ext cx="478464" cy="473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2" b="90545" l="10000" r="90000">
                        <a14:foregroundMark x1="39059" y1="55864" x2="61000" y2="78727"/>
                        <a14:foregroundMark x1="36941" y1="79364" x2="61824" y2="55455"/>
                        <a14:foregroundMark x1="55353" y1="53727" x2="46000" y2="8104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3"/>
          <a:stretch/>
        </p:blipFill>
        <p:spPr>
          <a:xfrm>
            <a:off x="5325824" y="1041998"/>
            <a:ext cx="2519949" cy="27750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60" t="4775" r="24507" b="3944"/>
          <a:stretch/>
        </p:blipFill>
        <p:spPr>
          <a:xfrm rot="16200000">
            <a:off x="1311351" y="651652"/>
            <a:ext cx="2109871" cy="37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133" y="347845"/>
            <a:ext cx="3289246" cy="380645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80795" y="3912781"/>
            <a:ext cx="2530549" cy="6166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912781" y="1573618"/>
            <a:ext cx="1360968" cy="315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912781" y="2675184"/>
            <a:ext cx="1360968" cy="41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/>
          <p:cNvSpPr/>
          <p:nvPr/>
        </p:nvSpPr>
        <p:spPr>
          <a:xfrm>
            <a:off x="5447654" y="1060134"/>
            <a:ext cx="2030819" cy="754911"/>
          </a:xfrm>
          <a:prstGeom prst="cloud">
            <a:avLst/>
          </a:prstGeom>
          <a:solidFill>
            <a:schemeClr val="accent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447654" y="2209825"/>
            <a:ext cx="2892057" cy="930717"/>
          </a:xfrm>
          <a:prstGeom prst="cloud">
            <a:avLst/>
          </a:prstGeom>
          <a:solidFill>
            <a:schemeClr val="accent4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9509" t="49621" r="30731" b="17697"/>
          <a:stretch/>
        </p:blipFill>
        <p:spPr>
          <a:xfrm>
            <a:off x="2403320" y="2240439"/>
            <a:ext cx="1307804" cy="124400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37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29341" y="446567"/>
            <a:ext cx="627320" cy="625065"/>
          </a:xfrm>
          <a:prstGeom prst="ellipse">
            <a:avLst/>
          </a:prstGeom>
          <a:solidFill>
            <a:srgbClr val="00B0F0"/>
          </a:solidFill>
          <a:ln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2354" y="446567"/>
            <a:ext cx="797441" cy="6273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9795" y="425301"/>
            <a:ext cx="27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39092" y="1110249"/>
            <a:ext cx="7975" cy="3344793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8586" y="3774562"/>
            <a:ext cx="428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kg.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6231" y="3774562"/>
            <a:ext cx="4284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kg.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3759758"/>
            <a:ext cx="478464" cy="473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61766" y="3725862"/>
            <a:ext cx="478464" cy="473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71800" y="3759757"/>
            <a:ext cx="478464" cy="473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69742" y="3716604"/>
            <a:ext cx="478464" cy="47399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2" b="90545" l="10000" r="90000">
                        <a14:foregroundMark x1="39059" y1="55864" x2="61000" y2="78727"/>
                        <a14:foregroundMark x1="36941" y1="79364" x2="61824" y2="55455"/>
                        <a14:foregroundMark x1="55353" y1="53727" x2="46000" y2="8104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3"/>
          <a:stretch/>
        </p:blipFill>
        <p:spPr>
          <a:xfrm>
            <a:off x="5325824" y="999466"/>
            <a:ext cx="2519949" cy="27750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60" t="4775" r="24507" b="3944"/>
          <a:stretch/>
        </p:blipFill>
        <p:spPr>
          <a:xfrm rot="16200000">
            <a:off x="1311351" y="609120"/>
            <a:ext cx="2109871" cy="37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6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29341" y="446567"/>
            <a:ext cx="627320" cy="625065"/>
          </a:xfrm>
          <a:prstGeom prst="ellipse">
            <a:avLst/>
          </a:prstGeom>
          <a:solidFill>
            <a:srgbClr val="00B0F0"/>
          </a:solidFill>
          <a:ln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6661" y="508122"/>
            <a:ext cx="360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9526" y="1541721"/>
            <a:ext cx="4444406" cy="733647"/>
          </a:xfrm>
          <a:prstGeom prst="rect">
            <a:avLst/>
          </a:prstGeom>
          <a:solidFill>
            <a:srgbClr val="FAE6BE"/>
          </a:solidFill>
          <a:ln>
            <a:solidFill>
              <a:srgbClr val="F7F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36 kg – 9 kg = 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9945" y="1585378"/>
            <a:ext cx="1350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596" y="1585378"/>
            <a:ext cx="156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kg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769" y="2639129"/>
            <a:ext cx="752785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2"/>
                </a:solidFill>
              </a:rPr>
              <a:t>18 kg + 6 kg 		10 kg + 3 kg – 5 kg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2"/>
                </a:solidFill>
              </a:rPr>
              <a:t>24 kg – 5 kg		58 kg – 9kg – 20 kg</a:t>
            </a:r>
          </a:p>
        </p:txBody>
      </p:sp>
    </p:spTree>
    <p:extLst>
      <p:ext uri="{BB962C8B-B14F-4D97-AF65-F5344CB8AC3E}">
        <p14:creationId xmlns:p14="http://schemas.microsoft.com/office/powerpoint/2010/main" val="34452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18708" y="651002"/>
            <a:ext cx="627320" cy="625065"/>
          </a:xfrm>
          <a:prstGeom prst="ellipse">
            <a:avLst/>
          </a:prstGeom>
          <a:solidFill>
            <a:srgbClr val="00B0F0"/>
          </a:solidFill>
          <a:ln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6028" y="712557"/>
            <a:ext cx="360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2" y="1293342"/>
            <a:ext cx="2317897" cy="17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kg + 6 kg </a:t>
            </a:r>
          </a:p>
          <a:p>
            <a:pPr>
              <a:lnSpc>
                <a:spcPct val="250000"/>
              </a:lnSpc>
            </a:pP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kg – 5 kg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48988" y="1297332"/>
            <a:ext cx="7527850" cy="17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kg + 3 kg – 5 kg</a:t>
            </a:r>
          </a:p>
          <a:p>
            <a:pPr>
              <a:lnSpc>
                <a:spcPct val="250000"/>
              </a:lnSpc>
            </a:pPr>
            <a:r>
              <a:rPr lang="en-US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kg – 9 kg – 20 kg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9930" y="1465024"/>
            <a:ext cx="2317897" cy="71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24 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1676695"/>
            <a:ext cx="257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 kg – 5kg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1554" y="2625994"/>
            <a:ext cx="257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49 kg – 20 kg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29 kg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9930" y="2400225"/>
            <a:ext cx="2317897" cy="71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19kg 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8ACAFE13-EC6E-4930-8A7B-7E504CB7E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5" t="-1180" r="8258" b="52513"/>
          <a:stretch/>
        </p:blipFill>
        <p:spPr>
          <a:xfrm>
            <a:off x="1297307" y="3480983"/>
            <a:ext cx="2360362" cy="16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1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01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6883" y="1529418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3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l="13548" t="19986" r="55968" b="17188"/>
          <a:stretch/>
        </p:blipFill>
        <p:spPr>
          <a:xfrm>
            <a:off x="6914967" y="2357116"/>
            <a:ext cx="2401765" cy="2782997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76" y="2962291"/>
            <a:ext cx="1495945" cy="56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756254" y="885821"/>
            <a:ext cx="7780421" cy="12352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914378">
              <a:defRPr/>
            </a:pPr>
            <a:r>
              <a:rPr lang="en-US" sz="6000" b="1" spc="5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9205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74 -0.00586 L 0.68055 -0.028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24" y="-1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29536" y="-85060"/>
            <a:ext cx="6108408" cy="5406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2429536" y="174907"/>
            <a:ext cx="5528928" cy="2007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9400" b="1" dirty="0" smtClean="0">
                <a:ln>
                  <a:solidFill>
                    <a:schemeClr val="accent4"/>
                  </a:solidFill>
                </a:ln>
                <a:solidFill>
                  <a:srgbClr val="76CC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r>
              <a:rPr lang="en-US" sz="9400" b="1" dirty="0" smtClean="0">
                <a:ln>
                  <a:solidFill>
                    <a:schemeClr val="accent4"/>
                  </a:solidFill>
                </a:ln>
                <a:solidFill>
                  <a:srgbClr val="76CC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ÔI CẦN</a:t>
            </a:r>
            <a:endParaRPr lang="en-US" sz="9400" b="1" dirty="0">
              <a:ln>
                <a:solidFill>
                  <a:schemeClr val="accent4"/>
                </a:solidFill>
              </a:ln>
              <a:solidFill>
                <a:srgbClr val="76CC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" b="94500" l="10000" r="90000">
                        <a14:foregroundMark x1="43833" y1="26667" x2="48333" y2="30167"/>
                        <a14:foregroundMark x1="56583" y1="25833" x2="61750" y2="31833"/>
                        <a14:foregroundMark x1="67333" y1="21500" x2="69667" y2="32667"/>
                        <a14:foregroundMark x1="42333" y1="83917" x2="45250" y2="93250"/>
                        <a14:foregroundMark x1="53917" y1="84750" x2="63250" y2="93250"/>
                        <a14:foregroundMark x1="59750" y1="85333" x2="56167" y2="88500"/>
                        <a14:foregroundMark x1="61583" y1="89500" x2="60750" y2="91333"/>
                        <a14:foregroundMark x1="59750" y1="85750" x2="59083" y2="89917"/>
                        <a14:foregroundMark x1="40667" y1="91167" x2="42750" y2="90333"/>
                        <a14:foregroundMark x1="46917" y1="85750" x2="47083" y2="91583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391" y="520996"/>
            <a:ext cx="4773437" cy="48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3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"/>
            <a:ext cx="9147607" cy="514147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9" y="1386043"/>
            <a:ext cx="1490601" cy="1723793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5776" y="2016845"/>
            <a:ext cx="2602080" cy="329669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11" y="1367238"/>
            <a:ext cx="1490601" cy="1723793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97" y="1367237"/>
            <a:ext cx="1490601" cy="1723793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54" y="1282895"/>
            <a:ext cx="1495174" cy="172379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13" y="2967599"/>
            <a:ext cx="1495174" cy="1728366"/>
          </a:xfrm>
          <a:prstGeom prst="rect">
            <a:avLst/>
          </a:prstGeom>
        </p:spPr>
      </p:pic>
      <p:pic>
        <p:nvPicPr>
          <p:cNvPr id="9" name="Picture 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21" y="2921043"/>
            <a:ext cx="1495174" cy="1723793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75" y="2939848"/>
            <a:ext cx="1490601" cy="1728366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42" y="2939848"/>
            <a:ext cx="1490601" cy="17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"/>
            <a:ext cx="9147607" cy="5141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2" y="198042"/>
            <a:ext cx="7247248" cy="4316342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3">
            <a:off x="6542521" y="-49066"/>
            <a:ext cx="2016427" cy="2016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1832" y="4408715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grpSp>
        <p:nvGrpSpPr>
          <p:cNvPr id="9" name="Group 8"/>
          <p:cNvGrpSpPr/>
          <p:nvPr/>
        </p:nvGrpSpPr>
        <p:grpSpPr>
          <a:xfrm>
            <a:off x="7039291" y="3966437"/>
            <a:ext cx="1895438" cy="749873"/>
            <a:chOff x="9385720" y="5288582"/>
            <a:chExt cx="2527251" cy="9998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20" y="5288582"/>
              <a:ext cx="2377646" cy="9998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806204" y="5308699"/>
              <a:ext cx="210676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 dirty="0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Impact" panose="020B0806030902050204" pitchFamily="34" charset="0"/>
                </a:rPr>
                <a:t>3 kg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64594" y="410970"/>
            <a:ext cx="553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?</a:t>
            </a:r>
          </a:p>
        </p:txBody>
      </p:sp>
    </p:spTree>
    <p:extLst>
      <p:ext uri="{BB962C8B-B14F-4D97-AF65-F5344CB8AC3E}">
        <p14:creationId xmlns:p14="http://schemas.microsoft.com/office/powerpoint/2010/main" val="30572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1" y="254725"/>
            <a:ext cx="7247248" cy="4056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89" y="1740783"/>
            <a:ext cx="4022987" cy="185554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3">
            <a:off x="6741842" y="348562"/>
            <a:ext cx="2123792" cy="21237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31347" y="3977640"/>
            <a:ext cx="2205981" cy="954749"/>
            <a:chOff x="9385720" y="5288582"/>
            <a:chExt cx="2377646" cy="999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20" y="5288582"/>
              <a:ext cx="2377646" cy="99983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612538" y="5385357"/>
              <a:ext cx="1924010" cy="82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Impact" panose="020B0806030902050204" pitchFamily="34" charset="0"/>
                </a:rPr>
                <a:t>1 kg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30497" y="807075"/>
            <a:ext cx="567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?</a:t>
            </a:r>
          </a:p>
        </p:txBody>
      </p:sp>
    </p:spTree>
    <p:extLst>
      <p:ext uri="{BB962C8B-B14F-4D97-AF65-F5344CB8AC3E}">
        <p14:creationId xmlns:p14="http://schemas.microsoft.com/office/powerpoint/2010/main" val="23393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"/>
            <a:ext cx="9147607" cy="5141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9" y="313509"/>
            <a:ext cx="7247248" cy="415399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3">
            <a:off x="6542521" y="-49066"/>
            <a:ext cx="2016427" cy="20164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039291" y="3966437"/>
            <a:ext cx="1895438" cy="749873"/>
            <a:chOff x="9385720" y="5288582"/>
            <a:chExt cx="2527251" cy="9998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20" y="5288582"/>
              <a:ext cx="2377646" cy="9998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806204" y="5308699"/>
              <a:ext cx="210676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 dirty="0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Impact" panose="020B0806030902050204" pitchFamily="34" charset="0"/>
                </a:rPr>
                <a:t>25 kg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32671" y="1521011"/>
            <a:ext cx="4921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kg – 10 kg – 5 kg = ……</a:t>
            </a:r>
          </a:p>
        </p:txBody>
      </p:sp>
    </p:spTree>
    <p:extLst>
      <p:ext uri="{BB962C8B-B14F-4D97-AF65-F5344CB8AC3E}">
        <p14:creationId xmlns:p14="http://schemas.microsoft.com/office/powerpoint/2010/main" val="204284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1" y="254725"/>
            <a:ext cx="7247248" cy="405601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3">
            <a:off x="6741842" y="348562"/>
            <a:ext cx="2123792" cy="21237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631347" y="3977640"/>
            <a:ext cx="2205981" cy="954749"/>
            <a:chOff x="9385720" y="5288582"/>
            <a:chExt cx="2377646" cy="9998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20" y="5288582"/>
              <a:ext cx="2377646" cy="9998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612538" y="5385357"/>
              <a:ext cx="1924010" cy="82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Impact" panose="020B0806030902050204" pitchFamily="34" charset="0"/>
                </a:rPr>
                <a:t>21 kg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26270" y="1326493"/>
            <a:ext cx="4991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kg + 5 kg – 4 kg = ……</a:t>
            </a:r>
          </a:p>
        </p:txBody>
      </p:sp>
    </p:spTree>
    <p:extLst>
      <p:ext uri="{BB962C8B-B14F-4D97-AF65-F5344CB8AC3E}">
        <p14:creationId xmlns:p14="http://schemas.microsoft.com/office/powerpoint/2010/main" val="82639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"/>
            <a:ext cx="9147607" cy="5141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9" y="313509"/>
            <a:ext cx="7247248" cy="415399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3">
            <a:off x="6542521" y="-49066"/>
            <a:ext cx="2016427" cy="20164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039291" y="3966437"/>
            <a:ext cx="1895438" cy="749873"/>
            <a:chOff x="9385720" y="5288582"/>
            <a:chExt cx="2527251" cy="9998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20" y="5288582"/>
              <a:ext cx="2377646" cy="9998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806204" y="5308699"/>
              <a:ext cx="210676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 dirty="0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Impact" panose="020B0806030902050204" pitchFamily="34" charset="0"/>
                </a:rPr>
                <a:t> 50 kg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24309" y="1441676"/>
            <a:ext cx="4282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kg + 27 kg = ……</a:t>
            </a:r>
          </a:p>
        </p:txBody>
      </p:sp>
    </p:spTree>
    <p:extLst>
      <p:ext uri="{BB962C8B-B14F-4D97-AF65-F5344CB8AC3E}">
        <p14:creationId xmlns:p14="http://schemas.microsoft.com/office/powerpoint/2010/main" val="126751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1" y="254725"/>
            <a:ext cx="7247248" cy="405601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3">
            <a:off x="6741842" y="348562"/>
            <a:ext cx="2123792" cy="21237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631347" y="3977640"/>
            <a:ext cx="2205981" cy="954749"/>
            <a:chOff x="9385720" y="5288582"/>
            <a:chExt cx="2377646" cy="9998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20" y="5288582"/>
              <a:ext cx="2377646" cy="9998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612538" y="5385357"/>
              <a:ext cx="1924010" cy="82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Impact" panose="020B0806030902050204" pitchFamily="34" charset="0"/>
                </a:rPr>
                <a:t>5 kg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86429" y="654544"/>
            <a:ext cx="5971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612092" y="1370934"/>
            <a:ext cx="3589005" cy="2555610"/>
            <a:chOff x="3482789" y="2218765"/>
            <a:chExt cx="4785340" cy="30166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789" y="2218765"/>
              <a:ext cx="4785340" cy="30166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913" y="2804299"/>
              <a:ext cx="1468526" cy="1162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11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6"/>
            <a:ext cx="9147607" cy="5141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9" y="313509"/>
            <a:ext cx="7247248" cy="415399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3">
            <a:off x="6542521" y="-49066"/>
            <a:ext cx="2016427" cy="20164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39291" y="3966437"/>
            <a:ext cx="1895438" cy="749873"/>
            <a:chOff x="9385720" y="5288582"/>
            <a:chExt cx="2527251" cy="9998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20" y="5288582"/>
              <a:ext cx="2377646" cy="9998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806204" y="5308699"/>
              <a:ext cx="210676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 dirty="0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Impact" panose="020B0806030902050204" pitchFamily="34" charset="0"/>
                </a:rPr>
                <a:t> 7 kg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45658" y="915075"/>
            <a:ext cx="546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01672" y="1591077"/>
            <a:ext cx="2070326" cy="2451220"/>
            <a:chOff x="3601672" y="1591077"/>
            <a:chExt cx="2070326" cy="2451220"/>
          </a:xfrm>
        </p:grpSpPr>
        <p:grpSp>
          <p:nvGrpSpPr>
            <p:cNvPr id="13" name="Group 12"/>
            <p:cNvGrpSpPr/>
            <p:nvPr/>
          </p:nvGrpSpPr>
          <p:grpSpPr>
            <a:xfrm>
              <a:off x="3601672" y="1591077"/>
              <a:ext cx="2070326" cy="2451220"/>
              <a:chOff x="4802228" y="2121435"/>
              <a:chExt cx="2760435" cy="326829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2228" y="2121435"/>
                <a:ext cx="2760435" cy="3268293"/>
              </a:xfrm>
              <a:prstGeom prst="rect">
                <a:avLst/>
              </a:prstGeom>
            </p:spPr>
          </p:pic>
          <p:cxnSp>
            <p:nvCxnSpPr>
              <p:cNvPr id="10" name="Straight Arrow Connector 9"/>
              <p:cNvCxnSpPr/>
              <p:nvPr/>
            </p:nvCxnSpPr>
            <p:spPr>
              <a:xfrm flipH="1">
                <a:off x="5672623" y="4505764"/>
                <a:ext cx="436533" cy="111196"/>
              </a:xfrm>
              <a:prstGeom prst="straightConnector1">
                <a:avLst/>
              </a:prstGeom>
              <a:ln w="57150">
                <a:solidFill>
                  <a:srgbClr val="FF3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/>
            <p:cNvSpPr/>
            <p:nvPr/>
          </p:nvSpPr>
          <p:spPr>
            <a:xfrm>
              <a:off x="4265863" y="2071171"/>
              <a:ext cx="587941" cy="285042"/>
            </a:xfrm>
            <a:prstGeom prst="rect">
              <a:avLst/>
            </a:prstGeom>
            <a:solidFill>
              <a:srgbClr val="F8CD18"/>
            </a:solidFill>
            <a:ln>
              <a:solidFill>
                <a:srgbClr val="F8CD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ysClr val="windowText" lastClr="000000"/>
                  </a:solidFill>
                </a:rPr>
                <a:t>Thóc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98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1" y="254725"/>
            <a:ext cx="7247248" cy="4056019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03">
            <a:off x="6741842" y="348562"/>
            <a:ext cx="2123792" cy="21237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631347" y="3977640"/>
            <a:ext cx="2205981" cy="954749"/>
            <a:chOff x="9385720" y="5288582"/>
            <a:chExt cx="2377646" cy="9998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20" y="5288582"/>
              <a:ext cx="2377646" cy="9998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612538" y="5385357"/>
              <a:ext cx="1924010" cy="82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latin typeface="Impact" panose="020B0806030902050204" pitchFamily="34" charset="0"/>
                </a:rPr>
                <a:t>65 kg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59526" y="1241354"/>
            <a:ext cx="4282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kg – 15 kg = ……</a:t>
            </a:r>
          </a:p>
        </p:txBody>
      </p:sp>
    </p:spTree>
    <p:extLst>
      <p:ext uri="{BB962C8B-B14F-4D97-AF65-F5344CB8AC3E}">
        <p14:creationId xmlns:p14="http://schemas.microsoft.com/office/powerpoint/2010/main" val="12987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=""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6546" b="604"/>
          <a:stretch/>
        </p:blipFill>
        <p:spPr>
          <a:xfrm>
            <a:off x="578073" y="334523"/>
            <a:ext cx="6641433" cy="451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5613990" y="1783548"/>
            <a:ext cx="4056657" cy="3359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460466">
            <a:off x="533795" y="1046703"/>
            <a:ext cx="5832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THANK YOU </a:t>
            </a:r>
            <a:endParaRPr lang="en-US" sz="72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FF0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73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6" t="4110" b="4540"/>
          <a:stretch/>
        </p:blipFill>
        <p:spPr>
          <a:xfrm rot="16200000">
            <a:off x="2370906" y="-1042146"/>
            <a:ext cx="4125741" cy="7060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25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085" y="0"/>
            <a:ext cx="9146438" cy="4261445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5964865" y="1167378"/>
            <a:ext cx="3776934" cy="4188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668676" y="900632"/>
            <a:ext cx="637007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FF0000"/>
                </a:solidFill>
                <a:latin typeface="Bauhaus 93" panose="04030905020B02020C02" pitchFamily="82" charset="0"/>
              </a:rPr>
              <a:t>KI – LÔ - GAM</a:t>
            </a:r>
            <a:endParaRPr lang="en-US" sz="7200" b="1" dirty="0">
              <a:solidFill>
                <a:srgbClr val="FF0000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2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1870" y="1509824"/>
            <a:ext cx="7155710" cy="1818166"/>
            <a:chOff x="871871" y="1509824"/>
            <a:chExt cx="6751673" cy="1818166"/>
          </a:xfrm>
        </p:grpSpPr>
        <p:sp>
          <p:nvSpPr>
            <p:cNvPr id="2" name="Rounded Rectangle 1"/>
            <p:cNvSpPr/>
            <p:nvPr/>
          </p:nvSpPr>
          <p:spPr>
            <a:xfrm>
              <a:off x="1265275" y="2052083"/>
              <a:ext cx="6358269" cy="127590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bg2"/>
                  </a:solidFill>
                </a:rPr>
                <a:t>Giới</a:t>
              </a:r>
              <a:r>
                <a:rPr lang="en-US" sz="4000" b="1" dirty="0">
                  <a:solidFill>
                    <a:schemeClr val="bg2"/>
                  </a:solidFill>
                </a:rPr>
                <a:t> </a:t>
              </a:r>
              <a:r>
                <a:rPr lang="en-US" sz="4000" b="1" dirty="0" err="1">
                  <a:solidFill>
                    <a:schemeClr val="bg2"/>
                  </a:solidFill>
                </a:rPr>
                <a:t>thiệu</a:t>
              </a:r>
              <a:r>
                <a:rPr lang="en-US" sz="4000" b="1" dirty="0">
                  <a:solidFill>
                    <a:schemeClr val="bg2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bg2"/>
                  </a:solidFill>
                </a:rPr>
                <a:t>về</a:t>
              </a:r>
              <a:r>
                <a:rPr lang="en-US" sz="4000" b="1" dirty="0" smtClean="0">
                  <a:solidFill>
                    <a:schemeClr val="bg2"/>
                  </a:solidFill>
                </a:rPr>
                <a:t> </a:t>
              </a:r>
              <a:r>
                <a:rPr lang="en-US" sz="4000" b="1" dirty="0" err="1" smtClean="0">
                  <a:solidFill>
                    <a:schemeClr val="bg2"/>
                  </a:solidFill>
                </a:rPr>
                <a:t>ki</a:t>
              </a:r>
              <a:r>
                <a:rPr lang="en-US" sz="4000" b="1" dirty="0" smtClean="0">
                  <a:solidFill>
                    <a:schemeClr val="bg2"/>
                  </a:solidFill>
                </a:rPr>
                <a:t>-</a:t>
              </a:r>
              <a:r>
                <a:rPr lang="en-US" sz="4000" b="1" dirty="0" err="1" smtClean="0">
                  <a:solidFill>
                    <a:schemeClr val="bg2"/>
                  </a:solidFill>
                </a:rPr>
                <a:t>lô</a:t>
              </a:r>
              <a:r>
                <a:rPr lang="en-US" sz="4000" b="1" dirty="0" smtClean="0">
                  <a:solidFill>
                    <a:schemeClr val="bg2"/>
                  </a:solidFill>
                </a:rPr>
                <a:t>-gam</a:t>
              </a:r>
              <a:endParaRPr lang="en-US" sz="4000" dirty="0">
                <a:solidFill>
                  <a:schemeClr val="bg2"/>
                </a:solidFill>
              </a:endParaRPr>
            </a:p>
          </p:txBody>
        </p:sp>
        <p:sp>
          <p:nvSpPr>
            <p:cNvPr id="3" name="Pentagon 2"/>
            <p:cNvSpPr/>
            <p:nvPr/>
          </p:nvSpPr>
          <p:spPr>
            <a:xfrm>
              <a:off x="871871" y="1509824"/>
              <a:ext cx="2798986" cy="691116"/>
            </a:xfrm>
            <a:prstGeom prst="homePlat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</a:rPr>
                <a:t>Hoạt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động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1: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64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151863" y="3204406"/>
            <a:ext cx="7091916" cy="974190"/>
          </a:xfrm>
          <a:prstGeom prst="roundRect">
            <a:avLst/>
          </a:prstGeom>
          <a:solidFill>
            <a:srgbClr val="CDF19D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–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gam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47" b="37688" l="37376" r="49105"/>
                    </a14:imgEffect>
                    <a14:imgEffect>
                      <a14:sharpenSoften amount="14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1" t="19748" r="49334" b="60061"/>
          <a:stretch/>
        </p:blipFill>
        <p:spPr>
          <a:xfrm>
            <a:off x="3682410" y="336113"/>
            <a:ext cx="1669314" cy="1821069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1848" y="1950561"/>
            <a:ext cx="6337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gam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0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4" r="25668"/>
          <a:stretch/>
        </p:blipFill>
        <p:spPr>
          <a:xfrm>
            <a:off x="1031359" y="842225"/>
            <a:ext cx="7113180" cy="33576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7819" y="1386504"/>
            <a:ext cx="8931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423472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7442" y="1116420"/>
            <a:ext cx="7368362" cy="2594343"/>
            <a:chOff x="861839" y="1562987"/>
            <a:chExt cx="6952318" cy="2594343"/>
          </a:xfrm>
        </p:grpSpPr>
        <p:sp>
          <p:nvSpPr>
            <p:cNvPr id="2" name="Rounded Rectangle 1"/>
            <p:cNvSpPr/>
            <p:nvPr/>
          </p:nvSpPr>
          <p:spPr>
            <a:xfrm>
              <a:off x="1265275" y="2052083"/>
              <a:ext cx="6548882" cy="21052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chemeClr val="bg2"/>
                  </a:solidFill>
                </a:rPr>
                <a:t>Giới</a:t>
              </a:r>
              <a:r>
                <a:rPr lang="en-US" sz="4400" b="1" dirty="0">
                  <a:solidFill>
                    <a:schemeClr val="bg2"/>
                  </a:solidFill>
                </a:rPr>
                <a:t> </a:t>
              </a:r>
              <a:r>
                <a:rPr lang="en-US" sz="4400" b="1" dirty="0" err="1">
                  <a:solidFill>
                    <a:schemeClr val="bg2"/>
                  </a:solidFill>
                </a:rPr>
                <a:t>thiệu</a:t>
              </a:r>
              <a:r>
                <a:rPr lang="en-US" sz="4400" b="1" dirty="0">
                  <a:solidFill>
                    <a:schemeClr val="bg2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bg2"/>
                  </a:solidFill>
                </a:rPr>
                <a:t>cân</a:t>
              </a:r>
              <a:r>
                <a:rPr lang="en-US" sz="4400" b="1" dirty="0" smtClean="0">
                  <a:solidFill>
                    <a:schemeClr val="bg2"/>
                  </a:solidFill>
                </a:rPr>
                <a:t> 2 </a:t>
              </a:r>
              <a:r>
                <a:rPr lang="en-US" sz="4400" b="1" dirty="0" err="1" smtClean="0">
                  <a:solidFill>
                    <a:schemeClr val="bg2"/>
                  </a:solidFill>
                </a:rPr>
                <a:t>đĩa</a:t>
              </a:r>
              <a:r>
                <a:rPr lang="en-US" sz="4400" b="1" dirty="0" smtClean="0">
                  <a:solidFill>
                    <a:schemeClr val="bg2"/>
                  </a:solidFill>
                </a:rPr>
                <a:t> </a:t>
              </a:r>
            </a:p>
            <a:p>
              <a:pPr algn="ctr"/>
              <a:r>
                <a:rPr lang="en-US" sz="4400" b="1" dirty="0" err="1" smtClean="0">
                  <a:solidFill>
                    <a:schemeClr val="bg2"/>
                  </a:solidFill>
                </a:rPr>
                <a:t>và</a:t>
              </a:r>
              <a:r>
                <a:rPr lang="en-US" sz="4400" b="1" dirty="0" smtClean="0">
                  <a:solidFill>
                    <a:schemeClr val="bg2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bg2"/>
                  </a:solidFill>
                </a:rPr>
                <a:t>cách</a:t>
              </a:r>
              <a:r>
                <a:rPr lang="en-US" sz="4400" b="1" dirty="0" smtClean="0">
                  <a:solidFill>
                    <a:schemeClr val="bg2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bg2"/>
                  </a:solidFill>
                </a:rPr>
                <a:t>thực</a:t>
              </a:r>
              <a:r>
                <a:rPr lang="en-US" sz="4400" b="1" dirty="0" smtClean="0">
                  <a:solidFill>
                    <a:schemeClr val="bg2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bg2"/>
                  </a:solidFill>
                </a:rPr>
                <a:t>hiện</a:t>
              </a:r>
              <a:r>
                <a:rPr lang="en-US" sz="4400" b="1" dirty="0" smtClean="0">
                  <a:solidFill>
                    <a:schemeClr val="bg2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bg2"/>
                  </a:solidFill>
                </a:rPr>
                <a:t>cân</a:t>
              </a:r>
              <a:r>
                <a:rPr lang="en-US" sz="4400" b="1" dirty="0" smtClean="0">
                  <a:solidFill>
                    <a:schemeClr val="bg2"/>
                  </a:solidFill>
                </a:rPr>
                <a:t>.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  <p:sp>
          <p:nvSpPr>
            <p:cNvPr id="3" name="Pentagon 2"/>
            <p:cNvSpPr/>
            <p:nvPr/>
          </p:nvSpPr>
          <p:spPr>
            <a:xfrm>
              <a:off x="861839" y="1562987"/>
              <a:ext cx="2798986" cy="691116"/>
            </a:xfrm>
            <a:prstGeom prst="homePlat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</a:rPr>
                <a:t>Hoạt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động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2: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0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76771" y="3455581"/>
            <a:ext cx="7316624" cy="1158948"/>
          </a:xfrm>
          <a:prstGeom prst="roundRect">
            <a:avLst/>
          </a:prstGeom>
          <a:solidFill>
            <a:srgbClr val="FFFF99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</a:rPr>
              <a:t> ta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sử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đĩa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so </a:t>
            </a:r>
            <a:r>
              <a:rPr lang="en-US" sz="2800" b="1" dirty="0" err="1" smtClean="0">
                <a:solidFill>
                  <a:srgbClr val="FF0000"/>
                </a:solidFill>
              </a:rPr>
              <a:t>sánh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nặng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nhẹ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2" t="34729" r="6369" b="34056"/>
          <a:stretch/>
        </p:blipFill>
        <p:spPr>
          <a:xfrm>
            <a:off x="976771" y="398720"/>
            <a:ext cx="6997648" cy="291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9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Custom 3">
      <a:dk1>
        <a:srgbClr val="EEF4F8"/>
      </a:dk1>
      <a:lt1>
        <a:sysClr val="window" lastClr="FFFFFF"/>
      </a:lt1>
      <a:dk2>
        <a:srgbClr val="44546A"/>
      </a:dk2>
      <a:lt2>
        <a:srgbClr val="E7E6E6"/>
      </a:lt2>
      <a:accent1>
        <a:srgbClr val="EEF4F8"/>
      </a:accent1>
      <a:accent2>
        <a:srgbClr val="DEEBF6"/>
      </a:accent2>
      <a:accent3>
        <a:srgbClr val="A5A5A5"/>
      </a:accent3>
      <a:accent4>
        <a:srgbClr val="EBF3F9"/>
      </a:accent4>
      <a:accent5>
        <a:srgbClr val="DEEBF6"/>
      </a:accent5>
      <a:accent6>
        <a:srgbClr val="70AD47"/>
      </a:accent6>
      <a:hlink>
        <a:srgbClr val="DEEBF6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351</Words>
  <Application>Microsoft Office PowerPoint</Application>
  <PresentationFormat>On-screen Show (16:9)</PresentationFormat>
  <Paragraphs>80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UTM Avo</vt:lpstr>
      <vt:lpstr>Kalam</vt:lpstr>
      <vt:lpstr>Times New Roman</vt:lpstr>
      <vt:lpstr>Bauhaus 93</vt:lpstr>
      <vt:lpstr>HP001 4 hàng</vt:lpstr>
      <vt:lpstr>Tahoma</vt:lpstr>
      <vt:lpstr>Montserrat</vt:lpstr>
      <vt:lpstr>iCiel Cadena</vt:lpstr>
      <vt:lpstr>Impact</vt:lpstr>
      <vt:lpstr>Algerian</vt:lpstr>
      <vt:lpstr>Arial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143</cp:revision>
  <dcterms:modified xsi:type="dcterms:W3CDTF">2021-07-29T18:05:17Z</dcterms:modified>
</cp:coreProperties>
</file>