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8" r:id="rId2"/>
    <p:sldId id="295" r:id="rId3"/>
    <p:sldId id="279" r:id="rId4"/>
    <p:sldId id="280" r:id="rId5"/>
    <p:sldId id="293" r:id="rId6"/>
    <p:sldId id="294" r:id="rId7"/>
    <p:sldId id="283" r:id="rId8"/>
    <p:sldId id="267" r:id="rId9"/>
    <p:sldId id="264" r:id="rId10"/>
    <p:sldId id="266" r:id="rId11"/>
    <p:sldId id="268" r:id="rId12"/>
    <p:sldId id="271" r:id="rId13"/>
    <p:sldId id="269" r:id="rId14"/>
    <p:sldId id="270" r:id="rId15"/>
    <p:sldId id="265" r:id="rId16"/>
    <p:sldId id="272" r:id="rId17"/>
    <p:sldId id="273" r:id="rId18"/>
    <p:sldId id="274" r:id="rId19"/>
    <p:sldId id="297" r:id="rId20"/>
    <p:sldId id="296" r:id="rId21"/>
    <p:sldId id="256" r:id="rId22"/>
    <p:sldId id="287" r:id="rId23"/>
    <p:sldId id="288" r:id="rId24"/>
    <p:sldId id="257" r:id="rId25"/>
    <p:sldId id="275" r:id="rId26"/>
    <p:sldId id="286" r:id="rId27"/>
    <p:sldId id="298" r:id="rId28"/>
    <p:sldId id="276" r:id="rId29"/>
    <p:sldId id="259" r:id="rId30"/>
    <p:sldId id="289" r:id="rId31"/>
    <p:sldId id="260" r:id="rId32"/>
    <p:sldId id="290" r:id="rId33"/>
    <p:sldId id="277" r:id="rId34"/>
    <p:sldId id="261" r:id="rId35"/>
    <p:sldId id="262" r:id="rId36"/>
    <p:sldId id="263" r:id="rId37"/>
    <p:sldId id="291" r:id="rId38"/>
    <p:sldId id="284" r:id="rId39"/>
    <p:sldId id="285" r:id="rId40"/>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BAD7"/>
    <a:srgbClr val="9957B2"/>
    <a:srgbClr val="0000FF"/>
    <a:srgbClr val="B5EAD6"/>
    <a:srgbClr val="E2F0CC"/>
    <a:srgbClr val="FF9AA2"/>
    <a:srgbClr val="E8BABD"/>
    <a:srgbClr val="00FFFF"/>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27" autoAdjust="0"/>
    <p:restoredTop sz="94660"/>
  </p:normalViewPr>
  <p:slideViewPr>
    <p:cSldViewPr>
      <p:cViewPr>
        <p:scale>
          <a:sx n="76" d="100"/>
          <a:sy n="76" d="100"/>
        </p:scale>
        <p:origin x="-492" y="84"/>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pPr/>
              <a:t>22/10/2021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pPr/>
              <a:t>‹#›</a:t>
            </a:fld>
            <a:endParaRPr lang="en-US"/>
          </a:p>
        </p:txBody>
      </p:sp>
    </p:spTree>
    <p:extLst>
      <p:ext uri="{BB962C8B-B14F-4D97-AF65-F5344CB8AC3E}">
        <p14:creationId xmlns:p14="http://schemas.microsoft.com/office/powerpoint/2010/main" xmlns=""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smtClean="0"/>
              <a:t>: huyduan2410@gmail.com</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pPr/>
              <a:t>1</a:t>
            </a:fld>
            <a:endParaRPr lang="en-US"/>
          </a:p>
        </p:txBody>
      </p:sp>
    </p:spTree>
    <p:extLst>
      <p:ext uri="{BB962C8B-B14F-4D97-AF65-F5344CB8AC3E}">
        <p14:creationId xmlns:p14="http://schemas.microsoft.com/office/powerpoint/2010/main" xmlns="" val="372361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a:t>
            </a:r>
            <a:r>
              <a:rPr lang="en-US" baseline="0" dirty="0" err="1" smtClean="0"/>
              <a:t>số</a:t>
            </a:r>
            <a:r>
              <a:rPr lang="en-US" baseline="0" dirty="0" smtClean="0"/>
              <a:t> 1, 3,4,5,8,9</a:t>
            </a:r>
          </a:p>
          <a:p>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pPr/>
              <a:t>10</a:t>
            </a:fld>
            <a:endParaRPr lang="en-US"/>
          </a:p>
        </p:txBody>
      </p:sp>
    </p:spTree>
    <p:extLst>
      <p:ext uri="{BB962C8B-B14F-4D97-AF65-F5344CB8AC3E}">
        <p14:creationId xmlns:p14="http://schemas.microsoft.com/office/powerpoint/2010/main" xmlns="" val="350609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pPr/>
              <a:t>22/10/2021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pPr/>
              <a:t>22/10/2021</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pPr/>
              <a:t>‹#›</a:t>
            </a:fld>
            <a:endParaRPr lang="en-US"/>
          </a:p>
        </p:txBody>
      </p:sp>
    </p:spTree>
    <p:extLst>
      <p:ext uri="{BB962C8B-B14F-4D97-AF65-F5344CB8AC3E}">
        <p14:creationId xmlns:p14="http://schemas.microsoft.com/office/powerpoint/2010/main" xmlns=""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2.png"/><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slide" Target="slide12.xml"/><Relationship Id="rId10" Type="http://schemas.openxmlformats.org/officeDocument/2006/relationships/slide" Target="slide17.xml"/><Relationship Id="rId4" Type="http://schemas.openxmlformats.org/officeDocument/2006/relationships/slide" Target="slide11.xml"/><Relationship Id="rId9"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10.xml"/><Relationship Id="rId5" Type="http://schemas.openxmlformats.org/officeDocument/2006/relationships/image" Target="../media/image8.png"/><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8.png"/><Relationship Id="rId5" Type="http://schemas.microsoft.com/office/2007/relationships/media" Target="../media/media4.mp3"/><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media" Target="../media/media1.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3.wav"/><Relationship Id="rId7"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3.wav"/><Relationship Id="rId7"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3.wav"/><Relationship Id="rId7" Type="http://schemas.openxmlformats.org/officeDocument/2006/relationships/image" Target="../media/image11.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10.gif"/><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88;p1"/>
          <p:cNvSpPr txBox="1"/>
          <p:nvPr/>
        </p:nvSpPr>
        <p:spPr>
          <a:xfrm>
            <a:off x="2971006" y="1143000"/>
            <a:ext cx="6324600" cy="286228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xmlns="" val="367759144"/>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Ầ</a:t>
            </a:r>
            <a:endParaRPr lang="vi-VN" dirty="0">
              <a:latin typeface="Times New Roman" pitchFamily="18" charset="0"/>
              <a:cs typeface="Times New Roman" pitchFamily="18"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Y</a:t>
            </a:r>
            <a:endParaRPr lang="vi-VN" dirty="0">
              <a:solidFill>
                <a:schemeClr val="bg1"/>
              </a:solidFill>
              <a:latin typeface="Times New Roman" pitchFamily="18" charset="0"/>
              <a:cs typeface="Times New Roman" pitchFamily="18"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U</a:t>
            </a:r>
            <a:endParaRPr lang="vi-VN" dirty="0">
              <a:solidFill>
                <a:schemeClr val="bg1"/>
              </a:solidFill>
              <a:latin typeface="Times New Roman" pitchFamily="18" charset="0"/>
              <a:cs typeface="Times New Roman" pitchFamily="18"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Ế</a:t>
            </a:r>
            <a:endParaRPr lang="vi-VN" dirty="0">
              <a:latin typeface="Times New Roman" pitchFamily="18" charset="0"/>
              <a:cs typeface="Times New Roman" pitchFamily="18"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a:t>
            </a:r>
            <a:endParaRPr lang="vi-VN" dirty="0">
              <a:solidFill>
                <a:schemeClr val="bg1"/>
              </a:solidFill>
              <a:latin typeface="Times New Roman" pitchFamily="18" charset="0"/>
              <a:cs typeface="Times New Roman" pitchFamily="18"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G</a:t>
            </a:r>
            <a:endParaRPr lang="vi-VN" dirty="0">
              <a:latin typeface="Times New Roman" pitchFamily="18" charset="0"/>
              <a:cs typeface="Times New Roman" pitchFamily="18"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a:t>
            </a:r>
            <a:endParaRPr lang="vi-VN" dirty="0">
              <a:solidFill>
                <a:schemeClr val="bg1"/>
              </a:solidFill>
              <a:latin typeface="Times New Roman" pitchFamily="18" charset="0"/>
              <a:cs typeface="Times New Roman" pitchFamily="18"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Ề</a:t>
            </a:r>
            <a:endParaRPr lang="vi-VN" dirty="0">
              <a:latin typeface="Times New Roman" pitchFamily="18" charset="0"/>
              <a:cs typeface="Times New Roman" pitchFamily="18"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81" name="TextBox 80"/>
          <p:cNvSpPr txBox="1"/>
          <p:nvPr/>
        </p:nvSpPr>
        <p:spPr>
          <a:xfrm>
            <a:off x="6923631" y="4035533"/>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a:t>
            </a:r>
            <a:endParaRPr lang="vi-VN" dirty="0">
              <a:solidFill>
                <a:schemeClr val="bg1"/>
              </a:solidFill>
              <a:latin typeface="Times New Roman" pitchFamily="18" charset="0"/>
              <a:cs typeface="Times New Roman" pitchFamily="18" charset="0"/>
            </a:endParaRPr>
          </a:p>
        </p:txBody>
      </p:sp>
      <p:sp>
        <p:nvSpPr>
          <p:cNvPr id="82" name="TextBox 81"/>
          <p:cNvSpPr txBox="1"/>
          <p:nvPr/>
        </p:nvSpPr>
        <p:spPr>
          <a:xfrm>
            <a:off x="7483701" y="408522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83" name="TextBox 82"/>
          <p:cNvSpPr txBox="1"/>
          <p:nvPr/>
        </p:nvSpPr>
        <p:spPr>
          <a:xfrm>
            <a:off x="8100921" y="406617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Ớ</a:t>
            </a:r>
            <a:endParaRPr lang="vi-VN" dirty="0">
              <a:latin typeface="Times New Roman" pitchFamily="18" charset="0"/>
              <a:cs typeface="Times New Roman" pitchFamily="18"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C</a:t>
            </a:r>
            <a:endParaRPr lang="vi-VN" dirty="0">
              <a:latin typeface="Times New Roman" pitchFamily="18" charset="0"/>
              <a:cs typeface="Times New Roman" pitchFamily="18"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Ô</a:t>
            </a:r>
            <a:endParaRPr lang="vi-VN" dirty="0">
              <a:latin typeface="Times New Roman" pitchFamily="18" charset="0"/>
              <a:cs typeface="Times New Roman" pitchFamily="18" charset="0"/>
            </a:endParaRPr>
          </a:p>
        </p:txBody>
      </p:sp>
      <p:sp>
        <p:nvSpPr>
          <p:cNvPr id="86" name="TextBox 85"/>
          <p:cNvSpPr txBox="1"/>
          <p:nvPr/>
        </p:nvSpPr>
        <p:spPr>
          <a:xfrm>
            <a:off x="6929255" y="4572000"/>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G</a:t>
            </a:r>
            <a:endParaRPr lang="vi-VN" dirty="0">
              <a:solidFill>
                <a:schemeClr val="bg1"/>
              </a:solidFill>
              <a:latin typeface="Times New Roman" pitchFamily="18" charset="0"/>
              <a:cs typeface="Times New Roman" pitchFamily="18"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Á</a:t>
            </a:r>
            <a:endParaRPr lang="vi-VN" dirty="0">
              <a:latin typeface="Times New Roman" pitchFamily="18" charset="0"/>
              <a:cs typeface="Times New Roman" pitchFamily="18"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O</a:t>
            </a:r>
            <a:endParaRPr lang="vi-VN" dirty="0">
              <a:latin typeface="Times New Roman" pitchFamily="18" charset="0"/>
              <a:cs typeface="Times New Roman" pitchFamily="18"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Hàng</a:t>
            </a:r>
            <a:r>
              <a:rPr lang="en-US" sz="2800" b="1" dirty="0">
                <a:solidFill>
                  <a:sysClr val="windowText" lastClr="000000"/>
                </a:solidFill>
                <a:latin typeface="Times New Roman" pitchFamily="18" charset="0"/>
                <a:cs typeface="Times New Roman" pitchFamily="18" charset="0"/>
              </a:rPr>
              <a:t> </a:t>
            </a:r>
            <a:r>
              <a:rPr lang="en-US" sz="2800" b="1" dirty="0" err="1">
                <a:solidFill>
                  <a:sysClr val="windowText" lastClr="000000"/>
                </a:solidFill>
                <a:latin typeface="Times New Roman" pitchFamily="18" charset="0"/>
                <a:cs typeface="Times New Roman" pitchFamily="18" charset="0"/>
              </a:rPr>
              <a:t>dọc</a:t>
            </a:r>
            <a:r>
              <a:rPr lang="en-US" sz="2800" b="1" dirty="0">
                <a:solidFill>
                  <a:sysClr val="windowText" lastClr="000000"/>
                </a:solidFill>
                <a:latin typeface="Times New Roman"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8534400" cy="1200329"/>
          </a:xfrm>
          <a:prstGeom prst="rect">
            <a:avLst/>
          </a:prstGeom>
          <a:noFill/>
        </p:spPr>
        <p:txBody>
          <a:bodyPr wrap="square" rtlCol="0">
            <a:spAutoFit/>
          </a:bodyPr>
          <a:lstStyle/>
          <a:p>
            <a:pPr algn="ctr"/>
            <a:r>
              <a:rPr lang="en-US" sz="3600" b="1" dirty="0">
                <a:solidFill>
                  <a:schemeClr val="bg1"/>
                </a:solidFill>
                <a:latin typeface="Times New Roman" pitchFamily="18" charset="0"/>
                <a:ea typeface="Tahoma" pitchFamily="34" charset="0"/>
                <a:cs typeface="Times New Roman" pitchFamily="18" charset="0"/>
              </a:rPr>
              <a:t>“</a:t>
            </a: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bông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hồng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dành</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cô</a:t>
            </a:r>
            <a:r>
              <a:rPr lang="en-US" sz="3600" b="1" dirty="0">
                <a:solidFill>
                  <a:schemeClr val="bg1"/>
                </a:solidFill>
                <a:latin typeface="Times New Roman" pitchFamily="18" charset="0"/>
                <a:ea typeface="Tahoma" pitchFamily="34" charset="0"/>
                <a:cs typeface="Times New Roman" pitchFamily="18" charset="0"/>
              </a:rPr>
              <a:t>,</a:t>
            </a:r>
          </a:p>
          <a:p>
            <a:pPr algn="ct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bài</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ca</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hát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riêng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endParaRPr lang="vi-VN" sz="3600" b="1" dirty="0">
              <a:solidFill>
                <a:schemeClr val="bg1"/>
              </a:solidFill>
              <a:latin typeface="Times New Roman" pitchFamily="18" charset="0"/>
              <a:ea typeface="Tahoma" pitchFamily="34" charset="0"/>
              <a:cs typeface="Times New Roman" pitchFamily="18" charset="0"/>
            </a:endParaRPr>
          </a:p>
        </p:txBody>
      </p:sp>
      <p:pic>
        <p:nvPicPr>
          <p:cNvPr id="7" name="Thaycochoemmuaxuan-BeHongNgoc_6pq5.mp3">
            <a:hlinkClick r:id="" action="ppaction://media"/>
          </p:cNvPr>
          <p:cNvPicPr>
            <a:picLocks noChangeAspect="1"/>
          </p:cNvPicPr>
          <p:nvPr>
            <a:videoFile r:link="rId1"/>
            <p:extLst>
              <p:ext uri="{DAA4B4D4-6D71-4841-9C94-3DE7FCFB9230}">
                <p14:media xmlns:p14="http://schemas.microsoft.com/office/powerpoint/2010/main" xmlns="" r:embed="rId4">
                  <p14:trim st="24906.2608" end="147183.5"/>
                </p14:media>
              </p:ext>
            </p:extLst>
          </p:nvPr>
        </p:nvPicPr>
        <p:blipFill>
          <a:blip r:embed="rId5" cstate="print"/>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1</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thầy</a:t>
            </a:r>
            <a:endParaRPr lang="vi-VN" sz="4000" dirty="0">
              <a:latin typeface="Times New Roman" pitchFamily="18" charset="0"/>
              <a:cs typeface="Times New Roman" pitchFamily="18"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766261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endCondLst>
                    <p:cond evt="onStopAudio" delay="0">
                      <p:tgtEl>
                        <p:sldTgt/>
                      </p:tgtEl>
                    </p:cond>
                  </p:endCondLst>
                </p:cTn>
                <p:tgtEl>
                  <p:spTgt spid="7"/>
                </p:tgtEl>
              </p:cMediaNode>
            </p:video>
          </p:childTnLst>
        </p:cTn>
      </p:par>
    </p:tnLst>
    <p:bldLst>
      <p:bldP spid="3"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923330"/>
          </a:xfrm>
          <a:prstGeom prst="rect">
            <a:avLst/>
          </a:prstGeom>
          <a:noFill/>
        </p:spPr>
        <p:txBody>
          <a:bodyPr wrap="square" rtlCol="0">
            <a:spAutoFit/>
          </a:bodyPr>
          <a:lstStyle/>
          <a:p>
            <a:pPr algn="ct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latin typeface="Times New Roman" pitchFamily="18" charset="0"/>
                <a:cs typeface="Times New Roman" pitchFamily="18" charset="0"/>
              </a:rPr>
              <a:t>vui</a:t>
            </a:r>
            <a:endParaRPr lang="vi-VN" sz="6600" dirty="0">
              <a:latin typeface="Times New Roman" pitchFamily="18" charset="0"/>
              <a:cs typeface="Times New Roman" pitchFamily="18"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5432" r="18889"/>
          <a:stretch/>
        </p:blipFill>
        <p:spPr>
          <a:xfrm>
            <a:off x="10604715" y="4459025"/>
            <a:ext cx="1557865" cy="2371936"/>
          </a:xfrm>
          <a:prstGeom prst="rect">
            <a:avLst/>
          </a:prstGeom>
        </p:spPr>
      </p:pic>
      <p:grpSp>
        <p:nvGrpSpPr>
          <p:cNvPr id="9" name="Group 8"/>
          <p:cNvGrpSpPr/>
          <p:nvPr/>
        </p:nvGrpSpPr>
        <p:grpSpPr>
          <a:xfrm>
            <a:off x="4873982" y="0"/>
            <a:ext cx="2592823" cy="1676400"/>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 3</a:t>
              </a:r>
              <a:endParaRPr lang="vi-VN" sz="40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27899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Mẹ</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của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ở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là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3381979"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mến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thương</a:t>
            </a:r>
            <a:endParaRPr lang="vi-VN" sz="3600" dirty="0">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4</a:t>
              </a:r>
              <a:endParaRPr lang="vi-VN" sz="3600" dirty="0">
                <a:latin typeface="Times New Roman" pitchFamily="18" charset="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35248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330532"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yêu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bao</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thân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r>
              <a:rPr lang="en-US" sz="4000" b="1" dirty="0">
                <a:solidFill>
                  <a:srgbClr val="FFFF00"/>
                </a:solidFill>
                <a:latin typeface="Times New Roman" pitchFamily="18" charset="0"/>
                <a:cs typeface="Times New Roman" pitchFamily="18" charset="0"/>
              </a:rPr>
              <a:t> ……”</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latin typeface="Times New Roman" pitchFamily="18" charset="0"/>
                <a:cs typeface="Times New Roman" pitchFamily="18" charset="0"/>
              </a:rPr>
              <a:t>hiền</a:t>
            </a:r>
            <a:endParaRPr lang="vi-VN" sz="5400" dirty="0">
              <a:latin typeface="Times New Roman" pitchFamily="18" charset="0"/>
              <a:cs typeface="Times New Roman" pitchFamily="18" charset="0"/>
            </a:endParaRPr>
          </a:p>
        </p:txBody>
      </p:sp>
      <p:pic>
        <p:nvPicPr>
          <p:cNvPr id="8" name="EmYeuTruongEm-ThaoUyen-5386217.mp3">
            <a:hlinkClick r:id="" action="ppaction://media"/>
          </p:cNvPr>
          <p:cNvPicPr>
            <a:picLocks noChangeAspect="1"/>
          </p:cNvPicPr>
          <p:nvPr>
            <a:videoFile r:link="rId1"/>
            <p:extLst>
              <p:ext uri="{DAA4B4D4-6D71-4841-9C94-3DE7FCFB9230}">
                <p14:media xmlns:p14="http://schemas.microsoft.com/office/powerpoint/2010/main" xmlns="" r:embed="rId6">
                  <p14:trim st="40614.32" end="189629"/>
                </p14:media>
              </p:ext>
            </p:extLst>
          </p:nvPr>
        </p:nvPicPr>
        <p:blipFill>
          <a:blip r:embed="rId7" cstate="print"/>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xmlns=""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590800" cy="1724342"/>
            <a:chOff x="3816350" y="-4763"/>
            <a:chExt cx="1511300" cy="671513"/>
          </a:xfrm>
        </p:grpSpPr>
        <p:sp>
          <p:nvSpPr>
            <p:cNvPr id="11" name="Cloud 10"/>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5</a:t>
              </a:r>
              <a:endParaRPr lang="vi-VN" sz="3600" dirty="0">
                <a:latin typeface="Times New Roman" pitchFamily="18" charset="0"/>
                <a:cs typeface="Times New Roman" pitchFamily="18"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450439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8"/>
                </p:tgtEl>
              </p:cMediaNode>
            </p:video>
          </p:childTnLst>
        </p:cTn>
      </p:par>
    </p:tnLst>
    <p:bldLst>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830997"/>
          </a:xfrm>
          <a:prstGeom prst="rect">
            <a:avLst/>
          </a:prstGeom>
          <a:noFill/>
        </p:spPr>
        <p:txBody>
          <a:bodyPr wrap="square" rtlCol="0">
            <a:spAutoFit/>
          </a:bodyPr>
          <a:lstStyle/>
          <a:p>
            <a:pPr algn="ctr"/>
            <a:r>
              <a:rPr lang="en-US" sz="4800" b="1" dirty="0">
                <a:solidFill>
                  <a:srgbClr val="FFFF00"/>
                </a:solidFill>
                <a:latin typeface="Times New Roman" pitchFamily="18" charset="0"/>
                <a:cs typeface="Times New Roman" pitchFamily="18" charset="0"/>
              </a:rPr>
              <a:t>“</a:t>
            </a:r>
            <a:r>
              <a:rPr lang="en-US" sz="4800" b="1" dirty="0" err="1">
                <a:solidFill>
                  <a:srgbClr val="FFFF00"/>
                </a:solidFill>
                <a:latin typeface="Times New Roman" pitchFamily="18" charset="0"/>
                <a:cs typeface="Times New Roman" pitchFamily="18" charset="0"/>
              </a:rPr>
              <a:t>Uống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 </a:t>
            </a:r>
            <a:r>
              <a:rPr lang="en-US" sz="4800" b="1" dirty="0" err="1">
                <a:solidFill>
                  <a:srgbClr val="FFFF00"/>
                </a:solidFill>
                <a:latin typeface="Times New Roman" pitchFamily="18" charset="0"/>
                <a:cs typeface="Times New Roman" pitchFamily="18" charset="0"/>
              </a:rPr>
              <a:t>nguồn</a:t>
            </a:r>
            <a:r>
              <a:rPr lang="en-US" sz="4800" b="1" dirty="0">
                <a:solidFill>
                  <a:srgbClr val="FFFF00"/>
                </a:solidFill>
                <a:latin typeface="Times New Roman" pitchFamily="18" charset="0"/>
                <a:cs typeface="Times New Roman" pitchFamily="18" charset="0"/>
              </a:rPr>
              <a:t>”</a:t>
            </a:r>
            <a:endParaRPr lang="vi-VN" sz="4800" b="1" dirty="0">
              <a:solidFill>
                <a:srgbClr val="FFFF00"/>
              </a:solidFill>
              <a:latin typeface="Times New Roman" pitchFamily="18" charset="0"/>
              <a:cs typeface="Times New Roman" pitchFamily="18"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err="1">
                <a:latin typeface="Times New Roman" pitchFamily="18" charset="0"/>
                <a:cs typeface="Times New Roman" pitchFamily="18" charset="0"/>
              </a:rPr>
              <a:t>nhớ</a:t>
            </a:r>
            <a:endParaRPr lang="vi-VN" sz="5400" dirty="0">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8</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581006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Lúc</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nhà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cũng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endParaRPr lang="en-US" sz="4000" b="1" dirty="0">
              <a:solidFill>
                <a:srgbClr val="FFFF00"/>
              </a:solidFill>
              <a:latin typeface="Times New Roman" pitchFamily="18" charset="0"/>
              <a:cs typeface="Times New Roman" pitchFamily="18" charset="0"/>
            </a:endParaRPr>
          </a:p>
          <a:p>
            <a:pPr algn="ctr"/>
            <a:r>
              <a:rPr lang="en-US" sz="4000" b="1" dirty="0" err="1">
                <a:solidFill>
                  <a:srgbClr val="FFFF00"/>
                </a:solidFill>
                <a:latin typeface="Times New Roman" pitchFamily="18" charset="0"/>
                <a:cs typeface="Times New Roman" pitchFamily="18" charset="0"/>
              </a:rPr>
              <a:t>Khi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đến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 </a:t>
            </a:r>
            <a:r>
              <a:rPr lang="en-US" sz="4000" b="1" dirty="0" err="1">
                <a:solidFill>
                  <a:srgbClr val="FFFF00"/>
                </a:solidFill>
                <a:latin typeface="Times New Roman" pitchFamily="18" charset="0"/>
                <a:cs typeface="Times New Roman" pitchFamily="18" charset="0"/>
              </a:rPr>
              <a:t>như</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hiền</a:t>
            </a:r>
            <a:r>
              <a:rPr lang="en-US" sz="4000" b="1" dirty="0">
                <a:solidFill>
                  <a:srgbClr val="FFFF00"/>
                </a:solidFill>
                <a:latin typeface="Times New Roman" pitchFamily="18" charset="0"/>
                <a:cs typeface="Times New Roman" pitchFamily="18" charset="0"/>
              </a:rPr>
              <a:t>”</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a:latin typeface="Times New Roman" pitchFamily="18" charset="0"/>
                <a:cs typeface="Times New Roman" pitchFamily="18" charset="0"/>
              </a:rPr>
              <a:t>Cô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giáo</a:t>
            </a:r>
            <a:endParaRPr lang="vi-VN" sz="4800" dirty="0">
              <a:latin typeface="Times New Roman" pitchFamily="18" charset="0"/>
              <a:cs typeface="Times New Roman" pitchFamily="18" charset="0"/>
            </a:endParaRPr>
          </a:p>
        </p:txBody>
      </p:sp>
      <p:pic>
        <p:nvPicPr>
          <p:cNvPr id="7" name="Bé Thu Uyên ★ Cô Và Mẹ ★ Nhạc Thiếu Nhi Vui Nhộn Hay Nhất 2018.mp3">
            <a:hlinkClick r:id="" action="ppaction://media"/>
          </p:cNvPr>
          <p:cNvPicPr>
            <a:picLocks noChangeAspect="1"/>
          </p:cNvPicPr>
          <p:nvPr>
            <a:videoFile r:link="rId1"/>
            <p:extLst>
              <p:ext uri="{DAA4B4D4-6D71-4841-9C94-3DE7FCFB9230}">
                <p14:media xmlns:p14="http://schemas.microsoft.com/office/powerpoint/2010/main" xmlns="" r:embed="rId5">
                  <p14:trim st="7000" end="42157.8125"/>
                </p14:media>
              </p:ext>
            </p:extLst>
          </p:nvPr>
        </p:nvPicPr>
        <p:blipFill>
          <a:blip r:embed="rId6" cstate="print"/>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xmlns=""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Times New Roman" pitchFamily="18" charset="0"/>
                  <a:cs typeface="Times New Roman" pitchFamily="18" charset="0"/>
                </a:rPr>
                <a:t>Dòng</a:t>
              </a:r>
              <a:r>
                <a:rPr lang="en-US" sz="4400" dirty="0">
                  <a:latin typeface="Times New Roman" pitchFamily="18" charset="0"/>
                  <a:cs typeface="Times New Roman" pitchFamily="18" charset="0"/>
                </a:rPr>
                <a:t> 9</a:t>
              </a:r>
              <a:endParaRPr lang="vi-VN" sz="44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953109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2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7"/>
                </p:tgtEl>
              </p:cMediaNode>
            </p:video>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323439"/>
          </a:xfrm>
          <a:prstGeom prst="rect">
            <a:avLst/>
          </a:prstGeom>
          <a:noFill/>
        </p:spPr>
        <p:txBody>
          <a:bodyPr wrap="square" rtlCol="0">
            <a:spAutoFit/>
          </a:bodyPr>
          <a:lstStyle/>
          <a:p>
            <a:pPr algn="ctr"/>
            <a:r>
              <a:rPr lang="en-US" sz="4000" b="1" dirty="0" err="1">
                <a:solidFill>
                  <a:srgbClr val="FFFF00"/>
                </a:solidFill>
                <a:latin typeface="Times New Roman" pitchFamily="18" charset="0"/>
                <a:cs typeface="Times New Roman" pitchFamily="18" charset="0"/>
              </a:rPr>
              <a:t>Đặt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câu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từ</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xuất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hiện</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cột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dọc</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màu</a:t>
            </a:r>
            <a:r>
              <a:rPr lang="en-US" sz="4000" b="1" dirty="0">
                <a:solidFill>
                  <a:srgbClr val="FFFF00"/>
                </a:solidFill>
                <a:latin typeface="Times New Roman" pitchFamily="18" charset="0"/>
                <a:cs typeface="Times New Roman" pitchFamily="18" charset="0"/>
              </a:rPr>
              <a:t> cam.</a:t>
            </a:r>
            <a:endParaRPr lang="vi-VN" sz="4000" b="1" dirty="0">
              <a:solidFill>
                <a:srgbClr val="FFFF00"/>
              </a:solidFill>
              <a:latin typeface="Times New Roman" pitchFamily="18" charset="0"/>
              <a:cs typeface="Times New Roman" pitchFamily="18" charset="0"/>
            </a:endParaRPr>
          </a:p>
        </p:txBody>
      </p:sp>
      <p:sp>
        <p:nvSpPr>
          <p:cNvPr id="3" name="Rectangle 2"/>
          <p:cNvSpPr/>
          <p:nvPr/>
        </p:nvSpPr>
        <p:spPr>
          <a:xfrm>
            <a:off x="2799214" y="3399589"/>
            <a:ext cx="8911414" cy="2219838"/>
          </a:xfrm>
          <a:prstGeom prst="rect">
            <a:avLst/>
          </a:prstGeom>
        </p:spPr>
        <p:txBody>
          <a:bodyPr wrap="none">
            <a:spAutoFit/>
          </a:bodyPr>
          <a:lstStyle/>
          <a:p>
            <a:pPr marL="342900" indent="-342900">
              <a:lnSpc>
                <a:spcPct val="150000"/>
              </a:lnSpc>
              <a:buFont typeface="Arial" pitchFamily="34" charset="0"/>
              <a:buChar char="•"/>
            </a:pP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lòng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a:t>
            </a: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Mọi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bùm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lẫn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en-US" sz="3200" dirty="0">
              <a:solidFill>
                <a:schemeClr val="bg1"/>
              </a:solidFill>
              <a:latin typeface="Times New Roman" pitchFamily="18" charset="0"/>
              <a:cs typeface="Times New Roman" pitchFamily="18" charset="0"/>
            </a:endParaRP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vi-VN" sz="3200" dirty="0">
              <a:solidFill>
                <a:schemeClr val="bg1"/>
              </a:solidFill>
              <a:latin typeface="Times New Roman" pitchFamily="18" charset="0"/>
              <a:cs typeface="Times New Roman" pitchFamily="18" charset="0"/>
            </a:endParaRPr>
          </a:p>
        </p:txBody>
      </p:sp>
      <p:sp>
        <p:nvSpPr>
          <p:cNvPr id="4" name="Rectangle 3"/>
          <p:cNvSpPr/>
          <p:nvPr/>
        </p:nvSpPr>
        <p:spPr>
          <a:xfrm>
            <a:off x="3123407" y="2292145"/>
            <a:ext cx="3733800" cy="830997"/>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95328455"/>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solidFill>
                  <a:srgbClr val="0000FF"/>
                </a:solidFill>
                <a:latin typeface="Times New Roman" pitchFamily="18" charset="0"/>
                <a:cs typeface="Times New Roman" pitchFamily="18" charset="0"/>
              </a:rPr>
              <a:t>Bức</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tranh</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bàn</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tay</a:t>
            </a:r>
            <a:endParaRPr lang="en-US" sz="8800"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37454421"/>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xmlns=""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xmlns=""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xmlns=""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xmlns="" val="11934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1406" y="2092189"/>
            <a:ext cx="7620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37806" y="3048000"/>
            <a:ext cx="388848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720" y="838200"/>
            <a:ext cx="2103343" cy="2453900"/>
          </a:xfrm>
          <a:prstGeom prst="rect">
            <a:avLst/>
          </a:prstGeom>
        </p:spPr>
      </p:pic>
    </p:spTree>
    <p:extLst>
      <p:ext uri="{BB962C8B-B14F-4D97-AF65-F5344CB8AC3E}">
        <p14:creationId xmlns:p14="http://schemas.microsoft.com/office/powerpoint/2010/main" xmlns="" val="3489883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xmlns="" val="4227374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1028700"/>
            <a:ext cx="11734800" cy="5867400"/>
          </a:xfrm>
        </p:spPr>
        <p:txBody>
          <a:bodyPr>
            <a:noAutofit/>
          </a:bodyPr>
          <a:lstStyle/>
          <a:p>
            <a:pPr marL="0" inden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None/>
            </a:pPr>
            <a:r>
              <a:rPr lang="vi-VN" sz="2600" dirty="0">
                <a:latin typeface="+mj-lt"/>
              </a:rPr>
              <a:t>Nhận tranh của học sinh, cô giáo rất vui. Có em vẽ mẹ dắt con đi chơi. Có em vẽ bố với một trái tim. Có em vẽ cô giáo với một bó hoa,...</a:t>
            </a:r>
          </a:p>
          <a:p>
            <a:pPr marL="0" inden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None/>
            </a:pPr>
            <a:r>
              <a:rPr lang="vi-VN" sz="2600" dirty="0">
                <a:latin typeface="+mj-lt"/>
              </a:rPr>
              <a:t>- Vì sao em vẽ bàn tay? Bàn tay đó của ai? - Cô giáo đến bên Hải </a:t>
            </a:r>
            <a:r>
              <a:rPr lang="vi-VN" sz="2600" dirty="0" smtClean="0">
                <a:latin typeface="+mj-lt"/>
              </a:rPr>
              <a:t>và </a:t>
            </a:r>
            <a:r>
              <a:rPr lang="vi-VN" sz="2600" dirty="0">
                <a:latin typeface="+mj-lt"/>
              </a:rPr>
              <a:t>hỏi nhỏ cậu bé.</a:t>
            </a:r>
          </a:p>
          <a:p>
            <a:pPr marL="0" indent="0">
              <a:buNone/>
            </a:pPr>
            <a:r>
              <a:rPr lang="vi-VN" sz="2600" dirty="0">
                <a:latin typeface="+mj-lt"/>
              </a:rPr>
              <a:t>- Đó là bàn tay của cô đấy ạ. - Cậu bé thì thầm.</a:t>
            </a:r>
          </a:p>
          <a:p>
            <a:pPr marL="0" inden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None/>
            </a:pPr>
            <a:r>
              <a:rPr lang="vi-VN" sz="2600" dirty="0">
                <a:latin typeface="+mj-lt"/>
              </a:rPr>
              <a:t>Cô giáo cảm thấy mình vừa nhận được một món quà rất quý.</a:t>
            </a:r>
          </a:p>
          <a:p>
            <a:pPr marL="0" indent="0" algn="r">
              <a:buNone/>
            </a:pPr>
            <a:r>
              <a:rPr lang="vi-VN" sz="2600" i="1" dirty="0">
                <a:latin typeface="+mj-lt"/>
              </a:rPr>
              <a:t>Theo sách Hạt giống tâm hồn</a:t>
            </a:r>
            <a:endParaRPr lang="vi-VN" sz="2600" dirty="0">
              <a:latin typeface="+mj-lt"/>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3084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961606" y="385762"/>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12" name="Rectangle 11"/>
          <p:cNvSpPr/>
          <p:nvPr/>
        </p:nvSpPr>
        <p:spPr>
          <a:xfrm>
            <a:off x="524668" y="1530095"/>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sp>
        <p:nvSpPr>
          <p:cNvPr id="17" name="Rectangle 16"/>
          <p:cNvSpPr/>
          <p:nvPr/>
        </p:nvSpPr>
        <p:spPr>
          <a:xfrm>
            <a:off x="913606" y="5368971"/>
            <a:ext cx="10514013" cy="1077218"/>
          </a:xfrm>
          <a:prstGeom prst="rect">
            <a:avLst/>
          </a:prstGeom>
        </p:spPr>
        <p:txBody>
          <a:bodyPr wrap="square">
            <a:spAutoFit/>
          </a:bodyPr>
          <a:lstStyle/>
          <a:p>
            <a:r>
              <a:rPr lang="vi-VN" sz="3200" b="1" dirty="0">
                <a:latin typeface="+mj-lt"/>
              </a:rPr>
              <a:t>Giờ học vẽ, cô giáo yêu cầu mỗi học sinh vẽ một vật em thích hoặc một người em yêu quý.</a:t>
            </a:r>
          </a:p>
        </p:txBody>
      </p:sp>
      <p:cxnSp>
        <p:nvCxnSpPr>
          <p:cNvPr id="19" name="Straight Connector 18"/>
          <p:cNvCxnSpPr/>
          <p:nvPr/>
        </p:nvCxnSpPr>
        <p:spPr>
          <a:xfrm flipH="1">
            <a:off x="2894806" y="53689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66106" y="590758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69112" y="596604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83412" y="596604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96468" y="3489232"/>
            <a:ext cx="1484702" cy="584775"/>
          </a:xfrm>
          <a:prstGeom prst="rect">
            <a:avLst/>
          </a:prstGeom>
        </p:spPr>
        <p:txBody>
          <a:bodyPr wrap="none">
            <a:spAutoFit/>
          </a:bodyPr>
          <a:lstStyle/>
          <a:p>
            <a:r>
              <a:rPr lang="vi-VN" sz="3200" dirty="0">
                <a:solidFill>
                  <a:srgbClr val="0000FF"/>
                </a:solidFill>
                <a:latin typeface="+mj-lt"/>
              </a:rPr>
              <a:t>dắt con </a:t>
            </a:r>
            <a:endParaRPr lang="en-US" sz="3200" dirty="0">
              <a:solidFill>
                <a:srgbClr val="0000FF"/>
              </a:solidFill>
              <a:latin typeface="+mj-lt"/>
            </a:endParaRPr>
          </a:p>
        </p:txBody>
      </p:sp>
      <p:sp>
        <p:nvSpPr>
          <p:cNvPr id="25" name="Rectangle 24"/>
          <p:cNvSpPr/>
          <p:nvPr/>
        </p:nvSpPr>
        <p:spPr>
          <a:xfrm>
            <a:off x="4063498" y="3955969"/>
            <a:ext cx="1414170" cy="584775"/>
          </a:xfrm>
          <a:prstGeom prst="rect">
            <a:avLst/>
          </a:prstGeom>
        </p:spPr>
        <p:txBody>
          <a:bodyPr wrap="none">
            <a:spAutoFit/>
          </a:bodyPr>
          <a:lstStyle/>
          <a:p>
            <a:r>
              <a:rPr lang="vi-VN" sz="3200" dirty="0">
                <a:solidFill>
                  <a:srgbClr val="0000FF"/>
                </a:solidFill>
                <a:latin typeface="Times New Roman" panose="02020603050405020304" pitchFamily="18" charset="0"/>
                <a:cs typeface="Times New Roman" panose="02020603050405020304" pitchFamily="18" charset="0"/>
              </a:rPr>
              <a:t>trái tim</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7981950" y="539820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6696868" y="1530094"/>
            <a:ext cx="5360194" cy="3097001"/>
          </a:xfrm>
          <a:prstGeom prst="roundRect">
            <a:avLst/>
          </a:prstGeom>
        </p:spPr>
      </p:pic>
      <p:sp>
        <p:nvSpPr>
          <p:cNvPr id="15" name="Flowchart: Terminator 14"/>
          <p:cNvSpPr/>
          <p:nvPr/>
        </p:nvSpPr>
        <p:spPr>
          <a:xfrm>
            <a:off x="524668" y="202927"/>
            <a:ext cx="2265208" cy="1012153"/>
          </a:xfrm>
          <a:prstGeom prst="flowChartTerminator">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LUYỆN 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25780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4" grpId="0"/>
      <p:bldP spid="25"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11582400" cy="4832092"/>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2.</a:t>
            </a:r>
            <a:r>
              <a:rPr lang="vi-VN" sz="28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28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2800" dirty="0" smtClean="0">
                <a:latin typeface="Times New Roman" panose="02020603050405020304" pitchFamily="18" charset="0"/>
                <a:cs typeface="Times New Roman" panose="02020603050405020304" pitchFamily="18" charset="0"/>
              </a:rPr>
              <a:t>- Đó là bàn tay của cô đấy ạ. - Cậu bé thì thầm.</a:t>
            </a:r>
          </a:p>
          <a:p>
            <a:r>
              <a:rPr lang="vi-VN" sz="28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28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2800" i="1" dirty="0" smtClean="0">
                <a:latin typeface="Times New Roman" panose="02020603050405020304" pitchFamily="18" charset="0"/>
                <a:cs typeface="Times New Roman" panose="02020603050405020304" pitchFamily="18" charset="0"/>
              </a:rPr>
              <a:t>Theo sách Hạt giống tâm hồn</a:t>
            </a:r>
            <a:endParaRPr lang="vi-VN"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535792" y="803672"/>
            <a:ext cx="1330814"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vụng về</a:t>
            </a:r>
            <a:endParaRPr lang="en-US" sz="2800" dirty="0">
              <a:solidFill>
                <a:srgbClr val="0000FF"/>
              </a:solidFill>
            </a:endParaRPr>
          </a:p>
        </p:txBody>
      </p:sp>
      <p:sp>
        <p:nvSpPr>
          <p:cNvPr id="4" name="Rectangle 3"/>
          <p:cNvSpPr/>
          <p:nvPr/>
        </p:nvSpPr>
        <p:spPr>
          <a:xfrm>
            <a:off x="5638006" y="381000"/>
            <a:ext cx="1837362"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ngạc nhiên </a:t>
            </a:r>
            <a:endParaRPr lang="en-US" sz="2800" dirty="0">
              <a:solidFill>
                <a:srgbClr val="0000FF"/>
              </a:solidFill>
            </a:endParaRPr>
          </a:p>
        </p:txBody>
      </p:sp>
      <p:sp>
        <p:nvSpPr>
          <p:cNvPr id="5" name="Rectangle 4"/>
          <p:cNvSpPr/>
          <p:nvPr/>
        </p:nvSpPr>
        <p:spPr>
          <a:xfrm>
            <a:off x="4160346" y="2524780"/>
            <a:ext cx="124906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giải lao</a:t>
            </a:r>
            <a:endParaRPr lang="en-US" sz="2800" dirty="0">
              <a:solidFill>
                <a:srgbClr val="0000FF"/>
              </a:solidFill>
            </a:endParaRPr>
          </a:p>
        </p:txBody>
      </p:sp>
      <p:sp>
        <p:nvSpPr>
          <p:cNvPr id="6" name="Rectangle 5"/>
          <p:cNvSpPr/>
          <p:nvPr/>
        </p:nvSpPr>
        <p:spPr>
          <a:xfrm>
            <a:off x="7657016" y="2937272"/>
            <a:ext cx="163859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trầm lặng </a:t>
            </a:r>
            <a:endParaRPr lang="en-US" sz="2800" dirty="0">
              <a:solidFill>
                <a:srgbClr val="0000FF"/>
              </a:solidFill>
            </a:endParaRPr>
          </a:p>
        </p:txBody>
      </p:sp>
      <p:sp>
        <p:nvSpPr>
          <p:cNvPr id="7" name="Rectangle 6"/>
          <p:cNvSpPr/>
          <p:nvPr/>
        </p:nvSpPr>
        <p:spPr>
          <a:xfrm>
            <a:off x="608806" y="5191780"/>
            <a:ext cx="109728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Đến bức tranh của Hải, cô giáo rất ngạc nhiên thấy bức tranh chỉ có hình một bàn tay được vẽ rất đơn giản, vụng về.</a:t>
            </a:r>
          </a:p>
        </p:txBody>
      </p:sp>
      <p:cxnSp>
        <p:nvCxnSpPr>
          <p:cNvPr id="8" name="Straight Connector 7"/>
          <p:cNvCxnSpPr/>
          <p:nvPr/>
        </p:nvCxnSpPr>
        <p:spPr>
          <a:xfrm flipH="1">
            <a:off x="4708676" y="5182095"/>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46776" y="575477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112025" y="57303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171906" y="573038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686006" y="524056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76311" y="578611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96523" y="5230374"/>
            <a:ext cx="7082965"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Cô giáo đến bên Hải </a:t>
            </a:r>
            <a:r>
              <a:rPr lang="vi-VN" sz="3200" b="1" dirty="0" smtClean="0">
                <a:latin typeface="Times New Roman" panose="02020603050405020304" pitchFamily="18" charset="0"/>
                <a:cs typeface="Times New Roman" panose="02020603050405020304" pitchFamily="18" charset="0"/>
              </a:rPr>
              <a:t>và </a:t>
            </a:r>
            <a:r>
              <a:rPr lang="vi-VN" sz="3200" b="1" dirty="0">
                <a:latin typeface="Times New Roman" panose="02020603050405020304" pitchFamily="18" charset="0"/>
                <a:cs typeface="Times New Roman" panose="02020603050405020304" pitchFamily="18" charset="0"/>
              </a:rPr>
              <a:t>hỏi nhỏ cậu bé.</a:t>
            </a:r>
            <a:endParaRPr lang="en-US" sz="3200" b="1" dirty="0"/>
          </a:p>
        </p:txBody>
      </p:sp>
      <p:cxnSp>
        <p:nvCxnSpPr>
          <p:cNvPr id="20" name="Straight Connector 19"/>
          <p:cNvCxnSpPr/>
          <p:nvPr/>
        </p:nvCxnSpPr>
        <p:spPr>
          <a:xfrm flipH="1">
            <a:off x="8959109" y="521356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018990" y="5213562"/>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46872" y="523037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8806" y="5178988"/>
            <a:ext cx="1080787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Cô giáo cảm thấy mình vừa nhận được một món quà rất quý.</a:t>
            </a:r>
          </a:p>
        </p:txBody>
      </p:sp>
      <p:cxnSp>
        <p:nvCxnSpPr>
          <p:cNvPr id="24" name="Straight Connector 23"/>
          <p:cNvCxnSpPr/>
          <p:nvPr/>
        </p:nvCxnSpPr>
        <p:spPr>
          <a:xfrm flipH="1">
            <a:off x="11356795" y="5239107"/>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416676" y="523910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04905" y="528881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60753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00"/>
                                        <p:tgtEl>
                                          <p:spTgt spid="24"/>
                                        </p:tgtEl>
                                      </p:cBhvr>
                                    </p:animEffect>
                                  </p:childTnLst>
                                </p:cTn>
                              </p:par>
                              <p:par>
                                <p:cTn id="111" presetID="22" presetClass="entr" presetSubtype="4"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par>
                                <p:cTn id="114" presetID="22" presetClass="entr" presetSubtype="4" fill="hold"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down)">
                                      <p:cBhvr>
                                        <p:cTn id="1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7" grpId="1"/>
      <p:bldP spid="19" grpId="0"/>
      <p:bldP spid="19" grpId="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6574590" y="3896142"/>
            <a:ext cx="4267200" cy="2123658"/>
          </a:xfrm>
          <a:prstGeom prst="rect">
            <a:avLst/>
          </a:prstGeom>
        </p:spPr>
        <p:txBody>
          <a:bodyPr wrap="square">
            <a:spAutoFit/>
          </a:bodyPr>
          <a:lstStyle/>
          <a:p>
            <a:pPr algn="ctr"/>
            <a:r>
              <a:rPr lang="vi-VN" sz="4400" b="1" i="1" dirty="0">
                <a:latin typeface="Times New Roman" pitchFamily="18" charset="0"/>
                <a:cs typeface="Times New Roman" pitchFamily="18" charset="0"/>
              </a:rPr>
              <a:t>Trầm lặng</a:t>
            </a:r>
            <a:r>
              <a:rPr lang="vi-VN" sz="4400" b="1" i="1" dirty="0" smtClean="0">
                <a:latin typeface="Times New Roman" pitchFamily="18" charset="0"/>
                <a:cs typeface="Times New Roman" pitchFamily="18" charset="0"/>
              </a:rPr>
              <a:t>:</a:t>
            </a:r>
          </a:p>
          <a:p>
            <a:pPr algn="ctr"/>
            <a:r>
              <a:rPr lang="vi-VN" sz="4400" i="1" dirty="0">
                <a:latin typeface="Times New Roman" pitchFamily="18" charset="0"/>
                <a:cs typeface="Times New Roman" pitchFamily="18" charset="0"/>
              </a:rPr>
              <a:t> </a:t>
            </a:r>
            <a:r>
              <a:rPr lang="vi-VN" sz="4400" dirty="0">
                <a:latin typeface="Times New Roman" pitchFamily="18" charset="0"/>
                <a:cs typeface="Times New Roman" pitchFamily="18"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xmlns="">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xmlns="" val="157243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10"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132806"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2" name="Oval 11"/>
          <p:cNvSpPr/>
          <p:nvPr/>
        </p:nvSpPr>
        <p:spPr>
          <a:xfrm>
            <a:off x="451506"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733439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57833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xmlns=""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xmlns=""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xmlns=""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a:t>
            </a:r>
            <a:r>
              <a:rPr lang="en-US" sz="7999"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78764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056606" y="1676400"/>
            <a:ext cx="4191000" cy="2800767"/>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555654619"/>
      </p:ext>
    </p:extLst>
  </p:cSld>
  <p:clrMapOvr>
    <a:masterClrMapping/>
  </p:clrMapOvr>
  <mc:AlternateContent xmlns:mc="http://schemas.openxmlformats.org/markup-compatibility/2006">
    <mc:Choice xmlns:p14="http://schemas.microsoft.com/office/powerpoint/2010/main" xmlns=""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1881764" y="429905"/>
            <a:ext cx="8957901" cy="830997"/>
          </a:xfrm>
          <a:prstGeom prst="rect">
            <a:avLst/>
          </a:prstGeom>
        </p:spPr>
        <p:txBody>
          <a:bodyPr wrap="none">
            <a:spAutoFit/>
          </a:bodyPr>
          <a:lstStyle/>
          <a:p>
            <a:r>
              <a:rPr lang="en-US" sz="4800" b="1" dirty="0">
                <a:solidFill>
                  <a:srgbClr val="0000FF"/>
                </a:solidFill>
                <a:latin typeface="Times New Roman" pitchFamily="18" charset="0"/>
                <a:cs typeface="Times New Roman" pitchFamily="18" charset="0"/>
              </a:rPr>
              <a:t>1. </a:t>
            </a:r>
            <a:r>
              <a:rPr lang="vi-VN" sz="4800" b="1" dirty="0">
                <a:solidFill>
                  <a:srgbClr val="0000FF"/>
                </a:solidFill>
                <a:latin typeface="Times New Roman" pitchFamily="18" charset="0"/>
                <a:cs typeface="Times New Roman" pitchFamily="18" charset="0"/>
              </a:rPr>
              <a:t>Cô giáo yêu cầu học sinh vẽ gì?</a:t>
            </a:r>
          </a:p>
        </p:txBody>
      </p:sp>
      <p:sp>
        <p:nvSpPr>
          <p:cNvPr id="5" name="Rectangle 4"/>
          <p:cNvSpPr/>
          <p:nvPr/>
        </p:nvSpPr>
        <p:spPr>
          <a:xfrm>
            <a:off x="6019006" y="2209800"/>
            <a:ext cx="5257007" cy="2554545"/>
          </a:xfrm>
          <a:prstGeom prst="rect">
            <a:avLst/>
          </a:prstGeom>
        </p:spPr>
        <p:txBody>
          <a:bodyPr wrap="square">
            <a:spAutoFit/>
          </a:bodyPr>
          <a:lstStyle/>
          <a:p>
            <a:r>
              <a:rPr lang="vi-VN" sz="4000" b="1" dirty="0">
                <a:latin typeface="Times New Roman" pitchFamily="18" charset="0"/>
                <a:cs typeface="Times New Roman" pitchFamily="18" charset="0"/>
              </a:rPr>
              <a:t> </a:t>
            </a:r>
            <a:r>
              <a:rPr lang="vi-VN" sz="4000" dirty="0">
                <a:latin typeface="Times New Roman" pitchFamily="18" charset="0"/>
                <a:cs typeface="Times New Roman" pitchFamily="18" charset="0"/>
              </a:rPr>
              <a:t>Cô giáo yêu cầu học sinh vẽ một vật em thích hoặc một người em yêu quý.</a:t>
            </a:r>
            <a:endParaRPr lang="en-US" sz="4000" dirty="0">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b="23333"/>
          <a:stretch/>
        </p:blipFill>
        <p:spPr>
          <a:xfrm>
            <a:off x="-497285" y="1066800"/>
            <a:ext cx="6858000" cy="5257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215" t="-2796" r="-215" b="13978"/>
          <a:stretch/>
        </p:blipFill>
        <p:spPr>
          <a:xfrm>
            <a:off x="456406" y="0"/>
            <a:ext cx="1652115" cy="1467362"/>
          </a:xfrm>
          <a:prstGeom prst="rect">
            <a:avLst/>
          </a:prstGeom>
        </p:spPr>
      </p:pic>
    </p:spTree>
    <p:extLst>
      <p:ext uri="{BB962C8B-B14F-4D97-AF65-F5344CB8AC3E}">
        <p14:creationId xmlns:p14="http://schemas.microsoft.com/office/powerpoint/2010/main" xmlns="" val="150645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 xmlns:a16="http://schemas.microsoft.com/office/drawing/2014/main"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Chú</a:t>
            </a:r>
            <a:endParaRPr lang="en-US" sz="4800" dirty="0"/>
          </a:p>
        </p:txBody>
      </p:sp>
      <p:sp>
        <p:nvSpPr>
          <p:cNvPr id="4" name="Hexagon 3">
            <a:extLst>
              <a:ext uri="{FF2B5EF4-FFF2-40B4-BE49-F238E27FC236}">
                <a16:creationId xmlns="" xmlns:a16="http://schemas.microsoft.com/office/drawing/2014/main"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Ong</a:t>
            </a:r>
            <a:endParaRPr lang="en-US" sz="4800" dirty="0"/>
          </a:p>
        </p:txBody>
      </p:sp>
      <p:sp>
        <p:nvSpPr>
          <p:cNvPr id="5" name="Hexagon 4">
            <a:extLst>
              <a:ext uri="{FF2B5EF4-FFF2-40B4-BE49-F238E27FC236}">
                <a16:creationId xmlns="" xmlns:a16="http://schemas.microsoft.com/office/drawing/2014/main"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Chỉ</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a:extLst>
              <a:ext uri="{FF2B5EF4-FFF2-40B4-BE49-F238E27FC236}">
                <a16:creationId xmlns="" xmlns:a16="http://schemas.microsoft.com/office/drawing/2014/main"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3600" dirty="0"/>
          </a:p>
        </p:txBody>
      </p:sp>
      <p:pic>
        <p:nvPicPr>
          <p:cNvPr id="7" name="Picture 6">
            <a:extLst>
              <a:ext uri="{FF2B5EF4-FFF2-40B4-BE49-F238E27FC236}">
                <a16:creationId xmlns="" xmlns:a16="http://schemas.microsoft.com/office/drawing/2014/main" id="{D27D7D99-9E1A-47C2-9A0E-04166401D75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7993064" y="-762000"/>
            <a:ext cx="609600" cy="609600"/>
          </a:xfrm>
          <a:prstGeom prst="rect">
            <a:avLst/>
          </a:prstGeom>
        </p:spPr>
      </p:pic>
    </p:spTree>
    <p:extLst>
      <p:ext uri="{BB962C8B-B14F-4D97-AF65-F5344CB8AC3E}">
        <p14:creationId xmlns:p14="http://schemas.microsoft.com/office/powerpoint/2010/main" xmlns="" val="215804726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4">
                <p:cTn id="52" fill="hold" display="0">
                  <p:stCondLst>
                    <p:cond delay="indefinite"/>
                  </p:stCondLst>
                  <p:endCondLst>
                    <p:cond evt="onStopAudio" delay="0">
                      <p:tgtEl>
                        <p:sldTgt/>
                      </p:tgtEl>
                    </p:cond>
                  </p:endCondLst>
                </p:cTn>
                <p:tgtEl>
                  <p:spTgt spid="9"/>
                </p:tgtEl>
              </p:cMediaNode>
            </p:vide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1828006" y="304800"/>
            <a:ext cx="9982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Vì sao bức tranh của Hải làm cô giáo ngạc nhiên?</a:t>
            </a:r>
          </a:p>
        </p:txBody>
      </p:sp>
      <p:sp>
        <p:nvSpPr>
          <p:cNvPr id="3" name="Rectangle 2"/>
          <p:cNvSpPr/>
          <p:nvPr/>
        </p:nvSpPr>
        <p:spPr>
          <a:xfrm>
            <a:off x="5980906" y="2569339"/>
            <a:ext cx="5334000" cy="2862322"/>
          </a:xfrm>
          <a:prstGeom prst="rect">
            <a:avLst/>
          </a:prstGeom>
        </p:spPr>
        <p:txBody>
          <a:bodyPr wrap="square">
            <a:spAutoFit/>
          </a:bodyPr>
          <a:lstStyle/>
          <a:p>
            <a:r>
              <a:rPr lang="vi-VN" sz="3600" dirty="0">
                <a:latin typeface="Times New Roman" pitchFamily="18" charset="0"/>
                <a:cs typeface="Times New Roman" pitchFamily="18" charset="0"/>
              </a:rPr>
              <a:t>Bức tranh của Hải làm cô giáo ngạc nhiên vì bức tranh ấy chỉ có hình một bàn tay được vẽ rất đơn giản và vụng về.</a:t>
            </a:r>
            <a:endParaRPr lang="en-US" sz="36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532606" y="2209800"/>
            <a:ext cx="5181600" cy="3581400"/>
          </a:xfrm>
          <a:prstGeom prst="round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xmlns="" val="406960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621525" y="775869"/>
            <a:ext cx="6064481" cy="769441"/>
          </a:xfrm>
          <a:prstGeom prst="rect">
            <a:avLst/>
          </a:prstGeom>
        </p:spPr>
        <p:txBody>
          <a:bodyPr wrap="none">
            <a:spAutoFit/>
          </a:bodyPr>
          <a:lstStyle/>
          <a:p>
            <a:r>
              <a:rPr lang="en-US" sz="4400" b="1" dirty="0">
                <a:solidFill>
                  <a:srgbClr val="0000FF"/>
                </a:solidFill>
                <a:latin typeface="Times New Roman" pitchFamily="18" charset="0"/>
                <a:cs typeface="Times New Roman" pitchFamily="18" charset="0"/>
              </a:rPr>
              <a:t>3.Hải </a:t>
            </a:r>
            <a:r>
              <a:rPr lang="en-US" sz="4400" b="1" dirty="0" err="1">
                <a:solidFill>
                  <a:srgbClr val="0000FF"/>
                </a:solidFill>
                <a:latin typeface="Times New Roman" pitchFamily="18" charset="0"/>
                <a:cs typeface="Times New Roman" pitchFamily="18" charset="0"/>
              </a:rPr>
              <a:t>giải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thích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nào</a:t>
            </a:r>
            <a:r>
              <a:rPr lang="en-US" sz="4400" b="1" dirty="0">
                <a:solidFill>
                  <a:srgbClr val="0000FF"/>
                </a:solidFill>
                <a:latin typeface="Times New Roman" pitchFamily="18" charset="0"/>
                <a:cs typeface="Times New Roman" pitchFamily="18" charset="0"/>
              </a:rPr>
              <a:t>?</a:t>
            </a:r>
          </a:p>
        </p:txBody>
      </p:sp>
      <p:sp>
        <p:nvSpPr>
          <p:cNvPr id="4" name="Rectangle 3"/>
          <p:cNvSpPr/>
          <p:nvPr/>
        </p:nvSpPr>
        <p:spPr>
          <a:xfrm>
            <a:off x="1066006" y="2362200"/>
            <a:ext cx="7620000" cy="1323439"/>
          </a:xfrm>
          <a:prstGeom prst="rect">
            <a:avLst/>
          </a:prstGeom>
        </p:spPr>
        <p:txBody>
          <a:bodyPr wrap="squar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a:t>
            </a:r>
          </a:p>
        </p:txBody>
      </p:sp>
      <p:pic>
        <p:nvPicPr>
          <p:cNvPr id="1026" name="Picture 2" descr="Cô Giáo Hình ảnh | Định dạng hình ảnh PNG 400367938| vn.lovepik.com"/>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xmlns="" val="39612613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quý mà cô giáo nhận được từ bức tranh là gì?</a:t>
            </a:r>
          </a:p>
        </p:txBody>
      </p:sp>
      <p:sp>
        <p:nvSpPr>
          <p:cNvPr id="3" name="Rectangle 2"/>
          <p:cNvSpPr/>
          <p:nvPr/>
        </p:nvSpPr>
        <p:spPr>
          <a:xfrm>
            <a:off x="5714206" y="2590800"/>
            <a:ext cx="6019800" cy="2308324"/>
          </a:xfrm>
          <a:prstGeom prst="rect">
            <a:avLst/>
          </a:prstGeom>
        </p:spPr>
        <p:txBody>
          <a:bodyPr wrap="square">
            <a:spAutoFit/>
          </a:bodyPr>
          <a:lstStyle/>
          <a:p>
            <a:r>
              <a:rPr lang="vi-VN" sz="3600" dirty="0">
                <a:latin typeface="Times New Roman" pitchFamily="18" charset="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6487" y="2285991"/>
            <a:ext cx="4572009" cy="4572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xmlns="" val="13822604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294606" y="2057400"/>
            <a:ext cx="5029200" cy="280076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LUYỆN TẬP</a:t>
            </a:r>
            <a:endParaRPr lang="vi-VN"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604986633"/>
      </p:ext>
    </p:extLst>
  </p:cSld>
  <p:clrMapOvr>
    <a:masterClrMapping/>
  </p:clrMapOvr>
  <mc:AlternateContent xmlns:mc="http://schemas.openxmlformats.org/markup-compatibility/2006">
    <mc:Choice xmlns:p14="http://schemas.microsoft.com/office/powerpoint/2010/main" xmlns=""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915231" y="838200"/>
            <a:ext cx="10013950" cy="4524315"/>
          </a:xfrm>
          <a:prstGeom prst="rect">
            <a:avLst/>
          </a:prstGeom>
        </p:spPr>
        <p:txBody>
          <a:bodyPr wrap="square">
            <a:spAutoFit/>
          </a:bodyPr>
          <a:lstStyle/>
          <a:p>
            <a:r>
              <a:rPr lang="en-US" sz="3600" dirty="0">
                <a:solidFill>
                  <a:srgbClr val="0000FF"/>
                </a:solidFill>
                <a:latin typeface="Times New Roman" pitchFamily="18" charset="0"/>
                <a:cs typeface="Times New Roman" pitchFamily="18" charset="0"/>
              </a:rPr>
              <a:t>1. </a:t>
            </a:r>
            <a:r>
              <a:rPr lang="vi-VN" sz="3600" dirty="0">
                <a:solidFill>
                  <a:srgbClr val="0000FF"/>
                </a:solidFill>
                <a:latin typeface="Times New Roman" pitchFamily="18" charset="0"/>
                <a:cs typeface="Times New Roman" pitchFamily="18" charset="0"/>
              </a:rPr>
              <a:t>Đặt câu hỏi cho bộ phận câu in đậm:</a:t>
            </a:r>
          </a:p>
          <a:p>
            <a:pPr marL="457200" indent="-457200">
              <a:buAutoNum type="alphaLcParenR"/>
            </a:pPr>
            <a:r>
              <a:rPr lang="vi-VN" sz="3600" dirty="0">
                <a:solidFill>
                  <a:srgbClr val="0000FF"/>
                </a:solidFill>
                <a:latin typeface="Times New Roman" pitchFamily="18" charset="0"/>
                <a:cs typeface="Times New Roman" pitchFamily="18" charset="0"/>
              </a:rPr>
              <a:t>Hải </a:t>
            </a:r>
            <a:r>
              <a:rPr lang="vi-VN" sz="3600" b="1" dirty="0">
                <a:solidFill>
                  <a:srgbClr val="0000FF"/>
                </a:solidFill>
                <a:latin typeface="Times New Roman" pitchFamily="18" charset="0"/>
                <a:cs typeface="Times New Roman" pitchFamily="18" charset="0"/>
              </a:rPr>
              <a:t>là cậu bé vẽ bức tranh bàn tay.</a:t>
            </a:r>
          </a:p>
          <a:p>
            <a:pPr marL="457200" indent="-457200">
              <a:buAutoNum type="alphaLcParenR"/>
            </a:pPr>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b</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Hải </a:t>
            </a:r>
            <a:r>
              <a:rPr lang="vi-VN" sz="3600" b="1" dirty="0">
                <a:solidFill>
                  <a:srgbClr val="0000FF"/>
                </a:solidFill>
                <a:latin typeface="Times New Roman" pitchFamily="18" charset="0"/>
                <a:cs typeface="Times New Roman" pitchFamily="18" charset="0"/>
              </a:rPr>
              <a:t>vẽ bức tranh bàn tay.</a:t>
            </a:r>
          </a:p>
          <a:p>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c</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Đó </a:t>
            </a:r>
            <a:r>
              <a:rPr lang="vi-VN" sz="3600" b="1" dirty="0">
                <a:solidFill>
                  <a:srgbClr val="0000FF"/>
                </a:solidFill>
                <a:latin typeface="Times New Roman" pitchFamily="18" charset="0"/>
                <a:cs typeface="Times New Roman" pitchFamily="18" charset="0"/>
              </a:rPr>
              <a:t>là bàn tay yêu thương của cô giáo.</a:t>
            </a:r>
          </a:p>
        </p:txBody>
      </p:sp>
      <p:sp>
        <p:nvSpPr>
          <p:cNvPr id="7" name="Cloud 6"/>
          <p:cNvSpPr/>
          <p:nvPr/>
        </p:nvSpPr>
        <p:spPr>
          <a:xfrm>
            <a:off x="9366608" y="2821027"/>
            <a:ext cx="2146300"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 gì?</a:t>
            </a:r>
          </a:p>
        </p:txBody>
      </p:sp>
      <p:sp>
        <p:nvSpPr>
          <p:cNvPr id="8" name="Cloud 7"/>
          <p:cNvSpPr/>
          <p:nvPr/>
        </p:nvSpPr>
        <p:spPr>
          <a:xfrm>
            <a:off x="9244806" y="762000"/>
            <a:ext cx="2260600"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Là ai?</a:t>
            </a:r>
          </a:p>
        </p:txBody>
      </p:sp>
      <p:sp>
        <p:nvSpPr>
          <p:cNvPr id="9" name="Cloud 8"/>
          <p:cNvSpPr/>
          <p:nvPr/>
        </p:nvSpPr>
        <p:spPr>
          <a:xfrm>
            <a:off x="9551949" y="4953000"/>
            <a:ext cx="2209007" cy="152974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Làm gì?</a:t>
            </a:r>
          </a:p>
        </p:txBody>
      </p:sp>
      <p:sp>
        <p:nvSpPr>
          <p:cNvPr id="10" name="TextBox 9"/>
          <p:cNvSpPr txBox="1"/>
          <p:nvPr/>
        </p:nvSpPr>
        <p:spPr>
          <a:xfrm>
            <a:off x="3043921" y="2209603"/>
            <a:ext cx="2501900" cy="707886"/>
          </a:xfrm>
          <a:prstGeom prst="rect">
            <a:avLst/>
          </a:prstGeom>
          <a:noFill/>
        </p:spPr>
        <p:txBody>
          <a:bodyPr wrap="square" rtlCol="0">
            <a:spAutoFit/>
          </a:bodyPr>
          <a:lstStyle/>
          <a:p>
            <a:pPr algn="ctr"/>
            <a:r>
              <a:rPr lang="vi-VN" sz="4000" dirty="0">
                <a:latin typeface="Times New Roman" pitchFamily="18" charset="0"/>
                <a:cs typeface="Times New Roman" pitchFamily="18" charset="0"/>
              </a:rPr>
              <a:t>Hải là ai?</a:t>
            </a:r>
          </a:p>
        </p:txBody>
      </p:sp>
      <p:sp>
        <p:nvSpPr>
          <p:cNvPr id="11" name="Rectangle 10"/>
          <p:cNvSpPr/>
          <p:nvPr/>
        </p:nvSpPr>
        <p:spPr>
          <a:xfrm>
            <a:off x="3099672" y="3762118"/>
            <a:ext cx="2577950" cy="707886"/>
          </a:xfrm>
          <a:prstGeom prst="rect">
            <a:avLst/>
          </a:prstGeom>
        </p:spPr>
        <p:txBody>
          <a:bodyPr wrap="non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12" name="Rectangle 11"/>
          <p:cNvSpPr/>
          <p:nvPr/>
        </p:nvSpPr>
        <p:spPr>
          <a:xfrm>
            <a:off x="3262376" y="5454510"/>
            <a:ext cx="2064989" cy="707886"/>
          </a:xfrm>
          <a:prstGeom prst="rect">
            <a:avLst/>
          </a:prstGeom>
        </p:spPr>
        <p:txBody>
          <a:bodyPr wrap="none">
            <a:spAutoFit/>
          </a:bodyPr>
          <a:lstStyle/>
          <a:p>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173855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884140" y="204289"/>
            <a:ext cx="9507731" cy="707886"/>
          </a:xfrm>
          <a:prstGeom prst="rect">
            <a:avLst/>
          </a:prstGeom>
        </p:spPr>
        <p:txBody>
          <a:bodyPr wrap="non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Mỗi câu sau có tác dụng gì? Ghép đúng:</a:t>
            </a:r>
            <a:endParaRPr lang="en-US" sz="4000" b="1" dirty="0">
              <a:solidFill>
                <a:srgbClr val="0000FF"/>
              </a:solidFill>
              <a:latin typeface="Times New Roman" pitchFamily="18" charset="0"/>
              <a:cs typeface="Times New Roman" pitchFamily="18" charset="0"/>
            </a:endParaRPr>
          </a:p>
        </p:txBody>
      </p:sp>
      <p:sp>
        <p:nvSpPr>
          <p:cNvPr id="4" name="Rectangle 3"/>
          <p:cNvSpPr/>
          <p:nvPr/>
        </p:nvSpPr>
        <p:spPr>
          <a:xfrm>
            <a:off x="608806" y="1600200"/>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a) </a:t>
            </a:r>
            <a:r>
              <a:rPr lang="en-US" sz="3600" dirty="0" err="1">
                <a:solidFill>
                  <a:schemeClr val="tx1"/>
                </a:solidFill>
                <a:latin typeface="Times New Roman" pitchFamily="18" charset="0"/>
                <a:cs typeface="Times New Roman" pitchFamily="18" charset="0"/>
              </a:rPr>
              <a:t>mỗi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hãy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một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tranh</a:t>
            </a:r>
            <a:r>
              <a:rPr lang="en-US" sz="3600" dirty="0">
                <a:solidFill>
                  <a:schemeClr val="tx1"/>
                </a:solidFill>
                <a:latin typeface="Times New Roman" pitchFamily="18" charset="0"/>
                <a:cs typeface="Times New Roman" pitchFamily="18" charset="0"/>
              </a:rPr>
              <a:t>!</a:t>
            </a:r>
          </a:p>
        </p:txBody>
      </p:sp>
      <p:sp>
        <p:nvSpPr>
          <p:cNvPr id="5" name="Rectangle 4"/>
          <p:cNvSpPr/>
          <p:nvPr/>
        </p:nvSpPr>
        <p:spPr>
          <a:xfrm>
            <a:off x="608806" y="4828673"/>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c) </a:t>
            </a:r>
            <a:r>
              <a:rPr lang="en-US" sz="3600" dirty="0" err="1">
                <a:solidFill>
                  <a:schemeClr val="tx1"/>
                </a:solidFill>
                <a:latin typeface="Times New Roman" pitchFamily="18" charset="0"/>
                <a:cs typeface="Times New Roman" pitchFamily="18" charset="0"/>
              </a:rPr>
              <a:t>Cô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rất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vui</a:t>
            </a:r>
            <a:r>
              <a:rPr lang="en-US" sz="3600" dirty="0">
                <a:solidFill>
                  <a:schemeClr val="tx1"/>
                </a:solidFill>
                <a:latin typeface="Times New Roman" pitchFamily="18" charset="0"/>
                <a:cs typeface="Times New Roman" pitchFamily="18" charset="0"/>
              </a:rPr>
              <a:t>.</a:t>
            </a:r>
          </a:p>
        </p:txBody>
      </p:sp>
      <p:sp>
        <p:nvSpPr>
          <p:cNvPr id="6" name="Rectangle 5"/>
          <p:cNvSpPr/>
          <p:nvPr/>
        </p:nvSpPr>
        <p:spPr>
          <a:xfrm>
            <a:off x="608806" y="3214436"/>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b) </a:t>
            </a:r>
            <a:r>
              <a:rPr lang="en-US" sz="3600" dirty="0" err="1">
                <a:solidFill>
                  <a:schemeClr val="tx1"/>
                </a:solidFill>
                <a:latin typeface="Times New Roman" pitchFamily="18" charset="0"/>
                <a:cs typeface="Times New Roman" pitchFamily="18" charset="0"/>
              </a:rPr>
              <a:t>Vì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tay</a:t>
            </a:r>
            <a:r>
              <a:rPr lang="en-US" sz="3600" dirty="0">
                <a:solidFill>
                  <a:schemeClr val="tx1"/>
                </a:solidFill>
                <a:latin typeface="Times New Roman" pitchFamily="18" charset="0"/>
                <a:cs typeface="Times New Roman" pitchFamily="18" charset="0"/>
              </a:rPr>
              <a:t>?</a:t>
            </a:r>
          </a:p>
        </p:txBody>
      </p:sp>
      <p:sp>
        <p:nvSpPr>
          <p:cNvPr id="7" name="Rectangle 6"/>
          <p:cNvSpPr/>
          <p:nvPr/>
        </p:nvSpPr>
        <p:spPr>
          <a:xfrm>
            <a:off x="7807989" y="5003043"/>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latin typeface="Times New Roman" pitchFamily="18" charset="0"/>
                <a:cs typeface="Times New Roman" pitchFamily="18" charset="0"/>
              </a:rPr>
              <a:t>3)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yêu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cầu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nghị</a:t>
            </a:r>
            <a:endParaRPr lang="en-US" sz="3600" dirty="0">
              <a:solidFill>
                <a:schemeClr val="tx1"/>
              </a:solidFill>
              <a:latin typeface="Times New Roman" pitchFamily="18" charset="0"/>
              <a:cs typeface="Times New Roman" pitchFamily="18" charset="0"/>
            </a:endParaRPr>
          </a:p>
        </p:txBody>
      </p:sp>
      <p:sp>
        <p:nvSpPr>
          <p:cNvPr id="8" name="Rectangle 7"/>
          <p:cNvSpPr/>
          <p:nvPr/>
        </p:nvSpPr>
        <p:spPr>
          <a:xfrm>
            <a:off x="7807989" y="3432648"/>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2)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7771606" y="1801456"/>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1)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hỏi</a:t>
            </a:r>
            <a:endParaRPr lang="en-US" sz="3600" dirty="0">
              <a:solidFill>
                <a:schemeClr val="tx1"/>
              </a:solidFill>
              <a:latin typeface="Times New Roman" pitchFamily="18" charset="0"/>
              <a:cs typeface="Times New Roman" pitchFamily="18" charset="0"/>
            </a:endParaRPr>
          </a:p>
        </p:txBody>
      </p:sp>
      <p:cxnSp>
        <p:nvCxnSpPr>
          <p:cNvPr id="11" name="Straight Connector 10"/>
          <p:cNvCxnSpPr>
            <a:stCxn id="4" idx="3"/>
            <a:endCxn id="7" idx="1"/>
          </p:cNvCxnSpPr>
          <p:nvPr/>
        </p:nvCxnSpPr>
        <p:spPr>
          <a:xfrm>
            <a:off x="5638006" y="2247900"/>
            <a:ext cx="2169983" cy="331565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5638006" y="3993163"/>
            <a:ext cx="2169983" cy="148321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9" idx="1"/>
          </p:cNvCxnSpPr>
          <p:nvPr/>
        </p:nvCxnSpPr>
        <p:spPr>
          <a:xfrm flipV="1">
            <a:off x="5638006" y="2361971"/>
            <a:ext cx="2133600" cy="150016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809059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969544" y="60826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5" name="Rectangle 4"/>
          <p:cNvSpPr/>
          <p:nvPr/>
        </p:nvSpPr>
        <p:spPr>
          <a:xfrm>
            <a:off x="456406" y="2057401"/>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pic>
        <p:nvPicPr>
          <p:cNvPr id="6" name="Picture 5"/>
          <p:cNvPicPr>
            <a:picLocks noChangeAspect="1"/>
          </p:cNvPicPr>
          <p:nvPr/>
        </p:nvPicPr>
        <p:blipFill>
          <a:blip r:embed="rId3"/>
          <a:stretch>
            <a:fillRect/>
          </a:stretch>
        </p:blipFill>
        <p:spPr>
          <a:xfrm>
            <a:off x="6628606" y="2057400"/>
            <a:ext cx="5360194" cy="3097001"/>
          </a:xfrm>
          <a:prstGeom prst="roundRect">
            <a:avLst/>
          </a:prstGeom>
        </p:spPr>
      </p:pic>
    </p:spTree>
    <p:extLst>
      <p:ext uri="{BB962C8B-B14F-4D97-AF65-F5344CB8AC3E}">
        <p14:creationId xmlns:p14="http://schemas.microsoft.com/office/powerpoint/2010/main" xmlns="" val="4365595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80206" y="762000"/>
            <a:ext cx="11582400" cy="5509200"/>
          </a:xfrm>
          <a:prstGeom prst="rect">
            <a:avLst/>
          </a:prstGeom>
        </p:spPr>
        <p:txBody>
          <a:bodyPr wrap="square">
            <a:spAutoFit/>
          </a:bodyPr>
          <a:lstStyle/>
          <a:p>
            <a:r>
              <a:rPr lang="vi-VN" sz="3200" b="1" dirty="0" smtClean="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32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3200" dirty="0" smtClean="0">
                <a:latin typeface="Times New Roman" panose="02020603050405020304" pitchFamily="18" charset="0"/>
                <a:cs typeface="Times New Roman" panose="02020603050405020304" pitchFamily="18" charset="0"/>
              </a:rPr>
              <a:t>- Đó là bàn tay của cô đấy ạ. - Cậu bé thì thầm.</a:t>
            </a:r>
          </a:p>
          <a:p>
            <a:r>
              <a:rPr lang="vi-VN" sz="32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32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3200" i="1" dirty="0" smtClean="0">
                <a:latin typeface="Times New Roman" panose="02020603050405020304" pitchFamily="18" charset="0"/>
                <a:cs typeface="Times New Roman" panose="02020603050405020304" pitchFamily="18" charset="0"/>
              </a:rPr>
              <a:t>Theo sách Hạt giống tâm hồn</a:t>
            </a:r>
            <a:endParaRPr lang="vi-VN"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226859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09206" y="685800"/>
            <a:ext cx="5689600" cy="861775"/>
          </a:xfrm>
          <a:prstGeom prst="rect">
            <a:avLst/>
          </a:prstGeom>
          <a:noFill/>
        </p:spPr>
        <p:txBody>
          <a:bodyPr wrap="square" lIns="121917" tIns="60958" rIns="121917" bIns="60958"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DẶN DÒ</a:t>
            </a:r>
            <a:endPar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115710" y="2741474"/>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THANK YOU</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Tạm</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biệt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hẹn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gặp</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lại</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3074" name="Picture 2" descr="50+ Ảnh động trái tim cực đẹp"/>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1206" y="4495800"/>
            <a:ext cx="3331308"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520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 xmlns:a16="http://schemas.microsoft.com/office/drawing/2014/main" id="{0667024D-077C-41FB-84FC-D91D5651A194}"/>
              </a:ext>
            </a:extLst>
          </p:cNvPr>
          <p:cNvSpPr/>
          <p:nvPr/>
        </p:nvSpPr>
        <p:spPr>
          <a:xfrm>
            <a:off x="837406" y="352613"/>
            <a:ext cx="7675277" cy="153815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a:t>
            </a:r>
          </a:p>
          <a:p>
            <a:pPr algn="ct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033655" y="60064"/>
            <a:ext cx="800353" cy="803910"/>
          </a:xfrm>
          <a:prstGeom prst="rect">
            <a:avLst/>
          </a:prstGeom>
        </p:spPr>
      </p:pic>
      <p:sp>
        <p:nvSpPr>
          <p:cNvPr id="6" name="1">
            <a:extLst>
              <a:ext uri="{FF2B5EF4-FFF2-40B4-BE49-F238E27FC236}">
                <a16:creationId xmlns="" xmlns:a16="http://schemas.microsoft.com/office/drawing/2014/main" id="{A98ECE88-115D-4A1D-8452-F943FF1AC741}"/>
              </a:ext>
            </a:extLst>
          </p:cNvPr>
          <p:cNvSpPr/>
          <p:nvPr/>
        </p:nvSpPr>
        <p:spPr>
          <a:xfrm>
            <a:off x="407687" y="462609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A</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a:solidFill>
                  <a:schemeClr val="tx1"/>
                </a:solidFill>
                <a:latin typeface="Times New Roman" pitchFamily="18" charset="0"/>
                <a:cs typeface="Times New Roman" pitchFamily="18" charset="0"/>
              </a:rPr>
              <a:t> Để cho các bạn học sinh quan sát và viết đoạn văn tả một loại trái cây mà mình yêu thích</a:t>
            </a:r>
            <a:r>
              <a:rPr lang="vi-VN" sz="2000" dirty="0" smtClean="0">
                <a:solidFill>
                  <a:schemeClr val="tx1"/>
                </a:solidFill>
                <a:latin typeface="Times New Roman" pitchFamily="18" charset="0"/>
                <a:cs typeface="Times New Roman" pitchFamily="18" charset="0"/>
              </a:rPr>
              <a:t>.</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FA2065B4-32D5-4275-B2C9-8B5FF2ACCBD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93774" y="3312359"/>
            <a:ext cx="1514278" cy="1514278"/>
          </a:xfrm>
          <a:prstGeom prst="rect">
            <a:avLst/>
          </a:prstGeom>
        </p:spPr>
      </p:pic>
      <p:sp>
        <p:nvSpPr>
          <p:cNvPr id="8" name="2">
            <a:extLst>
              <a:ext uri="{FF2B5EF4-FFF2-40B4-BE49-F238E27FC236}">
                <a16:creationId xmlns=""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Để thưởng cho các bạn học </a:t>
            </a:r>
            <a:r>
              <a:rPr lang="vi-VN" dirty="0" smtClean="0">
                <a:solidFill>
                  <a:schemeClr val="tx1"/>
                </a:solidFill>
                <a:latin typeface="Times New Roman" pitchFamily="18" charset="0"/>
                <a:cs typeface="Times New Roman" pitchFamily="18" charset="0"/>
              </a:rPr>
              <a:t>sin</a:t>
            </a:r>
            <a:r>
              <a:rPr lang="en-US" dirty="0" smtClean="0">
                <a:solidFill>
                  <a:schemeClr val="tx1"/>
                </a:solidFill>
                <a:latin typeface="Times New Roman" pitchFamily="18" charset="0"/>
                <a:cs typeface="Times New Roman" pitchFamily="18" charset="0"/>
              </a:rPr>
              <a:t>h</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29116D89-5671-4377-A980-517B605BECA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077828" y="3260411"/>
            <a:ext cx="1434855" cy="1434855"/>
          </a:xfrm>
          <a:prstGeom prst="rect">
            <a:avLst/>
          </a:prstGeom>
        </p:spPr>
      </p:pic>
      <p:sp>
        <p:nvSpPr>
          <p:cNvPr id="10" name="3">
            <a:extLst>
              <a:ext uri="{FF2B5EF4-FFF2-40B4-BE49-F238E27FC236}">
                <a16:creationId xmlns=""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C</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itchFamily="18" charset="0"/>
                <a:cs typeface="Times New Roman" pitchFamily="18" charset="0"/>
              </a:rPr>
              <a:t>Chia cho các bạn học sinh cùng </a:t>
            </a:r>
            <a:r>
              <a:rPr lang="vi-VN" sz="2800" dirty="0" smtClean="0">
                <a:solidFill>
                  <a:schemeClr val="tx1"/>
                </a:solidFill>
                <a:latin typeface="Times New Roman" pitchFamily="18" charset="0"/>
                <a:cs typeface="Times New Roman" pitchFamily="18" charset="0"/>
              </a:rPr>
              <a:t>ăn</a:t>
            </a:r>
            <a:endParaRPr lang="vi-VN" sz="2800"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5D199BEE-8167-419B-B668-203E8A2CC005}"/>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125264" y="3410540"/>
            <a:ext cx="1317916" cy="1317916"/>
          </a:xfrm>
          <a:prstGeom prst="rect">
            <a:avLst/>
          </a:prstGeom>
        </p:spPr>
      </p:pic>
      <p:sp>
        <p:nvSpPr>
          <p:cNvPr id="12" name="4">
            <a:extLst>
              <a:ext uri="{FF2B5EF4-FFF2-40B4-BE49-F238E27FC236}">
                <a16:creationId xmlns="" xmlns:a16="http://schemas.microsoft.com/office/drawing/2014/main" id="{00BEFBB1-525B-415D-8E45-ADCB8FD217EA}"/>
              </a:ext>
            </a:extLst>
          </p:cNvPr>
          <p:cNvSpPr/>
          <p:nvPr/>
        </p:nvSpPr>
        <p:spPr>
          <a:xfrm>
            <a:off x="9461944" y="4655555"/>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chemeClr val="tx1"/>
                </a:solidFill>
                <a:latin typeface="Times New Roman" panose="02020603050405020304" pitchFamily="18" charset="0"/>
                <a:cs typeface="Times New Roman" panose="02020603050405020304" pitchFamily="18" charset="0"/>
              </a:rPr>
              <a:t>Để cho các bạn học sinh quan sát và vẽ </a:t>
            </a:r>
            <a:r>
              <a:rPr lang="vi-VN" sz="2800" dirty="0" smtClean="0">
                <a:solidFill>
                  <a:schemeClr val="tx1"/>
                </a:solidFill>
                <a:latin typeface="Times New Roman" panose="02020603050405020304" pitchFamily="18" charset="0"/>
                <a:cs typeface="Times New Roman" panose="02020603050405020304" pitchFamily="18" charset="0"/>
              </a:rPr>
              <a:t>lại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 xmlns:a16="http://schemas.microsoft.com/office/drawing/2014/main" id="{0667024D-077C-41FB-84FC-D91D5651A194}"/>
              </a:ext>
            </a:extLst>
          </p:cNvPr>
          <p:cNvSpPr/>
          <p:nvPr/>
        </p:nvSpPr>
        <p:spPr>
          <a:xfrm>
            <a:off x="837406" y="352613"/>
            <a:ext cx="7675277" cy="183733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vui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quá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hiện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cảm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xúc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gì</a:t>
            </a:r>
            <a:r>
              <a:rPr lang="en-US" sz="4400" b="1" dirty="0">
                <a:solidFill>
                  <a:srgbClr val="FF0000"/>
                </a:solidFill>
                <a:latin typeface="Times New Roman" pitchFamily="18" charset="0"/>
                <a:cs typeface="Times New Roman" pitchFamily="18" charset="0"/>
              </a:rPr>
              <a:t>?</a:t>
            </a:r>
            <a:endParaRPr lang="vi-VN" sz="44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95255" y="1334338"/>
            <a:ext cx="800353" cy="803910"/>
          </a:xfrm>
          <a:prstGeom prst="rect">
            <a:avLst/>
          </a:prstGeom>
        </p:spPr>
      </p:pic>
      <p:sp>
        <p:nvSpPr>
          <p:cNvPr id="6" name="1">
            <a:extLst>
              <a:ext uri="{FF2B5EF4-FFF2-40B4-BE49-F238E27FC236}">
                <a16:creationId xmlns="" xmlns:a16="http://schemas.microsoft.com/office/drawing/2014/main" id="{A98ECE88-115D-4A1D-8452-F943FF1AC741}"/>
              </a:ext>
            </a:extLst>
          </p:cNvPr>
          <p:cNvSpPr/>
          <p:nvPr/>
        </p:nvSpPr>
        <p:spPr>
          <a:xfrm>
            <a:off x="9461943" y="4636401"/>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smtClean="0">
                <a:solidFill>
                  <a:srgbClr val="002060"/>
                </a:solidFill>
                <a:latin typeface="Times New Roman" panose="02020603050405020304" pitchFamily="18" charset="0"/>
                <a:cs typeface="Times New Roman" panose="02020603050405020304" pitchFamily="18" charset="0"/>
              </a:rPr>
              <a:t>D.</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sướng</a:t>
            </a:r>
            <a:r>
              <a:rPr lang="en-US" dirty="0">
                <a:solidFill>
                  <a:schemeClr val="tx1"/>
                </a:solidFill>
                <a:latin typeface="Times New Roman" pitchFamily="18" charset="0"/>
                <a:cs typeface="Times New Roman" pitchFamily="18" charset="0"/>
              </a:rPr>
              <a:t>, reo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muốn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niềm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FA2065B4-32D5-4275-B2C9-8B5FF2ACCBD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93774" y="3312359"/>
            <a:ext cx="1514278" cy="1514278"/>
          </a:xfrm>
          <a:prstGeom prst="rect">
            <a:avLst/>
          </a:prstGeom>
        </p:spPr>
      </p:pic>
      <p:sp>
        <p:nvSpPr>
          <p:cNvPr id="8" name="2">
            <a:extLst>
              <a:ext uri="{FF2B5EF4-FFF2-40B4-BE49-F238E27FC236}">
                <a16:creationId xmlns=""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xúc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29116D89-5671-4377-A980-517B605BECA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077828" y="3260411"/>
            <a:ext cx="1434855" cy="1434855"/>
          </a:xfrm>
          <a:prstGeom prst="rect">
            <a:avLst/>
          </a:prstGeom>
        </p:spPr>
      </p:pic>
      <p:sp>
        <p:nvSpPr>
          <p:cNvPr id="10" name="3">
            <a:extLst>
              <a:ext uri="{FF2B5EF4-FFF2-40B4-BE49-F238E27FC236}">
                <a16:creationId xmlns=""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5D199BEE-8167-419B-B668-203E8A2CC005}"/>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125264" y="3410540"/>
            <a:ext cx="1317916" cy="1317916"/>
          </a:xfrm>
          <a:prstGeom prst="rect">
            <a:avLst/>
          </a:prstGeom>
        </p:spPr>
      </p:pic>
      <p:sp>
        <p:nvSpPr>
          <p:cNvPr id="12" name="4">
            <a:extLst>
              <a:ext uri="{FF2B5EF4-FFF2-40B4-BE49-F238E27FC236}">
                <a16:creationId xmlns="" xmlns:a16="http://schemas.microsoft.com/office/drawing/2014/main" id="{00BEFBB1-525B-415D-8E45-ADCB8FD217EA}"/>
              </a:ext>
            </a:extLst>
          </p:cNvPr>
          <p:cNvSpPr/>
          <p:nvPr/>
        </p:nvSpPr>
        <p:spPr>
          <a:xfrm>
            <a:off x="441414" y="459740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Buồn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nản</a:t>
            </a:r>
            <a:endParaRPr lang="vi-VN"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155" y="3240113"/>
            <a:ext cx="1355431" cy="1355431"/>
          </a:xfrm>
          <a:prstGeom prst="rect">
            <a:avLst/>
          </a:prstGeom>
        </p:spPr>
      </p:pic>
      <p:sp>
        <p:nvSpPr>
          <p:cNvPr id="4" name="Speech Bubble: Rectangle with Corners Rounded 7">
            <a:extLst>
              <a:ext uri="{FF2B5EF4-FFF2-40B4-BE49-F238E27FC236}">
                <a16:creationId xmlns="" xmlns:a16="http://schemas.microsoft.com/office/drawing/2014/main" id="{0667024D-077C-41FB-84FC-D91D5651A194}"/>
              </a:ext>
            </a:extLst>
          </p:cNvPr>
          <p:cNvSpPr/>
          <p:nvPr/>
        </p:nvSpPr>
        <p:spPr>
          <a:xfrm>
            <a:off x="837406" y="352613"/>
            <a:ext cx="7675277" cy="1869718"/>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033655" y="60064"/>
            <a:ext cx="800353" cy="803910"/>
          </a:xfrm>
          <a:prstGeom prst="rect">
            <a:avLst/>
          </a:prstGeom>
        </p:spPr>
      </p:pic>
      <p:sp>
        <p:nvSpPr>
          <p:cNvPr id="6" name="1">
            <a:extLst>
              <a:ext uri="{FF2B5EF4-FFF2-40B4-BE49-F238E27FC236}">
                <a16:creationId xmlns="" xmlns:a16="http://schemas.microsoft.com/office/drawing/2014/main" id="{A98ECE88-115D-4A1D-8452-F943FF1AC741}"/>
              </a:ext>
            </a:extLst>
          </p:cNvPr>
          <p:cNvSpPr/>
          <p:nvPr/>
        </p:nvSpPr>
        <p:spPr>
          <a:xfrm>
            <a:off x="3333513" y="449100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B</a:t>
            </a:r>
            <a:r>
              <a:rPr lang="en-US" sz="2000" dirty="0" smtClean="0">
                <a:solidFill>
                  <a:srgbClr val="002060"/>
                </a:solidFill>
                <a:latin typeface="Times New Roman" panose="02020603050405020304" pitchFamily="18" charset="0"/>
                <a:cs typeface="Times New Roman" panose="02020603050405020304" pitchFamily="18" charset="0"/>
              </a:rPr>
              <a:t>.</a:t>
            </a:r>
            <a:r>
              <a:rPr lang="vi-VN"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vuốt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yêu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FA2065B4-32D5-4275-B2C9-8B5FF2ACCBD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14362" y="3252348"/>
            <a:ext cx="1514278" cy="1514278"/>
          </a:xfrm>
          <a:prstGeom prst="rect">
            <a:avLst/>
          </a:prstGeom>
        </p:spPr>
      </p:pic>
      <p:sp>
        <p:nvSpPr>
          <p:cNvPr id="8" name="2">
            <a:extLst>
              <a:ext uri="{FF2B5EF4-FFF2-40B4-BE49-F238E27FC236}">
                <a16:creationId xmlns="" xmlns:a16="http://schemas.microsoft.com/office/drawing/2014/main" id="{88E5E567-B90E-4275-AC51-C8D58F3AA2A7}"/>
              </a:ext>
            </a:extLst>
          </p:cNvPr>
          <p:cNvSpPr/>
          <p:nvPr/>
        </p:nvSpPr>
        <p:spPr>
          <a:xfrm>
            <a:off x="326125" y="4491009"/>
            <a:ext cx="2461677"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29116D89-5671-4377-A980-517B605BECA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998416" y="3200400"/>
            <a:ext cx="1434855" cy="1434855"/>
          </a:xfrm>
          <a:prstGeom prst="rect">
            <a:avLst/>
          </a:prstGeom>
        </p:spPr>
      </p:pic>
      <p:sp>
        <p:nvSpPr>
          <p:cNvPr id="10" name="3">
            <a:extLst>
              <a:ext uri="{FF2B5EF4-FFF2-40B4-BE49-F238E27FC236}">
                <a16:creationId xmlns="" xmlns:a16="http://schemas.microsoft.com/office/drawing/2014/main" id="{64E263D4-FF99-4115-A750-399C550760EE}"/>
              </a:ext>
            </a:extLst>
          </p:cNvPr>
          <p:cNvSpPr/>
          <p:nvPr/>
        </p:nvSpPr>
        <p:spPr>
          <a:xfrm>
            <a:off x="6335095" y="4620781"/>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yêu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thích</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5D199BEE-8167-419B-B668-203E8A2CC005}"/>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045852" y="3350529"/>
            <a:ext cx="1317916" cy="1317916"/>
          </a:xfrm>
          <a:prstGeom prst="rect">
            <a:avLst/>
          </a:prstGeom>
        </p:spPr>
      </p:pic>
      <p:sp>
        <p:nvSpPr>
          <p:cNvPr id="12" name="4">
            <a:extLst>
              <a:ext uri="{FF2B5EF4-FFF2-40B4-BE49-F238E27FC236}">
                <a16:creationId xmlns="" xmlns:a16="http://schemas.microsoft.com/office/drawing/2014/main" id="{00BEFBB1-525B-415D-8E45-ADCB8FD217EA}"/>
              </a:ext>
            </a:extLst>
          </p:cNvPr>
          <p:cNvSpPr/>
          <p:nvPr/>
        </p:nvSpPr>
        <p:spPr>
          <a:xfrm>
            <a:off x="9382532" y="459554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5058061" y="2552465"/>
            <a:ext cx="2088316" cy="1599174"/>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cstate="print">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cstate="print">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cstate="print">
              <a:alphaModFix/>
              <a:extLst>
                <a:ext uri="{BEBA8EAE-BF5A-486C-A8C5-ECC9F3942E4B}">
                  <a14:imgProps xmlns:a14="http://schemas.microsoft.com/office/drawing/2010/main" xmlns="">
                    <a14:imgLayer r:embed="rId5">
                      <a14:imgEffect>
                        <a14:brightnessContrast bright="40000" contras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4652335" y="4038600"/>
            <a:ext cx="280425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000FF"/>
                </a:solidFill>
                <a:latin typeface="Times New Roman"/>
                <a:ea typeface="Times New Roman"/>
                <a:cs typeface="Times New Roman"/>
                <a:sym typeface="Times New Roman"/>
              </a:rPr>
              <a:t>CHIA SẺ</a:t>
            </a:r>
            <a:endParaRPr sz="2800" b="1" dirty="0">
              <a:solidFill>
                <a:srgbClr val="0000FF"/>
              </a:solidFill>
              <a:latin typeface="Times New Roman"/>
              <a:ea typeface="Times New Roman"/>
              <a:cs typeface="Times New Roman"/>
              <a:sym typeface="Times New Roman"/>
            </a:endParaRPr>
          </a:p>
        </p:txBody>
      </p:sp>
      <p:sp>
        <p:nvSpPr>
          <p:cNvPr id="8" name="Google Shape;108;p3"/>
          <p:cNvSpPr/>
          <p:nvPr/>
        </p:nvSpPr>
        <p:spPr>
          <a:xfrm>
            <a:off x="5012332" y="2362201"/>
            <a:ext cx="2225874" cy="2514599"/>
          </a:xfrm>
          <a:prstGeom prst="ellipse">
            <a:avLst/>
          </a:prstGeom>
          <a:noFill/>
          <a:ln w="38100" cap="flat" cmpd="sng">
            <a:solidFill>
              <a:schemeClr val="lt1"/>
            </a:solidFill>
            <a:prstDash val="solid"/>
            <a:miter lim="800000"/>
            <a:headEnd type="none" w="sm" len="sm"/>
            <a:tailEnd type="none" w="sm" len="sm"/>
          </a:ln>
          <a:effectLst>
            <a:glow rad="2286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xmlns="" val="417165131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3814" y="385260"/>
            <a:ext cx="8249444" cy="1569660"/>
          </a:xfrm>
          <a:prstGeom prst="rect">
            <a:avLst/>
          </a:prstGeom>
          <a:noFill/>
        </p:spPr>
        <p:txBody>
          <a:bodyPr wrap="square" rtlCol="0">
            <a:spAutoFit/>
          </a:bodyPr>
          <a:lstStyle/>
          <a:p>
            <a:pPr algn="ctr"/>
            <a:r>
              <a:rPr lang="en-US" sz="3200" b="1" dirty="0" err="1">
                <a:solidFill>
                  <a:schemeClr val="bg1"/>
                </a:solidFill>
                <a:latin typeface="Times New Roman" pitchFamily="18" charset="0"/>
                <a:cs typeface="Times New Roman" pitchFamily="18" charset="0"/>
              </a:rPr>
              <a:t>Dựa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gợi</a:t>
            </a:r>
            <a:r>
              <a:rPr lang="en-US" sz="3200" b="1" dirty="0">
                <a:solidFill>
                  <a:schemeClr val="bg1"/>
                </a:solidFill>
                <a:latin typeface="Times New Roman" pitchFamily="18" charset="0"/>
                <a:cs typeface="Times New Roman" pitchFamily="18" charset="0"/>
              </a:rPr>
              <a:t> ý, </a:t>
            </a:r>
            <a:r>
              <a:rPr lang="en-US" sz="3200" b="1" dirty="0" err="1">
                <a:solidFill>
                  <a:schemeClr val="bg1"/>
                </a:solidFill>
                <a:latin typeface="Times New Roman" pitchFamily="18" charset="0"/>
                <a:cs typeface="Times New Roman" pitchFamily="18" charset="0"/>
              </a:rPr>
              <a:t>tìm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phù</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hợp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mỗi</a:t>
            </a:r>
            <a:r>
              <a:rPr lang="en-US" sz="3200" b="1" dirty="0">
                <a:solidFill>
                  <a:schemeClr val="bg1"/>
                </a:solidFill>
                <a:latin typeface="Times New Roman" pitchFamily="18" charset="0"/>
                <a:cs typeface="Times New Roman" pitchFamily="18" charset="0"/>
              </a:rPr>
              <a:t> ô </a:t>
            </a:r>
            <a:r>
              <a:rPr lang="en-US" sz="3200" b="1" dirty="0" err="1">
                <a:solidFill>
                  <a:schemeClr val="bg1"/>
                </a:solidFill>
                <a:latin typeface="Times New Roman" pitchFamily="18" charset="0"/>
                <a:cs typeface="Times New Roman" pitchFamily="18" charset="0"/>
              </a:rPr>
              <a:t>trống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để</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hoàn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thành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theo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dòng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xuất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hiện</a:t>
            </a:r>
            <a:r>
              <a:rPr lang="en-US" sz="3200" b="1" dirty="0">
                <a:solidFill>
                  <a:schemeClr val="bg1"/>
                </a:solidFill>
                <a:latin typeface="Times New Roman" pitchFamily="18" charset="0"/>
                <a:cs typeface="Times New Roman" pitchFamily="18" charset="0"/>
              </a:rPr>
              <a:t> ở </a:t>
            </a:r>
            <a:r>
              <a:rPr lang="en-US" sz="3200" b="1" dirty="0" err="1">
                <a:solidFill>
                  <a:schemeClr val="bg1"/>
                </a:solidFill>
                <a:latin typeface="Times New Roman" pitchFamily="18" charset="0"/>
                <a:cs typeface="Times New Roman" pitchFamily="18" charset="0"/>
              </a:rPr>
              <a:t>cột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tô</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màu</a:t>
            </a:r>
            <a:r>
              <a:rPr lang="en-US" sz="3200" b="1" dirty="0">
                <a:solidFill>
                  <a:schemeClr val="bg1"/>
                </a:solidFill>
                <a:latin typeface="Times New Roman" pitchFamily="18" charset="0"/>
                <a:cs typeface="Times New Roman" pitchFamily="18" charset="0"/>
              </a:rPr>
              <a:t> cam:</a:t>
            </a:r>
            <a:endParaRPr lang="vi-VN" sz="3200" b="1" dirty="0">
              <a:solidFill>
                <a:schemeClr val="bg1"/>
              </a:solidFill>
              <a:latin typeface="Times New Roman" pitchFamily="18" charset="0"/>
              <a:cs typeface="Times New Roman" pitchFamily="18"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0965876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946</Words>
  <Application>Microsoft Office PowerPoint</Application>
  <PresentationFormat>Custom</PresentationFormat>
  <Paragraphs>244</Paragraphs>
  <Slides>39</Slides>
  <Notes>2</Notes>
  <HiddenSlides>0</HiddenSlides>
  <MMClips>4</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Bức tranh bàn tay</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Admin</cp:lastModifiedBy>
  <cp:revision>54</cp:revision>
  <dcterms:created xsi:type="dcterms:W3CDTF">2021-07-17T05:33:41Z</dcterms:created>
  <dcterms:modified xsi:type="dcterms:W3CDTF">2021-10-22T03:24:08Z</dcterms:modified>
</cp:coreProperties>
</file>