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3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22"/>
  </p:notesMasterIdLst>
  <p:sldIdLst>
    <p:sldId id="384" r:id="rId2"/>
    <p:sldId id="388" r:id="rId3"/>
    <p:sldId id="389" r:id="rId4"/>
    <p:sldId id="390" r:id="rId5"/>
    <p:sldId id="391" r:id="rId6"/>
    <p:sldId id="392" r:id="rId7"/>
    <p:sldId id="393" r:id="rId8"/>
    <p:sldId id="394" r:id="rId9"/>
    <p:sldId id="395" r:id="rId10"/>
    <p:sldId id="396" r:id="rId11"/>
    <p:sldId id="397" r:id="rId12"/>
    <p:sldId id="398" r:id="rId13"/>
    <p:sldId id="399" r:id="rId14"/>
    <p:sldId id="400" r:id="rId15"/>
    <p:sldId id="401" r:id="rId16"/>
    <p:sldId id="402" r:id="rId17"/>
    <p:sldId id="403" r:id="rId18"/>
    <p:sldId id="404" r:id="rId19"/>
    <p:sldId id="406" r:id="rId20"/>
    <p:sldId id="407" r:id="rId21"/>
  </p:sldIdLst>
  <p:sldSz cx="9144000" cy="5143500" type="screen16x9"/>
  <p:notesSz cx="6858000" cy="9144000"/>
  <p:embeddedFontLst>
    <p:embeddedFont>
      <p:font typeface="Kalam" panose="020B0604020202020204" charset="0"/>
      <p:regular r:id="rId23"/>
      <p:bold r:id="rId24"/>
    </p:embeddedFont>
    <p:embeddedFont>
      <p:font typeface="Montserrat" panose="020B060402020202020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Tahoma" panose="020B0604030504040204" pitchFamily="34" charset="0"/>
      <p:regular r:id="rId33"/>
      <p:bold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30901"/>
    <a:srgbClr val="9C0D02"/>
    <a:srgbClr val="C91103"/>
    <a:srgbClr val="529BEC"/>
    <a:srgbClr val="9BF945"/>
    <a:srgbClr val="FB4C43"/>
    <a:srgbClr val="000000"/>
    <a:srgbClr val="FF9933"/>
    <a:srgbClr val="FF99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8" autoAdjust="0"/>
    <p:restoredTop sz="93506" autoAdjust="0"/>
  </p:normalViewPr>
  <p:slideViewPr>
    <p:cSldViewPr snapToGrid="0">
      <p:cViewPr varScale="1">
        <p:scale>
          <a:sx n="92" d="100"/>
          <a:sy n="92" d="100"/>
        </p:scale>
        <p:origin x="81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475468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105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8629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001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F2562AC-4C88-4A6C-B077-90ACA0393644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827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lIns="68580" tIns="34290" rIns="68580" bIns="34290"/>
          <a:lstStyle/>
          <a:p>
            <a:pPr>
              <a:defRPr/>
            </a:pPr>
            <a:fld id="{2B4D151E-D75A-4CF6-8B12-9796D0D5465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5099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311909" y="174940"/>
            <a:ext cx="8539315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81406" y="1321594"/>
            <a:ext cx="8582413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377048" y="255821"/>
            <a:ext cx="1931059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368301" y="239920"/>
            <a:ext cx="8420100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9009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6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75" y="1187600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CD0F8A-4187-416C-8B26-32892C779C1A}"/>
              </a:ext>
            </a:extLst>
          </p:cNvPr>
          <p:cNvSpPr/>
          <p:nvPr userDrawn="1"/>
        </p:nvSpPr>
        <p:spPr>
          <a:xfrm>
            <a:off x="6280136" y="4888300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85" r:id="rId2"/>
    <p:sldLayoutId id="2147483691" r:id="rId3"/>
    <p:sldLayoutId id="2147483687" r:id="rId4"/>
    <p:sldLayoutId id="2147483692" r:id="rId5"/>
    <p:sldLayoutId id="2147483686" r:id="rId6"/>
    <p:sldLayoutId id="2147483693" r:id="rId7"/>
    <p:sldLayoutId id="2147483688" r:id="rId8"/>
    <p:sldLayoutId id="2147483694" r:id="rId9"/>
    <p:sldLayoutId id="2147483695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microsoft.com/office/2007/relationships/hdphoto" Target="../media/hdphoto9.wdp"/><Relationship Id="rId7" Type="http://schemas.microsoft.com/office/2007/relationships/hdphoto" Target="../media/hdphoto10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11" Type="http://schemas.openxmlformats.org/officeDocument/2006/relationships/image" Target="../media/image24.png"/><Relationship Id="rId5" Type="http://schemas.openxmlformats.org/officeDocument/2006/relationships/image" Target="../media/image20.jpeg"/><Relationship Id="rId10" Type="http://schemas.microsoft.com/office/2007/relationships/hdphoto" Target="../media/hdphoto11.wdp"/><Relationship Id="rId4" Type="http://schemas.openxmlformats.org/officeDocument/2006/relationships/image" Target="../media/image19.jpe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microsoft.com/office/2007/relationships/hdphoto" Target="../media/hdphoto11.wdp"/><Relationship Id="rId3" Type="http://schemas.openxmlformats.org/officeDocument/2006/relationships/image" Target="../media/image20.jpeg"/><Relationship Id="rId7" Type="http://schemas.microsoft.com/office/2007/relationships/hdphoto" Target="../media/hdphoto13.wdp"/><Relationship Id="rId12" Type="http://schemas.openxmlformats.org/officeDocument/2006/relationships/image" Target="../media/image23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11" Type="http://schemas.microsoft.com/office/2007/relationships/hdphoto" Target="../media/hdphoto9.wdp"/><Relationship Id="rId5" Type="http://schemas.microsoft.com/office/2007/relationships/hdphoto" Target="../media/hdphoto10.wdp"/><Relationship Id="rId10" Type="http://schemas.openxmlformats.org/officeDocument/2006/relationships/image" Target="../media/image18.png"/><Relationship Id="rId4" Type="http://schemas.openxmlformats.org/officeDocument/2006/relationships/image" Target="../media/image21.png"/><Relationship Id="rId9" Type="http://schemas.microsoft.com/office/2007/relationships/hdphoto" Target="../media/hdphoto14.wdp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28.jpeg"/><Relationship Id="rId10" Type="http://schemas.microsoft.com/office/2007/relationships/hdphoto" Target="../media/hdphoto14.wdp"/><Relationship Id="rId4" Type="http://schemas.microsoft.com/office/2007/relationships/hdphoto" Target="../media/hdphoto10.wdp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11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3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2.wmf"/><Relationship Id="rId17" Type="http://schemas.openxmlformats.org/officeDocument/2006/relationships/image" Target="../media/image30.png"/><Relationship Id="rId2" Type="http://schemas.microsoft.com/office/2007/relationships/media" Target="../media/media2.mp3"/><Relationship Id="rId16" Type="http://schemas.openxmlformats.org/officeDocument/2006/relationships/image" Target="../media/image36.png"/><Relationship Id="rId1" Type="http://schemas.openxmlformats.org/officeDocument/2006/relationships/vmlDrawing" Target="../drawings/vmlDrawing1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1.bin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35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0.xml"/><Relationship Id="rId9" Type="http://schemas.openxmlformats.org/officeDocument/2006/relationships/audio" Target="../media/audio4.wav"/><Relationship Id="rId14" Type="http://schemas.openxmlformats.org/officeDocument/2006/relationships/image" Target="../media/image34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3.png"/><Relationship Id="rId18" Type="http://schemas.openxmlformats.org/officeDocument/2006/relationships/image" Target="../media/image37.pn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2.wmf"/><Relationship Id="rId17" Type="http://schemas.openxmlformats.org/officeDocument/2006/relationships/image" Target="../media/image36.png"/><Relationship Id="rId2" Type="http://schemas.microsoft.com/office/2007/relationships/media" Target="../media/media2.mp3"/><Relationship Id="rId16" Type="http://schemas.openxmlformats.org/officeDocument/2006/relationships/image" Target="../media/image30.png"/><Relationship Id="rId1" Type="http://schemas.openxmlformats.org/officeDocument/2006/relationships/vmlDrawing" Target="../drawings/vmlDrawing2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2.bin"/><Relationship Id="rId5" Type="http://schemas.openxmlformats.org/officeDocument/2006/relationships/notesSlide" Target="../notesSlides/notesSlide3.xml"/><Relationship Id="rId15" Type="http://schemas.openxmlformats.org/officeDocument/2006/relationships/image" Target="../media/image35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0.xml"/><Relationship Id="rId9" Type="http://schemas.openxmlformats.org/officeDocument/2006/relationships/audio" Target="../media/audio4.wav"/><Relationship Id="rId14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33.png"/><Relationship Id="rId18" Type="http://schemas.openxmlformats.org/officeDocument/2006/relationships/image" Target="../media/image38.jpeg"/><Relationship Id="rId3" Type="http://schemas.openxmlformats.org/officeDocument/2006/relationships/audio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2.wmf"/><Relationship Id="rId17" Type="http://schemas.openxmlformats.org/officeDocument/2006/relationships/image" Target="../media/image30.png"/><Relationship Id="rId2" Type="http://schemas.microsoft.com/office/2007/relationships/media" Target="../media/media2.mp3"/><Relationship Id="rId16" Type="http://schemas.openxmlformats.org/officeDocument/2006/relationships/image" Target="../media/image36.png"/><Relationship Id="rId1" Type="http://schemas.openxmlformats.org/officeDocument/2006/relationships/vmlDrawing" Target="../drawings/vmlDrawing3.vml"/><Relationship Id="rId6" Type="http://schemas.openxmlformats.org/officeDocument/2006/relationships/audio" Target="../media/audio1.wav"/><Relationship Id="rId11" Type="http://schemas.openxmlformats.org/officeDocument/2006/relationships/oleObject" Target="../embeddings/oleObject3.bin"/><Relationship Id="rId5" Type="http://schemas.openxmlformats.org/officeDocument/2006/relationships/notesSlide" Target="../notesSlides/notesSlide4.xml"/><Relationship Id="rId15" Type="http://schemas.openxmlformats.org/officeDocument/2006/relationships/image" Target="../media/image35.png"/><Relationship Id="rId10" Type="http://schemas.openxmlformats.org/officeDocument/2006/relationships/audio" Target="../media/audio5.wav"/><Relationship Id="rId4" Type="http://schemas.openxmlformats.org/officeDocument/2006/relationships/slideLayout" Target="../slideLayouts/slideLayout10.xml"/><Relationship Id="rId9" Type="http://schemas.openxmlformats.org/officeDocument/2006/relationships/audio" Target="../media/audio4.wav"/><Relationship Id="rId14" Type="http://schemas.openxmlformats.org/officeDocument/2006/relationships/image" Target="../media/image34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microsoft.com/office/2007/relationships/hdphoto" Target="../media/hdphoto2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Relationship Id="rId5" Type="http://schemas.microsoft.com/office/2007/relationships/hdphoto" Target="../media/hdphoto16.wdp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png"/><Relationship Id="rId5" Type="http://schemas.microsoft.com/office/2007/relationships/hdphoto" Target="../media/hdphoto8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ADMIN\Desktop\137-1370900_children-blackboard-clipart-in-png-format-wxmh4v-clipart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213" y="329044"/>
            <a:ext cx="9557657" cy="7641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061038" y="885375"/>
            <a:ext cx="5341257" cy="19286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+mn-lt"/>
                <a:cs typeface="Times New Roman" pitchFamily="18" charset="0"/>
              </a:rPr>
              <a:t>Tính</a:t>
            </a:r>
          </a:p>
          <a:p>
            <a:r>
              <a:rPr lang="nl-NL" sz="3600" b="1" dirty="0">
                <a:solidFill>
                  <a:srgbClr val="FFFF00"/>
                </a:solidFill>
                <a:latin typeface="+mn-lt"/>
                <a:cs typeface="Times New Roman" pitchFamily="18" charset="0"/>
              </a:rPr>
              <a:t>a) 34 kg – 7kg = ......kg</a:t>
            </a:r>
            <a:endParaRPr lang="en-US" sz="3600" b="1" dirty="0">
              <a:solidFill>
                <a:srgbClr val="FFFF00"/>
              </a:solidFill>
              <a:latin typeface="+mn-lt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nl-NL" sz="3600" b="1" dirty="0">
                <a:solidFill>
                  <a:srgbClr val="FFFF00"/>
                </a:solidFill>
                <a:latin typeface="+mn-lt"/>
                <a:cs typeface="Times New Roman" pitchFamily="18" charset="0"/>
              </a:rPr>
              <a:t>b) 56 kg + 17 kg = .....kg</a:t>
            </a:r>
            <a:endParaRPr lang="en-US" sz="3600" b="1" dirty="0">
              <a:solidFill>
                <a:srgbClr val="FFFF00"/>
              </a:solidFill>
              <a:latin typeface="+mn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1391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ADMIN\Desktop\tải xuống (3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01" t="11409" r="28909" b="10569"/>
          <a:stretch/>
        </p:blipFill>
        <p:spPr bwMode="auto">
          <a:xfrm flipH="1">
            <a:off x="121023" y="1944121"/>
            <a:ext cx="2348406" cy="292902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ADMIN\Desktop\z2395873086835-853035e53e72d71b71c547381b242c05-605c06a05a78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8" r="8453"/>
          <a:stretch/>
        </p:blipFill>
        <p:spPr bwMode="auto">
          <a:xfrm>
            <a:off x="2642104" y="2770095"/>
            <a:ext cx="1997131" cy="210304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ADMIN\Desktop\946034141b5bb50699fc35b3e11e99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1259" y="66237"/>
            <a:ext cx="1720952" cy="1720952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ADMIN\Desktop\kzx1567994187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3" b="97124" l="9962" r="89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t="13045" r="5455"/>
          <a:stretch/>
        </p:blipFill>
        <p:spPr bwMode="auto">
          <a:xfrm>
            <a:off x="4823638" y="2770095"/>
            <a:ext cx="1980574" cy="2053874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ADMIN\Desktop\tải xuống (2)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644" y="1944121"/>
            <a:ext cx="2027758" cy="287984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ADMIN\Desktop\unnamed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600" b="91000" l="1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12"/>
          <a:stretch/>
        </p:blipFill>
        <p:spPr bwMode="auto">
          <a:xfrm>
            <a:off x="1498294" y="112071"/>
            <a:ext cx="1817784" cy="1697580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5" name="Picture 9" descr="C:\Users\ADMIN\Desktop\1534152223671-capture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84"/>
          <a:stretch/>
        </p:blipFill>
        <p:spPr bwMode="auto">
          <a:xfrm>
            <a:off x="3560198" y="2899"/>
            <a:ext cx="2526880" cy="2215428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4330" y="1452282"/>
            <a:ext cx="1608302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/>
              <a:t>Cân sức khỏe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21577" y="1833729"/>
            <a:ext cx="2034189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/>
              <a:t>Cân Rô – béc - van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484759" y="1448635"/>
            <a:ext cx="1713469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/>
              <a:t>Cân móc (treo)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3710" y="4784777"/>
            <a:ext cx="1098176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/>
              <a:t>Cân y tế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78134" y="4772518"/>
            <a:ext cx="1125070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/>
              <a:t>Cân đòn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198223" y="4772518"/>
            <a:ext cx="1231404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/>
              <a:t>Cân tiểu ly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630135" y="4772518"/>
            <a:ext cx="804151" cy="338554"/>
          </a:xfrm>
          <a:prstGeom prst="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600" b="1" i="1" dirty="0"/>
              <a:t>Cân tạ</a:t>
            </a:r>
          </a:p>
        </p:txBody>
      </p:sp>
    </p:spTree>
    <p:extLst>
      <p:ext uri="{BB962C8B-B14F-4D97-AF65-F5344CB8AC3E}">
        <p14:creationId xmlns:p14="http://schemas.microsoft.com/office/powerpoint/2010/main" val="1532845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ADMIN\Desktop\6269.png_300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67" b="100000" l="5455" r="97500">
                        <a14:foregroundMark x1="8864" y1="8333" x2="26591" y2="20333"/>
                        <a14:foregroundMark x1="42727" y1="9333" x2="60909" y2="34333"/>
                        <a14:foregroundMark x1="46364" y1="40333" x2="51364" y2="69333"/>
                        <a14:foregroundMark x1="6591" y1="16000" x2="18864" y2="27667"/>
                        <a14:foregroundMark x1="68636" y1="10333" x2="68636" y2="10333"/>
                        <a14:foregroundMark x1="74773" y1="18000" x2="74773" y2="18000"/>
                        <a14:foregroundMark x1="76364" y1="5333" x2="87955" y2="28333"/>
                        <a14:foregroundMark x1="67045" y1="17333" x2="86818" y2="32333"/>
                        <a14:foregroundMark x1="77045" y1="54667" x2="90455" y2="84333"/>
                        <a14:foregroundMark x1="85000" y1="94000" x2="87955" y2="95000"/>
                        <a14:foregroundMark x1="19545" y1="42333" x2="19545" y2="42333"/>
                        <a14:foregroundMark x1="18636" y1="57333" x2="18636" y2="57333"/>
                        <a14:foregroundMark x1="42955" y1="35333" x2="42955" y2="35333"/>
                        <a14:foregroundMark x1="50227" y1="32333" x2="50227" y2="32333"/>
                        <a14:foregroundMark x1="56136" y1="32000" x2="56136" y2="32000"/>
                        <a14:foregroundMark x1="62273" y1="49000" x2="62273" y2="49000"/>
                        <a14:foregroundMark x1="36591" y1="50333" x2="36591" y2="50333"/>
                        <a14:foregroundMark x1="39318" y1="44667" x2="39318" y2="44667"/>
                        <a14:foregroundMark x1="60227" y1="46000" x2="60227" y2="46000"/>
                        <a14:foregroundMark x1="77500" y1="33000" x2="77500" y2="33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009775"/>
            <a:ext cx="4914900" cy="305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2531096" y="2206185"/>
            <a:ext cx="1012203" cy="70928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4057650" y="2157263"/>
            <a:ext cx="1042251" cy="77152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ounded Rectangle 4"/>
          <p:cNvSpPr/>
          <p:nvPr/>
        </p:nvSpPr>
        <p:spPr>
          <a:xfrm>
            <a:off x="5581650" y="2205872"/>
            <a:ext cx="1066800" cy="73735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495550" y="2286000"/>
            <a:ext cx="125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FB4C43"/>
                </a:solidFill>
              </a:rPr>
              <a:t>Thảo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124325" y="2286000"/>
            <a:ext cx="942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9BF945"/>
                </a:solidFill>
              </a:rPr>
              <a:t>luận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553075" y="2329190"/>
            <a:ext cx="125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solidFill>
                  <a:srgbClr val="529BEC"/>
                </a:solidFill>
              </a:rPr>
              <a:t>nhóm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101122" y="322247"/>
            <a:ext cx="698937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Phân chia các loại cân trên theo </a:t>
            </a:r>
            <a:r>
              <a:rPr lang="en-US" sz="2400" b="1" i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2 nhóm: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  <a:latin typeface="Cambria" pitchFamily="18" charset="0"/>
              </a:rPr>
              <a:t>+ Dùng để cân khối lượng đồ vật.</a:t>
            </a:r>
          </a:p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  <a:latin typeface="Cambria" pitchFamily="18" charset="0"/>
              </a:rPr>
              <a:t>+ Dùng để phục vụ kiểm tra sức khỏe con người</a:t>
            </a:r>
            <a:r>
              <a:rPr lang="en-US" sz="2400" b="1" i="1" dirty="0">
                <a:latin typeface="Cambria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86445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33333E-6 -3.30966E-6 L 3.33333E-6 -0.0419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99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16667E-6 -3.30966E-6 L -4.16667E-6 -0.04106 " pathEditMode="relative" rAng="0" ptsTypes="AA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069"/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66667E-6 7.84193E-7 L -0.00052 -0.04724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-2377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/>
          <p:cNvCxnSpPr/>
          <p:nvPr/>
        </p:nvCxnSpPr>
        <p:spPr>
          <a:xfrm>
            <a:off x="4624533" y="609600"/>
            <a:ext cx="0" cy="3920359"/>
          </a:xfrm>
          <a:prstGeom prst="line">
            <a:avLst/>
          </a:prstGeom>
          <a:ln w="28575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762024" y="293473"/>
            <a:ext cx="3227165" cy="5777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i="1" dirty="0">
                <a:solidFill>
                  <a:srgbClr val="0070C0"/>
                </a:solidFill>
                <a:latin typeface="Cambria" pitchFamily="18" charset="0"/>
              </a:rPr>
              <a:t>Cân khối lượng đồ vật</a:t>
            </a:r>
          </a:p>
        </p:txBody>
      </p:sp>
      <p:sp>
        <p:nvSpPr>
          <p:cNvPr id="6" name="Rectangle 5"/>
          <p:cNvSpPr/>
          <p:nvPr/>
        </p:nvSpPr>
        <p:spPr>
          <a:xfrm>
            <a:off x="4661850" y="343255"/>
            <a:ext cx="38651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i="1" dirty="0">
                <a:solidFill>
                  <a:srgbClr val="0070C0"/>
                </a:solidFill>
                <a:latin typeface="Cambria" pitchFamily="18" charset="0"/>
              </a:rPr>
              <a:t>Phục vụ kiểm tra sức khỏe </a:t>
            </a:r>
          </a:p>
          <a:p>
            <a:pPr algn="ctr"/>
            <a:r>
              <a:rPr lang="en-US" sz="2400" b="1" i="1" dirty="0">
                <a:solidFill>
                  <a:srgbClr val="0070C0"/>
                </a:solidFill>
                <a:latin typeface="Cambria" pitchFamily="18" charset="0"/>
              </a:rPr>
              <a:t>con người</a:t>
            </a:r>
            <a:endParaRPr lang="en-US" sz="2400" dirty="0"/>
          </a:p>
        </p:txBody>
      </p:sp>
      <p:pic>
        <p:nvPicPr>
          <p:cNvPr id="7" name="Picture 4" descr="C:\Users\ADMIN\Desktop\z2395873086835-853035e53e72d71b71c547381b242c05-605c06a05a7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8" r="8453"/>
          <a:stretch/>
        </p:blipFill>
        <p:spPr bwMode="auto">
          <a:xfrm flipH="1">
            <a:off x="542860" y="3217707"/>
            <a:ext cx="1476614" cy="155492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C:\Users\ADMIN\Desktop\946034141b5bb50699fc35b3e11e99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494" y="844708"/>
            <a:ext cx="1541145" cy="1541145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C:\Users\ADMIN\Desktop\kzx156799418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3" b="97124" l="9962" r="89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t="13045" r="5455"/>
          <a:stretch/>
        </p:blipFill>
        <p:spPr bwMode="auto">
          <a:xfrm rot="514677" flipH="1">
            <a:off x="2101638" y="2375390"/>
            <a:ext cx="1293449" cy="1341319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ADMIN\Desktop\tải xuống (2)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1702" r="96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9245" y="2482389"/>
            <a:ext cx="1612605" cy="2290243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C:\Users\ADMIN\Desktop\1534152223671-capture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527" b="91358" l="41948" r="97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84"/>
          <a:stretch/>
        </p:blipFill>
        <p:spPr bwMode="auto">
          <a:xfrm flipH="1">
            <a:off x="685737" y="871260"/>
            <a:ext cx="1654253" cy="1450357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\Desktop\tải xuống (3)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01" t="11409" r="28909" b="10569"/>
          <a:stretch/>
        </p:blipFill>
        <p:spPr bwMode="auto">
          <a:xfrm flipH="1">
            <a:off x="6594431" y="1596438"/>
            <a:ext cx="2348406" cy="2929022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8" descr="C:\Users\ADMIN\Desktop\unnamed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600" b="91000" l="1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12"/>
          <a:stretch/>
        </p:blipFill>
        <p:spPr bwMode="auto">
          <a:xfrm>
            <a:off x="4795491" y="1596438"/>
            <a:ext cx="1817784" cy="1697580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92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1899" y="293473"/>
            <a:ext cx="4246675" cy="7396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i="1" dirty="0">
                <a:solidFill>
                  <a:srgbClr val="0070C0"/>
                </a:solidFill>
                <a:latin typeface="Cambria" pitchFamily="18" charset="0"/>
              </a:rPr>
              <a:t>Cân khối lượng đồ vật</a:t>
            </a:r>
          </a:p>
        </p:txBody>
      </p:sp>
      <p:pic>
        <p:nvPicPr>
          <p:cNvPr id="3" name="Picture 4" descr="C:\Users\ADMIN\Desktop\z2395873086835-853035e53e72d71b71c547381b242c05-605c06a05a7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8" r="8453"/>
          <a:stretch/>
        </p:blipFill>
        <p:spPr bwMode="auto">
          <a:xfrm flipH="1">
            <a:off x="1610600" y="1311148"/>
            <a:ext cx="1476614" cy="1554925"/>
          </a:xfrm>
          <a:prstGeom prst="rect">
            <a:avLst/>
          </a:prstGeom>
          <a:ln w="19050" cap="sq">
            <a:solidFill>
              <a:srgbClr val="000000"/>
            </a:solidFill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ADMIN\Desktop\kzx1567994187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3" b="97124" l="9962" r="898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69" t="13045" r="5455"/>
          <a:stretch/>
        </p:blipFill>
        <p:spPr bwMode="auto">
          <a:xfrm flipH="1">
            <a:off x="298960" y="1520156"/>
            <a:ext cx="1072637" cy="1112335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ADMIN\Desktop\tải xuống (1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3744" y="1334042"/>
            <a:ext cx="1652608" cy="1532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ADMIN\Desktop\946034141b5bb50699fc35b3e11e9939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99" y="1305750"/>
            <a:ext cx="1541145" cy="1541145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C:\Users\ADMIN\Desktop\tải xuống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11702" r="9680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49064" y="1151151"/>
            <a:ext cx="2388012" cy="3391487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9" descr="C:\Users\ADMIN\Desktop\1534152223671-capture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527" b="91358" l="41948" r="972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84"/>
          <a:stretch/>
        </p:blipFill>
        <p:spPr bwMode="auto">
          <a:xfrm flipH="1">
            <a:off x="2610163" y="2846895"/>
            <a:ext cx="2684837" cy="2353916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7929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23406" y="481803"/>
            <a:ext cx="71554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i="1" dirty="0">
                <a:solidFill>
                  <a:srgbClr val="0070C0"/>
                </a:solidFill>
                <a:latin typeface="Cambria" pitchFamily="18" charset="0"/>
              </a:rPr>
              <a:t>Phục vụ kiểm tra sức khỏe con người</a:t>
            </a:r>
            <a:endParaRPr lang="en-US" sz="2800" dirty="0"/>
          </a:p>
        </p:txBody>
      </p:sp>
      <p:pic>
        <p:nvPicPr>
          <p:cNvPr id="3" name="Picture 2" descr="C:\Users\ADMIN\Desktop\tải xuống (3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01" t="11409" r="28909" b="10569"/>
          <a:stretch/>
        </p:blipFill>
        <p:spPr bwMode="auto">
          <a:xfrm flipH="1">
            <a:off x="4007985" y="1241974"/>
            <a:ext cx="2348406" cy="2929022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ADMIN\Desktop\unname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91000" l="18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12"/>
          <a:stretch/>
        </p:blipFill>
        <p:spPr bwMode="auto">
          <a:xfrm>
            <a:off x="1412211" y="1857695"/>
            <a:ext cx="1817784" cy="1697580"/>
          </a:xfrm>
          <a:prstGeom prst="rect">
            <a:avLst/>
          </a:prstGeom>
          <a:ln w="19050" cap="sq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ADMIN\Desktop\png-clipart-human-body-weight-child-diagnostic-test-obesity-child-child-text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3667" r="97778">
                        <a14:foregroundMark x1="24889" y1="56515" x2="39222" y2="76295"/>
                        <a14:foregroundMark x1="10222" y1="16641" x2="10222" y2="16641"/>
                        <a14:foregroundMark x1="68444" y1="22763" x2="80000" y2="75196"/>
                        <a14:foregroundMark x1="68889" y1="77394" x2="68889" y2="77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3774" y="2706485"/>
            <a:ext cx="3450226" cy="2441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7646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ình hiệu Rung chuông vàng (2007 - 2010)">
            <a:hlinkClick r:id="" action="ppaction://media"/>
          </p:cNvPr>
          <p:cNvPicPr>
            <a:picLocks noGrp="1" noChangeAspect="1"/>
          </p:cNvPicPr>
          <p:nvPr>
            <p:ph idx="1"/>
            <a:audioFile r:link="rId1"/>
            <p:extLst>
              <p:ext uri="{DAA4B4D4-6D71-4841-9C94-3DE7FCFB9230}">
                <p14:media xmlns:p14="http://schemas.microsoft.com/office/powerpoint/2010/main" r:embed="rId2">
                  <p14:trim st="308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58400" y="2457450"/>
            <a:ext cx="457200" cy="4572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5567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800350" y="1956696"/>
            <a:ext cx="5994671" cy="1915909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RUNG</a:t>
            </a:r>
          </a:p>
          <a:p>
            <a:pPr algn="ctr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50800" dist="38100" dir="16200000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CHUÔNG VÀNG</a:t>
            </a:r>
          </a:p>
        </p:txBody>
      </p:sp>
    </p:spTree>
    <p:extLst>
      <p:ext uri="{BB962C8B-B14F-4D97-AF65-F5344CB8AC3E}">
        <p14:creationId xmlns:p14="http://schemas.microsoft.com/office/powerpoint/2010/main" val="387393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1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43050" y="198922"/>
            <a:ext cx="3543300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HỎI 1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845916"/>
              </p:ext>
            </p:extLst>
          </p:nvPr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74345" y="3326800"/>
            <a:ext cx="4376977" cy="623248"/>
          </a:xfrm>
          <a:prstGeom prst="rect">
            <a:avLst/>
          </a:prstGeom>
          <a:solidFill>
            <a:srgbClr val="730901">
              <a:alpha val="47000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54 kg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81818" y="1269432"/>
            <a:ext cx="7977747" cy="623248"/>
          </a:xfrm>
          <a:prstGeom prst="rect">
            <a:avLst/>
          </a:prstGeom>
          <a:solidFill>
            <a:srgbClr val="730901">
              <a:alpha val="46667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Kết quả của phép tính 36kg +18 kg= .......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" y="2571750"/>
            <a:ext cx="2652713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41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41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41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53391" y="449650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13325"/>
            <a:ext cx="1280618" cy="128258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21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3000"/>
                            </p:stCondLst>
                            <p:childTnLst>
                              <p:par>
                                <p:cTn id="6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000"/>
                            </p:stCondLst>
                            <p:childTnLst>
                              <p:par>
                                <p:cTn id="7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0"/>
                            </p:stCondLst>
                            <p:childTnLst>
                              <p:par>
                                <p:cTn id="7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6000"/>
                            </p:stCondLst>
                            <p:childTnLst>
                              <p:par>
                                <p:cTn id="79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000"/>
                            </p:stCondLst>
                            <p:childTnLst>
                              <p:par>
                                <p:cTn id="83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000"/>
                            </p:stCondLst>
                            <p:childTnLst>
                              <p:par>
                                <p:cTn id="87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9000"/>
                            </p:stCondLst>
                            <p:childTnLst>
                              <p:par>
                                <p:cTn id="9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0000"/>
                            </p:stCondLst>
                            <p:childTnLst>
                              <p:par>
                                <p:cTn id="95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10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1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43050" y="198922"/>
            <a:ext cx="3543300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HỎI 2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5890520"/>
              </p:ext>
            </p:extLst>
          </p:nvPr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7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74345" y="4405953"/>
            <a:ext cx="1194912" cy="623248"/>
          </a:xfrm>
          <a:prstGeom prst="rect">
            <a:avLst/>
          </a:prstGeom>
          <a:solidFill>
            <a:srgbClr val="730901">
              <a:alpha val="47000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kg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86790" y="984290"/>
            <a:ext cx="7977747" cy="623248"/>
          </a:xfrm>
          <a:prstGeom prst="rect">
            <a:avLst/>
          </a:prstGeom>
          <a:solidFill>
            <a:srgbClr val="730901">
              <a:alpha val="47000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 rau cải nặng bao nhiêu ki – lô – gam?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" y="3622327"/>
            <a:ext cx="2652713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41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41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41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65157" y="488264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339" y="-285750"/>
            <a:ext cx="1280618" cy="1282589"/>
          </a:xfrm>
          <a:prstGeom prst="rect">
            <a:avLst/>
          </a:prstGeom>
        </p:spPr>
      </p:pic>
      <p:pic>
        <p:nvPicPr>
          <p:cNvPr id="2205" name="Picture 1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5" t="-1425" r="21954"/>
          <a:stretch>
            <a:fillRect/>
          </a:stretch>
        </p:blipFill>
        <p:spPr bwMode="auto">
          <a:xfrm>
            <a:off x="5405971" y="2114551"/>
            <a:ext cx="3564861" cy="301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86" t="45445" r="35916" b="7284"/>
          <a:stretch/>
        </p:blipFill>
        <p:spPr bwMode="auto">
          <a:xfrm>
            <a:off x="2662831" y="1796681"/>
            <a:ext cx="3509369" cy="3481656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057900" y="4205927"/>
            <a:ext cx="914400" cy="400050"/>
          </a:xfrm>
          <a:prstGeom prst="straightConnector1">
            <a:avLst/>
          </a:prstGeom>
          <a:ln w="57150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3673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1700"/>
                                        <p:tgtEl>
                                          <p:spTgt spid="2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000"/>
                            </p:stCondLst>
                            <p:childTnLst>
                              <p:par>
                                <p:cTn id="7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3000"/>
                            </p:stCondLst>
                            <p:childTnLst>
                              <p:par>
                                <p:cTn id="8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4000"/>
                            </p:stCondLst>
                            <p:childTnLst>
                              <p:par>
                                <p:cTn id="8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0"/>
                            </p:stCondLst>
                            <p:childTnLst>
                              <p:par>
                                <p:cTn id="8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7000"/>
                            </p:stCondLst>
                            <p:childTnLst>
                              <p:par>
                                <p:cTn id="9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8000"/>
                            </p:stCondLst>
                            <p:childTnLst>
                              <p:par>
                                <p:cTn id="10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000"/>
                            </p:stCondLst>
                            <p:childTnLst>
                              <p:par>
                                <p:cTn id="10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75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C9110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543050" y="198922"/>
            <a:ext cx="3543300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HỎI 3 </a:t>
            </a:r>
          </a:p>
        </p:txBody>
      </p:sp>
      <p:graphicFrame>
        <p:nvGraphicFramePr>
          <p:cNvPr id="34" name="Object 3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49485595"/>
              </p:ext>
            </p:extLst>
          </p:nvPr>
        </p:nvGraphicFramePr>
        <p:xfrm>
          <a:off x="4738688" y="1778794"/>
          <a:ext cx="85725" cy="133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1" name="Equation" r:id="rId11" imgW="114120" imgH="177480" progId="Equation.DSMT4">
                  <p:embed/>
                </p:oleObj>
              </mc:Choice>
              <mc:Fallback>
                <p:oleObj name="Equation" r:id="rId11" imgW="114120" imgH="177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38688" y="1778794"/>
                        <a:ext cx="85725" cy="133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5" name="TextBox 34"/>
          <p:cNvSpPr txBox="1"/>
          <p:nvPr/>
        </p:nvSpPr>
        <p:spPr>
          <a:xfrm>
            <a:off x="474345" y="3891603"/>
            <a:ext cx="4376977" cy="623248"/>
          </a:xfrm>
          <a:prstGeom prst="rect">
            <a:avLst/>
          </a:prstGeom>
          <a:solidFill>
            <a:srgbClr val="730901">
              <a:alpha val="47000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Cân móc / Cân treo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7204" y="1094266"/>
            <a:ext cx="5157853" cy="623248"/>
          </a:xfrm>
          <a:prstGeom prst="rect">
            <a:avLst/>
          </a:prstGeom>
          <a:solidFill>
            <a:srgbClr val="730901">
              <a:alpha val="47000"/>
            </a:srgbClr>
          </a:solidFill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3600" dirty="0">
                <a:solidFill>
                  <a:schemeClr val="accent2"/>
                </a:solidFill>
                <a:latin typeface="Times New Roman" pitchFamily="18" charset="0"/>
                <a:cs typeface="Times New Roman" pitchFamily="18" charset="0"/>
              </a:rPr>
              <a:t>Loại cân này có tên là gì?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42900" y="3107977"/>
            <a:ext cx="2652713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en-US" sz="41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Đáp</a:t>
            </a:r>
            <a:r>
              <a:rPr lang="en-US" sz="41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 </a:t>
            </a:r>
            <a:r>
              <a:rPr lang="en-US" sz="4100" i="1" u="sng" dirty="0" err="1">
                <a:solidFill>
                  <a:srgbClr val="FFFF00"/>
                </a:solidFill>
                <a:latin typeface="UVN Ai Cap" panose="02040603050506020204" pitchFamily="18" charset="0"/>
              </a:rPr>
              <a:t>án</a:t>
            </a:r>
            <a:r>
              <a:rPr lang="en-US" sz="4100" i="1" u="sng" dirty="0">
                <a:solidFill>
                  <a:srgbClr val="FFFF00"/>
                </a:solidFill>
                <a:latin typeface="UVN Ai Cap" panose="02040603050506020204" pitchFamily="18" charset="0"/>
              </a:rPr>
              <a:t>: </a:t>
            </a:r>
          </a:p>
        </p:txBody>
      </p:sp>
      <p:pic>
        <p:nvPicPr>
          <p:cNvPr id="33" name="Picture 4" descr="het gio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5326">
            <a:off x="7973195" y="471495"/>
            <a:ext cx="972741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3" descr="an30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8041626" y="377670"/>
            <a:ext cx="835880" cy="7401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8" name="Hình chữ nhật 85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</a:t>
            </a:r>
          </a:p>
        </p:txBody>
      </p:sp>
      <p:sp>
        <p:nvSpPr>
          <p:cNvPr id="39" name="Hình chữ nhật 84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2</a:t>
            </a:r>
          </a:p>
        </p:txBody>
      </p:sp>
      <p:sp>
        <p:nvSpPr>
          <p:cNvPr id="40" name="Hình chữ nhật 83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3</a:t>
            </a:r>
          </a:p>
        </p:txBody>
      </p:sp>
      <p:sp>
        <p:nvSpPr>
          <p:cNvPr id="41" name="Hình chữ nhật 57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4</a:t>
            </a:r>
          </a:p>
        </p:txBody>
      </p:sp>
      <p:sp>
        <p:nvSpPr>
          <p:cNvPr id="42" name="Hình chữ nhật 86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5</a:t>
            </a:r>
          </a:p>
        </p:txBody>
      </p:sp>
      <p:sp>
        <p:nvSpPr>
          <p:cNvPr id="43" name="Hình chữ nhật 87"/>
          <p:cNvSpPr/>
          <p:nvPr/>
        </p:nvSpPr>
        <p:spPr>
          <a:xfrm>
            <a:off x="7948298" y="127711"/>
            <a:ext cx="1022534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6</a:t>
            </a:r>
          </a:p>
        </p:txBody>
      </p:sp>
      <p:sp>
        <p:nvSpPr>
          <p:cNvPr id="44" name="Hình chữ nhật 88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7</a:t>
            </a:r>
          </a:p>
        </p:txBody>
      </p:sp>
      <p:sp>
        <p:nvSpPr>
          <p:cNvPr id="45" name="Hình chữ nhật 89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8</a:t>
            </a:r>
          </a:p>
        </p:txBody>
      </p:sp>
      <p:sp>
        <p:nvSpPr>
          <p:cNvPr id="46" name="Hình chữ nhật 90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9</a:t>
            </a:r>
          </a:p>
        </p:txBody>
      </p:sp>
      <p:sp>
        <p:nvSpPr>
          <p:cNvPr id="47" name="Hình chữ nhật 91"/>
          <p:cNvSpPr/>
          <p:nvPr/>
        </p:nvSpPr>
        <p:spPr>
          <a:xfrm>
            <a:off x="7948299" y="127711"/>
            <a:ext cx="1022533" cy="1240019"/>
          </a:xfrm>
          <a:prstGeom prst="rect">
            <a:avLst/>
          </a:prstGeom>
          <a:blipFill>
            <a:blip r:embed="rId15"/>
            <a:stretch>
              <a:fillRect/>
            </a:stretch>
          </a:blipFill>
          <a:ln w="25400" cap="flat" cmpd="sng" algn="ctr">
            <a:noFill/>
            <a:prstDash val="solid"/>
          </a:ln>
          <a:effectLst/>
        </p:spPr>
        <p:txBody>
          <a:bodyPr lIns="68580" tIns="34290" rIns="68580" bIns="34290" anchor="b"/>
          <a:lstStyle/>
          <a:p>
            <a:pPr algn="ctr">
              <a:defRPr/>
            </a:pPr>
            <a:r>
              <a:rPr lang="en-US" sz="5000" b="1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innerShdw blurRad="101600" dist="76200" dir="5400000">
                    <a:srgbClr val="D16349">
                      <a:satMod val="190000"/>
                      <a:tint val="100000"/>
                      <a:alpha val="74000"/>
                    </a:srgbClr>
                  </a:innerShdw>
                </a:effectLst>
                <a:ea typeface="Tahoma" pitchFamily="34" charset="0"/>
                <a:cs typeface="Arial" pitchFamily="34" charset="0"/>
              </a:rPr>
              <a:t>10</a:t>
            </a:r>
          </a:p>
        </p:txBody>
      </p:sp>
      <p:sp>
        <p:nvSpPr>
          <p:cNvPr id="48" name="Hình Bầu dục 45"/>
          <p:cNvSpPr/>
          <p:nvPr/>
        </p:nvSpPr>
        <p:spPr>
          <a:xfrm>
            <a:off x="8053391" y="465025"/>
            <a:ext cx="812349" cy="807650"/>
          </a:xfrm>
          <a:prstGeom prst="ellipse">
            <a:avLst/>
          </a:prstGeom>
          <a:gradFill rotWithShape="1">
            <a:gsLst>
              <a:gs pos="0">
                <a:srgbClr val="4F81BD">
                  <a:shade val="51000"/>
                  <a:satMod val="130000"/>
                  <a:alpha val="7000"/>
                </a:srgbClr>
              </a:gs>
              <a:gs pos="80000">
                <a:srgbClr val="4F81BD">
                  <a:shade val="93000"/>
                  <a:satMod val="130000"/>
                </a:srgbClr>
              </a:gs>
              <a:gs pos="100000">
                <a:srgbClr val="4F81BD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glow rad="63500">
              <a:srgbClr val="9BBB59">
                <a:satMod val="175000"/>
                <a:alpha val="40000"/>
              </a:srgb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softRound"/>
          </a:sp3d>
        </p:spPr>
        <p:txBody>
          <a:bodyPr lIns="68580" tIns="34290" rIns="68580" bIns="34290" anchor="ctr"/>
          <a:lstStyle/>
          <a:p>
            <a:pPr algn="ctr">
              <a:defRPr/>
            </a:pPr>
            <a:r>
              <a:rPr lang="en-US" b="1" kern="0" dirty="0">
                <a:ln w="900" cmpd="sng">
                  <a:solidFill>
                    <a:srgbClr val="D16349">
                      <a:satMod val="190000"/>
                      <a:alpha val="55000"/>
                    </a:srgb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glow rad="228600">
                    <a:srgbClr val="8CADAE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ahoma" pitchFamily="34" charset="0"/>
                <a:cs typeface="Arial" pitchFamily="34" charset="0"/>
              </a:rPr>
              <a:t>BẮT ĐẦU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99" y="-176270"/>
            <a:ext cx="1280618" cy="1282589"/>
          </a:xfrm>
          <a:prstGeom prst="rect">
            <a:avLst/>
          </a:prstGeom>
        </p:spPr>
      </p:pic>
      <p:pic>
        <p:nvPicPr>
          <p:cNvPr id="23" name="Nhac loại thi sinh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434946" y="4514850"/>
            <a:ext cx="457200" cy="457200"/>
          </a:xfrm>
          <a:prstGeom prst="rect">
            <a:avLst/>
          </a:prstGeom>
        </p:spPr>
      </p:pic>
      <p:pic>
        <p:nvPicPr>
          <p:cNvPr id="4192" name="Picture 96" descr="C:\Users\ADMIN\Desktop\71d0075b39f6fb2806de80c92def53a2.jpg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568" y="1907827"/>
            <a:ext cx="3126978" cy="3126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563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etting-started-projec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3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uong suy ngh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000"/>
                            </p:stCondLst>
                            <p:childTnLst>
                              <p:par>
                                <p:cTn id="7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0"/>
                            </p:stCondLst>
                            <p:childTnLst>
                              <p:par>
                                <p:cTn id="7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000"/>
                            </p:stCondLst>
                            <p:childTnLst>
                              <p:par>
                                <p:cTn id="86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000"/>
                            </p:stCondLst>
                            <p:childTnLst>
                              <p:par>
                                <p:cTn id="90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9000"/>
                            </p:stCondLst>
                            <p:childTnLst>
                              <p:par>
                                <p:cTn id="94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5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0000"/>
                            </p:stCondLst>
                            <p:childTnLst>
                              <p:par>
                                <p:cTn id="98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5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ket-thuc-fina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ne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2" dur="7523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2" grpId="0"/>
      <p:bldP spid="35" grpId="0" animBg="1"/>
      <p:bldP spid="36" grpId="0" animBg="1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 descr="C:\Users\ADMIN\Desktop\cefff279392c6931f4c8219c8c3134f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248" y="812214"/>
            <a:ext cx="4781006" cy="3876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92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9D83D59-F84C-4DF6-BD7F-3A360B43367C}"/>
              </a:ext>
            </a:extLst>
          </p:cNvPr>
          <p:cNvSpPr txBox="1"/>
          <p:nvPr/>
        </p:nvSpPr>
        <p:spPr>
          <a:xfrm>
            <a:off x="4187770" y="468825"/>
            <a:ext cx="25921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i="1" dirty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</a:p>
        </p:txBody>
      </p:sp>
      <p:pic>
        <p:nvPicPr>
          <p:cNvPr id="1026" name="Picture 2" descr="C:\Users\ADMIN\Desktop\images (1)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05789">
            <a:off x="-2393307" y="1231865"/>
            <a:ext cx="1674300" cy="167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tải xuống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6552" l="2410" r="100000">
                        <a14:foregroundMark x1="51807" y1="29064" x2="54217" y2="31527"/>
                        <a14:foregroundMark x1="62249" y1="24631" x2="63454" y2="26108"/>
                        <a14:foregroundMark x1="75100" y1="21182" x2="74699" y2="24138"/>
                        <a14:foregroundMark x1="83936" y1="30542" x2="83936" y2="30542"/>
                        <a14:foregroundMark x1="88353" y1="42857" x2="88353" y2="42857"/>
                      </a14:backgroundRemoval>
                    </a14:imgEffect>
                    <a14:imgEffect>
                      <a14:artisticCrisscrossEtching/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466" b="19728"/>
          <a:stretch/>
        </p:blipFill>
        <p:spPr bwMode="auto">
          <a:xfrm>
            <a:off x="1134407" y="822768"/>
            <a:ext cx="6936463" cy="3608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83883" y="2733159"/>
            <a:ext cx="35571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rgbClr val="FF66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itchFamily="18" charset="0"/>
              </a:rPr>
              <a:t>Ki – lô – gam</a:t>
            </a:r>
          </a:p>
          <a:p>
            <a:pPr algn="ctr"/>
            <a:r>
              <a:rPr lang="en-US" sz="4000" b="1" i="1" dirty="0">
                <a:solidFill>
                  <a:srgbClr val="FF660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itchFamily="18" charset="0"/>
              </a:rPr>
              <a:t>(Tiết 2)</a:t>
            </a:r>
          </a:p>
        </p:txBody>
      </p:sp>
      <p:pic>
        <p:nvPicPr>
          <p:cNvPr id="1030" name="Picture 6" descr="C:\Users\ADMIN\Desktop\pngtree-weight-scale-png-vector-element-png-image_303996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2250" y1="54083" x2="52250" y2="54083"/>
                        <a14:foregroundMark x1="52250" y1="54083" x2="52250" y2="54083"/>
                        <a14:foregroundMark x1="52583" y1="59667" x2="49667" y2="63333"/>
                        <a14:foregroundMark x1="49667" y1="63333" x2="53667" y2="59167"/>
                        <a14:foregroundMark x1="56083" y1="63167" x2="56083" y2="63167"/>
                        <a14:foregroundMark x1="54500" y1="68000" x2="57500" y2="62417"/>
                        <a14:foregroundMark x1="53333" y1="69417" x2="46500" y2="6416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12369" r="19389" b="12848"/>
          <a:stretch/>
        </p:blipFill>
        <p:spPr bwMode="auto">
          <a:xfrm>
            <a:off x="914602" y="355441"/>
            <a:ext cx="886695" cy="1176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47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ADMIN\Desktop\thank-you-inscription-kawaii-bold-colorful-vector-2143813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3" t="20052" r="7658" b="28825"/>
          <a:stretch/>
        </p:blipFill>
        <p:spPr bwMode="auto">
          <a:xfrm>
            <a:off x="493484" y="435427"/>
            <a:ext cx="8040915" cy="3381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ADMIN\Desktop\bo-hinh-nen-powerpoint-dep-don-gian-va-chuyen-nghiep12-800x584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6" b="100000" l="1875" r="976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425250"/>
            <a:ext cx="6734630" cy="471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243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606158" y="464670"/>
            <a:ext cx="497247" cy="503044"/>
            <a:chOff x="914399" y="641670"/>
            <a:chExt cx="735227" cy="721805"/>
          </a:xfrm>
        </p:grpSpPr>
        <p:sp>
          <p:nvSpPr>
            <p:cNvPr id="2" name="Oval 1"/>
            <p:cNvSpPr/>
            <p:nvPr/>
          </p:nvSpPr>
          <p:spPr>
            <a:xfrm>
              <a:off x="914399" y="641670"/>
              <a:ext cx="735227" cy="72180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Oval 2"/>
            <p:cNvSpPr/>
            <p:nvPr/>
          </p:nvSpPr>
          <p:spPr>
            <a:xfrm>
              <a:off x="977212" y="704192"/>
              <a:ext cx="609600" cy="59909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</a:rPr>
                <a:t>3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B3F568F-BE16-4A9E-B05E-3C60823DCFDC}"/>
              </a:ext>
            </a:extLst>
          </p:cNvPr>
          <p:cNvSpPr txBox="1"/>
          <p:nvPr/>
        </p:nvSpPr>
        <p:spPr>
          <a:xfrm>
            <a:off x="1094071" y="352472"/>
            <a:ext cx="74318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solidFill>
                  <a:srgbClr val="17479D"/>
                </a:solidFill>
                <a:latin typeface="+mn-lt"/>
              </a:rPr>
              <a:t>Thảo cân nặng 29 kg, Huy nặng hơn Thảo 3 kg. Hỏi Huy cân nặng bao nhiêu ki – lô – gam?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161824" y="838787"/>
            <a:ext cx="566928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6947658" y="838787"/>
            <a:ext cx="150882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206644" y="1270885"/>
            <a:ext cx="3526721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02949" y="1861078"/>
            <a:ext cx="300841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Cambria" pitchFamily="18" charset="0"/>
              </a:rPr>
              <a:t>Tóm tắt:</a:t>
            </a:r>
          </a:p>
          <a:p>
            <a:r>
              <a:rPr lang="vi-VN" sz="2000" i="1" dirty="0">
                <a:latin typeface="Cambria" pitchFamily="18" charset="0"/>
              </a:rPr>
              <a:t>Thảo            </a:t>
            </a:r>
            <a:r>
              <a:rPr lang="en-US" sz="2000" i="1" dirty="0">
                <a:latin typeface="Cambria" pitchFamily="18" charset="0"/>
              </a:rPr>
              <a:t>   </a:t>
            </a:r>
            <a:r>
              <a:rPr lang="vi-VN" sz="2000" i="1" dirty="0">
                <a:latin typeface="Cambria" pitchFamily="18" charset="0"/>
              </a:rPr>
              <a:t>  </a:t>
            </a:r>
            <a:r>
              <a:rPr lang="en-US" sz="2000" i="1" dirty="0">
                <a:latin typeface="Cambria" pitchFamily="18" charset="0"/>
              </a:rPr>
              <a:t>   </a:t>
            </a:r>
            <a:r>
              <a:rPr lang="vi-VN" sz="2000" i="1" dirty="0">
                <a:latin typeface="Cambria" pitchFamily="18" charset="0"/>
              </a:rPr>
              <a:t>: 29kg</a:t>
            </a:r>
          </a:p>
          <a:p>
            <a:r>
              <a:rPr lang="vi-VN" sz="2000" i="1" dirty="0">
                <a:latin typeface="Cambria" pitchFamily="18" charset="0"/>
              </a:rPr>
              <a:t>Huy nặng hơn</a:t>
            </a:r>
            <a:r>
              <a:rPr lang="en-US" sz="2000" i="1" dirty="0">
                <a:latin typeface="Cambria" pitchFamily="18" charset="0"/>
              </a:rPr>
              <a:t>  </a:t>
            </a:r>
            <a:r>
              <a:rPr lang="vi-VN" sz="2000" i="1" dirty="0">
                <a:latin typeface="Cambria" pitchFamily="18" charset="0"/>
              </a:rPr>
              <a:t>: 3kg</a:t>
            </a:r>
          </a:p>
          <a:p>
            <a:r>
              <a:rPr lang="vi-VN" sz="2000" i="1" dirty="0">
                <a:latin typeface="Cambria" pitchFamily="18" charset="0"/>
              </a:rPr>
              <a:t>Huy              </a:t>
            </a:r>
            <a:r>
              <a:rPr lang="en-US" sz="2000" i="1" dirty="0">
                <a:latin typeface="Cambria" pitchFamily="18" charset="0"/>
              </a:rPr>
              <a:t>     </a:t>
            </a:r>
            <a:r>
              <a:rPr lang="vi-VN" sz="2000" i="1" dirty="0">
                <a:latin typeface="Cambria" pitchFamily="18" charset="0"/>
              </a:rPr>
              <a:t>  : ... kg?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3259670" y="1656678"/>
            <a:ext cx="0" cy="2592593"/>
          </a:xfrm>
          <a:prstGeom prst="line">
            <a:avLst/>
          </a:prstGeom>
          <a:ln w="19050">
            <a:solidFill>
              <a:schemeClr val="accent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497609" y="1795710"/>
            <a:ext cx="474412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ED1005"/>
                </a:solidFill>
              </a:rPr>
              <a:t>Bài giải</a:t>
            </a:r>
          </a:p>
          <a:p>
            <a:pPr algn="ctr"/>
            <a:r>
              <a:rPr lang="en-US" sz="2400" dirty="0">
                <a:solidFill>
                  <a:srgbClr val="ED1005"/>
                </a:solidFill>
              </a:rPr>
              <a:t>Huy cân nặng số ki – lô – gam là:</a:t>
            </a:r>
          </a:p>
          <a:p>
            <a:pPr algn="ctr"/>
            <a:r>
              <a:rPr lang="en-US" sz="2400" dirty="0">
                <a:solidFill>
                  <a:srgbClr val="ED1005"/>
                </a:solidFill>
              </a:rPr>
              <a:t>29 + 3 = 32 (kg)</a:t>
            </a:r>
          </a:p>
          <a:p>
            <a:pPr algn="ctr"/>
            <a:r>
              <a:rPr lang="en-US" sz="2400" dirty="0">
                <a:solidFill>
                  <a:srgbClr val="ED1005"/>
                </a:solidFill>
              </a:rPr>
              <a:t>Đáp số: 32 kg</a:t>
            </a:r>
          </a:p>
        </p:txBody>
      </p:sp>
      <p:pic>
        <p:nvPicPr>
          <p:cNvPr id="2050" name="Picture 2" descr="C:\Users\ADMIN\Desktop\png-clipart-human-body-weight-child-diagnostic-test-obesity-child-child-text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76" b="99215" l="53778" r="97222">
                        <a14:foregroundMark x1="72444" y1="55887" x2="77111" y2="61695"/>
                        <a14:foregroundMark x1="70778" y1="50863" x2="77333" y2="64364"/>
                        <a14:foregroundMark x1="76000" y1="51648" x2="79778" y2="56358"/>
                        <a14:foregroundMark x1="80667" y1="59812" x2="73000" y2="69388"/>
                        <a14:foregroundMark x1="69444" y1="56672" x2="71333" y2="67818"/>
                        <a14:foregroundMark x1="65000" y1="67504" x2="65000" y2="67504"/>
                        <a14:foregroundMark x1="68000" y1="77237" x2="68000" y2="77237"/>
                        <a14:foregroundMark x1="80333" y1="77551" x2="82556" y2="74411"/>
                        <a14:foregroundMark x1="85333" y1="68289" x2="85333" y2="68289"/>
                        <a14:foregroundMark x1="69111" y1="74097" x2="69111" y2="74097"/>
                        <a14:foregroundMark x1="70000" y1="76766" x2="71889" y2="772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76"/>
          <a:stretch/>
        </p:blipFill>
        <p:spPr bwMode="auto">
          <a:xfrm>
            <a:off x="7297897" y="2416252"/>
            <a:ext cx="1846103" cy="2766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676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06158" y="464670"/>
            <a:ext cx="497247" cy="503044"/>
            <a:chOff x="914399" y="641670"/>
            <a:chExt cx="735227" cy="721805"/>
          </a:xfrm>
        </p:grpSpPr>
        <p:sp>
          <p:nvSpPr>
            <p:cNvPr id="3" name="Oval 2"/>
            <p:cNvSpPr/>
            <p:nvPr/>
          </p:nvSpPr>
          <p:spPr>
            <a:xfrm>
              <a:off x="914399" y="641670"/>
              <a:ext cx="735227" cy="721805"/>
            </a:xfrm>
            <a:prstGeom prst="ellipse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Oval 3"/>
            <p:cNvSpPr/>
            <p:nvPr/>
          </p:nvSpPr>
          <p:spPr>
            <a:xfrm>
              <a:off x="977212" y="704192"/>
              <a:ext cx="609600" cy="599091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accent2"/>
                  </a:solidFill>
                </a:rPr>
                <a:t>4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B3F568F-BE16-4A9E-B05E-3C60823DCFDC}"/>
              </a:ext>
            </a:extLst>
          </p:cNvPr>
          <p:cNvSpPr txBox="1"/>
          <p:nvPr/>
        </p:nvSpPr>
        <p:spPr>
          <a:xfrm>
            <a:off x="1094071" y="352472"/>
            <a:ext cx="743185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17479D"/>
                </a:solidFill>
                <a:latin typeface="+mn-lt"/>
              </a:rPr>
              <a:t>Thực hành “Cân đồ vật”</a:t>
            </a:r>
          </a:p>
        </p:txBody>
      </p:sp>
      <p:pic>
        <p:nvPicPr>
          <p:cNvPr id="3074" name="Picture 2" descr="C:\Users\ADMIN\Desktop\z2639000588651_008387fdda69ad53d6207f093911475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1"/>
          <a:stretch/>
        </p:blipFill>
        <p:spPr bwMode="auto">
          <a:xfrm>
            <a:off x="854781" y="1210283"/>
            <a:ext cx="7304915" cy="3184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3693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3F568F-BE16-4A9E-B05E-3C60823DCFDC}"/>
              </a:ext>
            </a:extLst>
          </p:cNvPr>
          <p:cNvSpPr txBox="1"/>
          <p:nvPr/>
        </p:nvSpPr>
        <p:spPr>
          <a:xfrm>
            <a:off x="756060" y="442741"/>
            <a:ext cx="7431857" cy="658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17479D"/>
                </a:solidFill>
                <a:latin typeface="Cambria" pitchFamily="18" charset="0"/>
              </a:rPr>
              <a:t>Cách sử dụng 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ambria" pitchFamily="18" charset="0"/>
              </a:rPr>
              <a:t>Cân đồng hồ </a:t>
            </a:r>
            <a:r>
              <a:rPr lang="en-US" sz="2800" b="1" i="1" dirty="0">
                <a:solidFill>
                  <a:srgbClr val="17479D"/>
                </a:solidFill>
                <a:latin typeface="Cambria" pitchFamily="18" charset="0"/>
              </a:rPr>
              <a:t>đúng:</a:t>
            </a:r>
          </a:p>
        </p:txBody>
      </p:sp>
      <p:pic>
        <p:nvPicPr>
          <p:cNvPr id="4098" name="Picture 2" descr="C:\Users\ADMIN\Desktop\z2639263106789_f8727ed0787262eb985690cdb63d858b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92" b="97816" l="7005" r="100000">
                        <a14:foregroundMark x1="39010" y1="60686" x2="55314" y2="77379"/>
                        <a14:foregroundMark x1="58575" y1="65679" x2="63043" y2="72621"/>
                        <a14:foregroundMark x1="34662" y1="73791" x2="45290" y2="80187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370" y="895382"/>
            <a:ext cx="2198380" cy="3403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756060" y="1146695"/>
            <a:ext cx="53878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FF6600"/>
                </a:solidFill>
                <a:latin typeface="Cambria" pitchFamily="18" charset="0"/>
              </a:rPr>
              <a:t>+ </a:t>
            </a:r>
            <a:r>
              <a:rPr lang="en-US" sz="2400" b="1" i="1" dirty="0">
                <a:solidFill>
                  <a:srgbClr val="FF6600"/>
                </a:solidFill>
                <a:latin typeface="Cambria" pitchFamily="18" charset="0"/>
              </a:rPr>
              <a:t>Để cân ở vị trí cân bằng.</a:t>
            </a:r>
            <a:endParaRPr lang="en-US" sz="2400" b="1" dirty="0">
              <a:solidFill>
                <a:srgbClr val="FF6600"/>
              </a:solidFill>
              <a:latin typeface="Cambria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rgbClr val="FF6600"/>
                </a:solidFill>
                <a:latin typeface="Cambria" pitchFamily="18" charset="0"/>
              </a:rPr>
              <a:t>+ Để đồ vật ngay ngắn trên đĩa cân và chờ đến khi kim chỉ số trên đồng hồ cân đứng im.</a:t>
            </a:r>
            <a:endParaRPr lang="en-US" sz="2400" b="1" dirty="0">
              <a:solidFill>
                <a:srgbClr val="FF6600"/>
              </a:solidFill>
              <a:latin typeface="Cambria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i="1" dirty="0">
                <a:solidFill>
                  <a:srgbClr val="FF6600"/>
                </a:solidFill>
                <a:latin typeface="Cambria" pitchFamily="18" charset="0"/>
              </a:rPr>
              <a:t>+ Quan sát và đọc đúng số mà kim đang chỉ. </a:t>
            </a:r>
            <a:endParaRPr lang="en-US" sz="2400" b="1" dirty="0">
              <a:solidFill>
                <a:srgbClr val="FF6600"/>
              </a:solidFill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567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\Desktop\5620cf808f3d9ee99069ccd7afd9b136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14" b="100000" l="3355" r="977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675" y="1493499"/>
            <a:ext cx="5962650" cy="3409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Callout 4"/>
          <p:cNvSpPr/>
          <p:nvPr/>
        </p:nvSpPr>
        <p:spPr>
          <a:xfrm>
            <a:off x="1952090" y="585628"/>
            <a:ext cx="5763802" cy="1735390"/>
          </a:xfrm>
          <a:prstGeom prst="cloudCallout">
            <a:avLst>
              <a:gd name="adj1" fmla="val -33643"/>
              <a:gd name="adj2" fmla="val 64432"/>
            </a:avLst>
          </a:prstGeom>
          <a:solidFill>
            <a:schemeClr val="bg2">
              <a:lumMod val="20000"/>
              <a:lumOff val="80000"/>
            </a:schemeClr>
          </a:solidFill>
          <a:ln w="19050">
            <a:solidFill>
              <a:schemeClr val="bg2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i="1" dirty="0">
                <a:solidFill>
                  <a:srgbClr val="FF9933"/>
                </a:solidFill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1156071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ADMIN\Desktop\images (1)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78" b="98010" l="9562" r="89243">
                        <a14:foregroundMark x1="38247" y1="90547" x2="62151" y2="90547"/>
                        <a14:foregroundMark x1="45418" y1="60199" x2="49004" y2="65174"/>
                        <a14:foregroundMark x1="50996" y1="61692" x2="50996" y2="61692"/>
                        <a14:foregroundMark x1="52191" y1="59701" x2="52191" y2="5970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981" y="1695450"/>
            <a:ext cx="4091677" cy="327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18-185378_transparent-student-silhouette-png-clip-art-cute-people.pn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87" b="96145" l="6778" r="93667">
                        <a14:foregroundMark x1="29111" y1="25542" x2="26444" y2="36386"/>
                        <a14:foregroundMark x1="81000" y1="23012" x2="81000" y2="24337"/>
                        <a14:foregroundMark x1="15889" y1="43735" x2="15889" y2="43735"/>
                        <a14:foregroundMark x1="16222" y1="39880" x2="16556" y2="449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62" y="1798634"/>
            <a:ext cx="3470573" cy="320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ADMIN\Desktop\pngtree-weight-scale-png-vector-element-png-image_303996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52250" y1="54083" x2="52250" y2="54083"/>
                        <a14:foregroundMark x1="52250" y1="54083" x2="52250" y2="54083"/>
                        <a14:foregroundMark x1="52583" y1="59667" x2="49667" y2="63333"/>
                        <a14:foregroundMark x1="49667" y1="63333" x2="53667" y2="59167"/>
                        <a14:foregroundMark x1="56083" y1="63167" x2="56083" y2="63167"/>
                        <a14:foregroundMark x1="54500" y1="68000" x2="57500" y2="62417"/>
                        <a14:foregroundMark x1="53333" y1="69417" x2="46500" y2="64167"/>
                      </a14:backgroundRemoval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261" t="12369" r="19389" b="12848"/>
          <a:stretch/>
        </p:blipFill>
        <p:spPr bwMode="auto">
          <a:xfrm>
            <a:off x="3809386" y="3010667"/>
            <a:ext cx="1582222" cy="2099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2084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ADMIN\Desktop\d576ab986d4c376d8ada707726c3d10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811" y="249465"/>
            <a:ext cx="4522232" cy="4522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174018" y="2154621"/>
            <a:ext cx="2039007" cy="1996963"/>
            <a:chOff x="1565974" y="2117678"/>
            <a:chExt cx="1705063" cy="1660635"/>
          </a:xfrm>
        </p:grpSpPr>
        <p:pic>
          <p:nvPicPr>
            <p:cNvPr id="4" name="Picture 2" descr="C:\Users\ADMIN\Desktop\d576ab986d4c376d8ada707726c3d10f.jp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93" t="69469" r="61222" b="12252"/>
            <a:stretch/>
          </p:blipFill>
          <p:spPr bwMode="auto">
            <a:xfrm>
              <a:off x="1637160" y="2117678"/>
              <a:ext cx="1633877" cy="1660635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Oval 1"/>
            <p:cNvSpPr/>
            <p:nvPr/>
          </p:nvSpPr>
          <p:spPr>
            <a:xfrm>
              <a:off x="1565974" y="2117679"/>
              <a:ext cx="1705063" cy="1660634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" name="Oval 4"/>
          <p:cNvSpPr/>
          <p:nvPr/>
        </p:nvSpPr>
        <p:spPr>
          <a:xfrm>
            <a:off x="4403834" y="3394840"/>
            <a:ext cx="798786" cy="8092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548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736899" y="358006"/>
            <a:ext cx="634701" cy="691179"/>
            <a:chOff x="1839558" y="1258645"/>
            <a:chExt cx="1011218" cy="1011219"/>
          </a:xfrm>
        </p:grpSpPr>
        <p:sp>
          <p:nvSpPr>
            <p:cNvPr id="2" name="Oval 1"/>
            <p:cNvSpPr/>
            <p:nvPr/>
          </p:nvSpPr>
          <p:spPr>
            <a:xfrm>
              <a:off x="1839558" y="1258645"/>
              <a:ext cx="1011218" cy="1011219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3" name="Rectangle 2"/>
            <p:cNvSpPr/>
            <p:nvPr/>
          </p:nvSpPr>
          <p:spPr>
            <a:xfrm>
              <a:off x="1990167" y="1420011"/>
              <a:ext cx="724258" cy="69333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accent2"/>
                  </a:solidFill>
                </a:rPr>
                <a:t>5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BB3F568F-BE16-4A9E-B05E-3C60823DCFDC}"/>
              </a:ext>
            </a:extLst>
          </p:cNvPr>
          <p:cNvSpPr txBox="1"/>
          <p:nvPr/>
        </p:nvSpPr>
        <p:spPr>
          <a:xfrm>
            <a:off x="1358153" y="367928"/>
            <a:ext cx="7431857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>
                <a:solidFill>
                  <a:srgbClr val="17479D"/>
                </a:solidFill>
                <a:latin typeface="+mn-lt"/>
              </a:rPr>
              <a:t>Kể tên một số loại cân trong thực tế cuộc sống</a:t>
            </a:r>
          </a:p>
        </p:txBody>
      </p:sp>
      <p:pic>
        <p:nvPicPr>
          <p:cNvPr id="8194" name="Picture 2" descr="C:\Users\ADMIN\Desktop\z2639018111179_18b03a9875eb0a83ac7833de68a988a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6" r="-1"/>
          <a:stretch/>
        </p:blipFill>
        <p:spPr bwMode="auto">
          <a:xfrm>
            <a:off x="831431" y="1080249"/>
            <a:ext cx="7397048" cy="35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8320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2451</TotalTime>
  <Words>358</Words>
  <Application>Microsoft Office PowerPoint</Application>
  <PresentationFormat>On-screen Show (16:9)</PresentationFormat>
  <Paragraphs>94</Paragraphs>
  <Slides>20</Slides>
  <Notes>4</Notes>
  <HiddenSlides>0</HiddenSlides>
  <MMClips>4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Times New Roman</vt:lpstr>
      <vt:lpstr>Kalam</vt:lpstr>
      <vt:lpstr>Arial</vt:lpstr>
      <vt:lpstr>Montserrat</vt:lpstr>
      <vt:lpstr>UVN Ai Cap</vt:lpstr>
      <vt:lpstr>Cambria</vt:lpstr>
      <vt:lpstr>Tahoma</vt:lpstr>
      <vt:lpstr>Doodle Sketchbook by Slidesgo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141</cp:revision>
  <dcterms:modified xsi:type="dcterms:W3CDTF">2021-11-25T13:32:10Z</dcterms:modified>
</cp:coreProperties>
</file>