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74" r:id="rId4"/>
    <p:sldMasterId id="2147483786" r:id="rId5"/>
  </p:sldMasterIdLst>
  <p:notesMasterIdLst>
    <p:notesMasterId r:id="rId25"/>
  </p:notesMasterIdLst>
  <p:sldIdLst>
    <p:sldId id="256" r:id="rId6"/>
    <p:sldId id="324" r:id="rId7"/>
    <p:sldId id="269" r:id="rId8"/>
    <p:sldId id="306" r:id="rId9"/>
    <p:sldId id="307" r:id="rId10"/>
    <p:sldId id="308" r:id="rId11"/>
    <p:sldId id="309" r:id="rId12"/>
    <p:sldId id="310" r:id="rId13"/>
    <p:sldId id="311" r:id="rId14"/>
    <p:sldId id="322" r:id="rId15"/>
    <p:sldId id="313" r:id="rId16"/>
    <p:sldId id="314" r:id="rId17"/>
    <p:sldId id="323" r:id="rId18"/>
    <p:sldId id="315" r:id="rId19"/>
    <p:sldId id="316" r:id="rId20"/>
    <p:sldId id="317" r:id="rId21"/>
    <p:sldId id="319" r:id="rId22"/>
    <p:sldId id="282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51" d="100"/>
          <a:sy n="51" d="100"/>
        </p:scale>
        <p:origin x="104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AD561-DFA3-4516-993A-A8C95365B20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DEB4F-4A7C-4DE9-B5AC-41A9D6A5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1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26847-7BA5-4468-B0DE-9158B3FC2565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44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5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5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0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256E-8FB7-4214-847A-C094DC4B8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48E42-6A7A-440C-9936-C6AA9CA46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2CB2A-CF6C-4D8E-AD3F-70D65F93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02BD-F081-4C26-904A-DE687D9F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40358-EB66-4176-BE51-89D52DF1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71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315A-EB9D-4D07-97B1-44743127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EF92C-0E3E-4183-8B25-C3B8398F1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CDB72-52CE-417F-A4E9-D95241B5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F5719-45BA-41ED-818C-7E67559A7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EE78F-B6C8-4FF6-9886-90372AD9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98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D5F4-607D-452F-946A-43A3BCD2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8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18CDE-BA56-416D-9208-12A6EDE8E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E4E9C-1FBE-44BF-93D8-6C57A36E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6F559-1C9E-4DCF-813D-DB831D34B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692CF-C246-45C8-B299-6490B08A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55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AC50-07F6-4727-9DD6-2528E28D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29B0-E9D4-4AE9-B2BD-D30BBBE6E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8EE15-F02C-4C2A-BF91-045A73E4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0CFB2-48F6-4EB5-9A1C-98D93559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9A7B8-F384-46CC-82F0-D81FF191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9F148-4724-427B-9B13-BC5763E3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22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68DC4-3E21-4637-ABD7-C046611B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05AB-86EA-4923-8755-D5C13C81A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CF1AA-E21F-4646-BC5B-15ACACEA5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1337-4933-40F6-B7A9-EA5780B8C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6AEFB-59CB-4F8F-BD71-59082DA1D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6F50E-F5B7-4DEA-9ECE-AA9F3F07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0DDC8C-B3C1-4D3B-9195-8E09DFF8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38E504-8076-4225-8403-153B3552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26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7C00-764A-4C27-B542-371C5FB8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383D0-13FD-4D4F-A549-E636E355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D29D0-B9D5-48AF-B3AC-969C4C70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48FEF-4BB0-4586-94A6-2B8100D8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61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13F759-511F-42A2-A9EB-7EE557F13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3A980-14C2-4616-ADE3-83AF62CA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48BDE-64D4-4411-B731-2D45206A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53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8F0FC-A75E-4F23-8E00-7C6CB484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5487-6FC0-4439-9F16-E9E8A310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3659E-1591-44C0-B3B3-F433BD7A5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1910-EE8C-4B20-8D1A-47DF5E63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13CB7-C29D-4C13-BAF6-D7E1D486E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D45FE-A46E-4D20-B666-18BA6157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9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82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9E158-F0DA-4B96-823D-B9FB7037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24B1AC-E612-4086-AA59-888AC0E6C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54F1B-C759-4E0D-8129-4432F6FBF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9F6F8-9E8B-4D0C-A127-A13C24F8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124F0-2D40-47C8-B3DF-A58F6F80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8337A-BAD4-4129-BD29-B5CE7CC8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29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4E5AF-42C2-467D-A838-2C0EAE1D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43651-28AE-4EE0-8B10-3DE005755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C34C0-F951-4BD1-A729-0C105B56E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2FB98-BE1E-46A2-BBF5-A438ABEA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755DC-7788-4A35-B50F-65B939F8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07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E66F0-63DD-4DA8-B90C-41D21538B2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84359-5FC7-4A1C-A307-B8972ED3C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AE869-6086-46A5-B374-1C053B34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45C93-A413-49F9-9EA2-A55DA27D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2CBA5-9E90-46DD-8DFD-A3DA6975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16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84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2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92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14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94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0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88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29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2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83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73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62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934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85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188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351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9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98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40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119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10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095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681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1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15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384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2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32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988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28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433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2282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198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2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0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44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0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5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8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44747-C6EE-48B1-8FAF-4EA25F55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D2A5D-94D4-4F70-B4CD-54640286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36AE0-8733-4F6B-9E85-1D89E790C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CF7E-5A72-4574-A4CC-B93BCE120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6B69-EFD0-4348-B569-E094F6090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1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8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6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12.mp3"/><Relationship Id="rId7" Type="http://schemas.openxmlformats.org/officeDocument/2006/relationships/slideLayout" Target="../slideLayouts/slideLayout3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4.png"/><Relationship Id="rId5" Type="http://schemas.microsoft.com/office/2007/relationships/media" Target="../media/media13.mp3"/><Relationship Id="rId10" Type="http://schemas.openxmlformats.org/officeDocument/2006/relationships/image" Target="../media/image10.png"/><Relationship Id="rId4" Type="http://schemas.openxmlformats.org/officeDocument/2006/relationships/audio" Target="../media/media12.mp3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0"/>
            <a:ext cx="7752068" cy="90872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 mừng quý thầy cô các em đến với tiết âm nhạc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33" y="2636936"/>
            <a:ext cx="1461943" cy="792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27" y="3104776"/>
            <a:ext cx="575529" cy="432450"/>
          </a:xfrm>
          <a:prstGeom prst="rect">
            <a:avLst/>
          </a:prstGeom>
        </p:spPr>
      </p:pic>
      <p:pic>
        <p:nvPicPr>
          <p:cNvPr id="3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29727" y="121352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9673" y="6453336"/>
            <a:ext cx="6719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Bản quyền TT-ÂN-Phi Trường 0987508433 cấm chia sẻ mọi hình thức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285327" cy="2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1540111" y="1124744"/>
            <a:ext cx="5949706" cy="95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000" b="1" dirty="0" err="1">
                <a:solidFill>
                  <a:prstClr val="black"/>
                </a:solidFill>
              </a:rPr>
              <a:t>Líu</a:t>
            </a:r>
            <a:r>
              <a:rPr lang="en-US" sz="8000" b="1" dirty="0">
                <a:solidFill>
                  <a:prstClr val="black"/>
                </a:solidFill>
              </a:rPr>
              <a:t> lo </a:t>
            </a:r>
            <a:r>
              <a:rPr lang="en-US" sz="8000" b="1" dirty="0" err="1">
                <a:solidFill>
                  <a:prstClr val="black"/>
                </a:solidFill>
              </a:rPr>
              <a:t>là</a:t>
            </a:r>
            <a:r>
              <a:rPr lang="en-US" sz="8000" b="1" dirty="0">
                <a:solidFill>
                  <a:prstClr val="black"/>
                </a:solidFill>
              </a:rPr>
              <a:t> </a:t>
            </a:r>
            <a:r>
              <a:rPr lang="en-US" sz="8000" b="1" dirty="0" err="1">
                <a:solidFill>
                  <a:prstClr val="black"/>
                </a:solidFill>
              </a:rPr>
              <a:t>líu</a:t>
            </a:r>
            <a:r>
              <a:rPr lang="en-US" sz="8000" b="1" dirty="0">
                <a:solidFill>
                  <a:prstClr val="black"/>
                </a:solidFill>
              </a:rPr>
              <a:t> lo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8000" b="1" dirty="0">
              <a:solidFill>
                <a:prstClr val="black"/>
              </a:solidFill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1D71EC05-AFFB-4969-B9BF-3CD2F334A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6364" y="3429000"/>
            <a:ext cx="4572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5776" y="4565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CÂU 4(giống câu 3)</a:t>
            </a:r>
          </a:p>
        </p:txBody>
      </p:sp>
    </p:spTree>
    <p:extLst>
      <p:ext uri="{BB962C8B-B14F-4D97-AF65-F5344CB8AC3E}">
        <p14:creationId xmlns:p14="http://schemas.microsoft.com/office/powerpoint/2010/main" val="16450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2502521" y="2149184"/>
            <a:ext cx="5537167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 </a:t>
            </a:r>
            <a:r>
              <a:rPr lang="en-US" sz="4800" b="1" dirty="0" err="1">
                <a:solidFill>
                  <a:prstClr val="black"/>
                </a:solidFill>
              </a:rPr>
              <a:t>là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 </a:t>
            </a:r>
            <a:r>
              <a:rPr lang="en-US" sz="4800" b="1" dirty="0" err="1">
                <a:solidFill>
                  <a:prstClr val="black"/>
                </a:solidFill>
              </a:rPr>
              <a:t>là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2" name="C3+4">
            <a:hlinkClick r:id="" action="ppaction://media"/>
            <a:extLst>
              <a:ext uri="{FF2B5EF4-FFF2-40B4-BE49-F238E27FC236}">
                <a16:creationId xmlns:a16="http://schemas.microsoft.com/office/drawing/2014/main" id="{3446D277-A726-4FBF-9A16-4B332CFC9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3879922"/>
            <a:ext cx="4572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776" y="4565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CÂU 3+4</a:t>
            </a:r>
          </a:p>
        </p:txBody>
      </p:sp>
    </p:spTree>
    <p:extLst>
      <p:ext uri="{BB962C8B-B14F-4D97-AF65-F5344CB8AC3E}">
        <p14:creationId xmlns:p14="http://schemas.microsoft.com/office/powerpoint/2010/main" val="256311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A99B6-C0B6-431D-9732-7E091333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0725"/>
            <a:ext cx="7886700" cy="874714"/>
          </a:xfr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Hát cả bài với các hình thức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1403648" y="923118"/>
            <a:ext cx="7004603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Cái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cây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r>
              <a:rPr lang="en-US" sz="4800" b="1" dirty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Thì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lá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cũng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r>
              <a:rPr lang="en-US" sz="4800" b="1" dirty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Chim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đậu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trên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cành</a:t>
            </a:r>
            <a:r>
              <a:rPr lang="en-US" sz="4800" b="1" dirty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Chim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hót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 </a:t>
            </a:r>
            <a:r>
              <a:rPr lang="en-US" sz="4800" b="1" dirty="0" err="1">
                <a:solidFill>
                  <a:prstClr val="black"/>
                </a:solidFill>
              </a:rPr>
              <a:t>là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 </a:t>
            </a:r>
            <a:r>
              <a:rPr lang="en-US" sz="4800" b="1" dirty="0" err="1">
                <a:solidFill>
                  <a:prstClr val="black"/>
                </a:solidFill>
              </a:rPr>
              <a:t>là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6" name="C1+2+3+4 CA BAI">
            <a:hlinkClick r:id="" action="ppaction://media"/>
            <a:extLst>
              <a:ext uri="{FF2B5EF4-FFF2-40B4-BE49-F238E27FC236}">
                <a16:creationId xmlns:a16="http://schemas.microsoft.com/office/drawing/2014/main" id="{D5F7867B-A4BD-4139-BB15-4569C7519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9651" y="793687"/>
            <a:ext cx="457200" cy="609600"/>
          </a:xfrm>
          <a:prstGeom prst="rect">
            <a:avLst/>
          </a:prstGeom>
        </p:spPr>
      </p:pic>
      <p:pic>
        <p:nvPicPr>
          <p:cNvPr id="7" name="LI CAY XAH BEAT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74851" y="4195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0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araoke Lí cây xanh - SGK Âm nhạc 1 - Cánh diề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509" y="0"/>
            <a:ext cx="9124301" cy="6309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0"/>
            <a:ext cx="810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SLIDE BỔ XUNG CHO GV CHO HS HÁT CẢ BÀI BẰNG VIDEO KARAOKE</a:t>
            </a:r>
          </a:p>
        </p:txBody>
      </p:sp>
    </p:spTree>
    <p:extLst>
      <p:ext uri="{BB962C8B-B14F-4D97-AF65-F5344CB8AC3E}">
        <p14:creationId xmlns:p14="http://schemas.microsoft.com/office/powerpoint/2010/main" val="160138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695DE5-B12A-4462-B76D-3319669150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61" t="20292" r="27885" b="21012"/>
          <a:stretch/>
        </p:blipFill>
        <p:spPr>
          <a:xfrm>
            <a:off x="1688999" y="836712"/>
            <a:ext cx="4827218" cy="37276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-61529"/>
            <a:ext cx="835292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/>
              <a:t>Trong 2 tư thế vỗ tay sau em thấy tư thế vỗ tay nào đẹp</a:t>
            </a:r>
          </a:p>
        </p:txBody>
      </p:sp>
      <p:sp>
        <p:nvSpPr>
          <p:cNvPr id="3" name="Rectangle 2"/>
          <p:cNvSpPr/>
          <p:nvPr/>
        </p:nvSpPr>
        <p:spPr>
          <a:xfrm>
            <a:off x="5724128" y="6381328"/>
            <a:ext cx="34437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/>
              <a:t>2.</a:t>
            </a:r>
            <a:r>
              <a:rPr lang="vi-VN" b="1"/>
              <a:t>HƯỚNG DẪN CÁCH VỖ TAY</a:t>
            </a:r>
          </a:p>
        </p:txBody>
      </p:sp>
    </p:spTree>
    <p:extLst>
      <p:ext uri="{BB962C8B-B14F-4D97-AF65-F5344CB8AC3E}">
        <p14:creationId xmlns:p14="http://schemas.microsoft.com/office/powerpoint/2010/main" val="143781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2021-07-02_1242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496855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171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017E3-6124-43AC-B469-8EDB323DE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52736" y="0"/>
            <a:ext cx="7886700" cy="575779"/>
          </a:xfrm>
        </p:spPr>
        <p:txBody>
          <a:bodyPr>
            <a:normAutofit/>
          </a:bodyPr>
          <a:lstStyle/>
          <a:p>
            <a:pPr algn="ctr"/>
            <a:r>
              <a:rPr lang="en-US" sz="2800" b="1"/>
              <a:t>HD hát gõ đệm theo nhịp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FEA0-335D-47DF-983A-3B15AA13F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32657"/>
            <a:ext cx="8064896" cy="33559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lo.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lo.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lo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4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72592"/>
            <a:ext cx="896635" cy="752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72592"/>
            <a:ext cx="896635" cy="752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1" y="1628800"/>
            <a:ext cx="896635" cy="7528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439" y="3645024"/>
            <a:ext cx="896635" cy="7528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28" y="3645024"/>
            <a:ext cx="896635" cy="7528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649769"/>
            <a:ext cx="896635" cy="7528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72" y="2636912"/>
            <a:ext cx="896635" cy="7528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509" y="1641657"/>
            <a:ext cx="896635" cy="7528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416" y="5661248"/>
            <a:ext cx="896635" cy="7528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733256"/>
            <a:ext cx="896635" cy="7528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416" y="4643286"/>
            <a:ext cx="896635" cy="7528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0" y="4653136"/>
            <a:ext cx="896635" cy="752872"/>
          </a:xfrm>
          <a:prstGeom prst="rect">
            <a:avLst/>
          </a:prstGeom>
        </p:spPr>
      </p:pic>
      <p:pic>
        <p:nvPicPr>
          <p:cNvPr id="23" name="LI CAY XAH BEAT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80" y="16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1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z2588466946774_9d561dc7dd01899425dcc03aa446c2f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4509119"/>
            <a:ext cx="8172400" cy="231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188640" y="-33727"/>
            <a:ext cx="106571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3.TRẢI NGHIỆM VÀ KHÁM PHÁ: VẬN ĐỘNG THEO TIẾNG TRỐNG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464936"/>
            <a:ext cx="8424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2400">
                <a:latin typeface="Times New Roman"/>
                <a:ea typeface="Calibri"/>
                <a:cs typeface="Times New Roman"/>
              </a:rPr>
              <a:t>GV gõ trống, </a:t>
            </a:r>
            <a:r>
              <a:rPr lang="en-US" sz="2400">
                <a:latin typeface="Times New Roman"/>
                <a:ea typeface="Calibri"/>
                <a:cs typeface="Times New Roman"/>
              </a:rPr>
              <a:t>vận động mẫu và HD </a:t>
            </a:r>
            <a:r>
              <a:rPr lang="vi-VN" sz="2400">
                <a:latin typeface="Times New Roman"/>
                <a:ea typeface="Calibri"/>
                <a:cs typeface="Times New Roman"/>
              </a:rPr>
              <a:t>Hs nghe và quan sát vận động phù hợp với nhịp điệu.</a:t>
            </a:r>
            <a:endParaRPr lang="en-US" sz="24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2051" name="Picture 3" descr="C:\Users\Administrator\Desktop\2021-07-02_12485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4645"/>
            <a:ext cx="9144000" cy="318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T1 TUG TUG TUG TU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9638" y="5667196"/>
            <a:ext cx="609600" cy="609600"/>
          </a:xfrm>
          <a:prstGeom prst="rect">
            <a:avLst/>
          </a:prstGeom>
        </p:spPr>
      </p:pic>
      <p:pic>
        <p:nvPicPr>
          <p:cNvPr id="3" name="AT2 CACH CACH CACH CAC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36233" y="5667196"/>
            <a:ext cx="609600" cy="609600"/>
          </a:xfrm>
          <a:prstGeom prst="rect">
            <a:avLst/>
          </a:prstGeom>
        </p:spPr>
      </p:pic>
      <p:pic>
        <p:nvPicPr>
          <p:cNvPr id="4" name="AT3 TUG +CAC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84368" y="5728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0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635"/>
            <a:ext cx="4464496" cy="292494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Củng cố-Giáo dục-Dặn dò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F95689-DAD8-4952-85A3-734E64488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00" t="20499" r="37346" b="60163"/>
          <a:stretch/>
        </p:blipFill>
        <p:spPr>
          <a:xfrm>
            <a:off x="6516216" y="-17218"/>
            <a:ext cx="2627784" cy="14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58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7625" y="0"/>
            <a:ext cx="7956376" cy="144655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Chúc quý thầy cô mạnh khỏe các bạn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33" y="2636936"/>
            <a:ext cx="1461943" cy="792087"/>
          </a:xfrm>
          <a:prstGeom prst="rect">
            <a:avLst/>
          </a:prstGeom>
        </p:spPr>
      </p:pic>
      <p:pic>
        <p:nvPicPr>
          <p:cNvPr id="9" name="LI CAY XAH BEAT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466" y="5733256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7625" y="648866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>
                <a:solidFill>
                  <a:prstClr val="black"/>
                </a:solidFill>
              </a:rPr>
              <a:t>Bản quyền TT-ÂN-Phi Trường 0987508433 cấm chia sẻ mọi hình thức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285327" cy="2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8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DEEFD7-B084-4F41-961E-DFA0C8621118}"/>
              </a:ext>
            </a:extLst>
          </p:cNvPr>
          <p:cNvSpPr txBox="1"/>
          <p:nvPr/>
        </p:nvSpPr>
        <p:spPr>
          <a:xfrm>
            <a:off x="3203849" y="0"/>
            <a:ext cx="403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</a:rPr>
              <a:t>Xem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bức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tranh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này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em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nghĩ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đến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những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âm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thanh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nào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1988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759008" y="1038535"/>
            <a:ext cx="34563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Dan ca: Nam Bộ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10701" y="621218"/>
            <a:ext cx="7164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HỌC HÁT BÀI: LÝ CÂY XANH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1" y="5589264"/>
            <a:ext cx="3528392" cy="1268759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 NHẠC 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95702" y="-121292"/>
            <a:ext cx="1467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TIẾT 4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" y="92450"/>
            <a:ext cx="775912" cy="5973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28462" y="1881969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TNKP: VẬN ĐỘNG THEO TIẾNG TRỐNG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" y="1038535"/>
            <a:ext cx="1267918" cy="9823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0352" y="4836392"/>
            <a:ext cx="864095" cy="7528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" y="2082904"/>
            <a:ext cx="285327" cy="2287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46540" y="1267549"/>
            <a:ext cx="842493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HƯỚNG DẪN CÁCH VỖ TAY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944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í cây xanh (Bài hát mẫu)">
            <a:hlinkClick r:id="" action="ppaction://media"/>
            <a:extLst>
              <a:ext uri="{FF2B5EF4-FFF2-40B4-BE49-F238E27FC236}">
                <a16:creationId xmlns:a16="http://schemas.microsoft.com/office/drawing/2014/main" id="{3460375D-D845-44B9-A400-DC23593128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9144000" cy="623731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A0AE9D-B4A9-41AC-A1D8-7368D7563469}"/>
              </a:ext>
            </a:extLst>
          </p:cNvPr>
          <p:cNvSpPr txBox="1"/>
          <p:nvPr/>
        </p:nvSpPr>
        <p:spPr>
          <a:xfrm>
            <a:off x="5056102" y="0"/>
            <a:ext cx="2267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Nghe </a:t>
            </a:r>
            <a:r>
              <a:rPr lang="en-US" sz="2800" dirty="0" err="1">
                <a:solidFill>
                  <a:prstClr val="black"/>
                </a:solidFill>
              </a:rPr>
              <a:t>hát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mẫu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2" name="LI CAY XAH BEAT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4368" y="128792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88640" y="-24828"/>
            <a:ext cx="71642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0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1.HỌC HÁT BÀI: LÝ CÂY XANH</a:t>
            </a:r>
            <a:endParaRPr lang="en-US" sz="200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704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A99B6-C0B6-431D-9732-7E091333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9" y="0"/>
            <a:ext cx="7886700" cy="874714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ĐỌC LỜI CA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1470307" y="620688"/>
            <a:ext cx="7494181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>
                <a:solidFill>
                  <a:prstClr val="black"/>
                </a:solidFill>
              </a:rPr>
              <a:t>CÂU 1: Cái </a:t>
            </a:r>
            <a:r>
              <a:rPr lang="en-US" sz="4800" b="1" dirty="0" err="1">
                <a:solidFill>
                  <a:prstClr val="black"/>
                </a:solidFill>
              </a:rPr>
              <a:t>cây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r>
              <a:rPr lang="en-US" sz="4800" b="1" dirty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>
                <a:solidFill>
                  <a:prstClr val="black"/>
                </a:solidFill>
              </a:rPr>
              <a:t>CÂU 2: Thì </a:t>
            </a:r>
            <a:r>
              <a:rPr lang="en-US" sz="4800" b="1" dirty="0" err="1">
                <a:solidFill>
                  <a:prstClr val="black"/>
                </a:solidFill>
              </a:rPr>
              <a:t>lá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cũng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r>
              <a:rPr lang="en-US" sz="4800" b="1" dirty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>
                <a:solidFill>
                  <a:prstClr val="black"/>
                </a:solidFill>
              </a:rPr>
              <a:t>CÂU 3: Chim </a:t>
            </a:r>
            <a:r>
              <a:rPr lang="en-US" sz="4800" b="1" dirty="0" err="1">
                <a:solidFill>
                  <a:prstClr val="black"/>
                </a:solidFill>
              </a:rPr>
              <a:t>đậu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trên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cành</a:t>
            </a:r>
            <a:r>
              <a:rPr lang="en-US" sz="4800" b="1" dirty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>
                <a:solidFill>
                  <a:prstClr val="black"/>
                </a:solidFill>
              </a:rPr>
              <a:t>CÂU 4: Chim </a:t>
            </a:r>
            <a:r>
              <a:rPr lang="en-US" sz="4800" b="1" dirty="0" err="1">
                <a:solidFill>
                  <a:prstClr val="black"/>
                </a:solidFill>
              </a:rPr>
              <a:t>hót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>
                <a:solidFill>
                  <a:prstClr val="black"/>
                </a:solidFill>
              </a:rPr>
              <a:t>CÂU 5: Líu </a:t>
            </a:r>
            <a:r>
              <a:rPr lang="en-US" sz="4800" b="1" dirty="0">
                <a:solidFill>
                  <a:prstClr val="black"/>
                </a:solidFill>
              </a:rPr>
              <a:t>lo </a:t>
            </a:r>
            <a:r>
              <a:rPr lang="en-US" sz="4800" b="1" dirty="0" err="1">
                <a:solidFill>
                  <a:prstClr val="black"/>
                </a:solidFill>
              </a:rPr>
              <a:t>là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>
                <a:solidFill>
                  <a:prstClr val="black"/>
                </a:solidFill>
              </a:rPr>
              <a:t>CÂU 6: Líu </a:t>
            </a:r>
            <a:r>
              <a:rPr lang="en-US" sz="4800" b="1" dirty="0">
                <a:solidFill>
                  <a:prstClr val="black"/>
                </a:solidFill>
              </a:rPr>
              <a:t>lo </a:t>
            </a:r>
            <a:r>
              <a:rPr lang="en-US" sz="4800" b="1" dirty="0" err="1">
                <a:solidFill>
                  <a:prstClr val="black"/>
                </a:solidFill>
              </a:rPr>
              <a:t>là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02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0" y="2092912"/>
            <a:ext cx="9299654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Cái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cây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err="1">
                <a:solidFill>
                  <a:prstClr val="black"/>
                </a:solidFill>
              </a:rPr>
              <a:t>xanh</a:t>
            </a:r>
            <a:r>
              <a:rPr lang="en-US" sz="4800" b="1">
                <a:solidFill>
                  <a:prstClr val="black"/>
                </a:solidFill>
              </a:rPr>
              <a:t> xanh. Thì </a:t>
            </a:r>
            <a:r>
              <a:rPr lang="en-US" sz="4800" b="1" dirty="0" err="1">
                <a:solidFill>
                  <a:prstClr val="black"/>
                </a:solidFill>
              </a:rPr>
              <a:t>lá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cũng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78A577EF-C4C7-494C-8173-F482F4E0B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3940126"/>
            <a:ext cx="457200" cy="60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32A99B6-C0B6-431D-9732-7E091333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9" y="0"/>
            <a:ext cx="7886700" cy="874714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DẠY HÁT NỐI TIẾP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35646" y="698793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176763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0" y="1966302"/>
            <a:ext cx="961256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Chim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đậu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err="1">
                <a:solidFill>
                  <a:prstClr val="black"/>
                </a:solidFill>
              </a:rPr>
              <a:t>trên</a:t>
            </a:r>
            <a:r>
              <a:rPr lang="en-US" sz="4800" b="1">
                <a:solidFill>
                  <a:prstClr val="black"/>
                </a:solidFill>
              </a:rPr>
              <a:t> cành. Chim </a:t>
            </a:r>
            <a:r>
              <a:rPr lang="en-US" sz="4800" b="1" dirty="0" err="1">
                <a:solidFill>
                  <a:prstClr val="black"/>
                </a:solidFill>
              </a:rPr>
              <a:t>hót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A0211DA0-C8D7-4887-8D08-43B6A8C69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3654839"/>
            <a:ext cx="4572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9872" y="18864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CÂU 2</a:t>
            </a:r>
          </a:p>
        </p:txBody>
      </p:sp>
      <p:sp>
        <p:nvSpPr>
          <p:cNvPr id="3" name="Oval 2"/>
          <p:cNvSpPr/>
          <p:nvPr/>
        </p:nvSpPr>
        <p:spPr>
          <a:xfrm>
            <a:off x="1547664" y="1966302"/>
            <a:ext cx="1008112" cy="8146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40810" y="1938716"/>
            <a:ext cx="1008112" cy="8146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179512" y="1484784"/>
            <a:ext cx="8293495" cy="1603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prstClr val="black"/>
                </a:solidFill>
              </a:rPr>
              <a:t>Cái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cây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err="1">
                <a:solidFill>
                  <a:prstClr val="black"/>
                </a:solidFill>
              </a:rPr>
              <a:t>xanh</a:t>
            </a:r>
            <a:r>
              <a:rPr lang="en-US" sz="4000" b="1">
                <a:solidFill>
                  <a:prstClr val="black"/>
                </a:solidFill>
              </a:rPr>
              <a:t> xanh. Thì </a:t>
            </a:r>
            <a:r>
              <a:rPr lang="en-US" sz="4000" b="1" dirty="0" err="1">
                <a:solidFill>
                  <a:prstClr val="black"/>
                </a:solidFill>
              </a:rPr>
              <a:t>lá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err="1">
                <a:solidFill>
                  <a:prstClr val="black"/>
                </a:solidFill>
              </a:rPr>
              <a:t>cũng</a:t>
            </a:r>
            <a:r>
              <a:rPr lang="en-US" sz="4000" b="1">
                <a:solidFill>
                  <a:prstClr val="black"/>
                </a:solidFill>
              </a:rPr>
              <a:t> xanh. Chim </a:t>
            </a:r>
            <a:r>
              <a:rPr lang="en-US" sz="4000" b="1" dirty="0" err="1">
                <a:solidFill>
                  <a:prstClr val="black"/>
                </a:solidFill>
              </a:rPr>
              <a:t>đậu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err="1">
                <a:solidFill>
                  <a:prstClr val="black"/>
                </a:solidFill>
              </a:rPr>
              <a:t>trên</a:t>
            </a:r>
            <a:r>
              <a:rPr lang="en-US" sz="4000" b="1">
                <a:solidFill>
                  <a:prstClr val="black"/>
                </a:solidFill>
              </a:rPr>
              <a:t> cành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>
                <a:solidFill>
                  <a:prstClr val="black"/>
                </a:solidFill>
              </a:rPr>
              <a:t>Chim </a:t>
            </a:r>
            <a:r>
              <a:rPr lang="en-US" sz="4000" b="1" dirty="0" err="1">
                <a:solidFill>
                  <a:prstClr val="black"/>
                </a:solidFill>
              </a:rPr>
              <a:t>hót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líu</a:t>
            </a:r>
            <a:r>
              <a:rPr lang="en-US" sz="4000" b="1" dirty="0">
                <a:solidFill>
                  <a:prstClr val="black"/>
                </a:solidFill>
              </a:rPr>
              <a:t> lo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2" name="C1+2">
            <a:hlinkClick r:id="" action="ppaction://media"/>
            <a:extLst>
              <a:ext uri="{FF2B5EF4-FFF2-40B4-BE49-F238E27FC236}">
                <a16:creationId xmlns:a16="http://schemas.microsoft.com/office/drawing/2014/main" id="{61F0C792-CDDE-4233-8DA9-5050F27D8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4446563"/>
            <a:ext cx="4572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1272" y="-9093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CÂU 1+2</a:t>
            </a:r>
          </a:p>
        </p:txBody>
      </p:sp>
    </p:spTree>
    <p:extLst>
      <p:ext uri="{BB962C8B-B14F-4D97-AF65-F5344CB8AC3E}">
        <p14:creationId xmlns:p14="http://schemas.microsoft.com/office/powerpoint/2010/main" val="65948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1540111" y="1124744"/>
            <a:ext cx="5949706" cy="95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000" b="1" dirty="0" err="1">
                <a:solidFill>
                  <a:prstClr val="black"/>
                </a:solidFill>
              </a:rPr>
              <a:t>Líu</a:t>
            </a:r>
            <a:r>
              <a:rPr lang="en-US" sz="8000" b="1" dirty="0">
                <a:solidFill>
                  <a:prstClr val="black"/>
                </a:solidFill>
              </a:rPr>
              <a:t> lo </a:t>
            </a:r>
            <a:r>
              <a:rPr lang="en-US" sz="8000" b="1" dirty="0" err="1">
                <a:solidFill>
                  <a:prstClr val="black"/>
                </a:solidFill>
              </a:rPr>
              <a:t>là</a:t>
            </a:r>
            <a:r>
              <a:rPr lang="en-US" sz="8000" b="1" dirty="0">
                <a:solidFill>
                  <a:prstClr val="black"/>
                </a:solidFill>
              </a:rPr>
              <a:t> </a:t>
            </a:r>
            <a:r>
              <a:rPr lang="en-US" sz="8000" b="1" dirty="0" err="1">
                <a:solidFill>
                  <a:prstClr val="black"/>
                </a:solidFill>
              </a:rPr>
              <a:t>líu</a:t>
            </a:r>
            <a:r>
              <a:rPr lang="en-US" sz="8000" b="1" dirty="0">
                <a:solidFill>
                  <a:prstClr val="black"/>
                </a:solidFill>
              </a:rPr>
              <a:t> lo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8000" b="1" dirty="0">
              <a:solidFill>
                <a:prstClr val="black"/>
              </a:solidFill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1D71EC05-AFFB-4969-B9BF-3CD2F334A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6364" y="3429000"/>
            <a:ext cx="4572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1920" y="4565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9685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383</Words>
  <Application>Microsoft Office PowerPoint</Application>
  <PresentationFormat>On-screen Show (4:3)</PresentationFormat>
  <Paragraphs>60</Paragraphs>
  <Slides>19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2_Office Theme</vt:lpstr>
      <vt:lpstr>3_Office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ĐỌC LỜI CA</vt:lpstr>
      <vt:lpstr>DẠY HÁT NỐI TIẾP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 cả bài với các hình thức</vt:lpstr>
      <vt:lpstr>PowerPoint Presentation</vt:lpstr>
      <vt:lpstr>PowerPoint Presentation</vt:lpstr>
      <vt:lpstr>PowerPoint Presentation</vt:lpstr>
      <vt:lpstr>HD hát gõ đệm theo nhịp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Phạm Thị Thuỳ Giang</cp:lastModifiedBy>
  <cp:revision>83</cp:revision>
  <dcterms:created xsi:type="dcterms:W3CDTF">2021-07-01T08:24:34Z</dcterms:created>
  <dcterms:modified xsi:type="dcterms:W3CDTF">2025-03-02T13:50:24Z</dcterms:modified>
</cp:coreProperties>
</file>