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270" r:id="rId7"/>
    <p:sldId id="269" r:id="rId8"/>
    <p:sldId id="258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1" r:id="rId19"/>
    <p:sldId id="280" r:id="rId20"/>
    <p:sldId id="284" r:id="rId21"/>
    <p:sldId id="285" r:id="rId22"/>
    <p:sldId id="282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51" d="100"/>
          <a:sy n="51" d="100"/>
        </p:scale>
        <p:origin x="104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5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5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0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71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39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19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50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51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19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53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26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82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904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22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8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256E-8FB7-4214-847A-C094DC4B8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48E42-6A7A-440C-9936-C6AA9CA46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2CB2A-CF6C-4D8E-AD3F-70D65F93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02BD-F081-4C26-904A-DE687D9F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40358-EB66-4176-BE51-89D52DF1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71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315A-EB9D-4D07-97B1-44743127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EF92C-0E3E-4183-8B25-C3B8398F1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CDB72-52CE-417F-A4E9-D95241B5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F5719-45BA-41ED-818C-7E67559A7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EE78F-B6C8-4FF6-9886-90372AD9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98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D5F4-607D-452F-946A-43A3BCD2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18CDE-BA56-416D-9208-12A6EDE8E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E4E9C-1FBE-44BF-93D8-6C57A36E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6F559-1C9E-4DCF-813D-DB831D34B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692CF-C246-45C8-B299-6490B08A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55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AC50-07F6-4727-9DD6-2528E28D3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129B0-E9D4-4AE9-B2BD-D30BBBE6E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8EE15-F02C-4C2A-BF91-045A73E4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0CFB2-48F6-4EB5-9A1C-98D93559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9A7B8-F384-46CC-82F0-D81FF191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9F148-4724-427B-9B13-BC5763E3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22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68DC4-3E21-4637-ABD7-C046611B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105AB-86EA-4923-8755-D5C13C81A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CF1AA-E21F-4646-BC5B-15ACACEA5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1337-4933-40F6-B7A9-EA5780B8C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6AEFB-59CB-4F8F-BD71-59082DA1DD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6F50E-F5B7-4DEA-9ECE-AA9F3F07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0DDC8C-B3C1-4D3B-9195-8E09DFF8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38E504-8076-4225-8403-153B3552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426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7C00-764A-4C27-B542-371C5FB8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383D0-13FD-4D4F-A549-E636E355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D29D0-B9D5-48AF-B3AC-969C4C70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48FEF-4BB0-4586-94A6-2B8100D8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61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13F759-511F-42A2-A9EB-7EE557F13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3A980-14C2-4616-ADE3-83AF62CA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48BDE-64D4-4411-B731-2D45206A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53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29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8F0FC-A75E-4F23-8E00-7C6CB484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5487-6FC0-4439-9F16-E9E8A310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3659E-1591-44C0-B3B3-F433BD7A5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1910-EE8C-4B20-8D1A-47DF5E63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13CB7-C29D-4C13-BAF6-D7E1D486E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D45FE-A46E-4D20-B666-18BA6157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98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9E158-F0DA-4B96-823D-B9FB7037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24B1AC-E612-4086-AA59-888AC0E6C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54F1B-C759-4E0D-8129-4432F6FBF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9F6F8-9E8B-4D0C-A127-A13C24F8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124F0-2D40-47C8-B3DF-A58F6F80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8337A-BAD4-4129-BD29-B5CE7CC8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29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4E5AF-42C2-467D-A838-2C0EAE1D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43651-28AE-4EE0-8B10-3DE005755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C34C0-F951-4BD1-A729-0C105B56E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2FB98-BE1E-46A2-BBF5-A438ABEA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755DC-7788-4A35-B50F-65B939F8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07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E66F0-63DD-4DA8-B90C-41D21538B2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84359-5FC7-4A1C-A307-B8972ED3C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AE869-6086-46A5-B374-1C053B34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45C93-A413-49F9-9EA2-A55DA27DA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2CBA5-9E90-46DD-8DFD-A3DA6975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163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84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25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92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143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94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0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98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88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22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83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73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620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256E-8FB7-4214-847A-C094DC4B8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48E42-6A7A-440C-9936-C6AA9CA46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2CB2A-CF6C-4D8E-AD3F-70D65F93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02BD-F081-4C26-904A-DE687D9F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40358-EB66-4176-BE51-89D52DF1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52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315A-EB9D-4D07-97B1-44743127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EF92C-0E3E-4183-8B25-C3B8398F1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CDB72-52CE-417F-A4E9-D95241B5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F5719-45BA-41ED-818C-7E67559A7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EE78F-B6C8-4FF6-9886-90372AD9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70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D5F4-607D-452F-946A-43A3BCD2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18CDE-BA56-416D-9208-12A6EDE8E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E4E9C-1FBE-44BF-93D8-6C57A36E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6F559-1C9E-4DCF-813D-DB831D34B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692CF-C246-45C8-B299-6490B08A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770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AC50-07F6-4727-9DD6-2528E28D3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129B0-E9D4-4AE9-B2BD-D30BBBE6E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8EE15-F02C-4C2A-BF91-045A73E4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0CFB2-48F6-4EB5-9A1C-98D93559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9A7B8-F384-46CC-82F0-D81FF191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9F148-4724-427B-9B13-BC5763E3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57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68DC4-3E21-4637-ABD7-C046611B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105AB-86EA-4923-8755-D5C13C81A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CF1AA-E21F-4646-BC5B-15ACACEA5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1337-4933-40F6-B7A9-EA5780B8C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6AEFB-59CB-4F8F-BD71-59082DA1DD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6F50E-F5B7-4DEA-9ECE-AA9F3F07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0DDC8C-B3C1-4D3B-9195-8E09DFF8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38E504-8076-4225-8403-153B3552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3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32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7C00-764A-4C27-B542-371C5FB8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383D0-13FD-4D4F-A549-E636E355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D29D0-B9D5-48AF-B3AC-969C4C70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48FEF-4BB0-4586-94A6-2B8100D8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5656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13F759-511F-42A2-A9EB-7EE557F13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3A980-14C2-4616-ADE3-83AF62CA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48BDE-64D4-4411-B731-2D45206A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153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8F0FC-A75E-4F23-8E00-7C6CB484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5487-6FC0-4439-9F16-E9E8A310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3659E-1591-44C0-B3B3-F433BD7A5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1910-EE8C-4B20-8D1A-47DF5E63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13CB7-C29D-4C13-BAF6-D7E1D486E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D45FE-A46E-4D20-B666-18BA6157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192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9E158-F0DA-4B96-823D-B9FB7037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24B1AC-E612-4086-AA59-888AC0E6C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54F1B-C759-4E0D-8129-4432F6FBF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9F6F8-9E8B-4D0C-A127-A13C24F8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124F0-2D40-47C8-B3DF-A58F6F80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8337A-BAD4-4129-BD29-B5CE7CC8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98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4E5AF-42C2-467D-A838-2C0EAE1D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43651-28AE-4EE0-8B10-3DE005755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C34C0-F951-4BD1-A729-0C105B56E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2FB98-BE1E-46A2-BBF5-A438ABEA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755DC-7788-4A35-B50F-65B939F8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610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E66F0-63DD-4DA8-B90C-41D21538B2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84359-5FC7-4A1C-A307-B8972ED3C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AE869-6086-46A5-B374-1C053B34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45C93-A413-49F9-9EA2-A55DA27DA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2CBA5-9E90-46DD-8DFD-A3DA6975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62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0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44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0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5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8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65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5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44747-C6EE-48B1-8FAF-4EA25F55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D2A5D-94D4-4F70-B4CD-54640286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36AE0-8733-4F6B-9E85-1D89E790C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CF7E-5A72-4574-A4CC-B93BCE120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6B69-EFD0-4348-B569-E094F6090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1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44747-C6EE-48B1-8FAF-4EA25F55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D2A5D-94D4-4F70-B4CD-54640286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36AE0-8733-4F6B-9E85-1D89E790C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CF7E-5A72-4574-A4CC-B93BCE120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6B69-EFD0-4348-B569-E094F6090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1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7" Type="http://schemas.openxmlformats.org/officeDocument/2006/relationships/image" Target="../media/image13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5.xml"/><Relationship Id="rId4" Type="http://schemas.openxmlformats.org/officeDocument/2006/relationships/video" Target="../media/media12.mp4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openxmlformats.org/officeDocument/2006/relationships/image" Target="../media/image8.png"/><Relationship Id="rId3" Type="http://schemas.microsoft.com/office/2007/relationships/media" Target="../media/media14.mp3"/><Relationship Id="rId7" Type="http://schemas.microsoft.com/office/2007/relationships/media" Target="../media/media16.mp3"/><Relationship Id="rId12" Type="http://schemas.openxmlformats.org/officeDocument/2006/relationships/image" Target="../media/image1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15.png"/><Relationship Id="rId5" Type="http://schemas.microsoft.com/office/2007/relationships/media" Target="../media/media15.mp3"/><Relationship Id="rId10" Type="http://schemas.openxmlformats.org/officeDocument/2006/relationships/image" Target="../media/image14.jpeg"/><Relationship Id="rId4" Type="http://schemas.openxmlformats.org/officeDocument/2006/relationships/audio" Target="../media/media14.mp3"/><Relationship Id="rId9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N%C3%B4ng_d%C3%A2n" TargetMode="External"/><Relationship Id="rId3" Type="http://schemas.openxmlformats.org/officeDocument/2006/relationships/hyperlink" Target="https://vi.wikipedia.org/wiki/Qu%E1%BB%91c_k%E1%BB%B3_Vi%E1%BB%87t_Nam_D%C3%A2n_ch%E1%BB%A7_C%E1%BB%99ng_h%C3%B2a" TargetMode="External"/><Relationship Id="rId7" Type="http://schemas.openxmlformats.org/officeDocument/2006/relationships/hyperlink" Target="https://vi.wikipedia.org/wiki/Tr%C3%AD_th%E1%BB%A9c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vi.wikipedia.org/wiki/Linh_h%E1%BB%93n" TargetMode="External"/><Relationship Id="rId11" Type="http://schemas.openxmlformats.org/officeDocument/2006/relationships/hyperlink" Target="https://vi.wikipedia.org/wiki/Ng%C6%B0%E1%BB%9Di_l%C3%ADnh" TargetMode="External"/><Relationship Id="rId5" Type="http://schemas.openxmlformats.org/officeDocument/2006/relationships/hyperlink" Target="https://vi.wikipedia.org/wiki/C%C3%A1ch_m%E1%BA%A1ng" TargetMode="External"/><Relationship Id="rId10" Type="http://schemas.openxmlformats.org/officeDocument/2006/relationships/hyperlink" Target="https://vi.wikipedia.org/wiki/Th%C6%B0%C6%A1ng_gia" TargetMode="External"/><Relationship Id="rId4" Type="http://schemas.openxmlformats.org/officeDocument/2006/relationships/hyperlink" Target="https://vi.wikipedia.org/wiki/Qu%E1%BB%91c_k%E1%BB%B3_Vi%E1%BB%87t_Nam#cite_note-3" TargetMode="External"/><Relationship Id="rId9" Type="http://schemas.openxmlformats.org/officeDocument/2006/relationships/hyperlink" Target="https://vi.wikipedia.org/wiki/Giai_c%E1%BA%A5p_c%C3%B4ng_nh%C3%A2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586669075575_d6a45d26be573d4af329171bec1a1f3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40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728" y="0"/>
            <a:ext cx="7020272" cy="144655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 mừng quý thầy cô các em đến với tiết âm nhạc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63" y="2018540"/>
            <a:ext cx="670093" cy="84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8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56DD30-3239-4B6B-B9F1-D1CAAF013BAB}"/>
              </a:ext>
            </a:extLst>
          </p:cNvPr>
          <p:cNvSpPr txBox="1">
            <a:spLocks/>
          </p:cNvSpPr>
          <p:nvPr/>
        </p:nvSpPr>
        <p:spPr>
          <a:xfrm>
            <a:off x="5052" y="1124744"/>
            <a:ext cx="9217024" cy="103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chemeClr val="bg1"/>
                </a:solidFill>
              </a:rPr>
              <a:t>Sao </a:t>
            </a:r>
            <a:r>
              <a:rPr lang="en-US" sz="4800" b="1" dirty="0" err="1">
                <a:solidFill>
                  <a:schemeClr val="bg1"/>
                </a:solidFill>
              </a:rPr>
              <a:t>năm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cánh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huy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hoàng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biết</a:t>
            </a:r>
            <a:r>
              <a:rPr lang="en-US" sz="4800" b="1" dirty="0">
                <a:solidFill>
                  <a:schemeClr val="bg1"/>
                </a:solidFill>
              </a:rPr>
              <a:t> bao.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3CBB0060-984E-4EA8-8082-0C89380E0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6364" y="5589240"/>
            <a:ext cx="457200" cy="609600"/>
          </a:xfrm>
          <a:prstGeom prst="rect">
            <a:avLst/>
          </a:prstGeom>
        </p:spPr>
      </p:pic>
      <p:sp>
        <p:nvSpPr>
          <p:cNvPr id="7" name="Arrow: Left 6">
            <a:hlinkClick r:id="rId6" action="ppaction://hlinksldjump"/>
            <a:extLst>
              <a:ext uri="{FF2B5EF4-FFF2-40B4-BE49-F238E27FC236}">
                <a16:creationId xmlns:a16="http://schemas.microsoft.com/office/drawing/2014/main" id="{55868020-6C6A-4271-9ECE-566EE179245A}"/>
              </a:ext>
            </a:extLst>
          </p:cNvPr>
          <p:cNvSpPr/>
          <p:nvPr/>
        </p:nvSpPr>
        <p:spPr>
          <a:xfrm>
            <a:off x="8036720" y="6115050"/>
            <a:ext cx="600075" cy="5286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90" y="116635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</a:p>
        </p:txBody>
      </p:sp>
      <p:sp>
        <p:nvSpPr>
          <p:cNvPr id="2" name="Oval 1"/>
          <p:cNvSpPr/>
          <p:nvPr/>
        </p:nvSpPr>
        <p:spPr>
          <a:xfrm>
            <a:off x="3635896" y="886083"/>
            <a:ext cx="1152128" cy="117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5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2DFE3F-EC60-4BF8-98D1-8802B099EDF5}"/>
              </a:ext>
            </a:extLst>
          </p:cNvPr>
          <p:cNvSpPr txBox="1">
            <a:spLocks/>
          </p:cNvSpPr>
          <p:nvPr/>
        </p:nvSpPr>
        <p:spPr>
          <a:xfrm>
            <a:off x="0" y="1340778"/>
            <a:ext cx="9036496" cy="2332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</a:rPr>
              <a:t>Trông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lá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cờ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phấp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phới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err="1">
                <a:solidFill>
                  <a:schemeClr val="bg1"/>
                </a:solidFill>
              </a:rPr>
              <a:t>đẹp</a:t>
            </a:r>
            <a:r>
              <a:rPr lang="en-US" sz="4800" b="1">
                <a:solidFill>
                  <a:schemeClr val="bg1"/>
                </a:solidFill>
              </a:rPr>
              <a:t> tươi. Giữa </a:t>
            </a:r>
            <a:r>
              <a:rPr lang="en-US" sz="4800" b="1" dirty="0" err="1">
                <a:solidFill>
                  <a:schemeClr val="bg1"/>
                </a:solidFill>
              </a:rPr>
              <a:t>nền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đỏ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có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ngôi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err="1">
                <a:solidFill>
                  <a:schemeClr val="bg1"/>
                </a:solidFill>
              </a:rPr>
              <a:t>sao</a:t>
            </a:r>
            <a:r>
              <a:rPr lang="en-US" sz="4800" b="1">
                <a:solidFill>
                  <a:schemeClr val="bg1"/>
                </a:solidFill>
              </a:rPr>
              <a:t> vàng. Sao </a:t>
            </a:r>
            <a:r>
              <a:rPr lang="en-US" sz="4800" b="1" dirty="0" err="1">
                <a:solidFill>
                  <a:schemeClr val="bg1"/>
                </a:solidFill>
              </a:rPr>
              <a:t>năm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cánh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huy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hoàng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biết</a:t>
            </a:r>
            <a:r>
              <a:rPr lang="en-US" sz="4800" b="1" dirty="0">
                <a:solidFill>
                  <a:schemeClr val="bg1"/>
                </a:solidFill>
              </a:rPr>
              <a:t> bao.</a:t>
            </a:r>
          </a:p>
        </p:txBody>
      </p:sp>
      <p:pic>
        <p:nvPicPr>
          <p:cNvPr id="5" name="C1+2+3">
            <a:hlinkClick r:id="" action="ppaction://media"/>
            <a:extLst>
              <a:ext uri="{FF2B5EF4-FFF2-40B4-BE49-F238E27FC236}">
                <a16:creationId xmlns:a16="http://schemas.microsoft.com/office/drawing/2014/main" id="{5367A046-7A7C-446C-A75A-6DEBC5E82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5373216"/>
            <a:ext cx="457200" cy="609600"/>
          </a:xfrm>
          <a:prstGeom prst="rect">
            <a:avLst/>
          </a:prstGeom>
        </p:spPr>
      </p:pic>
      <p:sp>
        <p:nvSpPr>
          <p:cNvPr id="7" name="Arrow: Left 6">
            <a:hlinkClick r:id="rId6" action="ppaction://hlinksldjump"/>
            <a:extLst>
              <a:ext uri="{FF2B5EF4-FFF2-40B4-BE49-F238E27FC236}">
                <a16:creationId xmlns:a16="http://schemas.microsoft.com/office/drawing/2014/main" id="{B471A8A3-7C97-4A10-8D0B-120D49E33F82}"/>
              </a:ext>
            </a:extLst>
          </p:cNvPr>
          <p:cNvSpPr/>
          <p:nvPr/>
        </p:nvSpPr>
        <p:spPr>
          <a:xfrm>
            <a:off x="8036720" y="6115050"/>
            <a:ext cx="600075" cy="5286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4112" y="10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22073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2DFE3F-EC60-4BF8-98D1-8802B099EDF5}"/>
              </a:ext>
            </a:extLst>
          </p:cNvPr>
          <p:cNvSpPr txBox="1">
            <a:spLocks/>
          </p:cNvSpPr>
          <p:nvPr/>
        </p:nvSpPr>
        <p:spPr>
          <a:xfrm>
            <a:off x="251525" y="1052746"/>
            <a:ext cx="7931225" cy="889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</a:rPr>
              <a:t>Đẹp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vô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cùng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lá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cờ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Việt</a:t>
            </a:r>
            <a:r>
              <a:rPr lang="en-US" sz="4800" b="1" dirty="0">
                <a:solidFill>
                  <a:schemeClr val="bg1"/>
                </a:solidFill>
              </a:rPr>
              <a:t> Nam.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5" name="4">
            <a:hlinkClick r:id="" action="ppaction://media"/>
            <a:extLst>
              <a:ext uri="{FF2B5EF4-FFF2-40B4-BE49-F238E27FC236}">
                <a16:creationId xmlns:a16="http://schemas.microsoft.com/office/drawing/2014/main" id="{38A0A819-DE4E-4952-80BA-D6CF4BDA9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131" y="5229200"/>
            <a:ext cx="457200" cy="609600"/>
          </a:xfrm>
          <a:prstGeom prst="rect">
            <a:avLst/>
          </a:prstGeom>
        </p:spPr>
      </p:pic>
      <p:sp>
        <p:nvSpPr>
          <p:cNvPr id="7" name="Arrow: Left 6">
            <a:hlinkClick r:id="rId6" action="ppaction://hlinksldjump"/>
            <a:extLst>
              <a:ext uri="{FF2B5EF4-FFF2-40B4-BE49-F238E27FC236}">
                <a16:creationId xmlns:a16="http://schemas.microsoft.com/office/drawing/2014/main" id="{B7F38551-CA3C-433F-B6B1-4090B6E34432}"/>
              </a:ext>
            </a:extLst>
          </p:cNvPr>
          <p:cNvSpPr/>
          <p:nvPr/>
        </p:nvSpPr>
        <p:spPr>
          <a:xfrm>
            <a:off x="8036720" y="6115050"/>
            <a:ext cx="600075" cy="5286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0197" y="32980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</a:p>
        </p:txBody>
      </p:sp>
    </p:spTree>
    <p:extLst>
      <p:ext uri="{BB962C8B-B14F-4D97-AF65-F5344CB8AC3E}">
        <p14:creationId xmlns:p14="http://schemas.microsoft.com/office/powerpoint/2010/main" val="18049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2DFE3F-EC60-4BF8-98D1-8802B099EDF5}"/>
              </a:ext>
            </a:extLst>
          </p:cNvPr>
          <p:cNvSpPr txBox="1">
            <a:spLocks/>
          </p:cNvSpPr>
          <p:nvPr/>
        </p:nvSpPr>
        <p:spPr>
          <a:xfrm>
            <a:off x="-65023" y="1340778"/>
            <a:ext cx="9274046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</a:rPr>
              <a:t>Trông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lá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cờ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phấp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phới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err="1">
                <a:solidFill>
                  <a:schemeClr val="bg1"/>
                </a:solidFill>
              </a:rPr>
              <a:t>đẹp</a:t>
            </a:r>
            <a:r>
              <a:rPr lang="en-US" sz="4800" b="1">
                <a:solidFill>
                  <a:schemeClr val="bg1"/>
                </a:solidFill>
              </a:rPr>
              <a:t> tươi. Giữa </a:t>
            </a:r>
            <a:r>
              <a:rPr lang="en-US" sz="4800" b="1" dirty="0" err="1">
                <a:solidFill>
                  <a:schemeClr val="bg1"/>
                </a:solidFill>
              </a:rPr>
              <a:t>nền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đỏ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có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ngôi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err="1">
                <a:solidFill>
                  <a:schemeClr val="bg1"/>
                </a:solidFill>
              </a:rPr>
              <a:t>sao</a:t>
            </a:r>
            <a:r>
              <a:rPr lang="en-US" sz="4800" b="1">
                <a:solidFill>
                  <a:schemeClr val="bg1"/>
                </a:solidFill>
              </a:rPr>
              <a:t> vàng. Sao </a:t>
            </a:r>
            <a:r>
              <a:rPr lang="en-US" sz="4800" b="1" dirty="0" err="1">
                <a:solidFill>
                  <a:schemeClr val="bg1"/>
                </a:solidFill>
              </a:rPr>
              <a:t>năm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cánh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huy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hoàng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err="1">
                <a:solidFill>
                  <a:schemeClr val="bg1"/>
                </a:solidFill>
              </a:rPr>
              <a:t>biết</a:t>
            </a:r>
            <a:r>
              <a:rPr lang="en-US" sz="4800" b="1">
                <a:solidFill>
                  <a:schemeClr val="bg1"/>
                </a:solidFill>
              </a:rPr>
              <a:t> bao. Đẹp </a:t>
            </a:r>
            <a:r>
              <a:rPr lang="en-US" sz="4800" b="1" dirty="0" err="1">
                <a:solidFill>
                  <a:schemeClr val="bg1"/>
                </a:solidFill>
              </a:rPr>
              <a:t>vô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cùng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lá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cờ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Việt</a:t>
            </a:r>
            <a:r>
              <a:rPr lang="en-US" sz="4800" b="1" dirty="0">
                <a:solidFill>
                  <a:schemeClr val="bg1"/>
                </a:solidFill>
              </a:rPr>
              <a:t> Nam.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5" name="C1+2+3+4 CA BAI">
            <a:hlinkClick r:id="" action="ppaction://media"/>
            <a:extLst>
              <a:ext uri="{FF2B5EF4-FFF2-40B4-BE49-F238E27FC236}">
                <a16:creationId xmlns:a16="http://schemas.microsoft.com/office/drawing/2014/main" id="{8ED3E87A-763E-412A-9CB7-F05620687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5343525"/>
            <a:ext cx="457200" cy="609600"/>
          </a:xfrm>
          <a:prstGeom prst="rect">
            <a:avLst/>
          </a:prstGeom>
        </p:spPr>
      </p:pic>
      <p:sp>
        <p:nvSpPr>
          <p:cNvPr id="7" name="Arrow: Left 6">
            <a:hlinkClick r:id="rId6" action="ppaction://hlinksldjump"/>
            <a:extLst>
              <a:ext uri="{FF2B5EF4-FFF2-40B4-BE49-F238E27FC236}">
                <a16:creationId xmlns:a16="http://schemas.microsoft.com/office/drawing/2014/main" id="{B0963F05-871E-4841-906B-D861211F266E}"/>
              </a:ext>
            </a:extLst>
          </p:cNvPr>
          <p:cNvSpPr/>
          <p:nvPr/>
        </p:nvSpPr>
        <p:spPr>
          <a:xfrm>
            <a:off x="8036720" y="6115050"/>
            <a:ext cx="600075" cy="5286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10"/>
            <a:ext cx="4104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 BÀI PIANO</a:t>
            </a:r>
          </a:p>
        </p:txBody>
      </p:sp>
    </p:spTree>
    <p:extLst>
      <p:ext uri="{BB962C8B-B14F-4D97-AF65-F5344CB8AC3E}">
        <p14:creationId xmlns:p14="http://schemas.microsoft.com/office/powerpoint/2010/main" val="233899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Lá cờ Việt Nam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1138BFE0-B00C-47E6-B87E-7CE5119053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"/>
            <a:ext cx="9144000" cy="6397973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8F2827-5D92-4BC1-A744-E92DE218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2616" y="1340778"/>
            <a:ext cx="9144000" cy="6826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/>
              <a:t>Hát cả bài với các hình thức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946241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017E3-6124-43AC-B469-8EDB323DE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" y="105271"/>
            <a:ext cx="8911902" cy="57577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Hát gõ đệm theo phách với các hình thức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FEA0-335D-47DF-983A-3B15AA13F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" y="823854"/>
            <a:ext cx="8906392" cy="33559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err="1"/>
              <a:t>Trông</a:t>
            </a:r>
            <a:r>
              <a:rPr lang="en-US" sz="3600" b="1" dirty="0"/>
              <a:t> </a:t>
            </a:r>
            <a:r>
              <a:rPr lang="en-US" sz="3600" b="1" dirty="0" err="1"/>
              <a:t>lá</a:t>
            </a:r>
            <a:r>
              <a:rPr lang="en-US" sz="3600" b="1" dirty="0"/>
              <a:t> </a:t>
            </a:r>
            <a:r>
              <a:rPr lang="en-US" sz="3600" b="1" dirty="0" err="1"/>
              <a:t>cờ</a:t>
            </a:r>
            <a:r>
              <a:rPr lang="en-US" sz="3600" b="1" dirty="0"/>
              <a:t> </a:t>
            </a:r>
            <a:r>
              <a:rPr lang="en-US" sz="3600" b="1" dirty="0" err="1"/>
              <a:t>phấp</a:t>
            </a:r>
            <a:r>
              <a:rPr lang="en-US" sz="3600" b="1" dirty="0"/>
              <a:t> </a:t>
            </a:r>
            <a:r>
              <a:rPr lang="en-US" sz="3600" b="1" dirty="0" err="1"/>
              <a:t>phới</a:t>
            </a:r>
            <a:r>
              <a:rPr lang="en-US" sz="3600" b="1" dirty="0"/>
              <a:t> </a:t>
            </a:r>
            <a:r>
              <a:rPr lang="en-US" sz="3600" b="1" dirty="0" err="1"/>
              <a:t>đẹp</a:t>
            </a:r>
            <a:r>
              <a:rPr lang="en-US" sz="3600" b="1" dirty="0"/>
              <a:t> </a:t>
            </a:r>
            <a:r>
              <a:rPr lang="en-US" sz="3600" b="1" dirty="0" err="1"/>
              <a:t>tươi</a:t>
            </a:r>
            <a:r>
              <a:rPr lang="en-US" sz="3600" b="1" dirty="0"/>
              <a:t>.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 err="1"/>
              <a:t>Giữa</a:t>
            </a:r>
            <a:r>
              <a:rPr lang="en-US" sz="3600" b="1" dirty="0"/>
              <a:t> </a:t>
            </a:r>
            <a:r>
              <a:rPr lang="en-US" sz="3600" b="1" dirty="0" err="1"/>
              <a:t>nền</a:t>
            </a:r>
            <a:r>
              <a:rPr lang="en-US" sz="3600" b="1" dirty="0"/>
              <a:t> </a:t>
            </a:r>
            <a:r>
              <a:rPr lang="en-US" sz="3600" b="1" dirty="0" err="1"/>
              <a:t>đỏ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ngôi</a:t>
            </a:r>
            <a:r>
              <a:rPr lang="en-US" sz="3600" b="1" dirty="0"/>
              <a:t> </a:t>
            </a:r>
            <a:r>
              <a:rPr lang="en-US" sz="3600" b="1" dirty="0" err="1"/>
              <a:t>sao</a:t>
            </a:r>
            <a:r>
              <a:rPr lang="en-US" sz="3600" b="1" dirty="0"/>
              <a:t> </a:t>
            </a:r>
            <a:r>
              <a:rPr lang="en-US" sz="3600" b="1" dirty="0" err="1"/>
              <a:t>vàng</a:t>
            </a:r>
            <a:r>
              <a:rPr lang="en-US" sz="3600" b="1" dirty="0"/>
              <a:t>.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Sao </a:t>
            </a:r>
            <a:r>
              <a:rPr lang="en-US" sz="3600" b="1" dirty="0" err="1"/>
              <a:t>năm</a:t>
            </a:r>
            <a:r>
              <a:rPr lang="en-US" sz="3600" b="1" dirty="0"/>
              <a:t> </a:t>
            </a:r>
            <a:r>
              <a:rPr lang="en-US" sz="3600" b="1" dirty="0" err="1"/>
              <a:t>cánh</a:t>
            </a:r>
            <a:r>
              <a:rPr lang="en-US" sz="3600" b="1" dirty="0"/>
              <a:t> </a:t>
            </a:r>
            <a:r>
              <a:rPr lang="en-US" sz="3600" b="1" dirty="0" err="1"/>
              <a:t>huy</a:t>
            </a:r>
            <a:r>
              <a:rPr lang="en-US" sz="3600" b="1" dirty="0"/>
              <a:t> </a:t>
            </a:r>
            <a:r>
              <a:rPr lang="en-US" sz="3600" b="1" dirty="0" err="1"/>
              <a:t>hoàng</a:t>
            </a:r>
            <a:r>
              <a:rPr lang="en-US" sz="3600" b="1" dirty="0"/>
              <a:t> </a:t>
            </a:r>
            <a:r>
              <a:rPr lang="en-US" sz="3600" b="1" dirty="0" err="1"/>
              <a:t>biết</a:t>
            </a:r>
            <a:r>
              <a:rPr lang="en-US" sz="3600" b="1" dirty="0"/>
              <a:t> bao.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 err="1"/>
              <a:t>Đẹp</a:t>
            </a:r>
            <a:r>
              <a:rPr lang="en-US" sz="3600" b="1" dirty="0"/>
              <a:t> </a:t>
            </a:r>
            <a:r>
              <a:rPr lang="en-US" sz="3600" b="1" dirty="0" err="1"/>
              <a:t>vô</a:t>
            </a:r>
            <a:r>
              <a:rPr lang="en-US" sz="3600" b="1" dirty="0"/>
              <a:t> </a:t>
            </a:r>
            <a:r>
              <a:rPr lang="en-US" sz="3600" b="1" dirty="0" err="1"/>
              <a:t>cùng</a:t>
            </a:r>
            <a:r>
              <a:rPr lang="en-US" sz="3600" b="1" dirty="0"/>
              <a:t> </a:t>
            </a:r>
            <a:r>
              <a:rPr lang="en-US" sz="3600" b="1" dirty="0" err="1"/>
              <a:t>lá</a:t>
            </a:r>
            <a:r>
              <a:rPr lang="en-US" sz="3600" b="1" dirty="0"/>
              <a:t> </a:t>
            </a:r>
            <a:r>
              <a:rPr lang="en-US" sz="3600" b="1" dirty="0" err="1"/>
              <a:t>cờ</a:t>
            </a:r>
            <a:r>
              <a:rPr lang="en-US" sz="3600" b="1" dirty="0"/>
              <a:t> </a:t>
            </a:r>
            <a:r>
              <a:rPr lang="en-US" sz="3600" b="1" dirty="0" err="1"/>
              <a:t>Việt</a:t>
            </a:r>
            <a:r>
              <a:rPr lang="en-US" sz="3600" b="1" dirty="0"/>
              <a:t> Nam.</a:t>
            </a:r>
          </a:p>
          <a:p>
            <a:pPr marL="0" indent="0">
              <a:buNone/>
            </a:pPr>
            <a:endParaRPr lang="en-US" sz="4800" b="1" dirty="0"/>
          </a:p>
        </p:txBody>
      </p:sp>
      <p:pic>
        <p:nvPicPr>
          <p:cNvPr id="3074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31" y="1498082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5" y="1498082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9" y="1529169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93" y="1478727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7" y="3823365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667" y="3994591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31" y="2775892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73" y="2775893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226" y="2775894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70" y="2775895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35" y="4005070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096" y="3994591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8" y="5132732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76" y="5145097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632" y="5119511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tải xuố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69" y="5114010"/>
            <a:ext cx="415187" cy="3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la co v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11092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9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3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IEC THUYEN NAN">
            <a:hlinkClick r:id="" action="ppaction://media"/>
            <a:extLst>
              <a:ext uri="{FF2B5EF4-FFF2-40B4-BE49-F238E27FC236}">
                <a16:creationId xmlns:a16="http://schemas.microsoft.com/office/drawing/2014/main" id="{08D8A8B0-799F-433A-9A18-CCDB4BFD5A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472" y="1340768"/>
            <a:ext cx="4572000" cy="5266861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pic>
        <p:nvPicPr>
          <p:cNvPr id="7" name="TIENG HAT BAN BE MINH">
            <a:hlinkClick r:id="" action="ppaction://media"/>
            <a:extLst>
              <a:ext uri="{FF2B5EF4-FFF2-40B4-BE49-F238E27FC236}">
                <a16:creationId xmlns:a16="http://schemas.microsoft.com/office/drawing/2014/main" id="{59C58BB0-48F6-43A2-B989-C78D7635F4B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1574" y="1340768"/>
            <a:ext cx="4502426" cy="5421154"/>
          </a:xfrm>
          <a:prstGeom prst="rect">
            <a:avLst/>
          </a:prstGeom>
          <a:solidFill>
            <a:srgbClr val="000000"/>
          </a:solidFill>
          <a:ln w="177800" cap="flat">
            <a:solidFill>
              <a:srgbClr val="0D0D0D"/>
            </a:solidFill>
            <a:miter lim="800000"/>
          </a:ln>
          <a:effectLst>
            <a:outerShdw blurRad="190500" dist="215900" dir="3000000" algn="tr" rotWithShape="0">
              <a:srgbClr val="000000">
                <a:alpha val="20000"/>
              </a:srgbClr>
            </a:outerShdw>
          </a:effectLst>
          <a:scene3d>
            <a:camera prst="perspectiveContrastingLeftFacing" fov="3300000">
              <a:rot lat="0" lon="1200000" rev="0"/>
            </a:camera>
            <a:lightRig rig="balanced" dir="t">
              <a:rot lat="0" lon="0" rev="4200000"/>
            </a:lightRig>
          </a:scene3d>
          <a:sp3d extrusionH="635000" prstMaterial="metal">
            <a:bevelT w="190500" h="12700" prst="slope"/>
            <a:extrusionClr>
              <a:srgbClr val="010000"/>
            </a:extrusionClr>
            <a:contourClr>
              <a:srgbClr val="00000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A908B4-7B6C-4FF1-9443-E28DE4912733}"/>
              </a:ext>
            </a:extLst>
          </p:cNvPr>
          <p:cNvSpPr txBox="1"/>
          <p:nvPr/>
        </p:nvSpPr>
        <p:spPr>
          <a:xfrm>
            <a:off x="3131840" y="-143121"/>
            <a:ext cx="54702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  <a:p>
            <a:pPr algn="just"/>
            <a:r>
              <a:rPr lang="en-US">
                <a:solidFill>
                  <a:prstClr val="black"/>
                </a:solidFill>
              </a:rPr>
              <a:t>HS </a:t>
            </a:r>
            <a:r>
              <a:rPr lang="en-US" dirty="0">
                <a:solidFill>
                  <a:prstClr val="black"/>
                </a:solidFill>
              </a:rPr>
              <a:t>XEM 2 CLIP, YÊU </a:t>
            </a:r>
            <a:r>
              <a:rPr lang="en-US">
                <a:solidFill>
                  <a:prstClr val="black"/>
                </a:solidFill>
              </a:rPr>
              <a:t>CẦU HS QUAN </a:t>
            </a:r>
            <a:r>
              <a:rPr lang="en-US" dirty="0">
                <a:solidFill>
                  <a:prstClr val="black"/>
                </a:solidFill>
              </a:rPr>
              <a:t>SÁT TƯ THẾ HÁT CỦA CÁC BẠN (ĐỨNG, NGỒI, NẰM, CHẠY NHẢY </a:t>
            </a:r>
            <a:r>
              <a:rPr lang="en-US">
                <a:solidFill>
                  <a:prstClr val="black"/>
                </a:solidFill>
              </a:rPr>
              <a:t>TỰ DO). </a:t>
            </a:r>
            <a:r>
              <a:rPr lang="en-US">
                <a:solidFill>
                  <a:prstClr val="black"/>
                </a:solidFill>
                <a:sym typeface="Wingdings" panose="05000000000000000000" pitchFamily="2" charset="2"/>
              </a:rPr>
              <a:t>NGỒI </a:t>
            </a:r>
            <a:r>
              <a:rPr lang="en-US" dirty="0">
                <a:solidFill>
                  <a:prstClr val="black"/>
                </a:solidFill>
                <a:sym typeface="Wingdings" panose="05000000000000000000" pitchFamily="2" charset="2"/>
              </a:rPr>
              <a:t>HỌC NGAY NGẮN, ĐỨNG HÁT THOẢI MÁI, TỰ NHIÊN. KHI BIỂU DIỄN TƯƠI VUI, RẠNG </a:t>
            </a:r>
            <a:r>
              <a:rPr lang="en-US">
                <a:solidFill>
                  <a:prstClr val="black"/>
                </a:solidFill>
                <a:sym typeface="Wingdings" panose="05000000000000000000" pitchFamily="2" charset="2"/>
              </a:rPr>
              <a:t>NGỜI….</a:t>
            </a:r>
            <a:endParaRPr lang="en-US" dirty="0">
              <a:solidFill>
                <a:prstClr val="black"/>
              </a:solidFill>
              <a:sym typeface="Wingdings" panose="05000000000000000000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72616" y="83920"/>
            <a:ext cx="3744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b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2.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MỘT SỐ YÊU CẦU KHI HÁT</a:t>
            </a:r>
            <a:endParaRPr lang="en-US" sz="200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653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56235"/>
            <a:ext cx="4067944" cy="27988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585" y="1556791"/>
            <a:ext cx="46894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latin typeface="Times New Roman"/>
                <a:ea typeface="Calibri"/>
                <a:cs typeface="Times New Roman"/>
              </a:rPr>
              <a:t>Gv đàn và yêu cầu HS lắng nghe, vận động theo hướng dẫn</a:t>
            </a:r>
            <a:endParaRPr lang="en-US" sz="28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26" name="Picture 2" descr="C:\Users\Administrator\Desktop\2021-07-01_17181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24944"/>
            <a:ext cx="709228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9512" y="188640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3.TRẢI NGHIỆM KHÁM PHÁ: VẬN ĐỘNG THEO TIẾNG ĐÀN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1 HS BUOC NHIP N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7584" y="3318730"/>
            <a:ext cx="609600" cy="609600"/>
          </a:xfrm>
          <a:prstGeom prst="rect">
            <a:avLst/>
          </a:prstGeom>
        </p:spPr>
      </p:pic>
      <p:pic>
        <p:nvPicPr>
          <p:cNvPr id="8" name="2AT CA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12022" y="4338317"/>
            <a:ext cx="609600" cy="609600"/>
          </a:xfrm>
          <a:prstGeom prst="rect">
            <a:avLst/>
          </a:prstGeom>
        </p:spPr>
      </p:pic>
      <p:pic>
        <p:nvPicPr>
          <p:cNvPr id="9" name="3AT TRUG B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55609" y="5085184"/>
            <a:ext cx="609600" cy="609600"/>
          </a:xfrm>
          <a:prstGeom prst="rect">
            <a:avLst/>
          </a:prstGeom>
        </p:spPr>
      </p:pic>
      <p:pic>
        <p:nvPicPr>
          <p:cNvPr id="10" name="4AT THAP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91136" y="5932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1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2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635"/>
            <a:ext cx="4464496" cy="292494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Củng cố-Giáo dục-Dặn dò</a:t>
            </a:r>
          </a:p>
        </p:txBody>
      </p:sp>
    </p:spTree>
    <p:extLst>
      <p:ext uri="{BB962C8B-B14F-4D97-AF65-F5344CB8AC3E}">
        <p14:creationId xmlns:p14="http://schemas.microsoft.com/office/powerpoint/2010/main" val="3209758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586669075575_d6a45d26be573d4af329171bec1a1f3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40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5" y="0"/>
            <a:ext cx="7956376" cy="144655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Chúc quý thầy cô mạnh khỏe các bạn học sinh chăm ngoan học giỏi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63" y="2018540"/>
            <a:ext cx="670093" cy="848606"/>
          </a:xfrm>
          <a:prstGeom prst="rect">
            <a:avLst/>
          </a:prstGeom>
        </p:spPr>
      </p:pic>
      <p:pic>
        <p:nvPicPr>
          <p:cNvPr id="7" name="la co v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4105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8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DDC7D-B1B7-47AC-8322-5F78AEE24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48" t="22596" r="45109" b="13218"/>
          <a:stretch/>
        </p:blipFill>
        <p:spPr>
          <a:xfrm>
            <a:off x="395536" y="3174713"/>
            <a:ext cx="5787134" cy="35074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43609" y="730151"/>
            <a:ext cx="70183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Các con đang xem hình ảnh gì?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- Con  hãy chọn ra lá cờ Việt Nam?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3610" y="9729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Hỏi câu hỏi sau đó giới thiệu bài</a:t>
            </a:r>
          </a:p>
        </p:txBody>
      </p:sp>
    </p:spTree>
    <p:extLst>
      <p:ext uri="{BB962C8B-B14F-4D97-AF65-F5344CB8AC3E}">
        <p14:creationId xmlns:p14="http://schemas.microsoft.com/office/powerpoint/2010/main" val="4164104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0"/>
            <a:ext cx="3707904" cy="6741368"/>
          </a:xfrm>
          <a:prstGeom prst="rect">
            <a:avLst/>
          </a:prstGeom>
        </p:spPr>
      </p:pic>
      <p:pic>
        <p:nvPicPr>
          <p:cNvPr id="7" name="Picture 2" descr="C:\Users\Administrator\Desktop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76438"/>
            <a:ext cx="2736304" cy="313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17156"/>
            <a:ext cx="6750496" cy="229402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>
                <a:latin typeface="Times New Roman" pitchFamily="18" charset="0"/>
                <a:cs typeface="Times New Roman" pitchFamily="18" charset="0"/>
              </a:rPr>
              <a:t>ÂM NHẠC 1</a:t>
            </a:r>
          </a:p>
        </p:txBody>
      </p:sp>
      <p:sp>
        <p:nvSpPr>
          <p:cNvPr id="8" name="Rectangle 7"/>
          <p:cNvSpPr/>
          <p:nvPr/>
        </p:nvSpPr>
        <p:spPr>
          <a:xfrm>
            <a:off x="-1225152" y="2913038"/>
            <a:ext cx="103691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>
              <a:lnSpc>
                <a:spcPct val="150000"/>
              </a:lnSpc>
              <a:spcAft>
                <a:spcPts val="0"/>
              </a:spcAft>
            </a:pPr>
            <a:r>
              <a:rPr lang="en-US" sz="2000" b="1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-TRẢI NGHIỆM KHÁM PHÁ: VẬN ĐỘNG THEO TIẾNG ĐÀN</a:t>
            </a:r>
            <a:endParaRPr lang="en-US" sz="2000"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71801" y="883388"/>
            <a:ext cx="1467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TIẾT 1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719143"/>
            <a:ext cx="82089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000" b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HỌC HÁT BÀI: LÁ CỜ VIỆT NAM</a:t>
            </a:r>
            <a:endParaRPr lang="en-US" sz="200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76336" y="2273141"/>
            <a:ext cx="506132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b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MỘT SỐ YÊU CẦU KHI HÁT</a:t>
            </a:r>
            <a:endParaRPr lang="en-US" sz="200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944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000" y="1268760"/>
            <a:ext cx="90730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+</a:t>
            </a:r>
            <a:r>
              <a:rPr lang="vi-VN" b="1">
                <a:solidFill>
                  <a:srgbClr val="FFFF00"/>
                </a:solidFill>
              </a:rPr>
              <a:t>Quốc kỳ Việt Nam</a:t>
            </a:r>
            <a:r>
              <a:rPr lang="vi-VN">
                <a:solidFill>
                  <a:srgbClr val="FFFF00"/>
                </a:solidFill>
              </a:rPr>
              <a:t> hiện nay (còn gọi là </a:t>
            </a:r>
            <a:r>
              <a:rPr lang="vi-VN" i="1">
                <a:solidFill>
                  <a:srgbClr val="FFFF00"/>
                </a:solidFill>
              </a:rPr>
              <a:t>"Cờ đỏ sao vàng"</a:t>
            </a:r>
            <a:r>
              <a:rPr lang="vi-VN">
                <a:solidFill>
                  <a:srgbClr val="FFFF00"/>
                </a:solidFill>
              </a:rPr>
              <a:t> hay </a:t>
            </a:r>
            <a:r>
              <a:rPr lang="vi-VN" i="1">
                <a:solidFill>
                  <a:srgbClr val="FFFF00"/>
                </a:solidFill>
              </a:rPr>
              <a:t>"Cờ Tổ quốc"</a:t>
            </a:r>
            <a:r>
              <a:rPr lang="vi-VN">
                <a:solidFill>
                  <a:srgbClr val="FFFF00"/>
                </a:solidFill>
              </a:rPr>
              <a:t>), nguyên gốc là </a:t>
            </a:r>
            <a:r>
              <a:rPr lang="vi-VN">
                <a:solidFill>
                  <a:srgbClr val="FFFF00"/>
                </a:solidFill>
                <a:hlinkClick r:id="rId3" tooltip="Quốc kỳ Việt Nam Dân chủ Cộng hòa"/>
              </a:rPr>
              <a:t>quốc kỳ của Việt Nam Dân chủ Cộng hoà</a:t>
            </a:r>
            <a:r>
              <a:rPr lang="vi-VN">
                <a:solidFill>
                  <a:srgbClr val="FFFF00"/>
                </a:solidFill>
              </a:rPr>
              <a:t>, được ra đời và xuất hiện lần đầu vào năm 1940, sau đó chính thức trở thành quốc kỳ vào tháng 8 năm 1945. Thiết kế của lá cờ có hình chữ nhật, chiều rộng bằng ⅔ chiều dài, nền đỏ, ở giữa là ngôi sao vàng năm cánh lớn.</a:t>
            </a:r>
            <a:r>
              <a:rPr lang="vi-VN" baseline="30000">
                <a:solidFill>
                  <a:srgbClr val="FFFF00"/>
                </a:solidFill>
                <a:hlinkClick r:id="rId4"/>
              </a:rPr>
              <a:t>[3]</a:t>
            </a:r>
            <a:r>
              <a:rPr lang="vi-VN">
                <a:solidFill>
                  <a:srgbClr val="FFFF00"/>
                </a:solidFill>
              </a:rPr>
              <a:t> Ý nghĩa của lá cờ với nền màu đỏ tượng trưng cho màu của </a:t>
            </a:r>
            <a:r>
              <a:rPr lang="vi-VN">
                <a:solidFill>
                  <a:srgbClr val="FFFF00"/>
                </a:solidFill>
                <a:hlinkClick r:id="rId5" tooltip="Cách mạng"/>
              </a:rPr>
              <a:t>cách mạng</a:t>
            </a:r>
            <a:r>
              <a:rPr lang="vi-VN">
                <a:solidFill>
                  <a:srgbClr val="FFFF00"/>
                </a:solidFill>
              </a:rPr>
              <a:t>, máu của các anh hùng, ngôi sao vàng tượng trưng cho </a:t>
            </a:r>
            <a:r>
              <a:rPr lang="vi-VN">
                <a:solidFill>
                  <a:srgbClr val="FFFF00"/>
                </a:solidFill>
                <a:hlinkClick r:id="rId6"/>
              </a:rPr>
              <a:t>linh hồn</a:t>
            </a:r>
            <a:r>
              <a:rPr lang="vi-VN">
                <a:solidFill>
                  <a:srgbClr val="FFFF00"/>
                </a:solidFill>
              </a:rPr>
              <a:t> dân tộc và năm cánh sao tượng trưng cho năm tầng lớp tham gia cách mạng </a:t>
            </a:r>
            <a:r>
              <a:rPr lang="vi-VN">
                <a:solidFill>
                  <a:srgbClr val="FFFF00"/>
                </a:solidFill>
                <a:hlinkClick r:id="rId7" tooltip="Trí thức"/>
              </a:rPr>
              <a:t>sĩ</a:t>
            </a:r>
            <a:r>
              <a:rPr lang="vi-VN">
                <a:solidFill>
                  <a:srgbClr val="FFFF00"/>
                </a:solidFill>
              </a:rPr>
              <a:t>, </a:t>
            </a:r>
            <a:r>
              <a:rPr lang="vi-VN">
                <a:solidFill>
                  <a:srgbClr val="FFFF00"/>
                </a:solidFill>
                <a:hlinkClick r:id="rId8" tooltip="Nông dân"/>
              </a:rPr>
              <a:t>nông</a:t>
            </a:r>
            <a:r>
              <a:rPr lang="vi-VN">
                <a:solidFill>
                  <a:srgbClr val="FFFF00"/>
                </a:solidFill>
              </a:rPr>
              <a:t>, </a:t>
            </a:r>
            <a:r>
              <a:rPr lang="vi-VN">
                <a:solidFill>
                  <a:srgbClr val="FFFF00"/>
                </a:solidFill>
                <a:hlinkClick r:id="rId9" tooltip="Giai cấp công nhân"/>
              </a:rPr>
              <a:t>công</a:t>
            </a:r>
            <a:r>
              <a:rPr lang="vi-VN">
                <a:solidFill>
                  <a:srgbClr val="FFFF00"/>
                </a:solidFill>
              </a:rPr>
              <a:t>, </a:t>
            </a:r>
            <a:r>
              <a:rPr lang="vi-VN">
                <a:solidFill>
                  <a:srgbClr val="FFFF00"/>
                </a:solidFill>
                <a:hlinkClick r:id="rId10" tooltip="Thương gia"/>
              </a:rPr>
              <a:t>thương</a:t>
            </a:r>
            <a:r>
              <a:rPr lang="vi-VN">
                <a:solidFill>
                  <a:srgbClr val="FFFF00"/>
                </a:solidFill>
              </a:rPr>
              <a:t>, </a:t>
            </a:r>
            <a:r>
              <a:rPr lang="vi-VN">
                <a:solidFill>
                  <a:srgbClr val="FFFF00"/>
                </a:solidFill>
                <a:hlinkClick r:id="rId11" tooltip="Người lính"/>
              </a:rPr>
              <a:t>binh</a:t>
            </a:r>
            <a:r>
              <a:rPr lang="vi-VN">
                <a:solidFill>
                  <a:srgbClr val="FFFF00"/>
                </a:solidFill>
              </a:rPr>
              <a:t> cùng đoàn kết kháng chiến</a:t>
            </a:r>
            <a:r>
              <a:rPr lang="en-US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716" y="460677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Giới thiệu về lá cờ, tác giả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000" y="4451813"/>
            <a:ext cx="54200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+Đỗ Mạnh Thường: sinh năm 1923 ở Hà Nội, một số ca khúc thiếu nhi của ông là : </a:t>
            </a:r>
            <a:r>
              <a:rPr lang="en-US" sz="2400" i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cô giáo, rước đèn, mặt trời của em</a:t>
            </a:r>
            <a:endParaRPr lang="en-US" sz="240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r>
              <a:rPr lang="en-US" sz="2400">
                <a:solidFill>
                  <a:srgbClr val="002060"/>
                </a:solidFill>
                <a:effectLst/>
                <a:latin typeface="Times New Roman"/>
                <a:ea typeface="Calibri"/>
              </a:rPr>
              <a:t>+ Nhạc sĩ Lý Trọng: sáng tác ca khúc </a:t>
            </a:r>
            <a:r>
              <a:rPr lang="en-US" sz="2400" i="1">
                <a:solidFill>
                  <a:srgbClr val="002060"/>
                </a:solidFill>
                <a:effectLst/>
                <a:latin typeface="Times New Roman"/>
                <a:ea typeface="Calibri"/>
              </a:rPr>
              <a:t>Con chim non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5616" y="-56090"/>
            <a:ext cx="77048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8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1.HỌC HÁT BÀI: LÁ CỜ VIỆT NAM</a:t>
            </a:r>
            <a:endParaRPr lang="en-US" sz="280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3240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á cờ Việt Nam (Bài hát mẫu)">
            <a:hlinkClick r:id="" action="ppaction://media"/>
            <a:extLst>
              <a:ext uri="{FF2B5EF4-FFF2-40B4-BE49-F238E27FC236}">
                <a16:creationId xmlns:a16="http://schemas.microsoft.com/office/drawing/2014/main" id="{99854E2D-219F-4D02-976C-1AA016222A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02" y="11"/>
            <a:ext cx="9120098" cy="6381327"/>
          </a:xfrm>
        </p:spPr>
      </p:pic>
      <p:sp>
        <p:nvSpPr>
          <p:cNvPr id="6" name="Rectangle 5"/>
          <p:cNvSpPr/>
          <p:nvPr/>
        </p:nvSpPr>
        <p:spPr>
          <a:xfrm>
            <a:off x="1576202" y="116637"/>
            <a:ext cx="54852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>
                <a:solidFill>
                  <a:prstClr val="black"/>
                </a:solidFill>
              </a:rPr>
              <a:t>Nghe hát mẫu hoặc hát mẫu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7" name="la co vn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1680" y="126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0958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36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017E3-6124-43AC-B469-8EDB323DE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5271"/>
            <a:ext cx="7886700" cy="57577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Đọc lời 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5FEA0-335D-47DF-983A-3B15AA13F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908730"/>
            <a:ext cx="7560840" cy="33559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>
                <a:solidFill>
                  <a:schemeClr val="bg1"/>
                </a:solidFill>
              </a:rPr>
              <a:t>CÂU 1: Trông </a:t>
            </a:r>
            <a:r>
              <a:rPr lang="en-US" sz="3200" b="1" dirty="0" err="1">
                <a:solidFill>
                  <a:schemeClr val="bg1"/>
                </a:solidFill>
              </a:rPr>
              <a:t>lá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cờ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phấp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phới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đẹp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tươi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3200" b="1">
                <a:solidFill>
                  <a:schemeClr val="bg1"/>
                </a:solidFill>
              </a:rPr>
              <a:t>CÂU 2: Giữa </a:t>
            </a:r>
            <a:r>
              <a:rPr lang="en-US" sz="3200" b="1" dirty="0" err="1">
                <a:solidFill>
                  <a:schemeClr val="bg1"/>
                </a:solidFill>
              </a:rPr>
              <a:t>nền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đỏ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có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ngôi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sao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vàng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3200" b="1">
                <a:solidFill>
                  <a:schemeClr val="bg1"/>
                </a:solidFill>
              </a:rPr>
              <a:t>CÂU 3: Sao </a:t>
            </a:r>
            <a:r>
              <a:rPr lang="en-US" sz="3200" b="1" dirty="0" err="1">
                <a:solidFill>
                  <a:schemeClr val="bg1"/>
                </a:solidFill>
              </a:rPr>
              <a:t>năm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cánh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huy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hoàng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biết</a:t>
            </a:r>
            <a:r>
              <a:rPr lang="en-US" sz="3200" b="1" dirty="0">
                <a:solidFill>
                  <a:schemeClr val="bg1"/>
                </a:solidFill>
              </a:rPr>
              <a:t> bao.</a:t>
            </a:r>
          </a:p>
          <a:p>
            <a:pPr marL="0" indent="0">
              <a:buNone/>
            </a:pPr>
            <a:r>
              <a:rPr lang="en-US" sz="3200" b="1">
                <a:solidFill>
                  <a:schemeClr val="bg1"/>
                </a:solidFill>
              </a:rPr>
              <a:t>CÂU 4:Đẹp </a:t>
            </a:r>
            <a:r>
              <a:rPr lang="en-US" sz="3200" b="1" dirty="0" err="1">
                <a:solidFill>
                  <a:schemeClr val="bg1"/>
                </a:solidFill>
              </a:rPr>
              <a:t>vô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cùng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lá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cờ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Việt</a:t>
            </a:r>
            <a:r>
              <a:rPr lang="en-US" sz="3200" b="1" dirty="0">
                <a:solidFill>
                  <a:schemeClr val="bg1"/>
                </a:solidFill>
              </a:rPr>
              <a:t> Nam.</a:t>
            </a:r>
          </a:p>
          <a:p>
            <a:pPr marL="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21190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1D14803-5316-4093-9185-138BDA904DB5}"/>
              </a:ext>
            </a:extLst>
          </p:cNvPr>
          <p:cNvSpPr txBox="1">
            <a:spLocks/>
          </p:cNvSpPr>
          <p:nvPr/>
        </p:nvSpPr>
        <p:spPr>
          <a:xfrm>
            <a:off x="247332" y="2180285"/>
            <a:ext cx="8496943" cy="846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</a:rPr>
              <a:t>Trông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lá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cờ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phấp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phới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đẹp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tươi</a:t>
            </a:r>
            <a:r>
              <a:rPr lang="en-US" sz="48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BFB18E7C-F6A2-44EE-B8D8-1664D151D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3824288"/>
            <a:ext cx="457200" cy="609600"/>
          </a:xfrm>
          <a:prstGeom prst="rect">
            <a:avLst/>
          </a:prstGeom>
        </p:spPr>
      </p:pic>
      <p:sp>
        <p:nvSpPr>
          <p:cNvPr id="6" name="Arrow: Left 5">
            <a:hlinkClick r:id="rId6" action="ppaction://hlinksldjump"/>
            <a:extLst>
              <a:ext uri="{FF2B5EF4-FFF2-40B4-BE49-F238E27FC236}">
                <a16:creationId xmlns:a16="http://schemas.microsoft.com/office/drawing/2014/main" id="{8B705536-031B-4751-93A2-DCE319511747}"/>
              </a:ext>
            </a:extLst>
          </p:cNvPr>
          <p:cNvSpPr/>
          <p:nvPr/>
        </p:nvSpPr>
        <p:spPr>
          <a:xfrm>
            <a:off x="8036720" y="6115050"/>
            <a:ext cx="600075" cy="5286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1800" y="61176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</a:rPr>
              <a:t>Dạy hát nối tiếp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7905" y="1023066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245652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CD7534-7616-4AF3-86C3-0271D89A5BC5}"/>
              </a:ext>
            </a:extLst>
          </p:cNvPr>
          <p:cNvSpPr txBox="1">
            <a:spLocks/>
          </p:cNvSpPr>
          <p:nvPr/>
        </p:nvSpPr>
        <p:spPr>
          <a:xfrm>
            <a:off x="395537" y="1340770"/>
            <a:ext cx="8504635" cy="903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</a:rPr>
              <a:t>Giữa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nền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đỏ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có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ngôi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sao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vàng</a:t>
            </a:r>
            <a:r>
              <a:rPr lang="en-US" sz="48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ECFD0D20-E50C-4748-9766-CC3B8C830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0653" y="5229200"/>
            <a:ext cx="457200" cy="609600"/>
          </a:xfrm>
          <a:prstGeom prst="rect">
            <a:avLst/>
          </a:prstGeom>
        </p:spPr>
      </p:pic>
      <p:sp>
        <p:nvSpPr>
          <p:cNvPr id="7" name="Arrow: Left 6">
            <a:hlinkClick r:id="rId6" action="ppaction://hlinksldjump"/>
            <a:extLst>
              <a:ext uri="{FF2B5EF4-FFF2-40B4-BE49-F238E27FC236}">
                <a16:creationId xmlns:a16="http://schemas.microsoft.com/office/drawing/2014/main" id="{8D120F58-92E4-4971-81D7-33453FED1376}"/>
              </a:ext>
            </a:extLst>
          </p:cNvPr>
          <p:cNvSpPr/>
          <p:nvPr/>
        </p:nvSpPr>
        <p:spPr>
          <a:xfrm>
            <a:off x="8036720" y="6115050"/>
            <a:ext cx="600075" cy="5286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6466" y="245031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378841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796B8F-C036-42AA-AA98-DA03DD874CAF}"/>
              </a:ext>
            </a:extLst>
          </p:cNvPr>
          <p:cNvSpPr txBox="1">
            <a:spLocks/>
          </p:cNvSpPr>
          <p:nvPr/>
        </p:nvSpPr>
        <p:spPr>
          <a:xfrm>
            <a:off x="179514" y="1086429"/>
            <a:ext cx="9468544" cy="1603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chemeClr val="bg1"/>
                </a:solidFill>
              </a:rPr>
              <a:t>Trông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lá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cờ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phấp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phới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err="1">
                <a:solidFill>
                  <a:schemeClr val="bg1"/>
                </a:solidFill>
              </a:rPr>
              <a:t>đẹp</a:t>
            </a:r>
            <a:r>
              <a:rPr lang="en-US" sz="4800" b="1">
                <a:solidFill>
                  <a:schemeClr val="bg1"/>
                </a:solidFill>
              </a:rPr>
              <a:t> tươi. Giữa </a:t>
            </a:r>
            <a:r>
              <a:rPr lang="en-US" sz="4800" b="1" dirty="0" err="1">
                <a:solidFill>
                  <a:schemeClr val="bg1"/>
                </a:solidFill>
              </a:rPr>
              <a:t>nền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đỏ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có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ngôi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sao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vàng</a:t>
            </a:r>
            <a:r>
              <a:rPr lang="en-US" sz="48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5" name="C1+2">
            <a:hlinkClick r:id="" action="ppaction://media"/>
            <a:extLst>
              <a:ext uri="{FF2B5EF4-FFF2-40B4-BE49-F238E27FC236}">
                <a16:creationId xmlns:a16="http://schemas.microsoft.com/office/drawing/2014/main" id="{CA66F08D-9E3E-40AC-BE6A-416CA9E36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9546" y="5292878"/>
            <a:ext cx="4572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6466" y="116635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1+2</a:t>
            </a:r>
          </a:p>
        </p:txBody>
      </p:sp>
    </p:spTree>
    <p:extLst>
      <p:ext uri="{BB962C8B-B14F-4D97-AF65-F5344CB8AC3E}">
        <p14:creationId xmlns:p14="http://schemas.microsoft.com/office/powerpoint/2010/main" val="74561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616</Words>
  <Application>Microsoft Office PowerPoint</Application>
  <PresentationFormat>On-screen Show (4:3)</PresentationFormat>
  <Paragraphs>51</Paragraphs>
  <Slides>19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lời 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 cả bài với các hình thức</vt:lpstr>
      <vt:lpstr>Hát gõ đệm theo phách với các hình thức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Phạm Thị Thuỳ Giang</cp:lastModifiedBy>
  <cp:revision>25</cp:revision>
  <dcterms:created xsi:type="dcterms:W3CDTF">2021-07-01T08:24:34Z</dcterms:created>
  <dcterms:modified xsi:type="dcterms:W3CDTF">2025-03-02T13:48:39Z</dcterms:modified>
</cp:coreProperties>
</file>