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8" r:id="rId3"/>
    <p:sldMasterId id="2147483783" r:id="rId4"/>
    <p:sldMasterId id="2147483797" r:id="rId5"/>
    <p:sldMasterId id="2147483809" r:id="rId6"/>
  </p:sldMasterIdLst>
  <p:notesMasterIdLst>
    <p:notesMasterId r:id="rId59"/>
  </p:notesMasterIdLst>
  <p:sldIdLst>
    <p:sldId id="3365" r:id="rId7"/>
    <p:sldId id="280" r:id="rId8"/>
    <p:sldId id="3375" r:id="rId9"/>
    <p:sldId id="3398" r:id="rId10"/>
    <p:sldId id="3386" r:id="rId11"/>
    <p:sldId id="256" r:id="rId12"/>
    <p:sldId id="3366" r:id="rId13"/>
    <p:sldId id="260" r:id="rId14"/>
    <p:sldId id="259" r:id="rId15"/>
    <p:sldId id="3396" r:id="rId16"/>
    <p:sldId id="294" r:id="rId17"/>
    <p:sldId id="261" r:id="rId18"/>
    <p:sldId id="295" r:id="rId19"/>
    <p:sldId id="297" r:id="rId20"/>
    <p:sldId id="296" r:id="rId21"/>
    <p:sldId id="3367" r:id="rId22"/>
    <p:sldId id="3387" r:id="rId23"/>
    <p:sldId id="291" r:id="rId24"/>
    <p:sldId id="3388" r:id="rId25"/>
    <p:sldId id="3391" r:id="rId26"/>
    <p:sldId id="281" r:id="rId27"/>
    <p:sldId id="258" r:id="rId28"/>
    <p:sldId id="282" r:id="rId29"/>
    <p:sldId id="3369" r:id="rId30"/>
    <p:sldId id="3395" r:id="rId31"/>
    <p:sldId id="3385" r:id="rId32"/>
    <p:sldId id="3397" r:id="rId33"/>
    <p:sldId id="3370" r:id="rId34"/>
    <p:sldId id="3399" r:id="rId35"/>
    <p:sldId id="3400" r:id="rId36"/>
    <p:sldId id="278" r:id="rId37"/>
    <p:sldId id="3394" r:id="rId38"/>
    <p:sldId id="3389" r:id="rId39"/>
    <p:sldId id="3373" r:id="rId40"/>
    <p:sldId id="3384" r:id="rId41"/>
    <p:sldId id="284" r:id="rId42"/>
    <p:sldId id="285" r:id="rId43"/>
    <p:sldId id="3402" r:id="rId44"/>
    <p:sldId id="292" r:id="rId45"/>
    <p:sldId id="289" r:id="rId46"/>
    <p:sldId id="293" r:id="rId47"/>
    <p:sldId id="3404" r:id="rId48"/>
    <p:sldId id="3405" r:id="rId49"/>
    <p:sldId id="3413" r:id="rId50"/>
    <p:sldId id="3406" r:id="rId51"/>
    <p:sldId id="3407" r:id="rId52"/>
    <p:sldId id="3408" r:id="rId53"/>
    <p:sldId id="3409" r:id="rId54"/>
    <p:sldId id="3410" r:id="rId55"/>
    <p:sldId id="3411" r:id="rId56"/>
    <p:sldId id="3412" r:id="rId57"/>
    <p:sldId id="387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00B050"/>
    <a:srgbClr val="A6A6A6"/>
    <a:srgbClr val="1E222D"/>
    <a:srgbClr val="45443F"/>
    <a:srgbClr val="070B16"/>
    <a:srgbClr val="121621"/>
    <a:srgbClr val="FFFF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262" autoAdjust="0"/>
  </p:normalViewPr>
  <p:slideViewPr>
    <p:cSldViewPr>
      <p:cViewPr varScale="1">
        <p:scale>
          <a:sx n="65" d="100"/>
          <a:sy n="65" d="100"/>
        </p:scale>
        <p:origin x="91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BAD58-8022-4CAB-B21D-714125B14D66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DFC2A-D618-4DA3-A0D2-711633F4A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23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S%C3%B4n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i.wikipedia.org/wiki/K%C3%AAnh" TargetMode="External"/><Relationship Id="rId5" Type="http://schemas.openxmlformats.org/officeDocument/2006/relationships/hyperlink" Target="https://vi.wikipedia.org/wiki/Bi%E1%BB%83n" TargetMode="External"/><Relationship Id="rId4" Type="http://schemas.openxmlformats.org/officeDocument/2006/relationships/hyperlink" Target="https://vi.wikipedia.org/wiki/H%E1%BB%93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517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ô </a:t>
            </a:r>
            <a:r>
              <a:rPr lang="en-US" dirty="0" err="1"/>
              <a:t>tô</a:t>
            </a:r>
            <a:r>
              <a:rPr lang="en-US" dirty="0"/>
              <a:t>,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, … di </a:t>
            </a:r>
            <a:r>
              <a:rPr lang="en-US" dirty="0" err="1"/>
              <a:t>chuyển</a:t>
            </a:r>
            <a:r>
              <a:rPr lang="en-US" dirty="0"/>
              <a:t>.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dải</a:t>
            </a:r>
            <a:r>
              <a:rPr lang="en-US" dirty="0"/>
              <a:t> </a:t>
            </a:r>
            <a:r>
              <a:rPr lang="en-US" dirty="0" err="1"/>
              <a:t>sơn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,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làn</a:t>
            </a:r>
            <a:r>
              <a:rPr lang="en-US" dirty="0"/>
              <a:t> </a:t>
            </a:r>
            <a:r>
              <a:rPr lang="en-US" dirty="0" err="1"/>
              <a:t>đường</a:t>
            </a:r>
            <a:endParaRPr lang="en-US" dirty="0"/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 G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iao thông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đường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thủy là một kiểu giao thông trên nước. Các dạng đường thủy bao gồm: </a:t>
            </a:r>
            <a:r>
              <a:rPr lang="vi-VN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Sông"/>
              </a:rPr>
              <a:t>sông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Hồ"/>
              </a:rPr>
              <a:t>hồ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Biển"/>
              </a:rPr>
              <a:t>biển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và </a:t>
            </a:r>
            <a:r>
              <a:rPr lang="vi-VN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Kênh"/>
              </a:rPr>
              <a:t>kênh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-rạch.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sắt</a:t>
            </a:r>
            <a:r>
              <a:rPr lang="en-US" dirty="0"/>
              <a:t>: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tàu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ray,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sắt</a:t>
            </a:r>
            <a:r>
              <a:rPr lang="en-US" dirty="0"/>
              <a:t> </a:t>
            </a:r>
            <a:r>
              <a:rPr lang="en-US" dirty="0" err="1"/>
              <a:t>chắc</a:t>
            </a:r>
            <a:r>
              <a:rPr lang="en-US" dirty="0"/>
              <a:t> </a:t>
            </a:r>
            <a:r>
              <a:rPr lang="en-US" dirty="0" err="1"/>
              <a:t>khỏe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: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,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=&gt;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GT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r>
              <a:rPr lang="en-US" dirty="0"/>
              <a:t>?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con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GT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? =&gt; X </a:t>
            </a:r>
            <a:r>
              <a:rPr lang="en-US" dirty="0" err="1"/>
              <a:t>Hoàng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33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?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Dựa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vào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đặc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điểm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các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loại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GT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đã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tìm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hiểu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tốc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thuộc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loại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GT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nào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?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sắt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, …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thuộc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loại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GT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nào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?</a:t>
            </a:r>
          </a:p>
          <a:p>
            <a:pPr marL="171450" indent="-171450">
              <a:buFontTx/>
              <a:buChar char="-"/>
            </a:pPr>
            <a:r>
              <a:rPr lang="vi-VN" b="0" i="0" dirty="0">
                <a:solidFill>
                  <a:srgbClr val="000000"/>
                </a:solidFill>
                <a:effectLst/>
                <a:latin typeface="-apple-system"/>
              </a:rPr>
              <a:t>Đường cao tốc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vi-VN" b="0" i="0" dirty="0">
                <a:solidFill>
                  <a:srgbClr val="000000"/>
                </a:solidFill>
                <a:effectLst/>
                <a:latin typeface="-apple-system"/>
              </a:rPr>
              <a:t>là đường dành cho xe cơ giới, có dải phân cách chia đường cho xe chạy hai chiều riêng biệt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được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xây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ở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GV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vẫn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phải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chốt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tốc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=&gt;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bộ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;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sắt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tàu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điện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ngầm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hay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sắt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xuyên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biển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vẫn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là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sắt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7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?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57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GV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ùn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105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Con đường đất được thay thế những con đường nhựa bằng phẳng, đường bê tông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03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Những con đường nở hoa. </a:t>
            </a:r>
            <a:r>
              <a:rPr lang="en-US" dirty="0"/>
              <a:t>Gd HS ý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,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gìn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,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luậ</a:t>
            </a:r>
            <a:r>
              <a:rPr lang="en-US" dirty="0"/>
              <a:t> GT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bộ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65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 </a:t>
            </a:r>
            <a:r>
              <a:rPr lang="en-US" dirty="0" err="1"/>
              <a:t>Hôm</a:t>
            </a:r>
            <a:r>
              <a:rPr lang="en-US" dirty="0"/>
              <a:t> nay con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r>
              <a:rPr lang="en-US" dirty="0"/>
              <a:t>?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GT. =&gt; </a:t>
            </a:r>
            <a:r>
              <a:rPr lang="en-US" dirty="0" err="1"/>
              <a:t>Chốt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,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GT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ý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gìn</a:t>
            </a:r>
            <a:r>
              <a:rPr lang="en-US" dirty="0"/>
              <a:t>,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Gt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sạch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76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DFC2A-D618-4DA3-A0D2-711633F4A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83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ND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: </a:t>
            </a:r>
            <a:r>
              <a:rPr lang="en-US" dirty="0" err="1"/>
              <a:t>Em</a:t>
            </a:r>
            <a:r>
              <a:rPr lang="en-US" dirty="0"/>
              <a:t> qua </a:t>
            </a:r>
            <a:r>
              <a:rPr lang="en-US" dirty="0" err="1"/>
              <a:t>ngã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phố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Quan sát tranh. Nêu nọi dung tranh. Giới thiệu chủ đề 3: cộng đồng địa phương. </a:t>
            </a:r>
            <a:r>
              <a:rPr lang="vi-VN"/>
              <a:t>Tên 3 bài học trong chủ đề.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68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con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ND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,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1). ND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04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con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22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.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,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… =&gt; TL </a:t>
            </a:r>
            <a:r>
              <a:rPr lang="en-US" dirty="0" err="1"/>
              <a:t>nhóm</a:t>
            </a:r>
            <a:r>
              <a:rPr lang="en-US" dirty="0"/>
              <a:t> 2</a:t>
            </a:r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=&gt;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, </a:t>
            </a:r>
            <a:r>
              <a:rPr lang="en-US" dirty="0" err="1"/>
              <a:t>bổ</a:t>
            </a:r>
            <a:r>
              <a:rPr lang="en-US" dirty="0"/>
              <a:t> sung</a:t>
            </a:r>
          </a:p>
          <a:p>
            <a:pPr marL="171450" indent="-171450">
              <a:buFontTx/>
              <a:buChar char="-"/>
            </a:pPr>
            <a:r>
              <a:rPr lang="en-US" dirty="0"/>
              <a:t>-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phán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</a:t>
            </a:r>
            <a:r>
              <a:rPr lang="en-US" dirty="0" err="1"/>
              <a:t>sàng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56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Xin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!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Minh!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tuốt</a:t>
            </a:r>
            <a:r>
              <a:rPr lang="en-US" dirty="0"/>
              <a:t>.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phán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13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!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nhí</a:t>
            </a:r>
            <a:r>
              <a:rPr lang="en-US" dirty="0"/>
              <a:t> </a:t>
            </a:r>
            <a:r>
              <a:rPr lang="en-US" dirty="0" err="1"/>
              <a:t>tuyệt</a:t>
            </a:r>
            <a:r>
              <a:rPr lang="en-US" dirty="0"/>
              <a:t> </a:t>
            </a:r>
            <a:r>
              <a:rPr lang="en-US" dirty="0" err="1"/>
              <a:t>vời</a:t>
            </a:r>
            <a:r>
              <a:rPr lang="en-US" dirty="0"/>
              <a:t> </a:t>
            </a:r>
            <a:r>
              <a:rPr lang="en-US" dirty="0" err="1"/>
              <a:t>đấy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DFC2A-D618-4DA3-A0D2-711633F4A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15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110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21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83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20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90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69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77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82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1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99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22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54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097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748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82880-2A03-43D2-89E8-121D248DA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82198-5689-43B6-B6E2-38F939687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0A0B7-CA8F-42B6-8539-C41AAD3A2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2470D-5465-44C3-B92E-9C79E97B1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0F941-4516-4B67-B7F0-56245ACE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14C49-7E4C-45DD-872B-8BAC17B1E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15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7A09B-85BB-4CE9-B966-8DE920D0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789D2-2074-4344-9E72-451DC33C3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5C5E1-878B-4A29-9426-52D8AB241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2B01A-D601-4CB0-A661-6A1519E9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E1759-AAE6-4894-94FC-7947263B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D3C77-9589-4C48-B9B5-EF0B7C871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142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01516-DDE5-4A44-8DDD-8AA585EB0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7DDF-EBE3-4984-852B-668A26D56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507C3-27DB-4236-BCAE-D103D1675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83709-4A60-42AD-B9B6-751EE40F8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D84A2-532B-4A32-A026-942C9D988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BE791-C699-4D1E-A943-07F9DE663C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3449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EA6C6-EB38-445C-9BD2-8232F718D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2F08B-3B47-43D5-A544-A3F6914C1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EEA28-25F5-4466-AF96-15BA9D920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D337B-5D21-479E-A755-1DE6A2E82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3117E-A49A-4F22-BD83-9629E968B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C2161-9B92-4839-9D45-B5518F480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F7FDA-A813-4D42-9113-EEAD305AEC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609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BBE2A-3D70-4D2E-9371-647434BB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3BF6F-ED86-4911-B7D1-ED00DE0F8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889B5-BC40-4BF8-9B13-2528007C60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C9BD40-7E51-4561-BFB7-3282BDFC4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5EB4FD-B1D8-4CC3-AFC3-4C9112FC28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E8F83F-C7DF-470F-8550-7A666FA9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0F04AB-BA97-4372-A822-3AAD19EBB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937E84-CA85-40F9-B70C-5CE3A76A2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65271-0633-4271-9C77-445C9A63F3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10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38D13-9449-46C4-8B98-5BB3F47E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C13F2-357F-4B1F-B714-E19C06141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3281D-95AC-49A2-80D8-2E2A487E1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45FC6B-B42B-46E0-BBDC-52A56F82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6D5E3-E04E-4010-81BB-E221B69B4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53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18DC69-2DD7-44A6-8B7F-94B39697D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654F6-3A2A-47DB-86BA-2FDE24FD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E9911-44D3-4055-8977-40743108F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C2630-6DE9-46E6-9F8D-BCADB5D17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465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6D8A-C587-4545-B955-4F0D2B773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A4E82-2527-44A4-A61F-92FBC3F85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5170E-783E-4376-A8D1-6E2B0C03A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BD7B0-05E6-47E2-B305-BEF5C733B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A8D96-1CDD-4543-80CE-6AEE9B842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9DDF7-1151-4DB8-8E9B-4DAC0944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62D77-DA93-4406-B246-95FBD31489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3654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2218F-4AE1-4C87-9E81-B389671E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6B4BC-0D70-42FD-B5A8-34EA29EDEF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E1E968-9573-4235-94C9-6234577C2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D882E-7EF0-4411-AD53-07264BB31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C0C2CC-833A-400A-B121-8D2528E87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206C7-25F9-4ACD-BBE5-AA17E32DE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5AE9E-0040-4123-9819-2A45539B47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183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BFC28-5581-40FE-A2B9-C30FE0E3D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C7258-A9AE-476F-95B7-B74F4345C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46379-085A-44E1-B29F-74464A58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CA0FF-C542-4100-9DD7-1BA43AD2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9E4D-56CC-4828-A39C-3B446E43E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E236BF-C00C-4152-A3DF-14DC867C84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435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7252F4-1729-4B2C-9336-174611B28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3CEAF7-BEB2-4BD7-878D-D548B735B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AA5E3-3529-4246-BEDE-789A7530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DB6E0-100F-4248-BA84-7CEA71064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FC997-133C-43A8-BA5C-D4BE78593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91267-E0AB-433E-854B-91F15B695C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6560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1" y="21306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219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4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7032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3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36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60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7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3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9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6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199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2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6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32" indent="0">
              <a:buNone/>
              <a:defRPr sz="2700" b="1"/>
            </a:lvl2pPr>
            <a:lvl3pPr marL="1217367" indent="0">
              <a:buNone/>
              <a:defRPr sz="2400" b="1"/>
            </a:lvl3pPr>
            <a:lvl4pPr marL="1826032" indent="0">
              <a:buNone/>
              <a:defRPr sz="2300" b="1"/>
            </a:lvl4pPr>
            <a:lvl5pPr marL="2434733" indent="0">
              <a:buNone/>
              <a:defRPr sz="2300" b="1"/>
            </a:lvl5pPr>
            <a:lvl6pPr marL="3043363" indent="0">
              <a:buNone/>
              <a:defRPr sz="2300" b="1"/>
            </a:lvl6pPr>
            <a:lvl7pPr marL="3651995" indent="0">
              <a:buNone/>
              <a:defRPr sz="2300" b="1"/>
            </a:lvl7pPr>
            <a:lvl8pPr marL="4260694" indent="0">
              <a:buNone/>
              <a:defRPr sz="2300" b="1"/>
            </a:lvl8pPr>
            <a:lvl9pPr marL="486937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6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32" indent="0">
              <a:buNone/>
              <a:defRPr sz="2700" b="1"/>
            </a:lvl2pPr>
            <a:lvl3pPr marL="1217367" indent="0">
              <a:buNone/>
              <a:defRPr sz="2400" b="1"/>
            </a:lvl3pPr>
            <a:lvl4pPr marL="1826032" indent="0">
              <a:buNone/>
              <a:defRPr sz="2300" b="1"/>
            </a:lvl4pPr>
            <a:lvl5pPr marL="2434733" indent="0">
              <a:buNone/>
              <a:defRPr sz="2300" b="1"/>
            </a:lvl5pPr>
            <a:lvl6pPr marL="3043363" indent="0">
              <a:buNone/>
              <a:defRPr sz="2300" b="1"/>
            </a:lvl6pPr>
            <a:lvl7pPr marL="3651995" indent="0">
              <a:buNone/>
              <a:defRPr sz="2300" b="1"/>
            </a:lvl7pPr>
            <a:lvl8pPr marL="4260694" indent="0">
              <a:buNone/>
              <a:defRPr sz="2300" b="1"/>
            </a:lvl8pPr>
            <a:lvl9pPr marL="486937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5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691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38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753" y="1031384"/>
            <a:ext cx="9912734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711" rIns="91315" bIns="45711" rtlCol="0" anchor="ctr"/>
          <a:lstStyle/>
          <a:p>
            <a:pPr algn="ctr" defTabSz="913039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175" y="6452028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711" rIns="91315" bIns="45711" rtlCol="0" anchor="ctr"/>
          <a:lstStyle/>
          <a:p>
            <a:pPr algn="ctr" defTabSz="913039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17" y="6396355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07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0915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60" y="27318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2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60" y="143512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32" indent="0">
              <a:buNone/>
              <a:defRPr sz="1600"/>
            </a:lvl2pPr>
            <a:lvl3pPr marL="1217367" indent="0">
              <a:buNone/>
              <a:defRPr sz="1500"/>
            </a:lvl3pPr>
            <a:lvl4pPr marL="1826032" indent="0">
              <a:buNone/>
              <a:defRPr sz="1200"/>
            </a:lvl4pPr>
            <a:lvl5pPr marL="2434733" indent="0">
              <a:buNone/>
              <a:defRPr sz="1200"/>
            </a:lvl5pPr>
            <a:lvl6pPr marL="3043363" indent="0">
              <a:buNone/>
              <a:defRPr sz="1200"/>
            </a:lvl6pPr>
            <a:lvl7pPr marL="3651995" indent="0">
              <a:buNone/>
              <a:defRPr sz="1200"/>
            </a:lvl7pPr>
            <a:lvl8pPr marL="4260694" indent="0">
              <a:buNone/>
              <a:defRPr sz="1200"/>
            </a:lvl8pPr>
            <a:lvl9pPr marL="486937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763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1" y="480073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1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32" indent="0">
              <a:buNone/>
              <a:defRPr sz="3900"/>
            </a:lvl2pPr>
            <a:lvl3pPr marL="1217367" indent="0">
              <a:buNone/>
              <a:defRPr sz="3200"/>
            </a:lvl3pPr>
            <a:lvl4pPr marL="1826032" indent="0">
              <a:buNone/>
              <a:defRPr sz="2700"/>
            </a:lvl4pPr>
            <a:lvl5pPr marL="2434733" indent="0">
              <a:buNone/>
              <a:defRPr sz="2700"/>
            </a:lvl5pPr>
            <a:lvl6pPr marL="3043363" indent="0">
              <a:buNone/>
              <a:defRPr sz="2700"/>
            </a:lvl6pPr>
            <a:lvl7pPr marL="3651995" indent="0">
              <a:buNone/>
              <a:defRPr sz="2700"/>
            </a:lvl7pPr>
            <a:lvl8pPr marL="4260694" indent="0">
              <a:buNone/>
              <a:defRPr sz="2700"/>
            </a:lvl8pPr>
            <a:lvl9pPr marL="486937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1" y="53675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32" indent="0">
              <a:buNone/>
              <a:defRPr sz="1600"/>
            </a:lvl2pPr>
            <a:lvl3pPr marL="1217367" indent="0">
              <a:buNone/>
              <a:defRPr sz="1500"/>
            </a:lvl3pPr>
            <a:lvl4pPr marL="1826032" indent="0">
              <a:buNone/>
              <a:defRPr sz="1200"/>
            </a:lvl4pPr>
            <a:lvl5pPr marL="2434733" indent="0">
              <a:buNone/>
              <a:defRPr sz="1200"/>
            </a:lvl5pPr>
            <a:lvl6pPr marL="3043363" indent="0">
              <a:buNone/>
              <a:defRPr sz="1200"/>
            </a:lvl6pPr>
            <a:lvl7pPr marL="3651995" indent="0">
              <a:buNone/>
              <a:defRPr sz="1200"/>
            </a:lvl7pPr>
            <a:lvl8pPr marL="4260694" indent="0">
              <a:buNone/>
              <a:defRPr sz="1200"/>
            </a:lvl8pPr>
            <a:lvl9pPr marL="486937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5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35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76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76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9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063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50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873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277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188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261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271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110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84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256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137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30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2025/3/2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38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2025/3/2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530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2025/3/2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326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2025/3/2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25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2025/3/2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176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2025/3/2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806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2025/3/2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657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2025/3/2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22676" y="5861056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015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2025/3/2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137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2025/3/2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31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2025/3/2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2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5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8191900-6372-4F3F-B431-45BB9F3C16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1BE4C89-986B-4C7A-9A7D-10C5FF36F2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E8DDCDE-6B0F-4D35-B9D7-78750B93AC3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D3461F1-6E94-44B2-B75E-C8BBB1F9EA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378A69B-AF32-40A0-AE22-C3DC7066DB6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65AF566-792F-4476-9395-C482E816ED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72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6" y="274640"/>
            <a:ext cx="10972801" cy="1143000"/>
          </a:xfrm>
          <a:prstGeom prst="rect">
            <a:avLst/>
          </a:prstGeom>
        </p:spPr>
        <p:txBody>
          <a:bodyPr vert="horz" lIns="91315" tIns="45711" rIns="91315" bIns="457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6" y="1600206"/>
            <a:ext cx="10972801" cy="4525963"/>
          </a:xfrm>
          <a:prstGeom prst="rect">
            <a:avLst/>
          </a:prstGeom>
        </p:spPr>
        <p:txBody>
          <a:bodyPr vert="horz" lIns="91315" tIns="45711" rIns="91315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3" y="6356483"/>
            <a:ext cx="2844800" cy="365125"/>
          </a:xfrm>
          <a:prstGeom prst="rect">
            <a:avLst/>
          </a:prstGeom>
        </p:spPr>
        <p:txBody>
          <a:bodyPr vert="horz" lIns="91315" tIns="45711" rIns="91315" bIns="4571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39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3039"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21" y="6356483"/>
            <a:ext cx="3860800" cy="365125"/>
          </a:xfrm>
          <a:prstGeom prst="rect">
            <a:avLst/>
          </a:prstGeom>
        </p:spPr>
        <p:txBody>
          <a:bodyPr vert="horz" lIns="91315" tIns="45711" rIns="91315" bIns="4571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3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5" y="6356483"/>
            <a:ext cx="2844800" cy="365125"/>
          </a:xfrm>
          <a:prstGeom prst="rect">
            <a:avLst/>
          </a:prstGeom>
        </p:spPr>
        <p:txBody>
          <a:bodyPr vert="horz" lIns="91315" tIns="45711" rIns="91315" bIns="4571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39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03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3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</p:sldLayoutIdLst>
  <p:hf hdr="0" ftr="0" dt="0"/>
  <p:txStyles>
    <p:titleStyle>
      <a:lvl1pPr algn="ctr" defTabSz="121736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75" indent="-456475" algn="l" defTabSz="121736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130" indent="-380429" algn="l" defTabSz="1217367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683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347" indent="-304315" algn="l" defTabSz="121736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047" indent="-304315" algn="l" defTabSz="121736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678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380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046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710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32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367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032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733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363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995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694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377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5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2025/3/2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81" y="6503399"/>
            <a:ext cx="371076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4077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21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jpg"/><Relationship Id="rId4" Type="http://schemas.microsoft.com/office/2007/relationships/media" Target="../media/media3.mp3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6.png"/><Relationship Id="rId5" Type="http://schemas.microsoft.com/office/2007/relationships/media" Target="../media/media5.mp3"/><Relationship Id="rId15" Type="http://schemas.openxmlformats.org/officeDocument/2006/relationships/image" Target="../media/image29.png"/><Relationship Id="rId10" Type="http://schemas.openxmlformats.org/officeDocument/2006/relationships/image" Target="../media/image25.jpeg"/><Relationship Id="rId4" Type="http://schemas.microsoft.com/office/2007/relationships/media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6.png"/><Relationship Id="rId5" Type="http://schemas.microsoft.com/office/2007/relationships/media" Target="../media/media7.mp3"/><Relationship Id="rId15" Type="http://schemas.openxmlformats.org/officeDocument/2006/relationships/image" Target="../media/image27.png"/><Relationship Id="rId10" Type="http://schemas.openxmlformats.org/officeDocument/2006/relationships/image" Target="../media/image25.jpeg"/><Relationship Id="rId4" Type="http://schemas.microsoft.com/office/2007/relationships/media" Target="../media/media6.mp3"/><Relationship Id="rId9" Type="http://schemas.openxmlformats.org/officeDocument/2006/relationships/audio" Target="../media/audio2.wav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6.png"/><Relationship Id="rId5" Type="http://schemas.microsoft.com/office/2007/relationships/media" Target="../media/media9.mp3"/><Relationship Id="rId15" Type="http://schemas.openxmlformats.org/officeDocument/2006/relationships/image" Target="../media/image19.png"/><Relationship Id="rId10" Type="http://schemas.openxmlformats.org/officeDocument/2006/relationships/image" Target="../media/image25.jpeg"/><Relationship Id="rId4" Type="http://schemas.microsoft.com/office/2007/relationships/media" Target="../media/media8.mp3"/><Relationship Id="rId9" Type="http://schemas.openxmlformats.org/officeDocument/2006/relationships/audio" Target="../media/audio3.wav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6.png"/><Relationship Id="rId5" Type="http://schemas.microsoft.com/office/2007/relationships/media" Target="../media/media11.mp3"/><Relationship Id="rId15" Type="http://schemas.openxmlformats.org/officeDocument/2006/relationships/image" Target="../media/image19.png"/><Relationship Id="rId10" Type="http://schemas.openxmlformats.org/officeDocument/2006/relationships/image" Target="../media/image25.jpeg"/><Relationship Id="rId4" Type="http://schemas.microsoft.com/office/2007/relationships/media" Target="../media/media10.mp3"/><Relationship Id="rId9" Type="http://schemas.openxmlformats.org/officeDocument/2006/relationships/audio" Target="../media/audio3.wav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21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jpg"/><Relationship Id="rId4" Type="http://schemas.microsoft.com/office/2007/relationships/media" Target="../media/media12.mp3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hyperlink" Target="https://padlet.com/tieumango/8nmjrovcg164ou1t" TargetMode="Externa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11" Type="http://schemas.openxmlformats.org/officeDocument/2006/relationships/image" Target="../media/image77.emf"/><Relationship Id="rId5" Type="http://schemas.openxmlformats.org/officeDocument/2006/relationships/image" Target="../media/image71.emf"/><Relationship Id="rId10" Type="http://schemas.openxmlformats.org/officeDocument/2006/relationships/image" Target="../media/image76.emf"/><Relationship Id="rId4" Type="http://schemas.openxmlformats.org/officeDocument/2006/relationships/image" Target="../media/image70.emf"/><Relationship Id="rId9" Type="http://schemas.openxmlformats.org/officeDocument/2006/relationships/image" Target="../media/image75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crdownload"/><Relationship Id="rId3" Type="http://schemas.openxmlformats.org/officeDocument/2006/relationships/image" Target="../media/image81.jpg"/><Relationship Id="rId7" Type="http://schemas.openxmlformats.org/officeDocument/2006/relationships/image" Target="../media/image85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4.jpg"/><Relationship Id="rId5" Type="http://schemas.openxmlformats.org/officeDocument/2006/relationships/image" Target="../media/image83.jpeg"/><Relationship Id="rId10" Type="http://schemas.openxmlformats.org/officeDocument/2006/relationships/image" Target="../media/image88.jpg"/><Relationship Id="rId4" Type="http://schemas.openxmlformats.org/officeDocument/2006/relationships/image" Target="../media/image82.jpg"/><Relationship Id="rId9" Type="http://schemas.openxmlformats.org/officeDocument/2006/relationships/image" Target="../media/image87.crdownload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crdownload"/><Relationship Id="rId3" Type="http://schemas.openxmlformats.org/officeDocument/2006/relationships/image" Target="../media/image93.jpeg"/><Relationship Id="rId7" Type="http://schemas.openxmlformats.org/officeDocument/2006/relationships/image" Target="../media/image82.jpg"/><Relationship Id="rId12" Type="http://schemas.openxmlformats.org/officeDocument/2006/relationships/image" Target="../media/image99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96.jpeg"/><Relationship Id="rId11" Type="http://schemas.openxmlformats.org/officeDocument/2006/relationships/image" Target="../media/image98.jpeg"/><Relationship Id="rId5" Type="http://schemas.openxmlformats.org/officeDocument/2006/relationships/image" Target="../media/image95.jpeg"/><Relationship Id="rId10" Type="http://schemas.openxmlformats.org/officeDocument/2006/relationships/image" Target="../media/image81.jpg"/><Relationship Id="rId4" Type="http://schemas.openxmlformats.org/officeDocument/2006/relationships/image" Target="../media/image94.jpeg"/><Relationship Id="rId9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02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733" y="2599817"/>
            <a:ext cx="12191999" cy="247638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NHIỆT LIỆT CHÀO MỪNG CÁC EM ĐẾN VỚI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ÔN: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Times New Roman" panose="02020603050405020304" pitchFamily="18" charset="0"/>
              </a:rPr>
              <a:t>TỰ NHIÊN VÀ XÃ HỘI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LỚP 2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Times New Roman" panose="02020603050405020304" pitchFamily="18" charset="0"/>
              </a:rPr>
              <a:t>   (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54" y="-78824"/>
            <a:ext cx="3133446" cy="31203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FBB313-2844-4FB5-A958-A550121D2ED6}"/>
              </a:ext>
            </a:extLst>
          </p:cNvPr>
          <p:cNvSpPr/>
          <p:nvPr/>
        </p:nvSpPr>
        <p:spPr>
          <a:xfrm>
            <a:off x="3041538" y="1217295"/>
            <a:ext cx="6696354" cy="685800"/>
          </a:xfrm>
          <a:prstGeom prst="roundRect">
            <a:avLst/>
          </a:prstGeom>
          <a:solidFill>
            <a:srgbClr val="00B0F0">
              <a:alpha val="63137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 TIỂU HỌC </a:t>
            </a:r>
            <a:r>
              <a:rPr lang="en-US" sz="3600" dirty="0">
                <a:solidFill>
                  <a:srgbClr val="000000"/>
                </a:solidFill>
                <a:latin typeface="Calibri"/>
              </a:rPr>
              <a:t>NGŨ HÙNG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1940045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590" objId="9"/>
        <p14:playEvt time="591" objId="7"/>
        <p14:stopEvt time="23435" objId="7"/>
        <p14:stopEvt time="33202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5A9309-AAD2-41FA-8BC3-C6014395C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7A3CAC-1F22-4948-BA47-C8A22E842CFA}"/>
              </a:ext>
            </a:extLst>
          </p:cNvPr>
          <p:cNvSpPr txBox="1"/>
          <p:nvPr/>
        </p:nvSpPr>
        <p:spPr>
          <a:xfrm>
            <a:off x="2791404" y="125706"/>
            <a:ext cx="6609192" cy="2363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rgbClr val="0000FF"/>
                </a:solidFill>
                <a:latin typeface="UTM Cookies" panose="02040603050506020204" pitchFamily="18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6000" dirty="0">
                <a:solidFill>
                  <a:srgbClr val="FF0000"/>
                </a:solidFill>
                <a:latin typeface="UTM Cookies" panose="02040603050506020204" pitchFamily="18" charset="0"/>
              </a:rPr>
              <a:t>“EM BIẾT TUỐT”</a:t>
            </a:r>
            <a:endParaRPr lang="en-US" sz="40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CB7F7F-B15D-40B2-A047-CF28F30BBC6F}"/>
              </a:ext>
            </a:extLst>
          </p:cNvPr>
          <p:cNvSpPr txBox="1"/>
          <p:nvPr/>
        </p:nvSpPr>
        <p:spPr>
          <a:xfrm>
            <a:off x="947448" y="2362200"/>
            <a:ext cx="1029710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Cách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chơi</a:t>
            </a:r>
            <a:r>
              <a:rPr lang="en-US" sz="3600" dirty="0">
                <a:solidFill>
                  <a:srgbClr val="FF0000"/>
                </a:solidFill>
              </a:rPr>
              <a:t>: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- Khi </a:t>
            </a:r>
            <a:r>
              <a:rPr lang="en-US" sz="2800" dirty="0" err="1">
                <a:solidFill>
                  <a:srgbClr val="FF0000"/>
                </a:solidFill>
              </a:rPr>
              <a:t>chơi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với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Minh </a:t>
            </a:r>
            <a:r>
              <a:rPr lang="en-US" sz="2800" dirty="0" err="1">
                <a:solidFill>
                  <a:srgbClr val="FF0000"/>
                </a:solidFill>
              </a:rPr>
              <a:t>sẽ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nêu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đưa</a:t>
            </a:r>
            <a:r>
              <a:rPr lang="en-US" sz="2800" dirty="0">
                <a:solidFill>
                  <a:srgbClr val="FF0000"/>
                </a:solidFill>
              </a:rPr>
              <a:t> ra 4 </a:t>
            </a:r>
            <a:r>
              <a:rPr lang="en-US" sz="2800" dirty="0" err="1">
                <a:solidFill>
                  <a:srgbClr val="FF0000"/>
                </a:solidFill>
              </a:rPr>
              <a:t>đáp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con </a:t>
            </a:r>
            <a:r>
              <a:rPr lang="en-US" sz="2800" dirty="0" err="1">
                <a:solidFill>
                  <a:srgbClr val="FF0000"/>
                </a:solidFill>
              </a:rPr>
              <a:t>lựa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chọn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đáp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đúng</a:t>
            </a:r>
            <a:r>
              <a:rPr lang="en-US" sz="2800" dirty="0">
                <a:solidFill>
                  <a:srgbClr val="FF0000"/>
                </a:solidFill>
              </a:rPr>
              <a:t>.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- </a:t>
            </a:r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gọi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con </a:t>
            </a:r>
            <a:r>
              <a:rPr lang="en-US" sz="2800" dirty="0" err="1">
                <a:solidFill>
                  <a:srgbClr val="FF0000"/>
                </a:solidFill>
              </a:rPr>
              <a:t>trả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lời</a:t>
            </a:r>
            <a:r>
              <a:rPr lang="en-US" sz="2800" dirty="0">
                <a:solidFill>
                  <a:srgbClr val="FF0000"/>
                </a:solidFill>
              </a:rPr>
              <a:t>. </a:t>
            </a:r>
            <a:r>
              <a:rPr lang="en-US" sz="2800" dirty="0" err="1">
                <a:solidFill>
                  <a:srgbClr val="FF0000"/>
                </a:solidFill>
              </a:rPr>
              <a:t>Nếu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giải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thích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chọn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đáp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đúng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thì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hiện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dấu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tích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Minh. </a:t>
            </a:r>
            <a:r>
              <a:rPr lang="en-US" sz="2800" dirty="0" err="1">
                <a:solidFill>
                  <a:srgbClr val="FF0000"/>
                </a:solidFill>
              </a:rPr>
              <a:t>Trả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đúng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nhận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được</a:t>
            </a:r>
            <a:r>
              <a:rPr lang="en-US" sz="2800" dirty="0">
                <a:solidFill>
                  <a:srgbClr val="FF0000"/>
                </a:solidFill>
              </a:rPr>
              <a:t> 1 </a:t>
            </a:r>
            <a:r>
              <a:rPr lang="en-US" sz="2800" dirty="0" err="1">
                <a:solidFill>
                  <a:srgbClr val="FF0000"/>
                </a:solidFill>
              </a:rPr>
              <a:t>ngôi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thưởng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cuối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giờ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học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r>
              <a:rPr lang="en-US" sz="2800" dirty="0">
                <a:solidFill>
                  <a:srgbClr val="FF0000"/>
                </a:solidFill>
              </a:rPr>
              <a:t>-  </a:t>
            </a:r>
            <a:r>
              <a:rPr lang="en-US" sz="2800" dirty="0" err="1">
                <a:solidFill>
                  <a:srgbClr val="FF0000"/>
                </a:solidFill>
              </a:rPr>
              <a:t>Nếu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giải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thích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chọn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sai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hiện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dấu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gạch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chéo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nhường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quyền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khác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15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084649-87C2-49E1-A09C-032913A6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" y="19665"/>
            <a:ext cx="12192000" cy="6859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D579E0-1C65-4874-B3E6-FA050252105A}"/>
              </a:ext>
            </a:extLst>
          </p:cNvPr>
          <p:cNvSpPr txBox="1"/>
          <p:nvPr/>
        </p:nvSpPr>
        <p:spPr>
          <a:xfrm>
            <a:off x="3096955" y="1219200"/>
            <a:ext cx="7086600" cy="287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>
                <a:solidFill>
                  <a:srgbClr val="0000FF"/>
                </a:solidFill>
                <a:latin typeface="UTM Cookies" panose="02040603050506020204" pitchFamily="18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rgbClr val="FF0000"/>
                </a:solidFill>
                <a:latin typeface="UTM Cookies" panose="02040603050506020204" pitchFamily="18" charset="0"/>
              </a:rPr>
              <a:t>“EM BIẾT TUỐT”</a:t>
            </a:r>
            <a:endParaRPr lang="en-US" sz="4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CA321A-E63C-40AE-B0DD-88F955344BC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816" y="4419600"/>
            <a:ext cx="4379184" cy="2418735"/>
          </a:xfrm>
          <a:prstGeom prst="rect">
            <a:avLst/>
          </a:prstGeom>
        </p:spPr>
      </p:pic>
      <p:pic>
        <p:nvPicPr>
          <p:cNvPr id="7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28E38E72-1F9C-4660-9534-7E26AE59D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96A3E7-0344-4E9E-A7B9-9E35DA885A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816350" y="609600"/>
            <a:ext cx="3373916" cy="4800600"/>
          </a:xfrm>
          <a:prstGeom prst="rect">
            <a:avLst/>
          </a:prstGeom>
        </p:spPr>
      </p:pic>
      <p:pic>
        <p:nvPicPr>
          <p:cNvPr id="10" name="gioi thieu chuyen doi">
            <a:hlinkClick r:id="" action="ppaction://media"/>
            <a:extLst>
              <a:ext uri="{FF2B5EF4-FFF2-40B4-BE49-F238E27FC236}">
                <a16:creationId xmlns:a16="http://schemas.microsoft.com/office/drawing/2014/main" id="{D5E27242-4A68-41DE-AD4D-62BA2E0705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00" end="9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29000" y="-6627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4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DBF3555-AEF8-4045-AE2B-F0832D8A4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45F6523E-FA0A-46C3-A267-7FE0CE6C1579}"/>
              </a:ext>
            </a:extLst>
          </p:cNvPr>
          <p:cNvSpPr/>
          <p:nvPr/>
        </p:nvSpPr>
        <p:spPr>
          <a:xfrm>
            <a:off x="601390" y="84749"/>
            <a:ext cx="10989219" cy="2671063"/>
          </a:xfrm>
          <a:prstGeom prst="snip2DiagRect">
            <a:avLst/>
          </a:prstGeom>
          <a:solidFill>
            <a:srgbClr val="FFFFFF">
              <a:alpha val="7098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677590" y="911491"/>
            <a:ext cx="7475810" cy="934562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82690" y="-695954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75577F-7C62-42E1-AB3A-E00158186464}"/>
              </a:ext>
            </a:extLst>
          </p:cNvPr>
          <p:cNvSpPr/>
          <p:nvPr/>
        </p:nvSpPr>
        <p:spPr>
          <a:xfrm>
            <a:off x="1044875" y="3532326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sắt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E4C668-65FE-45D8-8A17-74AA54B381BD}"/>
              </a:ext>
            </a:extLst>
          </p:cNvPr>
          <p:cNvSpPr/>
          <p:nvPr/>
        </p:nvSpPr>
        <p:spPr>
          <a:xfrm>
            <a:off x="6065270" y="3536515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1DF798-8D5D-4CDC-B47F-857ED961B5A2}"/>
              </a:ext>
            </a:extLst>
          </p:cNvPr>
          <p:cNvSpPr/>
          <p:nvPr/>
        </p:nvSpPr>
        <p:spPr>
          <a:xfrm>
            <a:off x="1044875" y="4421498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thủy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1EA79E-F07F-424A-8ADC-F5E91B27AB6C}"/>
              </a:ext>
            </a:extLst>
          </p:cNvPr>
          <p:cNvSpPr/>
          <p:nvPr/>
        </p:nvSpPr>
        <p:spPr>
          <a:xfrm>
            <a:off x="6065270" y="4425687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65D29FD-4FD3-47F8-A7A9-84238E8699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51" y="3557801"/>
            <a:ext cx="805722" cy="708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9D37C8-6603-483F-B973-7B3B7F56902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47137" y="4454862"/>
            <a:ext cx="804536" cy="7040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7A6D47-A7BD-452D-A23B-1B490861B2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326" y="4466459"/>
            <a:ext cx="804742" cy="707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DBDCEF-B4C8-4AC4-934F-6F2535556C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326" y="3609473"/>
            <a:ext cx="804742" cy="643793"/>
          </a:xfrm>
          <a:prstGeom prst="rect">
            <a:avLst/>
          </a:prstGeom>
        </p:spPr>
      </p:pic>
      <p:pic>
        <p:nvPicPr>
          <p:cNvPr id="3" name="cau 1 chuyen doi">
            <a:hlinkClick r:id="" action="ppaction://media"/>
            <a:extLst>
              <a:ext uri="{FF2B5EF4-FFF2-40B4-BE49-F238E27FC236}">
                <a16:creationId xmlns:a16="http://schemas.microsoft.com/office/drawing/2014/main" id="{220E2465-28DE-4713-AEB1-860706DE92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04" end="20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93474" y="-605294"/>
            <a:ext cx="609600" cy="487363"/>
          </a:xfrm>
          <a:prstGeom prst="rect">
            <a:avLst/>
          </a:prstGeom>
        </p:spPr>
      </p:pic>
      <p:pic>
        <p:nvPicPr>
          <p:cNvPr id="2" name="duong bo chuyen doi">
            <a:hlinkClick r:id="" action="ppaction://media"/>
            <a:extLst>
              <a:ext uri="{FF2B5EF4-FFF2-40B4-BE49-F238E27FC236}">
                <a16:creationId xmlns:a16="http://schemas.microsoft.com/office/drawing/2014/main" id="{383D1CAD-586C-41FE-8A5A-7A0FAA099C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824" end="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15200" y="-637424"/>
            <a:ext cx="487363" cy="396165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4F3AB4FC-226F-47F9-AAA2-3F6B58971FF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8" t="-1777" r="57876" b="47557"/>
          <a:stretch/>
        </p:blipFill>
        <p:spPr>
          <a:xfrm>
            <a:off x="8308428" y="249537"/>
            <a:ext cx="3883572" cy="2554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27" grpId="0" bldLvl="0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DBF3555-AEF8-4045-AE2B-F0832D8A4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45F6523E-FA0A-46C3-A267-7FE0CE6C1579}"/>
              </a:ext>
            </a:extLst>
          </p:cNvPr>
          <p:cNvSpPr/>
          <p:nvPr/>
        </p:nvSpPr>
        <p:spPr>
          <a:xfrm>
            <a:off x="601390" y="84749"/>
            <a:ext cx="10989219" cy="2671063"/>
          </a:xfrm>
          <a:prstGeom prst="snip2DiagRect">
            <a:avLst/>
          </a:prstGeom>
          <a:solidFill>
            <a:srgbClr val="FFFFFF">
              <a:alpha val="7098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665242" y="643364"/>
            <a:ext cx="7051516" cy="947960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2517" y="-806388"/>
            <a:ext cx="609600" cy="6096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DE087EA-43B8-4ADC-A2F8-FE6FEE7A3E1B}"/>
              </a:ext>
            </a:extLst>
          </p:cNvPr>
          <p:cNvSpPr/>
          <p:nvPr/>
        </p:nvSpPr>
        <p:spPr>
          <a:xfrm>
            <a:off x="1075605" y="3390479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thủy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C5CC5B3-E4B0-45A1-B60B-4219B606047B}"/>
              </a:ext>
            </a:extLst>
          </p:cNvPr>
          <p:cNvSpPr/>
          <p:nvPr/>
        </p:nvSpPr>
        <p:spPr>
          <a:xfrm>
            <a:off x="6096000" y="3394668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sắt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7B3C40-CEC9-48BD-9232-E0E683DBF81F}"/>
              </a:ext>
            </a:extLst>
          </p:cNvPr>
          <p:cNvSpPr/>
          <p:nvPr/>
        </p:nvSpPr>
        <p:spPr>
          <a:xfrm>
            <a:off x="1075605" y="4279651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EC15A8-7A19-4693-B05A-7029FD91C3D1}"/>
              </a:ext>
            </a:extLst>
          </p:cNvPr>
          <p:cNvSpPr/>
          <p:nvPr/>
        </p:nvSpPr>
        <p:spPr>
          <a:xfrm>
            <a:off x="6096000" y="4283840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F7F1902-190F-4704-9904-BF7F36E2AB4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97266" y="3415954"/>
            <a:ext cx="885137" cy="7080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39E360E-DBEA-4C2B-A4B7-5CA0534610C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77867" y="4313015"/>
            <a:ext cx="804536" cy="70408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11D6C4F-B1C3-480B-9CAC-1BCA9B7C8B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6" y="4324612"/>
            <a:ext cx="804742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CA4FA7F-323D-469E-B15A-13FE12F66B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6" y="3435924"/>
            <a:ext cx="804742" cy="707197"/>
          </a:xfrm>
          <a:prstGeom prst="rect">
            <a:avLst/>
          </a:prstGeom>
        </p:spPr>
      </p:pic>
      <p:pic>
        <p:nvPicPr>
          <p:cNvPr id="4" name="cau 2 chuyen doi">
            <a:hlinkClick r:id="" action="ppaction://media"/>
            <a:extLst>
              <a:ext uri="{FF2B5EF4-FFF2-40B4-BE49-F238E27FC236}">
                <a16:creationId xmlns:a16="http://schemas.microsoft.com/office/drawing/2014/main" id="{6D6E67BB-7C77-4E2B-8AE7-EBBE6FD240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25" end="116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41641" y="-848918"/>
            <a:ext cx="487363" cy="487363"/>
          </a:xfrm>
          <a:prstGeom prst="rect">
            <a:avLst/>
          </a:prstGeom>
        </p:spPr>
      </p:pic>
      <p:pic>
        <p:nvPicPr>
          <p:cNvPr id="5" name="duong thuy chuyen doi">
            <a:hlinkClick r:id="" action="ppaction://media"/>
            <a:extLst>
              <a:ext uri="{FF2B5EF4-FFF2-40B4-BE49-F238E27FC236}">
                <a16:creationId xmlns:a16="http://schemas.microsoft.com/office/drawing/2014/main" id="{5C7A0B1B-3AE9-40C4-829F-9AEC4EC497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888" end="48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85896" y="-696764"/>
            <a:ext cx="487363" cy="487363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ACD85DA4-6F5E-44A0-8011-781EE412B6F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2341" t="-1277" r="5594" b="47057"/>
          <a:stretch/>
        </p:blipFill>
        <p:spPr>
          <a:xfrm>
            <a:off x="7909468" y="219282"/>
            <a:ext cx="3681141" cy="2723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4494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27" grpId="0" bldLvl="0"/>
      <p:bldP spid="30" grpId="0" animBg="1"/>
      <p:bldP spid="31" grpId="0" animBg="1"/>
      <p:bldP spid="32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DBF3555-AEF8-4045-AE2B-F0832D8A4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45F6523E-FA0A-46C3-A267-7FE0CE6C1579}"/>
              </a:ext>
            </a:extLst>
          </p:cNvPr>
          <p:cNvSpPr/>
          <p:nvPr/>
        </p:nvSpPr>
        <p:spPr>
          <a:xfrm>
            <a:off x="601390" y="84749"/>
            <a:ext cx="10989219" cy="2671063"/>
          </a:xfrm>
          <a:prstGeom prst="snip2DiagRect">
            <a:avLst/>
          </a:prstGeom>
          <a:solidFill>
            <a:srgbClr val="FFFFFF">
              <a:alpha val="7098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-333288" y="692611"/>
            <a:ext cx="8181887" cy="1371600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26199" y="-772148"/>
            <a:ext cx="609600" cy="609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DADEE5C-DD27-40A3-A783-6A54F314FC83}"/>
              </a:ext>
            </a:extLst>
          </p:cNvPr>
          <p:cNvSpPr/>
          <p:nvPr/>
        </p:nvSpPr>
        <p:spPr>
          <a:xfrm>
            <a:off x="1151805" y="3451411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71D5814-F1EE-49B5-9FB2-B9974870EB03}"/>
              </a:ext>
            </a:extLst>
          </p:cNvPr>
          <p:cNvSpPr/>
          <p:nvPr/>
        </p:nvSpPr>
        <p:spPr>
          <a:xfrm>
            <a:off x="6172200" y="3455600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thủy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39BB26-994C-4E48-A3DB-14DE9EBAB68E}"/>
              </a:ext>
            </a:extLst>
          </p:cNvPr>
          <p:cNvSpPr/>
          <p:nvPr/>
        </p:nvSpPr>
        <p:spPr>
          <a:xfrm>
            <a:off x="1151805" y="4340583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sắt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13990A-5429-49A5-A115-7D6C0E902F9A}"/>
              </a:ext>
            </a:extLst>
          </p:cNvPr>
          <p:cNvSpPr/>
          <p:nvPr/>
        </p:nvSpPr>
        <p:spPr>
          <a:xfrm>
            <a:off x="6172200" y="4344772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F50593B-9A6C-44D9-BAD2-45E6AE72C4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81" y="3476886"/>
            <a:ext cx="805722" cy="70805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54AE5B-7449-4182-8211-1E1671DB09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199" y="4404177"/>
            <a:ext cx="732404" cy="6436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F5F098-B07E-42B9-A8DB-1CC4ED0D9D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256" y="4417246"/>
            <a:ext cx="804742" cy="64379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6251153-DD7D-4804-BC0A-EDE7C004D7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406" y="3528558"/>
            <a:ext cx="732592" cy="643793"/>
          </a:xfrm>
          <a:prstGeom prst="rect">
            <a:avLst/>
          </a:prstGeom>
        </p:spPr>
      </p:pic>
      <p:pic>
        <p:nvPicPr>
          <p:cNvPr id="2" name="duong hang khong chuyen doi">
            <a:hlinkClick r:id="" action="ppaction://media"/>
            <a:extLst>
              <a:ext uri="{FF2B5EF4-FFF2-40B4-BE49-F238E27FC236}">
                <a16:creationId xmlns:a16="http://schemas.microsoft.com/office/drawing/2014/main" id="{E9F0BE41-93B7-44C2-BE10-7958EC5CB4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02" end="100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85314" y="-837257"/>
            <a:ext cx="440285" cy="487363"/>
          </a:xfrm>
          <a:prstGeom prst="rect">
            <a:avLst/>
          </a:prstGeom>
        </p:spPr>
      </p:pic>
      <p:pic>
        <p:nvPicPr>
          <p:cNvPr id="21" name="cau 3 chuyen doi">
            <a:hlinkClick r:id="" action="ppaction://media"/>
            <a:extLst>
              <a:ext uri="{FF2B5EF4-FFF2-40B4-BE49-F238E27FC236}">
                <a16:creationId xmlns:a16="http://schemas.microsoft.com/office/drawing/2014/main" id="{178CFF46-42F1-47DB-92EF-B95F4BDCB1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710" end="87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52347" y="-790222"/>
            <a:ext cx="487363" cy="487363"/>
          </a:xfrm>
          <a:prstGeom prst="rect">
            <a:avLst/>
          </a:prstGeo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EB12EA8E-C607-4154-A890-D8D0DF42564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80" t="49648" r="55534" b="42"/>
          <a:stretch/>
        </p:blipFill>
        <p:spPr>
          <a:xfrm>
            <a:off x="7459911" y="200887"/>
            <a:ext cx="3873062" cy="2554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7288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 animBg="1"/>
      <p:bldP spid="27" grpId="0" bldLvl="0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DBF3555-AEF8-4045-AE2B-F0832D8A4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45F6523E-FA0A-46C3-A267-7FE0CE6C1579}"/>
              </a:ext>
            </a:extLst>
          </p:cNvPr>
          <p:cNvSpPr/>
          <p:nvPr/>
        </p:nvSpPr>
        <p:spPr>
          <a:xfrm>
            <a:off x="601390" y="84749"/>
            <a:ext cx="10989219" cy="2671063"/>
          </a:xfrm>
          <a:prstGeom prst="snip2DiagRect">
            <a:avLst/>
          </a:prstGeom>
          <a:solidFill>
            <a:srgbClr val="FFFFFF">
              <a:alpha val="7098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04800" y="838200"/>
            <a:ext cx="6918495" cy="947960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48081" y="-622337"/>
            <a:ext cx="609600" cy="6096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FA5C4BB-96F1-45CF-B6B2-E6A4B6E3A639}"/>
              </a:ext>
            </a:extLst>
          </p:cNvPr>
          <p:cNvSpPr/>
          <p:nvPr/>
        </p:nvSpPr>
        <p:spPr>
          <a:xfrm>
            <a:off x="1151805" y="3447995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21063D-970B-44DD-BA4A-F9986C754519}"/>
              </a:ext>
            </a:extLst>
          </p:cNvPr>
          <p:cNvSpPr/>
          <p:nvPr/>
        </p:nvSpPr>
        <p:spPr>
          <a:xfrm>
            <a:off x="6172200" y="3452184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thủy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CE4E6D3-AA07-4C45-A5BF-00FB20FDE3DA}"/>
              </a:ext>
            </a:extLst>
          </p:cNvPr>
          <p:cNvSpPr/>
          <p:nvPr/>
        </p:nvSpPr>
        <p:spPr>
          <a:xfrm>
            <a:off x="1151805" y="4337167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sắt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1244F67-045F-481F-B772-B53CA581CF40}"/>
              </a:ext>
            </a:extLst>
          </p:cNvPr>
          <p:cNvSpPr/>
          <p:nvPr/>
        </p:nvSpPr>
        <p:spPr>
          <a:xfrm>
            <a:off x="6172200" y="4341356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31A9883-203F-426E-B9DD-387340A43D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81" y="3473470"/>
            <a:ext cx="805722" cy="70805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C24C91B-E12C-4761-8819-02A59B7D03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67" y="4400761"/>
            <a:ext cx="804536" cy="64362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DB66DB3-961F-40E2-926C-E04E956F76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256" y="4382128"/>
            <a:ext cx="804742" cy="7071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819089D-418D-4693-AA16-49F46AE28D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406" y="3525142"/>
            <a:ext cx="732592" cy="643793"/>
          </a:xfrm>
          <a:prstGeom prst="rect">
            <a:avLst/>
          </a:prstGeom>
        </p:spPr>
      </p:pic>
      <p:pic>
        <p:nvPicPr>
          <p:cNvPr id="5" name="duong sat chuyen doi">
            <a:hlinkClick r:id="" action="ppaction://media"/>
            <a:extLst>
              <a:ext uri="{FF2B5EF4-FFF2-40B4-BE49-F238E27FC236}">
                <a16:creationId xmlns:a16="http://schemas.microsoft.com/office/drawing/2014/main" id="{9D2C5FA7-56C9-48A9-9F22-C25FD95DE1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36" end="140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22105" y="-744664"/>
            <a:ext cx="487363" cy="487363"/>
          </a:xfrm>
          <a:prstGeom prst="rect">
            <a:avLst/>
          </a:prstGeom>
        </p:spPr>
      </p:pic>
      <p:pic>
        <p:nvPicPr>
          <p:cNvPr id="23" name="cau 3 chuyen doi">
            <a:hlinkClick r:id="" action="ppaction://media"/>
            <a:extLst>
              <a:ext uri="{FF2B5EF4-FFF2-40B4-BE49-F238E27FC236}">
                <a16:creationId xmlns:a16="http://schemas.microsoft.com/office/drawing/2014/main" id="{6BE6A6E1-B9E6-4515-9D9E-F1B375FD9A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174" end="37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17841" y="-632909"/>
            <a:ext cx="487363" cy="487363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BF44D5FD-806E-4F3D-A8B5-8C41F824742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3630" t="49648" r="550" b="42"/>
          <a:stretch/>
        </p:blipFill>
        <p:spPr>
          <a:xfrm>
            <a:off x="7223296" y="327993"/>
            <a:ext cx="4023322" cy="25461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6959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 animBg="1"/>
      <p:bldP spid="27" grpId="0" bldLvl="0"/>
      <p:bldP spid="39" grpId="0" animBg="1"/>
      <p:bldP spid="40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084649-87C2-49E1-A09C-032913A6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D579E0-1C65-4874-B3E6-FA050252105A}"/>
              </a:ext>
            </a:extLst>
          </p:cNvPr>
          <p:cNvSpPr txBox="1"/>
          <p:nvPr/>
        </p:nvSpPr>
        <p:spPr>
          <a:xfrm>
            <a:off x="3096955" y="1219200"/>
            <a:ext cx="7086600" cy="264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XIN CHÚC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MỪNG! CÁC BẠN GIỎI QUÁ!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CA321A-E63C-40AE-B0DD-88F955344BC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816" y="4419600"/>
            <a:ext cx="4379184" cy="2418735"/>
          </a:xfrm>
          <a:prstGeom prst="rect">
            <a:avLst/>
          </a:prstGeom>
        </p:spPr>
      </p:pic>
      <p:pic>
        <p:nvPicPr>
          <p:cNvPr id="7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28E38E72-1F9C-4660-9534-7E26AE59D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-718796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96A3E7-0344-4E9E-A7B9-9E35DA885A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321487" y="807346"/>
            <a:ext cx="3373916" cy="4800600"/>
          </a:xfrm>
          <a:prstGeom prst="rect">
            <a:avLst/>
          </a:prstGeom>
        </p:spPr>
      </p:pic>
      <p:pic>
        <p:nvPicPr>
          <p:cNvPr id="9" name="chuc mung chuyen doi">
            <a:hlinkClick r:id="" action="ppaction://media"/>
            <a:extLst>
              <a:ext uri="{FF2B5EF4-FFF2-40B4-BE49-F238E27FC236}">
                <a16:creationId xmlns:a16="http://schemas.microsoft.com/office/drawing/2014/main" id="{42057F81-16B7-4105-8A2F-2E2BE22A64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27" end="3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51721" y="-6576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3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359433" y="-871021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0" y="47657"/>
            <a:ext cx="6464556" cy="954107"/>
            <a:chOff x="512177" y="165021"/>
            <a:chExt cx="5952379" cy="1149417"/>
          </a:xfrm>
        </p:grpSpPr>
        <p:sp>
          <p:nvSpPr>
            <p:cNvPr id="22" name="文本框 14"/>
            <p:cNvSpPr/>
            <p:nvPr/>
          </p:nvSpPr>
          <p:spPr>
            <a:xfrm>
              <a:off x="1237069" y="314679"/>
              <a:ext cx="5227487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just"/>
              <a:r>
                <a:rPr lang="en-US" altLang="zh-CN" sz="28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1. </a:t>
              </a:r>
              <a:r>
                <a:rPr lang="en-US" altLang="zh-CN" sz="2800" b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Các</a:t>
              </a:r>
              <a:r>
                <a:rPr lang="en-US" altLang="zh-CN" sz="28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loại</a:t>
              </a:r>
              <a:r>
                <a:rPr lang="en-US" altLang="zh-CN" sz="28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đường</a:t>
              </a:r>
              <a:r>
                <a:rPr lang="en-US" altLang="zh-CN" sz="28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giao</a:t>
              </a:r>
              <a:r>
                <a:rPr lang="en-US" altLang="zh-CN" sz="28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thông</a:t>
              </a:r>
              <a:r>
                <a:rPr lang="en-US" altLang="zh-CN" sz="28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68A170F-AA8D-4707-9035-89FE49C69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609600"/>
            <a:ext cx="809625" cy="819150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9533F1-7C72-4173-A2B6-612C5CD8340C}"/>
              </a:ext>
            </a:extLst>
          </p:cNvPr>
          <p:cNvSpPr txBox="1"/>
          <p:nvPr/>
        </p:nvSpPr>
        <p:spPr>
          <a:xfrm>
            <a:off x="1812596" y="838200"/>
            <a:ext cx="9868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1"/>
                </a:solidFill>
              </a:rPr>
              <a:t>Hãy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kể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tên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các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loại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đường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giao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thông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trong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những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hình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dưới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đây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C74DB41-A2E1-47F9-82CD-FD459BF7D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590020"/>
            <a:ext cx="9235638" cy="4886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579524-5B6E-4BE9-9535-D265250A9143}"/>
              </a:ext>
            </a:extLst>
          </p:cNvPr>
          <p:cNvSpPr/>
          <p:nvPr/>
        </p:nvSpPr>
        <p:spPr>
          <a:xfrm>
            <a:off x="1600200" y="3605329"/>
            <a:ext cx="2948762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endParaRPr lang="en-US" sz="28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26FFA9D-FF59-4513-9996-FBA3CEEA6E9D}"/>
              </a:ext>
            </a:extLst>
          </p:cNvPr>
          <p:cNvSpPr/>
          <p:nvPr/>
        </p:nvSpPr>
        <p:spPr>
          <a:xfrm>
            <a:off x="6464556" y="3523830"/>
            <a:ext cx="3104707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endParaRPr lang="en-US" sz="28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65488C0-C58A-422E-8387-FAD5F78E2BB7}"/>
              </a:ext>
            </a:extLst>
          </p:cNvPr>
          <p:cNvSpPr/>
          <p:nvPr/>
        </p:nvSpPr>
        <p:spPr>
          <a:xfrm>
            <a:off x="1889562" y="6152070"/>
            <a:ext cx="3104707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endParaRPr lang="en-US" sz="24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C6E943-D154-474B-89A5-E1F9CC104C05}"/>
              </a:ext>
            </a:extLst>
          </p:cNvPr>
          <p:cNvSpPr/>
          <p:nvPr/>
        </p:nvSpPr>
        <p:spPr>
          <a:xfrm>
            <a:off x="6493415" y="6244538"/>
            <a:ext cx="3104707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sắt</a:t>
            </a:r>
            <a:endParaRPr lang="en-US" sz="2800" dirty="0"/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293" y="2189866"/>
            <a:ext cx="1800258" cy="44926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B732E6-E3CB-4450-86C1-35DE77E885D4}"/>
              </a:ext>
            </a:extLst>
          </p:cNvPr>
          <p:cNvSpPr txBox="1"/>
          <p:nvPr/>
        </p:nvSpPr>
        <p:spPr>
          <a:xfrm>
            <a:off x="1796647" y="826739"/>
            <a:ext cx="6949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loại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giao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thông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25" grpId="0" animBg="1"/>
      <p:bldP spid="26" grpId="0" animBg="1"/>
      <p:bldP spid="27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C1F38DA-C1A6-4421-A764-0B9FDC0CA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E3BC3-EEED-4269-BFB3-ECC002E08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23" y="-838200"/>
            <a:ext cx="7768353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A3A45ED2-1ECA-487E-A85D-FCAF6949727E}"/>
              </a:ext>
            </a:extLst>
          </p:cNvPr>
          <p:cNvSpPr txBox="1">
            <a:spLocks/>
          </p:cNvSpPr>
          <p:nvPr/>
        </p:nvSpPr>
        <p:spPr>
          <a:xfrm>
            <a:off x="3733800" y="2291039"/>
            <a:ext cx="5182290" cy="2275922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172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 tuyến đường bộ cao tốc qua Hà Nội: Mở ra 4 hành lang kinh tế quan trọng">
            <a:extLst>
              <a:ext uri="{FF2B5EF4-FFF2-40B4-BE49-F238E27FC236}">
                <a16:creationId xmlns:a16="http://schemas.microsoft.com/office/drawing/2014/main" id="{4EB0A5A3-87B5-4E71-A3A0-11E453BF1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37" y="479612"/>
            <a:ext cx="5764463" cy="470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ông ty cổ phần Đường cao tốc Việt Nam “Đi cùng nhau để tiến xa hơn” | Tạp  chí Giao thông vận tải">
            <a:extLst>
              <a:ext uri="{FF2B5EF4-FFF2-40B4-BE49-F238E27FC236}">
                <a16:creationId xmlns:a16="http://schemas.microsoft.com/office/drawing/2014/main" id="{F3ED8A7F-3868-4271-A155-F4358EE7D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5118"/>
            <a:ext cx="5172717" cy="457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F7C8BA-76D4-40D8-9FD9-78AD8AAFB9B1}"/>
              </a:ext>
            </a:extLst>
          </p:cNvPr>
          <p:cNvSpPr txBox="1"/>
          <p:nvPr/>
        </p:nvSpPr>
        <p:spPr>
          <a:xfrm>
            <a:off x="4457700" y="5611906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zuki" panose="02040603050506020204" pitchFamily="18" charset="0"/>
              </a:rPr>
              <a:t>Đường</a:t>
            </a:r>
            <a:r>
              <a:rPr lang="en-US" sz="3600" dirty="0">
                <a:latin typeface="UTM Azuki" panose="02040603050506020204" pitchFamily="18" charset="0"/>
              </a:rPr>
              <a:t> </a:t>
            </a:r>
            <a:r>
              <a:rPr lang="en-US" sz="3600" dirty="0" err="1">
                <a:latin typeface="UTM Azuki" panose="02040603050506020204" pitchFamily="18" charset="0"/>
              </a:rPr>
              <a:t>cao</a:t>
            </a:r>
            <a:r>
              <a:rPr lang="en-US" sz="3600" dirty="0">
                <a:latin typeface="UTM Azuki" panose="02040603050506020204" pitchFamily="18" charset="0"/>
              </a:rPr>
              <a:t> </a:t>
            </a:r>
            <a:r>
              <a:rPr lang="en-US" sz="3600" dirty="0" err="1">
                <a:latin typeface="UTM Azuki" panose="02040603050506020204" pitchFamily="18" charset="0"/>
              </a:rPr>
              <a:t>tốc</a:t>
            </a:r>
            <a:endParaRPr lang="en-US" sz="3600" dirty="0"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083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BB24C7-214D-4F25-BB10-D40E08552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2362200" y="16764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</a:rPr>
              <a:t>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ự án Đường sắt trên cao tuyến Cát Linh - Hà Đông: Không thể chậm tiến độ  mãi">
            <a:extLst>
              <a:ext uri="{FF2B5EF4-FFF2-40B4-BE49-F238E27FC236}">
                <a16:creationId xmlns:a16="http://schemas.microsoft.com/office/drawing/2014/main" id="{F28E69B3-E348-4A39-8606-7CE63FEEA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98" y="482519"/>
            <a:ext cx="4337797" cy="266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ường sắt trên cao Cát Linh – Hà Đông đã 8 lần 'lỡ hẹn' với Thủ đô |  baotintuc.vn">
            <a:extLst>
              <a:ext uri="{FF2B5EF4-FFF2-40B4-BE49-F238E27FC236}">
                <a16:creationId xmlns:a16="http://schemas.microsoft.com/office/drawing/2014/main" id="{8C617264-6BCD-44DA-BAE5-29024DEC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2784"/>
            <a:ext cx="4219986" cy="268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ự án đường sắt trên cao Cát Linh - Hà Đông đã hoàn thành hơn 94%">
            <a:extLst>
              <a:ext uri="{FF2B5EF4-FFF2-40B4-BE49-F238E27FC236}">
                <a16:creationId xmlns:a16="http://schemas.microsoft.com/office/drawing/2014/main" id="{13602B1B-A1DB-4897-A0F8-2422C8EB9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0" y="3642362"/>
            <a:ext cx="4483681" cy="254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ận cảnh tàu đường sắt trên cao đầu tiên tại Việt Nam ngày đầu vận hành thử  | Báo Dân trí">
            <a:extLst>
              <a:ext uri="{FF2B5EF4-FFF2-40B4-BE49-F238E27FC236}">
                <a16:creationId xmlns:a16="http://schemas.microsoft.com/office/drawing/2014/main" id="{91F9A9C3-9B28-48F3-B53C-B4CB65B86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411" y="3515635"/>
            <a:ext cx="4039608" cy="268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851F4-0EA8-4CBD-8BC3-CD66EE4F82E2}"/>
              </a:ext>
            </a:extLst>
          </p:cNvPr>
          <p:cNvSpPr txBox="1"/>
          <p:nvPr/>
        </p:nvSpPr>
        <p:spPr>
          <a:xfrm>
            <a:off x="4724400" y="6203811"/>
            <a:ext cx="388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Azuki" panose="02040603050506020204" pitchFamily="18" charset="0"/>
              </a:rPr>
              <a:t>Đường</a:t>
            </a:r>
            <a:r>
              <a:rPr lang="en-US" sz="32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zuki" panose="02040603050506020204" pitchFamily="18" charset="0"/>
              </a:rPr>
              <a:t>sắt</a:t>
            </a:r>
            <a:r>
              <a:rPr lang="en-US" sz="32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zuki" panose="020406030505060202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zuki" panose="02040603050506020204" pitchFamily="18" charset="0"/>
              </a:rPr>
              <a:t>cao</a:t>
            </a:r>
            <a:endParaRPr lang="en-US" sz="3200" dirty="0">
              <a:solidFill>
                <a:srgbClr val="FF0000"/>
              </a:solidFill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459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87626CCE-D64A-4120-AC4B-8856AB3C4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81" y="1447800"/>
            <a:ext cx="4020706" cy="268256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7D58210-6F83-4A0C-80D9-6278831DDB95}"/>
              </a:ext>
            </a:extLst>
          </p:cNvPr>
          <p:cNvSpPr/>
          <p:nvPr/>
        </p:nvSpPr>
        <p:spPr>
          <a:xfrm>
            <a:off x="1158715" y="4724400"/>
            <a:ext cx="441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endParaRPr lang="en-US" sz="2800" b="1" dirty="0">
              <a:ln w="0"/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0A4142-2AB5-4F85-9F93-FB2D0F13E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474" y="1416351"/>
            <a:ext cx="4219458" cy="268382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5" name="Hình chữ nhật 10">
            <a:extLst>
              <a:ext uri="{FF2B5EF4-FFF2-40B4-BE49-F238E27FC236}">
                <a16:creationId xmlns:a16="http://schemas.microsoft.com/office/drawing/2014/main" id="{3AD71189-1D99-41CB-B45E-F8660ED92B0B}"/>
              </a:ext>
            </a:extLst>
          </p:cNvPr>
          <p:cNvSpPr/>
          <p:nvPr/>
        </p:nvSpPr>
        <p:spPr>
          <a:xfrm>
            <a:off x="6613685" y="4724400"/>
            <a:ext cx="441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b="1" dirty="0">
              <a:ln w="0"/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duong sat cat linh ha dong">
            <a:hlinkClick r:id="" action="ppaction://media"/>
            <a:extLst>
              <a:ext uri="{FF2B5EF4-FFF2-40B4-BE49-F238E27FC236}">
                <a16:creationId xmlns:a16="http://schemas.microsoft.com/office/drawing/2014/main" id="{5487202F-AFC1-4BE9-84F1-C8F3AD7119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80" end="114532.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4507"/>
            <a:ext cx="1210008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3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>
            <a:extLst>
              <a:ext uri="{FF2B5EF4-FFF2-40B4-BE49-F238E27FC236}">
                <a16:creationId xmlns:a16="http://schemas.microsoft.com/office/drawing/2014/main" id="{13E9F4A5-63B3-4E48-BF32-13650CF71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507" y="3373774"/>
            <a:ext cx="7445375" cy="368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424357A7-3BFB-4394-A57A-77F0C6B3F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6" y="3261764"/>
            <a:ext cx="5853113" cy="19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168368BF-6E17-4CBE-9093-F5B16D27C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2003990"/>
            <a:ext cx="5964238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9FB00D54-FB59-497C-BE7E-DA9B222D4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54" y="236987"/>
            <a:ext cx="5503862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BB6844AF-2F09-46E7-993E-3C241947B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49" y="2324574"/>
            <a:ext cx="3827463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E0DC66-FF34-424F-A070-A992C229406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2" y="4858320"/>
            <a:ext cx="2531898" cy="2348929"/>
          </a:xfrm>
          <a:prstGeom prst="rect">
            <a:avLst/>
          </a:prstGeom>
        </p:spPr>
      </p:pic>
      <p:pic>
        <p:nvPicPr>
          <p:cNvPr id="1026" name="Picture 2" descr="Những điểm mới trong dự thảo Luật Giao thông đường bộ sửa đổi | Tạp chí  Giao thông vận tải">
            <a:extLst>
              <a:ext uri="{FF2B5EF4-FFF2-40B4-BE49-F238E27FC236}">
                <a16:creationId xmlns:a16="http://schemas.microsoft.com/office/drawing/2014/main" id="{D9B77FCF-C439-4A5D-B729-2F462CAF6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95" y="95532"/>
            <a:ext cx="27241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ề xuất giải thể, sáp nhập một số đơn vị ngành đường sắt | Đô thị | PLO">
            <a:extLst>
              <a:ext uri="{FF2B5EF4-FFF2-40B4-BE49-F238E27FC236}">
                <a16:creationId xmlns:a16="http://schemas.microsoft.com/office/drawing/2014/main" id="{3B3AA68F-C41B-4933-8331-EF3FE5715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772" y="3766324"/>
            <a:ext cx="2249721" cy="147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n An Toàn Giao Thông Tỉnh Cà Mau">
            <a:extLst>
              <a:ext uri="{FF2B5EF4-FFF2-40B4-BE49-F238E27FC236}">
                <a16:creationId xmlns:a16="http://schemas.microsoft.com/office/drawing/2014/main" id="{DEE2BE94-6DF3-4470-BF44-5B7AB9D37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85" y="2123222"/>
            <a:ext cx="301942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 hãng hàng không quy mô nhất khu vực Đông Nam Á">
            <a:extLst>
              <a:ext uri="{FF2B5EF4-FFF2-40B4-BE49-F238E27FC236}">
                <a16:creationId xmlns:a16="http://schemas.microsoft.com/office/drawing/2014/main" id="{E835CF10-5EAF-42BD-AF62-49B707AAA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605" y="5421895"/>
            <a:ext cx="2556739" cy="145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6E33EF-3BA4-4620-B402-60E2E55F2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13637" r="6001" b="16434"/>
          <a:stretch/>
        </p:blipFill>
        <p:spPr>
          <a:xfrm>
            <a:off x="0" y="2628"/>
            <a:ext cx="12192000" cy="69272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01B643-B083-453A-A0E0-E14C298A826E}"/>
              </a:ext>
            </a:extLst>
          </p:cNvPr>
          <p:cNvSpPr/>
          <p:nvPr/>
        </p:nvSpPr>
        <p:spPr>
          <a:xfrm>
            <a:off x="0" y="0"/>
            <a:ext cx="12192000" cy="6934200"/>
          </a:xfrm>
          <a:prstGeom prst="rect">
            <a:avLst/>
          </a:prstGeom>
          <a:solidFill>
            <a:schemeClr val="bg1">
              <a:lumMod val="85000"/>
              <a:alpha val="6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6800" y="2133600"/>
            <a:ext cx="10210800" cy="1295400"/>
          </a:xfrm>
          <a:prstGeom prst="rect">
            <a:avLst/>
          </a:prstGeom>
          <a:solidFill>
            <a:srgbClr val="FFFF00">
              <a:alpha val="65882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585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F8609958-0C6C-4A1D-B0BE-31411D9FA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197349"/>
            <a:ext cx="4085157" cy="266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A37CF7-7578-4514-AAF4-3981668BC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54" y="71393"/>
            <a:ext cx="11706045" cy="16002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C0D51EB6-C590-47DC-8FA3-91B0E610DEF9}"/>
              </a:ext>
            </a:extLst>
          </p:cNvPr>
          <p:cNvSpPr/>
          <p:nvPr/>
        </p:nvSpPr>
        <p:spPr>
          <a:xfrm>
            <a:off x="7239000" y="1671593"/>
            <a:ext cx="4953000" cy="1840409"/>
          </a:xfrm>
          <a:prstGeom prst="wedgeEllipseCallout">
            <a:avLst>
              <a:gd name="adj1" fmla="val -18730"/>
              <a:gd name="adj2" fmla="val 101527"/>
            </a:avLst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THẢO LUẬN NHÓM 3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BC74F90-DA2E-4806-B88F-F28299D8FE92}"/>
              </a:ext>
            </a:extLst>
          </p:cNvPr>
          <p:cNvSpPr/>
          <p:nvPr/>
        </p:nvSpPr>
        <p:spPr>
          <a:xfrm>
            <a:off x="505680" y="1936376"/>
            <a:ext cx="6438900" cy="3481086"/>
          </a:xfrm>
          <a:prstGeom prst="round2Diag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1.  Ở </a:t>
            </a:r>
            <a:r>
              <a:rPr lang="en-US" sz="3200" dirty="0" err="1">
                <a:solidFill>
                  <a:srgbClr val="FF0000"/>
                </a:solidFill>
              </a:rPr>
              <a:t>nơi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loại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giao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thông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</a:rPr>
              <a:t>2. Con </a:t>
            </a:r>
            <a:r>
              <a:rPr lang="en-US" sz="3200" dirty="0" err="1">
                <a:solidFill>
                  <a:srgbClr val="FF0000"/>
                </a:solidFill>
              </a:rPr>
              <a:t>thấy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loại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phương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đó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</a:rPr>
              <a:t>3. </a:t>
            </a:r>
            <a:r>
              <a:rPr lang="en-US" sz="3200" dirty="0" err="1">
                <a:solidFill>
                  <a:srgbClr val="FF0000"/>
                </a:solidFill>
              </a:rPr>
              <a:t>Hiện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loại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như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thế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96644E-9794-4FCB-86DE-DC2B6D676EF8}"/>
              </a:ext>
            </a:extLst>
          </p:cNvPr>
          <p:cNvSpPr txBox="1"/>
          <p:nvPr/>
        </p:nvSpPr>
        <p:spPr>
          <a:xfrm>
            <a:off x="1411668" y="6963121"/>
            <a:ext cx="6389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https://padlet.com/tieumango/8nmjrovcg164ou1t</a:t>
            </a:r>
            <a:r>
              <a:rPr lang="en-US" dirty="0"/>
              <a:t> 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3CD134AD-309A-42D6-B382-D0AA63AAA0C6}"/>
              </a:ext>
            </a:extLst>
          </p:cNvPr>
          <p:cNvSpPr/>
          <p:nvPr/>
        </p:nvSpPr>
        <p:spPr>
          <a:xfrm>
            <a:off x="7249063" y="1671592"/>
            <a:ext cx="4953000" cy="1840409"/>
          </a:xfrm>
          <a:prstGeom prst="wedgeEllipseCallout">
            <a:avLst>
              <a:gd name="adj1" fmla="val -18730"/>
              <a:gd name="adj2" fmla="val 101527"/>
            </a:avLst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Chia </a:t>
            </a:r>
            <a:r>
              <a:rPr lang="en-US" sz="4400" dirty="0" err="1"/>
              <a:t>sẻ</a:t>
            </a:r>
            <a:r>
              <a:rPr lang="en-US" sz="4400" dirty="0"/>
              <a:t> </a:t>
            </a:r>
            <a:r>
              <a:rPr lang="en-US" sz="4400" dirty="0" err="1"/>
              <a:t>trước</a:t>
            </a:r>
            <a:r>
              <a:rPr lang="en-US" sz="4400" dirty="0"/>
              <a:t> </a:t>
            </a:r>
            <a:r>
              <a:rPr lang="en-US" sz="4400" dirty="0" err="1"/>
              <a:t>lớp</a:t>
            </a:r>
            <a:endParaRPr lang="en-US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071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12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AC572-546D-45E2-9952-8B82CA4ED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16C54-5593-4E70-B320-1D1C8F1D1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7" y="0"/>
            <a:ext cx="631022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EC5632-3783-4CA4-8386-269814B63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019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61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6558E7A-12FE-40D4-A69E-70DC29113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" y="0"/>
            <a:ext cx="12169588" cy="7147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D7410-9E50-41B5-BC94-1AA5A2EAC0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78" r="5419" b="6666"/>
          <a:stretch/>
        </p:blipFill>
        <p:spPr>
          <a:xfrm>
            <a:off x="-72837" y="0"/>
            <a:ext cx="4035238" cy="7147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52E1BE-B813-476D-AF7B-225F6897C2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35555" r="-1565" b="34445"/>
          <a:stretch/>
        </p:blipFill>
        <p:spPr>
          <a:xfrm>
            <a:off x="7086600" y="0"/>
            <a:ext cx="5200649" cy="7147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AF86B9-604B-4358-AE36-D41F1EC09B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01" t="8007" r="1923" b="5326"/>
          <a:stretch/>
        </p:blipFill>
        <p:spPr>
          <a:xfrm>
            <a:off x="3810001" y="0"/>
            <a:ext cx="3276599" cy="714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00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7A89E-D21D-4755-B2FD-DC0C2E9F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C5997-8CEE-4D77-8676-8CE1E1B57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98EED-267C-4339-BE5B-8135B7065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" y="-57509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9F0C15-0819-4B35-9F8F-EA2BEEC5C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533400"/>
            <a:ext cx="10287000" cy="579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378498-8C7E-4ACE-A313-DE7AB976E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23" y="533400"/>
            <a:ext cx="10287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0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94E134-342B-403D-96AD-7EFDA26B7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" y="-143774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981200"/>
            <a:ext cx="10668000" cy="2895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9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FF8E8C2-CA4C-4C24-AAB2-A90EFDE7A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74"/>
            <a:ext cx="12192000" cy="6599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A71DC3-5185-4CFE-A88C-71CA5F14FE38}"/>
              </a:ext>
            </a:extLst>
          </p:cNvPr>
          <p:cNvSpPr txBox="1"/>
          <p:nvPr/>
        </p:nvSpPr>
        <p:spPr>
          <a:xfrm>
            <a:off x="1562100" y="2131874"/>
            <a:ext cx="906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Hằng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ngày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ngoài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bộ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địa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phương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, con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loại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? Ở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4918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49A2CA0-E18C-410F-875E-32B248755C76}"/>
              </a:ext>
            </a:extLst>
          </p:cNvPr>
          <p:cNvGrpSpPr/>
          <p:nvPr/>
        </p:nvGrpSpPr>
        <p:grpSpPr>
          <a:xfrm>
            <a:off x="0" y="365938"/>
            <a:ext cx="12192000" cy="6519446"/>
            <a:chOff x="-19222" y="476672"/>
            <a:chExt cx="9163222" cy="63813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FA696F-53E5-410B-98C2-A31829520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22" y="476672"/>
              <a:ext cx="9163222" cy="638132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A47168-0EE8-43D2-985D-79CFF61EED05}"/>
                </a:ext>
              </a:extLst>
            </p:cNvPr>
            <p:cNvSpPr/>
            <p:nvPr/>
          </p:nvSpPr>
          <p:spPr>
            <a:xfrm>
              <a:off x="6156176" y="6525344"/>
              <a:ext cx="2448272" cy="2160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956C016-631E-48A6-BBDE-8A14A2D1F6FF}"/>
              </a:ext>
            </a:extLst>
          </p:cNvPr>
          <p:cNvSpPr/>
          <p:nvPr/>
        </p:nvSpPr>
        <p:spPr>
          <a:xfrm>
            <a:off x="0" y="0"/>
            <a:ext cx="12192000" cy="476672"/>
          </a:xfrm>
          <a:prstGeom prst="rect">
            <a:avLst/>
          </a:prstGeom>
          <a:solidFill>
            <a:srgbClr val="0066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qua </a:t>
            </a:r>
            <a:r>
              <a:rPr lang="en-US" sz="2400" dirty="0" err="1"/>
              <a:t>ngã</a:t>
            </a:r>
            <a:r>
              <a:rPr lang="en-US" sz="2400" dirty="0"/>
              <a:t> </a:t>
            </a:r>
            <a:r>
              <a:rPr lang="en-US" sz="2400" dirty="0" err="1"/>
              <a:t>tư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phố</a:t>
            </a:r>
            <a:r>
              <a:rPr lang="en-US" sz="2400" dirty="0"/>
              <a:t>	              -               Con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vận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/>
              <a:t>!</a:t>
            </a:r>
            <a:endParaRPr lang="en-US" sz="2400" dirty="0"/>
          </a:p>
        </p:txBody>
      </p:sp>
      <p:pic>
        <p:nvPicPr>
          <p:cNvPr id="8" name="bai hat khoi dong">
            <a:hlinkClick r:id="" action="ppaction://media"/>
            <a:extLst>
              <a:ext uri="{FF2B5EF4-FFF2-40B4-BE49-F238E27FC236}">
                <a16:creationId xmlns:a16="http://schemas.microsoft.com/office/drawing/2014/main" id="{B3505C9C-FEE9-4744-89E2-AECD9D6884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8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5571" y="1096296"/>
            <a:ext cx="1013822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2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B3C0BE-D31E-46E5-A129-2B7640A00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" y="-143774"/>
            <a:ext cx="12192000" cy="7001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D260DC-56BE-4E59-9F81-A3E3DDFCA451}"/>
              </a:ext>
            </a:extLst>
          </p:cNvPr>
          <p:cNvSpPr txBox="1">
            <a:spLocks/>
          </p:cNvSpPr>
          <p:nvPr/>
        </p:nvSpPr>
        <p:spPr>
          <a:xfrm>
            <a:off x="990600" y="2514600"/>
            <a:ext cx="10668000" cy="2895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9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6FB0937-5185-4F41-81D7-46DEE0516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16" y="-20438"/>
            <a:ext cx="8190626" cy="6361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3782" y="2105898"/>
            <a:ext cx="1914921" cy="47201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507" y="4876800"/>
            <a:ext cx="11233893" cy="19659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17387"/>
            <a:ext cx="3348232" cy="63406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5493" y="-137653"/>
            <a:ext cx="3718757" cy="185937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885015" y="914400"/>
            <a:ext cx="38779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72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Củng</a:t>
            </a:r>
            <a:r>
              <a:rPr lang="en-US" altLang="zh-CN" sz="7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72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cố</a:t>
            </a:r>
            <a:endParaRPr lang="zh-CN" altLang="en-US" sz="7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迷你简雪峰" panose="02010609000101010101" pitchFamily="49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4" name="矩形 12">
            <a:extLst>
              <a:ext uri="{FF2B5EF4-FFF2-40B4-BE49-F238E27FC236}">
                <a16:creationId xmlns:a16="http://schemas.microsoft.com/office/drawing/2014/main" id="{15501B4B-D41B-4E31-9D28-391AAD2D74A8}"/>
              </a:ext>
            </a:extLst>
          </p:cNvPr>
          <p:cNvSpPr/>
          <p:nvPr/>
        </p:nvSpPr>
        <p:spPr>
          <a:xfrm>
            <a:off x="3304857" y="2387025"/>
            <a:ext cx="70583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Hôm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nay con </a:t>
            </a:r>
            <a:r>
              <a:rPr lang="en-US" altLang="zh-CN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biết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thêm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được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điều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gì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?</a:t>
            </a:r>
            <a:endParaRPr lang="zh-CN" altLang="en-US" sz="3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迷你简雪峰" panose="02010609000101010101" pitchFamily="49" charset="-122"/>
            </a:endParaRPr>
          </a:p>
        </p:txBody>
      </p:sp>
      <p:sp>
        <p:nvSpPr>
          <p:cNvPr id="16" name="矩形 12">
            <a:extLst>
              <a:ext uri="{FF2B5EF4-FFF2-40B4-BE49-F238E27FC236}">
                <a16:creationId xmlns:a16="http://schemas.microsoft.com/office/drawing/2014/main" id="{1249C87B-4DEF-482F-AD0C-23BC2CB892D9}"/>
              </a:ext>
            </a:extLst>
          </p:cNvPr>
          <p:cNvSpPr/>
          <p:nvPr/>
        </p:nvSpPr>
        <p:spPr>
          <a:xfrm>
            <a:off x="4645253" y="3207588"/>
            <a:ext cx="5032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Các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loại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đường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thông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迷你简雪峰" panose="0201060900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94E134-342B-403D-96AD-7EFDA26B7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0" y="1600200"/>
            <a:ext cx="9829800" cy="2362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TRÒ CHƠI: “ĐỐ VUI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9704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0B5E1AA-67E2-4B16-8727-09AAF08C8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586116"/>
            <a:ext cx="14173200" cy="7415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13BF7E-1D2E-47C6-8A75-B3D0C542FAAB}"/>
              </a:ext>
            </a:extLst>
          </p:cNvPr>
          <p:cNvSpPr txBox="1"/>
          <p:nvPr/>
        </p:nvSpPr>
        <p:spPr>
          <a:xfrm>
            <a:off x="1447800" y="914400"/>
            <a:ext cx="99060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</a:rPr>
              <a:t>C</a:t>
            </a:r>
            <a:r>
              <a:rPr lang="en-US" sz="5400" dirty="0">
                <a:solidFill>
                  <a:srgbClr val="FF0000"/>
                </a:solidFill>
              </a:rPr>
              <a:t>ÁCH CHƠI: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link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chat.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Sticker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8551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>
            <a:extLst>
              <a:ext uri="{FF2B5EF4-FFF2-40B4-BE49-F238E27FC236}">
                <a16:creationId xmlns:a16="http://schemas.microsoft.com/office/drawing/2014/main" id="{13E9F4A5-63B3-4E48-BF32-13650CF71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1" y="3170238"/>
            <a:ext cx="7445375" cy="368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424357A7-3BFB-4394-A57A-77F0C6B3F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1" y="3128964"/>
            <a:ext cx="5853113" cy="19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168368BF-6E17-4CBE-9093-F5B16D27C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1731964"/>
            <a:ext cx="5964238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9FB00D54-FB59-497C-BE7E-DA9B222D4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1"/>
            <a:ext cx="5503862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BB6844AF-2F09-46E7-993E-3C241947B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16175"/>
            <a:ext cx="3827463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E0DC66-FF34-424F-A070-A992C229406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2" y="4858320"/>
            <a:ext cx="2531898" cy="2348929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489D2F0-50CF-45BB-8E60-8716A47A5488}"/>
              </a:ext>
            </a:extLst>
          </p:cNvPr>
          <p:cNvSpPr/>
          <p:nvPr/>
        </p:nvSpPr>
        <p:spPr>
          <a:xfrm>
            <a:off x="304800" y="228600"/>
            <a:ext cx="2811463" cy="838200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 CẦN NHỚ</a:t>
            </a:r>
          </a:p>
        </p:txBody>
      </p:sp>
    </p:spTree>
    <p:extLst>
      <p:ext uri="{BB962C8B-B14F-4D97-AF65-F5344CB8AC3E}">
        <p14:creationId xmlns:p14="http://schemas.microsoft.com/office/powerpoint/2010/main" val="208334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72362"/>
            <a:ext cx="98298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726" y="16125"/>
            <a:ext cx="1311274" cy="1307730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"/>
            <a:ext cx="2199554" cy="2209800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3554464" y="574106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01" y="5253481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4114800"/>
            <a:ext cx="12198968" cy="2743200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524000" y="1489029"/>
            <a:ext cx="9372600" cy="3034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DẶN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DÒ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aseline="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-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Về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nhà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tìm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hiểu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thêm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về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các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loại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đường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giao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thông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và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các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phương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tiện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giao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thông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đi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trên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loại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đường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đó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6047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652575CB-1EC8-4AA9-B18E-F0EEF083F7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1A3AB996-00D6-49A9-85C4-9EEA21BDD9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2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49577829-4D82-428B-AFC9-C0130DEA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8C3853-924B-4C55-AAB1-1C3BBC3549F6}"/>
              </a:ext>
            </a:extLst>
          </p:cNvPr>
          <p:cNvSpPr/>
          <p:nvPr/>
        </p:nvSpPr>
        <p:spPr>
          <a:xfrm>
            <a:off x="2530366" y="2209800"/>
            <a:ext cx="7605822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Bài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8: ĐƯỜNG VÀ PHƯƠNG TIỆN GIAO THÔNG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CD2093-4FE8-4CC0-9621-B529D92C8455}"/>
              </a:ext>
            </a:extLst>
          </p:cNvPr>
          <p:cNvSpPr txBox="1">
            <a:spLocks/>
          </p:cNvSpPr>
          <p:nvPr/>
        </p:nvSpPr>
        <p:spPr>
          <a:xfrm>
            <a:off x="2209800" y="609601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TỰ NHIÊN VÀ XÃ HỘI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77CD48-DA89-4613-8913-754045243540}"/>
              </a:ext>
            </a:extLst>
          </p:cNvPr>
          <p:cNvSpPr txBox="1">
            <a:spLocks/>
          </p:cNvSpPr>
          <p:nvPr/>
        </p:nvSpPr>
        <p:spPr>
          <a:xfrm>
            <a:off x="2363788" y="3148014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TIẾT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3374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BBADB7B-8ECB-44F0-A508-5310C4BA9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22" y="581057"/>
            <a:ext cx="3000946" cy="186976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314A997-CD18-43FA-8E30-77DA589BE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975" y="644428"/>
            <a:ext cx="3374259" cy="183085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B3CBC13-5586-4F70-8128-D7BD956BB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02" y="2661273"/>
            <a:ext cx="3232298" cy="1869764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C07F78F-BBAD-49F7-972E-F2A3E6A66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4755666"/>
            <a:ext cx="2924195" cy="195738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76B0E2B-7995-49D7-A5AD-C34894CC9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40" y="2661273"/>
            <a:ext cx="3178046" cy="186976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F45D125-E059-483D-AC28-14C12DFAA9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897" y="4755666"/>
            <a:ext cx="3337338" cy="1957388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F90F15A1-CD65-427D-B62B-7E771D3DEB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77" y="619962"/>
            <a:ext cx="3232298" cy="1830859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A6AE59E6-45AE-4D02-9ABD-B113176B9D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737945"/>
            <a:ext cx="3158752" cy="1869764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6A0E338-2F7A-43A0-BC59-430D2CFF37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116" y="2661272"/>
            <a:ext cx="3383119" cy="18697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02FCBD-2319-4FFD-BB33-8952A0695F22}"/>
              </a:ext>
            </a:extLst>
          </p:cNvPr>
          <p:cNvSpPr txBox="1"/>
          <p:nvPr/>
        </p:nvSpPr>
        <p:spPr>
          <a:xfrm>
            <a:off x="1696682" y="15775"/>
            <a:ext cx="8798635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01409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E23F2B-3D71-400D-A6B8-4690D0EE2A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/>
          <a:stretch/>
        </p:blipFill>
        <p:spPr>
          <a:xfrm>
            <a:off x="1603983" y="609600"/>
            <a:ext cx="4405184" cy="47244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0679BEA-415C-4341-9365-35720249D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601"/>
            <a:ext cx="4520369" cy="4724399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33E2F4BB-E1F4-42AA-B003-1257445639AB}"/>
              </a:ext>
            </a:extLst>
          </p:cNvPr>
          <p:cNvSpPr/>
          <p:nvPr/>
        </p:nvSpPr>
        <p:spPr>
          <a:xfrm>
            <a:off x="2590800" y="5638800"/>
            <a:ext cx="25908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5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A7536B9-563D-4272-ACE6-EBE72B977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15" y="165952"/>
            <a:ext cx="6419385" cy="3186849"/>
          </a:xfrm>
          <a:prstGeom prst="rect">
            <a:avLst/>
          </a:prstGeom>
        </p:spPr>
      </p:pic>
      <p:pic>
        <p:nvPicPr>
          <p:cNvPr id="1026" name="image107.png" descr="C:\Users\HP\OneDrive\Desktop\Screenshot_23.png">
            <a:extLst>
              <a:ext uri="{FF2B5EF4-FFF2-40B4-BE49-F238E27FC236}">
                <a16:creationId xmlns:a16="http://schemas.microsoft.com/office/drawing/2014/main" id="{1DF9F28A-355A-41DD-B635-942F43BF61E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172" y="3505201"/>
            <a:ext cx="6439829" cy="319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1B3C565-CBCD-4A54-87C2-7D89BC4A0BC7}"/>
              </a:ext>
            </a:extLst>
          </p:cNvPr>
          <p:cNvSpPr/>
          <p:nvPr/>
        </p:nvSpPr>
        <p:spPr>
          <a:xfrm>
            <a:off x="8610600" y="2590800"/>
            <a:ext cx="1219200" cy="1676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53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934D26F-C6D9-4392-A761-6834499DD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5E5AB7-439C-4AB3-A344-E5286348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285999"/>
            <a:ext cx="8458200" cy="1143000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Hằng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ngày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đến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trường</a:t>
            </a:r>
            <a:r>
              <a:rPr lang="en-US" sz="3600" dirty="0">
                <a:solidFill>
                  <a:srgbClr val="FF0000"/>
                </a:solidFill>
              </a:rPr>
              <a:t> con </a:t>
            </a:r>
            <a:r>
              <a:rPr lang="en-US" sz="3600" dirty="0" err="1">
                <a:solidFill>
                  <a:srgbClr val="FF0000"/>
                </a:solidFill>
              </a:rPr>
              <a:t>đi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bộ</a:t>
            </a:r>
            <a:r>
              <a:rPr lang="en-US" sz="3600" dirty="0">
                <a:solidFill>
                  <a:srgbClr val="FF0000"/>
                </a:solidFill>
              </a:rPr>
              <a:t>  hay </a:t>
            </a:r>
            <a:r>
              <a:rPr lang="en-US" sz="3600" dirty="0" err="1">
                <a:solidFill>
                  <a:srgbClr val="FF0000"/>
                </a:solidFill>
              </a:rPr>
              <a:t>đi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bằng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phương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giao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thông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nào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2886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411BE67C-E821-40F8-BD66-2078DAF3D651}"/>
              </a:ext>
            </a:extLst>
          </p:cNvPr>
          <p:cNvSpPr/>
          <p:nvPr/>
        </p:nvSpPr>
        <p:spPr>
          <a:xfrm>
            <a:off x="3581400" y="0"/>
            <a:ext cx="5105400" cy="381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82A9DDA-40C2-4B6D-9442-8833D960B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41" y="499910"/>
            <a:ext cx="1649819" cy="112825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D8BB103-F2E6-439E-AE5B-135FAB732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44034"/>
            <a:ext cx="1629366" cy="112116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47FB333-B171-44CC-A90D-2665BCCE6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02267"/>
            <a:ext cx="1649400" cy="132353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33E463E-46A7-4791-989E-3AEDD1253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478644"/>
            <a:ext cx="1820727" cy="1225895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6B958FAB-3498-4A6D-A888-C1AAF306F154}"/>
              </a:ext>
            </a:extLst>
          </p:cNvPr>
          <p:cNvSpPr/>
          <p:nvPr/>
        </p:nvSpPr>
        <p:spPr>
          <a:xfrm>
            <a:off x="1991294" y="2101702"/>
            <a:ext cx="3352800" cy="8718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9229236C-7818-4045-A871-1EA53B4F5A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3021100"/>
            <a:ext cx="1971031" cy="1218623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16458305-F7AC-454E-8936-073DFBA2C4E1}"/>
              </a:ext>
            </a:extLst>
          </p:cNvPr>
          <p:cNvSpPr/>
          <p:nvPr/>
        </p:nvSpPr>
        <p:spPr>
          <a:xfrm>
            <a:off x="2057400" y="1621467"/>
            <a:ext cx="1066800" cy="3655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01659A2-7082-4334-9EB9-30CFFE174040}"/>
              </a:ext>
            </a:extLst>
          </p:cNvPr>
          <p:cNvSpPr/>
          <p:nvPr/>
        </p:nvSpPr>
        <p:spPr>
          <a:xfrm>
            <a:off x="4038600" y="1697666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D66467F0-A849-45C9-A016-1843E181F489}"/>
              </a:ext>
            </a:extLst>
          </p:cNvPr>
          <p:cNvSpPr/>
          <p:nvPr/>
        </p:nvSpPr>
        <p:spPr>
          <a:xfrm>
            <a:off x="6553200" y="1697666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5E42A666-6E2E-47DE-AE42-1954954E0140}"/>
              </a:ext>
            </a:extLst>
          </p:cNvPr>
          <p:cNvSpPr/>
          <p:nvPr/>
        </p:nvSpPr>
        <p:spPr>
          <a:xfrm>
            <a:off x="8794762" y="1697666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86FDB9CE-A15F-4D30-B596-3CDFD77EF682}"/>
              </a:ext>
            </a:extLst>
          </p:cNvPr>
          <p:cNvSpPr/>
          <p:nvPr/>
        </p:nvSpPr>
        <p:spPr>
          <a:xfrm>
            <a:off x="6400800" y="2107192"/>
            <a:ext cx="3657600" cy="8718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499C628-E783-42CF-92A9-DB4FAA3ADE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131329"/>
            <a:ext cx="2144760" cy="144013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DC39100-C91C-4716-9085-7270EE7B1B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40" y="5116033"/>
            <a:ext cx="2115460" cy="144013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C0B799E-9698-49D2-B2C3-46DBE5586E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808" y="5164669"/>
            <a:ext cx="2161793" cy="1385764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E0ED213C-34F0-4E92-9B02-14AC03C5260C}"/>
              </a:ext>
            </a:extLst>
          </p:cNvPr>
          <p:cNvSpPr/>
          <p:nvPr/>
        </p:nvSpPr>
        <p:spPr>
          <a:xfrm>
            <a:off x="3581400" y="4675475"/>
            <a:ext cx="5334000" cy="4316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8E71F687-A0B1-44A0-A928-52AA991902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070517"/>
            <a:ext cx="1905000" cy="1174829"/>
          </a:xfrm>
          <a:prstGeom prst="rect">
            <a:avLst/>
          </a:prstGeom>
        </p:spPr>
      </p:pic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971AC2AB-16CF-4ACE-8C3F-59F2D28568E9}"/>
              </a:ext>
            </a:extLst>
          </p:cNvPr>
          <p:cNvSpPr/>
          <p:nvPr/>
        </p:nvSpPr>
        <p:spPr>
          <a:xfrm>
            <a:off x="2153096" y="4256568"/>
            <a:ext cx="1066800" cy="3655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D00D2964-C183-4FE4-9EF1-FBED684D4B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1" y="3058634"/>
            <a:ext cx="1958447" cy="1214411"/>
          </a:xfrm>
          <a:prstGeom prst="rect">
            <a:avLst/>
          </a:prstGeom>
        </p:spPr>
      </p:pic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9DC12FD3-4F4D-42DD-A4A3-7D0D74C33427}"/>
              </a:ext>
            </a:extLst>
          </p:cNvPr>
          <p:cNvCxnSpPr/>
          <p:nvPr/>
        </p:nvCxnSpPr>
        <p:spPr>
          <a:xfrm>
            <a:off x="6019800" y="2362126"/>
            <a:ext cx="0" cy="21494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5B379FEA-1BE2-4CCB-AC6D-8022313BB100}"/>
              </a:ext>
            </a:extLst>
          </p:cNvPr>
          <p:cNvSpPr/>
          <p:nvPr/>
        </p:nvSpPr>
        <p:spPr>
          <a:xfrm>
            <a:off x="3961169" y="4239723"/>
            <a:ext cx="1743198" cy="3659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190423D2-53DC-415B-A3EF-5A64DBE80D00}"/>
              </a:ext>
            </a:extLst>
          </p:cNvPr>
          <p:cNvSpPr/>
          <p:nvPr/>
        </p:nvSpPr>
        <p:spPr>
          <a:xfrm>
            <a:off x="6477000" y="4267200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59A6D8A9-52DA-4C7B-B3ED-2C0F19B12540}"/>
              </a:ext>
            </a:extLst>
          </p:cNvPr>
          <p:cNvSpPr/>
          <p:nvPr/>
        </p:nvSpPr>
        <p:spPr>
          <a:xfrm>
            <a:off x="8718562" y="4299099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34C676F0-EA35-49EE-8374-8665F5159CE6}"/>
              </a:ext>
            </a:extLst>
          </p:cNvPr>
          <p:cNvSpPr/>
          <p:nvPr/>
        </p:nvSpPr>
        <p:spPr>
          <a:xfrm>
            <a:off x="2078666" y="6492462"/>
            <a:ext cx="1497274" cy="3655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894F6C5D-5FCE-4218-B499-8891B97E1EA6}"/>
              </a:ext>
            </a:extLst>
          </p:cNvPr>
          <p:cNvSpPr/>
          <p:nvPr/>
        </p:nvSpPr>
        <p:spPr>
          <a:xfrm>
            <a:off x="5257800" y="6540798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630562F5-2381-4595-93DC-2BD12A638CED}"/>
              </a:ext>
            </a:extLst>
          </p:cNvPr>
          <p:cNvSpPr/>
          <p:nvPr/>
        </p:nvSpPr>
        <p:spPr>
          <a:xfrm>
            <a:off x="8337562" y="6540798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Hình ảnh 36">
            <a:extLst>
              <a:ext uri="{FF2B5EF4-FFF2-40B4-BE49-F238E27FC236}">
                <a16:creationId xmlns:a16="http://schemas.microsoft.com/office/drawing/2014/main" id="{063FA83D-DE62-4E9F-8B98-D1AA5CE3BDA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55" y="3015868"/>
            <a:ext cx="1851756" cy="123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1" grpId="0" animBg="1"/>
      <p:bldP spid="2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7989095-DB4A-4556-A718-CA998333B3B1}"/>
              </a:ext>
            </a:extLst>
          </p:cNvPr>
          <p:cNvSpPr txBox="1">
            <a:spLocks/>
          </p:cNvSpPr>
          <p:nvPr/>
        </p:nvSpPr>
        <p:spPr>
          <a:xfrm>
            <a:off x="1524000" y="152400"/>
            <a:ext cx="91440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Thu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tin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4B0C1000-BAA6-455C-BE2B-16D92CC10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6"/>
          <a:stretch/>
        </p:blipFill>
        <p:spPr>
          <a:xfrm>
            <a:off x="3962400" y="3581400"/>
            <a:ext cx="3733800" cy="32004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0DA7F05-FD78-4ECC-9577-3793656FB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694" y="1130951"/>
            <a:ext cx="3264306" cy="267274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9485498-B3D8-47C2-9C84-580DE131BE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168873"/>
            <a:ext cx="3962400" cy="259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B582D5-5EC4-4CE2-81BD-12647E7B6D12}"/>
              </a:ext>
            </a:extLst>
          </p:cNvPr>
          <p:cNvSpPr/>
          <p:nvPr/>
        </p:nvSpPr>
        <p:spPr>
          <a:xfrm>
            <a:off x="609600" y="152400"/>
            <a:ext cx="1028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44)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Bài 8: Đường và phương tiện giao thông hay nhất">
            <a:extLst>
              <a:ext uri="{FF2B5EF4-FFF2-40B4-BE49-F238E27FC236}">
                <a16:creationId xmlns:a16="http://schemas.microsoft.com/office/drawing/2014/main" id="{D2DA937D-F76E-4416-B3A4-D0B4C01A9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19200"/>
            <a:ext cx="4495800" cy="472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0631C3-5B01-4252-A6D3-6FA124CDA5FF}"/>
              </a:ext>
            </a:extLst>
          </p:cNvPr>
          <p:cNvSpPr/>
          <p:nvPr/>
        </p:nvSpPr>
        <p:spPr>
          <a:xfrm>
            <a:off x="457200" y="1219200"/>
            <a:ext cx="6477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Di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Di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Di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42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FCB116-BE11-4544-9DEF-E63CC8542A69}"/>
              </a:ext>
            </a:extLst>
          </p:cNvPr>
          <p:cNvSpPr/>
          <p:nvPr/>
        </p:nvSpPr>
        <p:spPr>
          <a:xfrm>
            <a:off x="990599" y="121752"/>
            <a:ext cx="9753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44)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Bài 8: Đường và phương tiện giao thông hay nhất">
            <a:extLst>
              <a:ext uri="{FF2B5EF4-FFF2-40B4-BE49-F238E27FC236}">
                <a16:creationId xmlns:a16="http://schemas.microsoft.com/office/drawing/2014/main" id="{9BDEC8E6-9546-4530-837B-63361203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13293"/>
            <a:ext cx="6248400" cy="369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DA4011-5DB4-46D4-B5D3-9873845441C0}"/>
              </a:ext>
            </a:extLst>
          </p:cNvPr>
          <p:cNvSpPr/>
          <p:nvPr/>
        </p:nvSpPr>
        <p:spPr>
          <a:xfrm>
            <a:off x="501502" y="1397344"/>
            <a:ext cx="5562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11BE9C-90A2-44EA-AE98-0DA6410DF509}"/>
              </a:ext>
            </a:extLst>
          </p:cNvPr>
          <p:cNvSpPr/>
          <p:nvPr/>
        </p:nvSpPr>
        <p:spPr>
          <a:xfrm>
            <a:off x="789467" y="5029200"/>
            <a:ext cx="1015586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26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652575CB-1EC8-4AA9-B18E-F0EEF083F7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1A3AB996-00D6-49A9-85C4-9EEA21BDD9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2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49577829-4D82-428B-AFC9-C0130DEA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8C3853-924B-4C55-AAB1-1C3BBC3549F6}"/>
              </a:ext>
            </a:extLst>
          </p:cNvPr>
          <p:cNvSpPr/>
          <p:nvPr/>
        </p:nvSpPr>
        <p:spPr>
          <a:xfrm>
            <a:off x="2530366" y="2209800"/>
            <a:ext cx="7605822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Bài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8: ĐƯỜNG VÀ PHƯƠNG TIỆN GIAO THÔNG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CD2093-4FE8-4CC0-9621-B529D92C8455}"/>
              </a:ext>
            </a:extLst>
          </p:cNvPr>
          <p:cNvSpPr txBox="1">
            <a:spLocks/>
          </p:cNvSpPr>
          <p:nvPr/>
        </p:nvSpPr>
        <p:spPr>
          <a:xfrm>
            <a:off x="2209800" y="609601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TỰ NHIÊN VÀ XÃ HỘI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77CD48-DA89-4613-8913-754045243540}"/>
              </a:ext>
            </a:extLst>
          </p:cNvPr>
          <p:cNvSpPr txBox="1">
            <a:spLocks/>
          </p:cNvSpPr>
          <p:nvPr/>
        </p:nvSpPr>
        <p:spPr>
          <a:xfrm>
            <a:off x="2363788" y="3148014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TIẾT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4468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56BC62-6DFB-4653-A7EF-324618FDE3E6}"/>
              </a:ext>
            </a:extLst>
          </p:cNvPr>
          <p:cNvSpPr/>
          <p:nvPr/>
        </p:nvSpPr>
        <p:spPr>
          <a:xfrm>
            <a:off x="1066800" y="152400"/>
            <a:ext cx="101346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45 SGK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 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93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FFA2BA-36F4-4AC6-A3DE-217DF1C5DC39}"/>
              </a:ext>
            </a:extLst>
          </p:cNvPr>
          <p:cNvSpPr/>
          <p:nvPr/>
        </p:nvSpPr>
        <p:spPr>
          <a:xfrm>
            <a:off x="914400" y="152400"/>
            <a:ext cx="10134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 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45 SGK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2. 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Bài 8: Đường và phương tiện giao thông hay nhất">
            <a:extLst>
              <a:ext uri="{FF2B5EF4-FFF2-40B4-BE49-F238E27FC236}">
                <a16:creationId xmlns:a16="http://schemas.microsoft.com/office/drawing/2014/main" id="{857A50BA-EEAC-42D3-BCEF-EF635D31E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799"/>
            <a:ext cx="1112520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29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C64E05-561A-402B-9181-74C033C41CC0}"/>
              </a:ext>
            </a:extLst>
          </p:cNvPr>
          <p:cNvSpPr/>
          <p:nvPr/>
        </p:nvSpPr>
        <p:spPr>
          <a:xfrm>
            <a:off x="1295400" y="152400"/>
            <a:ext cx="9296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0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8912C0-BA95-4325-9EAD-2930EF824576}"/>
              </a:ext>
            </a:extLst>
          </p:cNvPr>
          <p:cNvSpPr/>
          <p:nvPr/>
        </p:nvSpPr>
        <p:spPr>
          <a:xfrm>
            <a:off x="990600" y="152400"/>
            <a:ext cx="10210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45)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? 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92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608F1D-8091-413E-86A9-EB6EF3604DC8}"/>
              </a:ext>
            </a:extLst>
          </p:cNvPr>
          <p:cNvSpPr/>
          <p:nvPr/>
        </p:nvSpPr>
        <p:spPr>
          <a:xfrm>
            <a:off x="577702" y="1032355"/>
            <a:ext cx="10515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D352B-CEEA-43C3-93DB-6BA4115C785B}"/>
              </a:ext>
            </a:extLst>
          </p:cNvPr>
          <p:cNvSpPr/>
          <p:nvPr/>
        </p:nvSpPr>
        <p:spPr>
          <a:xfrm>
            <a:off x="1098698" y="447580"/>
            <a:ext cx="6942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46)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84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7E3F8-5EBB-415E-A638-4F40F3913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3553D-69C3-4293-8D9E-761689E8F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128A-21C0-43B2-92CA-F96F90AC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C8BD23-14F7-474E-91B2-6C8FD3564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" r="6875" b="-1087"/>
          <a:stretch/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598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ài 8: Đường và phương tiện giao thông hay nhất">
            <a:extLst>
              <a:ext uri="{FF2B5EF4-FFF2-40B4-BE49-F238E27FC236}">
                <a16:creationId xmlns:a16="http://schemas.microsoft.com/office/drawing/2014/main" id="{F818739D-1944-4E17-BE50-53C37DA1E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6736"/>
            <a:ext cx="5181600" cy="594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5AD7F4-EB96-4078-9B1F-2611DC4B9FEC}"/>
              </a:ext>
            </a:extLst>
          </p:cNvPr>
          <p:cNvSpPr/>
          <p:nvPr/>
        </p:nvSpPr>
        <p:spPr>
          <a:xfrm>
            <a:off x="352647" y="685800"/>
            <a:ext cx="6096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Open Sans"/>
              </a:rPr>
              <a:t>Câu</a:t>
            </a:r>
            <a:r>
              <a:rPr lang="en-US" altLang="en-US" sz="2000" b="1" dirty="0">
                <a:solidFill>
                  <a:srgbClr val="000000"/>
                </a:solidFill>
                <a:latin typeface="Open Sans"/>
              </a:rPr>
              <a:t> 1 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Nếu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là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các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bạn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trong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mỗi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tình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huống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dưới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đây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thì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sẽ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làm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gì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?</a:t>
            </a:r>
            <a:r>
              <a:rPr lang="en-US" altLang="en-US" sz="2000" b="1" dirty="0">
                <a:solidFill>
                  <a:srgbClr val="000000"/>
                </a:solidFill>
                <a:latin typeface="Open Sans"/>
              </a:rPr>
              <a:t> </a:t>
            </a:r>
            <a:endParaRPr lang="en-US" altLang="en-US" sz="20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Open Sans"/>
              </a:rPr>
              <a:t>Trả</a:t>
            </a:r>
            <a:r>
              <a:rPr lang="en-US" altLang="en-US" sz="20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Open Sans"/>
              </a:rPr>
              <a:t>lời</a:t>
            </a:r>
            <a:r>
              <a:rPr lang="en-US" altLang="en-US" sz="2000" b="1" dirty="0">
                <a:solidFill>
                  <a:srgbClr val="000000"/>
                </a:solidFill>
                <a:latin typeface="Open Sans"/>
              </a:rPr>
              <a:t>:</a:t>
            </a:r>
            <a:endParaRPr lang="en-US" altLang="en-US" sz="20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Hình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1: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Nếu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là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bạn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nam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ở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trong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hình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sẽ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bảo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bạn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nữ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không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được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chạy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sang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đường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vì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có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tàu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sắp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đến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sẽ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giải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thích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cho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bạn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rằng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như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vậy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là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rất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nguy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hiểm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.</a:t>
            </a:r>
            <a:endParaRPr lang="en-US" altLang="en-US" sz="20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Hình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2: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Nếu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là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gái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trong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hình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sẽ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bảo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anh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không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được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đi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đường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đó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vì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có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biển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báo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cấm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đi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ngược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chiều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sẽ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khuyên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anh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nên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đi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đường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khác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cho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đúng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luật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và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giải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thích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cho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anh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nếu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đi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ngược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chiều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sẽ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rất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nguy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hiểm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.</a:t>
            </a:r>
            <a:endParaRPr lang="en-US" altLang="en-US" sz="20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Open Sans"/>
              </a:rPr>
              <a:t>Câu</a:t>
            </a:r>
            <a:r>
              <a:rPr lang="en-US" altLang="en-US" sz="2000" b="1" dirty="0">
                <a:solidFill>
                  <a:srgbClr val="000000"/>
                </a:solidFill>
                <a:latin typeface="Open Sans"/>
              </a:rPr>
              <a:t> 2  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Hãy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 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trao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đổi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trong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nhóm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và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cùng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các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bạn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đóng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vai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xử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lí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tình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huống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.</a:t>
            </a:r>
            <a:endParaRPr lang="en-US" altLang="en-US" sz="20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Open Sans"/>
              </a:rPr>
              <a:t>Trả</a:t>
            </a:r>
            <a:r>
              <a:rPr lang="en-US" altLang="en-US" sz="20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Open Sans"/>
              </a:rPr>
              <a:t>lời</a:t>
            </a:r>
            <a:r>
              <a:rPr lang="en-US" altLang="en-US" sz="2000" b="1" dirty="0">
                <a:solidFill>
                  <a:srgbClr val="000000"/>
                </a:solidFill>
                <a:latin typeface="Open Sans"/>
              </a:rPr>
              <a:t>:</a:t>
            </a:r>
            <a:endParaRPr lang="en-US" altLang="en-US" sz="20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Học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sinh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đóng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vai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xử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lí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tình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huống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theo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sự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hướng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dẫn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của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giáo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viên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. 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243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CF2CA2-7B31-4E90-842F-22482D4375FD}"/>
              </a:ext>
            </a:extLst>
          </p:cNvPr>
          <p:cNvSpPr/>
          <p:nvPr/>
        </p:nvSpPr>
        <p:spPr>
          <a:xfrm>
            <a:off x="914400" y="0"/>
            <a:ext cx="10363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3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46): 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70F2B9-71E5-415E-B38A-423A549B93EF}"/>
              </a:ext>
            </a:extLst>
          </p:cNvPr>
          <p:cNvSpPr/>
          <p:nvPr/>
        </p:nvSpPr>
        <p:spPr>
          <a:xfrm>
            <a:off x="933893" y="5181600"/>
            <a:ext cx="10349023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Hình ảnh 2" descr="Ảnh có chứa hoa&#10;&#10;Mô tả được tạo tự độ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9"/>
            <a:ext cx="12192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Nhóm 4"/>
          <p:cNvGrpSpPr>
            <a:grpSpLocks/>
          </p:cNvGrpSpPr>
          <p:nvPr/>
        </p:nvGrpSpPr>
        <p:grpSpPr bwMode="auto">
          <a:xfrm rot="357794">
            <a:off x="52295" y="4094257"/>
            <a:ext cx="5103651" cy="2299880"/>
            <a:chOff x="2298994" y="1773401"/>
            <a:chExt cx="6961111" cy="3363967"/>
          </a:xfrm>
        </p:grpSpPr>
        <p:sp>
          <p:nvSpPr>
            <p:cNvPr id="4" name="Hình chữ nhật 1"/>
            <p:cNvSpPr/>
            <p:nvPr/>
          </p:nvSpPr>
          <p:spPr bwMode="auto">
            <a:xfrm rot="21122553">
              <a:off x="2298994" y="1773401"/>
              <a:ext cx="6961111" cy="336396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254000" dist="127000" dir="18600000" algn="b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6" name="Nhóm 2"/>
            <p:cNvGrpSpPr>
              <a:grpSpLocks/>
            </p:cNvGrpSpPr>
            <p:nvPr/>
          </p:nvGrpSpPr>
          <p:grpSpPr bwMode="auto">
            <a:xfrm>
              <a:off x="2914386" y="2607735"/>
              <a:ext cx="5629167" cy="1235016"/>
              <a:chOff x="2474246" y="2392783"/>
              <a:chExt cx="5629167" cy="1235016"/>
            </a:xfrm>
          </p:grpSpPr>
          <p:sp>
            <p:nvSpPr>
              <p:cNvPr id="7" name="WordArt 3"/>
              <p:cNvSpPr>
                <a:spLocks noChangeArrowheads="1" noChangeShapeType="1" noTextEdit="1"/>
              </p:cNvSpPr>
              <p:nvPr/>
            </p:nvSpPr>
            <p:spPr bwMode="gray">
              <a:xfrm rot="21163355">
                <a:off x="3033983" y="2865799"/>
                <a:ext cx="4459288" cy="762000"/>
              </a:xfrm>
              <a:prstGeom prst="rect">
                <a:avLst/>
              </a:prstGeom>
            </p:spPr>
            <p:txBody>
              <a:bodyPr wrap="none" fromWordArt="1">
                <a:prstTxWarp prst="textDeflate">
                  <a:avLst>
                    <a:gd name="adj" fmla="val 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900" b="1" kern="10" dirty="0">
                    <a:ln w="2857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004D86"/>
                    </a:solidFill>
                    <a:effectLst>
                      <a:outerShdw dist="71842" dir="2700000" algn="ctr" rotWithShape="0">
                        <a:srgbClr val="DD6705">
                          <a:alpha val="50000"/>
                        </a:srgbClr>
                      </a:outerShdw>
                    </a:effectLst>
                    <a:latin typeface="Verdana"/>
                    <a:ea typeface="Verdana"/>
                    <a:cs typeface="Verdana"/>
                  </a:rPr>
                  <a:t>THANK YOU</a:t>
                </a:r>
                <a:r>
                  <a:rPr lang="vi-VN" sz="5900" b="1" kern="10" dirty="0">
                    <a:ln w="2857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004D86"/>
                    </a:solidFill>
                    <a:effectLst>
                      <a:outerShdw dist="71842" dir="2700000" algn="ctr" rotWithShape="0">
                        <a:srgbClr val="DD6705">
                          <a:alpha val="50000"/>
                        </a:srgbClr>
                      </a:outerShdw>
                    </a:effectLst>
                    <a:latin typeface="Verdana"/>
                    <a:ea typeface="Verdana"/>
                    <a:cs typeface="Verdana"/>
                  </a:rPr>
                  <a:t>!</a:t>
                </a:r>
                <a:endParaRPr lang="en-US" sz="5900" b="1" kern="10" dirty="0"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004D86"/>
                  </a:solidFill>
                  <a:effectLst>
                    <a:outerShdw dist="71842" dir="2700000" algn="ctr" rotWithShape="0">
                      <a:srgbClr val="DD6705">
                        <a:alpha val="50000"/>
                      </a:srgbClr>
                    </a:outerShdw>
                  </a:effectLst>
                  <a:latin typeface="Verdana"/>
                  <a:ea typeface="Verdana"/>
                  <a:cs typeface="Verdana"/>
                </a:endParaRPr>
              </a:p>
            </p:txBody>
          </p:sp>
          <p:pic>
            <p:nvPicPr>
              <p:cNvPr id="8" name="Picture 4" descr="p16_ss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474246" y="2820887"/>
                <a:ext cx="557214" cy="568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5" descr="p16_s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570013" y="2392783"/>
                <a:ext cx="533400" cy="427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67018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52" y="835010"/>
            <a:ext cx="10351097" cy="4649622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726" y="16125"/>
            <a:ext cx="1311274" cy="1307730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"/>
            <a:ext cx="2199554" cy="2209800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3554464" y="574106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01" y="5253481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4114800"/>
            <a:ext cx="12198968" cy="2743200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524000" y="904950"/>
            <a:ext cx="9372600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Thứ</a:t>
            </a:r>
            <a:r>
              <a:rPr lang="en-US" altLang="zh-CN" sz="3200" dirty="0">
                <a:latin typeface="UTM Avo" panose="02040603050506020204" pitchFamily="18" charset="0"/>
                <a:ea typeface="思源黑体 CN Bold" panose="020B0800000000000000" pitchFamily="34" charset="-122"/>
              </a:rPr>
              <a:t> …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ngày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>
                <a:latin typeface="UTM Avo" panose="02040603050506020204" pitchFamily="18" charset="0"/>
                <a:ea typeface="思源黑体 CN Bold" panose="020B0800000000000000" pitchFamily="34" charset="-122"/>
              </a:rPr>
              <a:t>…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tháng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>
                <a:latin typeface="UTM Avo" panose="02040603050506020204" pitchFamily="18" charset="0"/>
                <a:ea typeface="思源黑体 CN Bold" panose="020B0800000000000000" pitchFamily="34" charset="-122"/>
              </a:rPr>
              <a:t>…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năm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>
                <a:latin typeface="UTM Avo" panose="02040603050506020204" pitchFamily="18" charset="0"/>
                <a:ea typeface="思源黑体 CN Bold" panose="020B0800000000000000" pitchFamily="34" charset="-122"/>
              </a:rPr>
              <a:t>….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思源黑体 CN Bold" panose="020B0800000000000000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Tự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nhiên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và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Xã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hội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思源黑体 CN Bold" panose="020B0800000000000000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Bài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8: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Đường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và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phương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tiện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(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Tiết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A57A2F-A2AC-4211-89C5-DE1E2394007D}"/>
              </a:ext>
            </a:extLst>
          </p:cNvPr>
          <p:cNvSpPr/>
          <p:nvPr/>
        </p:nvSpPr>
        <p:spPr>
          <a:xfrm>
            <a:off x="1066800" y="1066800"/>
            <a:ext cx="10058400" cy="434340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cùng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tìm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hiểu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về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b="1" i="1" dirty="0" err="1">
                <a:latin typeface="UTM Avo" panose="02040603050506020204" pitchFamily="18" charset="0"/>
              </a:rPr>
              <a:t>Các</a:t>
            </a:r>
            <a:r>
              <a:rPr lang="en-US" sz="2400" b="1" i="1" dirty="0"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</a:rPr>
              <a:t>loại</a:t>
            </a:r>
            <a:r>
              <a:rPr lang="en-US" sz="2400" b="1" i="1" dirty="0"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</a:rPr>
              <a:t>đường</a:t>
            </a:r>
            <a:r>
              <a:rPr lang="en-US" sz="2400" b="1" i="1" dirty="0"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</a:rPr>
              <a:t>giao</a:t>
            </a:r>
            <a:r>
              <a:rPr lang="en-US" sz="2400" b="1" i="1" dirty="0"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</a:rPr>
              <a:t>thông</a:t>
            </a:r>
            <a:r>
              <a:rPr lang="en-US" sz="2400" b="1" i="1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latin typeface="UTM Avo" panose="02040603050506020204" pitchFamily="18" charset="0"/>
              </a:rPr>
              <a:t>1. </a:t>
            </a:r>
            <a:r>
              <a:rPr lang="en-US" sz="2400" b="1" dirty="0" err="1">
                <a:latin typeface="UTM Avo" panose="02040603050506020204" pitchFamily="18" charset="0"/>
              </a:rPr>
              <a:t>Kể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tên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loại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giao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thông</a:t>
            </a:r>
            <a:r>
              <a:rPr lang="en-US" sz="2400" b="1" dirty="0">
                <a:latin typeface="UTM Avo" panose="02040603050506020204" pitchFamily="18" charset="0"/>
              </a:rPr>
              <a:t>.</a:t>
            </a:r>
            <a:endParaRPr lang="vi-VN" sz="24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6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76400" y="1752600"/>
            <a:ext cx="8839200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973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1ECDAF-2257-44E2-A716-4FBB623C6AC8}"/>
              </a:ext>
            </a:extLst>
          </p:cNvPr>
          <p:cNvSpPr txBox="1">
            <a:spLocks/>
          </p:cNvSpPr>
          <p:nvPr/>
        </p:nvSpPr>
        <p:spPr>
          <a:xfrm>
            <a:off x="0" y="34722"/>
            <a:ext cx="12192000" cy="1067953"/>
          </a:xfrm>
          <a:prstGeom prst="rect">
            <a:avLst/>
          </a:prstGeom>
          <a:solidFill>
            <a:srgbClr val="00660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 k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ể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5F66613-45A1-48BE-9709-A0D46A4ECD06}"/>
              </a:ext>
            </a:extLst>
          </p:cNvPr>
          <p:cNvSpPr/>
          <p:nvPr/>
        </p:nvSpPr>
        <p:spPr>
          <a:xfrm>
            <a:off x="9947568" y="1465737"/>
            <a:ext cx="2133600" cy="2209800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THẢO LUẬN NHÓM 2</a:t>
            </a: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62B108F0-2876-411A-96AE-C880258B4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" t="-1777" r="57876" b="47557"/>
          <a:stretch/>
        </p:blipFill>
        <p:spPr>
          <a:xfrm>
            <a:off x="304800" y="1214750"/>
            <a:ext cx="4493172" cy="2935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98ACE6BC-8FBF-4636-B1AD-1232AB203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41" t="-1277" r="5594" b="47057"/>
          <a:stretch/>
        </p:blipFill>
        <p:spPr>
          <a:xfrm>
            <a:off x="5144340" y="1208989"/>
            <a:ext cx="4456860" cy="2723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2B2DD3D7-B0E8-4159-8A89-67009632C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" t="49648" r="55534" b="42"/>
          <a:stretch/>
        </p:blipFill>
        <p:spPr>
          <a:xfrm>
            <a:off x="294290" y="4303075"/>
            <a:ext cx="4493172" cy="2554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3D2B2410-0606-461F-AF7C-ABBE56F8E8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30" t="49648" r="550" b="42"/>
          <a:stretch/>
        </p:blipFill>
        <p:spPr>
          <a:xfrm>
            <a:off x="5144340" y="4285543"/>
            <a:ext cx="4493171" cy="25724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6825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2276</TotalTime>
  <Words>2807</Words>
  <Application>Microsoft Office PowerPoint</Application>
  <PresentationFormat>Widescreen</PresentationFormat>
  <Paragraphs>242</Paragraphs>
  <Slides>52</Slides>
  <Notes>17</Notes>
  <HiddenSlides>0</HiddenSlides>
  <MMClips>18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52</vt:i4>
      </vt:variant>
    </vt:vector>
  </HeadingPairs>
  <TitlesOfParts>
    <vt:vector size="74" baseType="lpstr">
      <vt:lpstr>微软雅黑</vt:lpstr>
      <vt:lpstr>黑体</vt:lpstr>
      <vt:lpstr>宋体</vt:lpstr>
      <vt:lpstr>-apple-system</vt:lpstr>
      <vt:lpstr>Arial</vt:lpstr>
      <vt:lpstr>Calibri</vt:lpstr>
      <vt:lpstr>Calibri Light</vt:lpstr>
      <vt:lpstr>ITC Avant Garde Std Bk</vt:lpstr>
      <vt:lpstr>Open Sans</vt:lpstr>
      <vt:lpstr>Times New Roman</vt:lpstr>
      <vt:lpstr>UTM Avo</vt:lpstr>
      <vt:lpstr>UTM Azuki</vt:lpstr>
      <vt:lpstr>UTM Cookies</vt:lpstr>
      <vt:lpstr>Verdana</vt:lpstr>
      <vt:lpstr>思源黑体 CN Bold</vt:lpstr>
      <vt:lpstr>迷你简雪峰</vt:lpstr>
      <vt:lpstr>Office Theme</vt:lpstr>
      <vt:lpstr>3_Office Theme</vt:lpstr>
      <vt:lpstr>Default Design</vt:lpstr>
      <vt:lpstr>13_Office Theme</vt:lpstr>
      <vt:lpstr>2_Office Theme</vt:lpstr>
      <vt:lpstr>2_Office 主题</vt:lpstr>
      <vt:lpstr>PowerPoint Presentation</vt:lpstr>
      <vt:lpstr>PowerPoint Presentation</vt:lpstr>
      <vt:lpstr>PowerPoint Presentation</vt:lpstr>
      <vt:lpstr>Hằng ngày khi đến trường con đi bộ  hay đi bằng phương tiện giao thông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&amp; XÃ HỘI  LỚP 1</dc:title>
  <dc:creator>Pc;Ánh Hồng</dc:creator>
  <cp:keywords>TNXH lớp 2</cp:keywords>
  <cp:lastModifiedBy>Administrator</cp:lastModifiedBy>
  <cp:revision>446</cp:revision>
  <dcterms:created xsi:type="dcterms:W3CDTF">2006-08-16T00:00:00Z</dcterms:created>
  <dcterms:modified xsi:type="dcterms:W3CDTF">2025-03-02T09:55:37Z</dcterms:modified>
</cp:coreProperties>
</file>