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mf" ContentType="image/x-wmf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22"/>
  </p:notesMasterIdLst>
  <p:sldIdLst>
    <p:sldId id="326" r:id="rId5"/>
    <p:sldId id="327" r:id="rId6"/>
    <p:sldId id="329" r:id="rId7"/>
    <p:sldId id="306" r:id="rId8"/>
    <p:sldId id="271" r:id="rId9"/>
    <p:sldId id="281" r:id="rId10"/>
    <p:sldId id="282" r:id="rId11"/>
    <p:sldId id="320" r:id="rId12"/>
    <p:sldId id="321" r:id="rId13"/>
    <p:sldId id="322" r:id="rId14"/>
    <p:sldId id="285" r:id="rId15"/>
    <p:sldId id="330" r:id="rId16"/>
    <p:sldId id="286" r:id="rId17"/>
    <p:sldId id="308" r:id="rId18"/>
    <p:sldId id="307" r:id="rId19"/>
    <p:sldId id="331" r:id="rId20"/>
    <p:sldId id="288" r:id="rId21"/>
    <p:sldId id="298" r:id="rId23"/>
    <p:sldId id="293" r:id="rId24"/>
    <p:sldId id="294" r:id="rId25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49"/>
    <p:restoredTop sz="94660"/>
  </p:normalViewPr>
  <p:slideViewPr>
    <p:cSldViewPr showGuides="1">
      <p:cViewPr>
        <p:scale>
          <a:sx n="64" d="100"/>
          <a:sy n="64" d="100"/>
        </p:scale>
        <p:origin x="13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20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27D080F-7C16-4F2D-BABC-19AA2FF8BDE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32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53251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52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55299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r>
              <a:rPr lang="en-US" altLang="en-US" dirty="0"/>
              <a:t>HS nêu yêu cầu bài tập</a:t>
            </a:r>
            <a:endParaRPr lang="en-US" altLang="en-US" dirty="0"/>
          </a:p>
          <a:p>
            <a:pPr lvl="0" eaLnBrk="1" hangingPunct="1"/>
            <a:r>
              <a:rPr lang="en-US" altLang="en-US" dirty="0"/>
              <a:t>- HS : Làm và đọc kết quả.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73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/>
            <a:fld id="{9A0DB2DC-4C9A-4742-B13C-FB6460FD3503}" type="slidenum">
              <a:rPr lang="en-US" altLang="en-US" sz="1200" dirty="0"/>
            </a:fld>
            <a:endParaRPr lang="en-US" altLang="en-US" sz="1200" dirty="0"/>
          </a:p>
        </p:txBody>
      </p:sp>
      <p:sp>
        <p:nvSpPr>
          <p:cNvPr id="57347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 eaLnBrk="1" hangingPunct="1"/>
            <a:endParaRPr lang="en-US" altLang="en-US" dirty="0"/>
          </a:p>
          <a:p>
            <a:pPr lvl="0" eaLnBrk="1" hangingPunct="1"/>
            <a:endParaRPr lang="en-US" altLang="en-US" dirty="0"/>
          </a:p>
          <a:p>
            <a:pPr lvl="0" eaLnBrk="1" hangingPunct="1"/>
            <a:r>
              <a:rPr lang="en-US" altLang="en-US" dirty="0"/>
              <a:t>- HS : Nêu yêu cầu bài tập </a:t>
            </a:r>
            <a:endParaRPr lang="en-US" altLang="en-US" dirty="0"/>
          </a:p>
          <a:p>
            <a:pPr lvl="0" eaLnBrk="1" hangingPunct="1"/>
            <a:r>
              <a:rPr lang="en-US" altLang="en-US" dirty="0"/>
              <a:t>Chốt : Nêu đặc điểm của hình lập phương ?</a:t>
            </a:r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994308A-E8D5-4402-9CC9-EC0169F562A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94E0EF-6832-47B8-A1B4-1FA5D4B3B43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623A855-5E2E-4FB3-87DE-79D257C2519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2868845-85DF-42DE-B359-2C55CAACF10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1913635-C829-4BB6-8CD3-17A9CD0324B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B27666E-C834-48DC-98AF-19BBAA77B3D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E7996EE-AF19-4D94-A6D6-CC2DCA5F02F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0261BB8-1459-43E4-A7D8-1F6DB8B9CC5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131B3F2-31CC-46F0-A888-50C38CA42E9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C147508-A4BF-405B-A065-520FDDFFDA7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0071899-5DCA-4178-8D0B-0FCFA319082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98BF61-454D-4624-B02E-40EE7D520AE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E7F1114-9494-40B5-9E59-940C6AC5311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298927D-022B-4846-B424-15F4A744F59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DEE00F-8210-4958-B957-83B61B618FFA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E65AE2F-84B1-42D8-997F-3BE84FA1528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B5A10F8-90B8-4D2D-9968-039119A062F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433708A-B1BB-4B61-9B04-CCB02EE6690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377E910-8695-4C8C-ABD1-DE6380B0CC2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1B871B-995C-4533-AB6F-264F5A92920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998B0A3-DA23-4BA5-8A47-43105A386DB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4141455-474D-4DC5-9CFB-BD614F30D2C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A3F55D8-E1AA-4AC7-9877-6C3A5C88A2B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B1642EA-3920-462C-9952-8948976D271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28C4C59-0A19-4B44-94DD-9F6B18ACDD2F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3235B64-B3D1-4A20-A584-903DB33E3DB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DCA5001-18A7-4189-88B2-86F4B6F4703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D4DDC4B-3F7E-466D-AF94-0FDD38C5F99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D5B0F54-F4B7-45CA-AE2F-3EE62B5DD1D3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CBB120-602A-4892-A1F0-2AAFB436B34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4" name="Date Placeholder 15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06CE9AE-9C6D-4D5E-986C-33D599C2B03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24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3"/>
          </p:nvPr>
        </p:nvSpPr>
        <p:spPr>
          <a:xfrm>
            <a:off x="3581400" y="76200"/>
            <a:ext cx="2895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3825"/>
            <a:ext cx="758825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1C7C541-08D7-402B-971E-AD2595DA27B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8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EDC5C96-3486-42CE-85A9-10E83D15CC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97FA49-464B-4659-8A6C-95F736E6513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2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9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4"/>
          </p:nvPr>
        </p:nvSpPr>
        <p:spPr>
          <a:xfrm>
            <a:off x="8229600" y="6477000"/>
            <a:ext cx="762000" cy="247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EF132F-D742-49AE-AFF4-B48892477B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97FA49-464B-4659-8A6C-95F736E6513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2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23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5A0303D-F7D2-4E6D-8371-88150F6A50C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7976D11-ABD2-4A11-801F-5815B357F1F7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AD380B-42D2-448F-B0D1-B6C85D19B4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Date Placeholder 24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Footer Placeholder 28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37EDE0A-12D9-4420-84C9-1A28B22FD52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 vert="horz" wrap="square" lIns="91440" tIns="45720" rIns="91440" bIns="45720" numCol="1" anchor="t" anchorCtr="0" compatLnSpc="1">
            <a:normAutofit/>
          </a:bodyPr>
          <a:lstStyle>
            <a:lvl1pPr marL="0" indent="0">
              <a:buNone/>
              <a:defRPr sz="3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icon to add picture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2" name="Date Placeholder 6"/>
          <p:cNvSpPr>
            <a:spLocks noGrp="1"/>
          </p:cNvSpPr>
          <p:nvPr>
            <p:ph type="dt" sz="half" idx="1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30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DDEE319-94E7-4D14-B96C-008D4E957E1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97FA49-464B-4659-8A6C-95F736E6513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2E8D05-C37A-42BD-AAAB-17C7E5C0494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853679B-B482-4CF0-9CDD-CB2A07CFA90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F877C47-DEE0-443A-9061-8A0F68C0B1C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44AC8EE-B44E-452A-BF7C-82690FBC642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95180C4-69FB-41F7-A93D-1A87A3BFFD1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4BBC4D-CF35-481E-8BF6-E7B427F566C5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8BE3077-C0F2-4510-AA4E-4ECC6F9B750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6B89D4C-D46A-49AA-84B7-F3352164473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CA31F0-A543-4402-83AA-E742088138D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DF09A28-D19F-42D1-B47C-5B5FD5BA37D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4657D67-1D99-4A82-9568-7A8BBD94AE7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F8E1537-1D1E-4955-A507-AF955A506FE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0" hangingPunct="0">
              <a:defRPr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285896-FF5F-456E-8206-2BB45589B95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07936FC-97CB-4267-91CE-BF344857033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9AF26D3-BB57-447C-B0D7-68A653C8768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2050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en-US" dirty="0"/>
              <a:t>Click to edit Master title style</a:t>
            </a:r>
            <a:endParaRPr lang="en-US" altLang="en-US" dirty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en-US" dirty="0"/>
              <a:t>Click to edit Master text styles</a:t>
            </a:r>
            <a:endParaRPr lang="en-US" altLang="en-US" dirty="0"/>
          </a:p>
          <a:p>
            <a:pPr lvl="1"/>
            <a:r>
              <a:rPr lang="en-US" altLang="en-US" dirty="0"/>
              <a:t>Second level</a:t>
            </a:r>
            <a:endParaRPr lang="en-US" altLang="en-US" dirty="0"/>
          </a:p>
          <a:p>
            <a:pPr lvl="2"/>
            <a:r>
              <a:rPr lang="en-US" altLang="en-US" dirty="0"/>
              <a:t>Third level</a:t>
            </a:r>
            <a:endParaRPr lang="en-US" altLang="en-US" dirty="0"/>
          </a:p>
          <a:p>
            <a:pPr lvl="3"/>
            <a:r>
              <a:rPr lang="en-US" altLang="en-US" dirty="0"/>
              <a:t>Fourth level</a:t>
            </a:r>
            <a:endParaRPr lang="en-US" altLang="en-US" dirty="0"/>
          </a:p>
          <a:p>
            <a:pPr lvl="4"/>
            <a:r>
              <a:rPr lang="en-US" altLang="en-US" dirty="0"/>
              <a:t>Fifth level</a:t>
            </a:r>
            <a:endParaRPr lang="en-US" alt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FF3FC36-4463-4BFF-8DEB-96382C8F9870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F77A93C-723D-447A-BE6E-1D1B0ACD3E0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/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7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accent1">
                  <a:shade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>
                <a:solidFill>
                  <a:srgbClr val="D38E27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B97FA49-464B-4659-8A6C-95F736E6513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D38E27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D38E27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3.xml"/><Relationship Id="rId5" Type="http://schemas.openxmlformats.org/officeDocument/2006/relationships/image" Target="../media/image7.GIF"/><Relationship Id="rId4" Type="http://schemas.openxmlformats.org/officeDocument/2006/relationships/image" Target="../media/image6.GIF"/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image" Target="../media/image24.png"/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audio" Target="../media/audio4.wav"/><Relationship Id="rId8" Type="http://schemas.openxmlformats.org/officeDocument/2006/relationships/audio" Target="../media/audio3.wav"/><Relationship Id="rId7" Type="http://schemas.openxmlformats.org/officeDocument/2006/relationships/audio" Target="../media/audio2.wav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Relationship Id="rId3" Type="http://schemas.openxmlformats.org/officeDocument/2006/relationships/audio" Target="../media/audio1.wav"/><Relationship Id="rId2" Type="http://schemas.openxmlformats.org/officeDocument/2006/relationships/image" Target="../media/image26.png"/><Relationship Id="rId10" Type="http://schemas.openxmlformats.org/officeDocument/2006/relationships/slideLayout" Target="../slideLayouts/slideLayout24.xml"/><Relationship Id="rId1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/>
      <p:pic>
        <p:nvPicPr>
          <p:cNvPr id="7173" name="Picture 5" descr="Frames PPT 00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3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25" y="0"/>
            <a:ext cx="1260475" cy="12557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4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642919">
            <a:off x="7959725" y="41275"/>
            <a:ext cx="1146175" cy="1143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5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4849246">
            <a:off x="77788" y="5670550"/>
            <a:ext cx="1108075" cy="1103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6" name="Picture 4" descr="POINSET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7843838" y="5562600"/>
            <a:ext cx="1300162" cy="129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7" name="WordArt 5"/>
          <p:cNvSpPr>
            <a:spLocks noTextEdit="1"/>
          </p:cNvSpPr>
          <p:nvPr/>
        </p:nvSpPr>
        <p:spPr>
          <a:xfrm>
            <a:off x="1371600" y="914400"/>
            <a:ext cx="6829425" cy="55626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4"/>
              </a:avLst>
            </a:prstTxWarp>
            <a:normAutofit/>
          </a:bodyPr>
          <a:p>
            <a:pPr algn="ctr"/>
            <a:endParaRPr lang="en-US" sz="2400"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FF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48" name="WordArt 6"/>
          <p:cNvSpPr>
            <a:spLocks noTextEdit="1"/>
          </p:cNvSpPr>
          <p:nvPr/>
        </p:nvSpPr>
        <p:spPr>
          <a:xfrm>
            <a:off x="2590800" y="1676400"/>
            <a:ext cx="4419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400"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Môn: Toán</a:t>
            </a:r>
            <a:endParaRPr lang="en-US" sz="2400">
              <a:solidFill>
                <a:srgbClr val="0070C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5849" name="WordArt 7"/>
          <p:cNvSpPr>
            <a:spLocks noTextEdit="1"/>
          </p:cNvSpPr>
          <p:nvPr/>
        </p:nvSpPr>
        <p:spPr>
          <a:xfrm>
            <a:off x="3733800" y="2209800"/>
            <a:ext cx="1905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2400">
                <a:solidFill>
                  <a:srgbClr val="00B05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Lớp 5</a:t>
            </a:r>
            <a:endParaRPr lang="en-US" sz="2400">
              <a:solidFill>
                <a:srgbClr val="00B05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5850" name="Picture 2" descr="blumen-pflanzen17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4191000"/>
            <a:ext cx="5486400" cy="2667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" name="AutoShape 22"/>
          <p:cNvSpPr/>
          <p:nvPr/>
        </p:nvSpPr>
        <p:spPr>
          <a:xfrm>
            <a:off x="2057400" y="40386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1" name="AutoShape 25"/>
          <p:cNvSpPr/>
          <p:nvPr/>
        </p:nvSpPr>
        <p:spPr>
          <a:xfrm>
            <a:off x="2819400" y="3733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2" name="AutoShape 26"/>
          <p:cNvSpPr/>
          <p:nvPr/>
        </p:nvSpPr>
        <p:spPr>
          <a:xfrm>
            <a:off x="3505200" y="35814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3" name="AutoShape 23"/>
          <p:cNvSpPr/>
          <p:nvPr/>
        </p:nvSpPr>
        <p:spPr>
          <a:xfrm>
            <a:off x="4343400" y="39624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4" name="AutoShape 27"/>
          <p:cNvSpPr/>
          <p:nvPr/>
        </p:nvSpPr>
        <p:spPr>
          <a:xfrm>
            <a:off x="5105400" y="3733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5" name="AutoShape 28"/>
          <p:cNvSpPr/>
          <p:nvPr/>
        </p:nvSpPr>
        <p:spPr>
          <a:xfrm>
            <a:off x="5943600" y="3733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26" name="AutoShape 24"/>
          <p:cNvSpPr/>
          <p:nvPr/>
        </p:nvSpPr>
        <p:spPr>
          <a:xfrm>
            <a:off x="6705600" y="40386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pic>
        <p:nvPicPr>
          <p:cNvPr id="35858" name="Picture 19" descr="Picture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114800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59" name="Picture 20" descr="Picture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0" y="4267200"/>
            <a:ext cx="1524000" cy="1524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60" name="Picture 34" descr="Chuo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1000" y="1676400"/>
            <a:ext cx="11430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61" name="Picture 34" descr="Chuo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752600"/>
            <a:ext cx="1143000" cy="990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358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58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19" dur="1000" fill="hold"/>
                                        <p:tgtEl>
                                          <p:spTgt spid="358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5482" name="Text Box 10"/>
          <p:cNvSpPr txBox="1"/>
          <p:nvPr/>
        </p:nvSpPr>
        <p:spPr>
          <a:xfrm>
            <a:off x="533400" y="4648200"/>
            <a:ext cx="1676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d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83" name="Text Box 11"/>
          <p:cNvSpPr txBox="1"/>
          <p:nvPr/>
        </p:nvSpPr>
        <p:spPr>
          <a:xfrm rot="-3000247">
            <a:off x="2287588" y="4243388"/>
            <a:ext cx="1430337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</a:t>
            </a:r>
            <a:r>
              <a:rPr lang="en-US" altLang="en-US" sz="1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ều rộng</a:t>
            </a:r>
            <a:endParaRPr lang="en-US" altLang="en-US" sz="16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85" name="Text Box 13"/>
          <p:cNvSpPr txBox="1"/>
          <p:nvPr/>
        </p:nvSpPr>
        <p:spPr>
          <a:xfrm rot="-5400000">
            <a:off x="2295525" y="2828925"/>
            <a:ext cx="16764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cao</a:t>
            </a:r>
            <a:endParaRPr lang="en-US" altLang="en-US" sz="20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304800" y="2514600"/>
            <a:ext cx="2667000" cy="2133600"/>
            <a:chOff x="1536" y="2256"/>
            <a:chExt cx="1776" cy="1344"/>
          </a:xfrm>
        </p:grpSpPr>
        <p:sp>
          <p:nvSpPr>
            <p:cNvPr id="45113" name="AutoShape 6"/>
            <p:cNvSpPr/>
            <p:nvPr/>
          </p:nvSpPr>
          <p:spPr>
            <a:xfrm>
              <a:off x="1536" y="2256"/>
              <a:ext cx="1776" cy="1344"/>
            </a:xfrm>
            <a:prstGeom prst="cube">
              <a:avLst>
                <a:gd name="adj" fmla="val 25000"/>
              </a:avLst>
            </a:prstGeom>
            <a:noFill/>
            <a:ln w="571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114" name="Line 7"/>
            <p:cNvSpPr/>
            <p:nvPr/>
          </p:nvSpPr>
          <p:spPr>
            <a:xfrm>
              <a:off x="1872" y="2256"/>
              <a:ext cx="0" cy="1008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5115" name="Line 8"/>
            <p:cNvSpPr/>
            <p:nvPr/>
          </p:nvSpPr>
          <p:spPr>
            <a:xfrm flipV="1">
              <a:off x="1536" y="3264"/>
              <a:ext cx="336" cy="336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5116" name="Line 9"/>
            <p:cNvSpPr/>
            <p:nvPr/>
          </p:nvSpPr>
          <p:spPr>
            <a:xfrm>
              <a:off x="1872" y="3264"/>
              <a:ext cx="1440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ysDot"/>
              <a:headEnd type="none" w="med" len="med"/>
              <a:tailEnd type="none" w="med" len="med"/>
            </a:ln>
          </p:spPr>
        </p:sp>
      </p:grpSp>
      <p:sp>
        <p:nvSpPr>
          <p:cNvPr id="105486" name="Text Box 14"/>
          <p:cNvSpPr txBox="1"/>
          <p:nvPr/>
        </p:nvSpPr>
        <p:spPr>
          <a:xfrm>
            <a:off x="533400" y="2057400"/>
            <a:ext cx="3048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87" name="Text Box 15"/>
          <p:cNvSpPr txBox="1"/>
          <p:nvPr/>
        </p:nvSpPr>
        <p:spPr>
          <a:xfrm>
            <a:off x="2895600" y="3886200"/>
            <a:ext cx="3810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88" name="Text Box 16"/>
          <p:cNvSpPr txBox="1"/>
          <p:nvPr/>
        </p:nvSpPr>
        <p:spPr>
          <a:xfrm>
            <a:off x="2362200" y="4581525"/>
            <a:ext cx="4572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n-US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89" name="Text Box 17"/>
          <p:cNvSpPr txBox="1"/>
          <p:nvPr/>
        </p:nvSpPr>
        <p:spPr>
          <a:xfrm>
            <a:off x="-76200" y="2743200"/>
            <a:ext cx="4572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90" name="Text Box 18"/>
          <p:cNvSpPr txBox="1"/>
          <p:nvPr/>
        </p:nvSpPr>
        <p:spPr>
          <a:xfrm>
            <a:off x="2895600" y="2057400"/>
            <a:ext cx="3810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91" name="Text Box 19"/>
          <p:cNvSpPr txBox="1"/>
          <p:nvPr/>
        </p:nvSpPr>
        <p:spPr>
          <a:xfrm>
            <a:off x="-76200" y="4572000"/>
            <a:ext cx="4572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92" name="Text Box 20"/>
          <p:cNvSpPr txBox="1"/>
          <p:nvPr/>
        </p:nvSpPr>
        <p:spPr>
          <a:xfrm>
            <a:off x="381000" y="3733800"/>
            <a:ext cx="6096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en-US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93" name="Text Box 21"/>
          <p:cNvSpPr txBox="1"/>
          <p:nvPr/>
        </p:nvSpPr>
        <p:spPr>
          <a:xfrm>
            <a:off x="2438400" y="2895600"/>
            <a:ext cx="457200" cy="4000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altLang="en-US" sz="2000" b="1" dirty="0">
              <a:solidFill>
                <a:srgbClr val="FF33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495" name="Text Box 23"/>
          <p:cNvSpPr txBox="1"/>
          <p:nvPr/>
        </p:nvSpPr>
        <p:spPr>
          <a:xfrm>
            <a:off x="38100" y="304800"/>
            <a:ext cx="800100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Hình hộp chữ nhật (hình dưới)có:</a:t>
            </a:r>
            <a:endParaRPr lang="en-US" altLang="en-US" sz="3600" b="1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30"/>
          <p:cNvGrpSpPr/>
          <p:nvPr/>
        </p:nvGrpSpPr>
        <p:grpSpPr>
          <a:xfrm>
            <a:off x="3427413" y="1219200"/>
            <a:ext cx="5334000" cy="519113"/>
            <a:chOff x="2333" y="-287"/>
            <a:chExt cx="3360" cy="327"/>
          </a:xfrm>
        </p:grpSpPr>
        <p:sp>
          <p:nvSpPr>
            <p:cNvPr id="45111" name="Oval 24"/>
            <p:cNvSpPr/>
            <p:nvPr/>
          </p:nvSpPr>
          <p:spPr>
            <a:xfrm>
              <a:off x="2333" y="-194"/>
              <a:ext cx="144" cy="144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5112" name="Text Box 25"/>
            <p:cNvSpPr txBox="1"/>
            <p:nvPr/>
          </p:nvSpPr>
          <p:spPr>
            <a:xfrm>
              <a:off x="2477" y="-287"/>
              <a:ext cx="3216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Tám đỉnh:</a:t>
              </a:r>
              <a:endPara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4" name="Group 31"/>
          <p:cNvGrpSpPr/>
          <p:nvPr/>
        </p:nvGrpSpPr>
        <p:grpSpPr>
          <a:xfrm>
            <a:off x="3617913" y="2936875"/>
            <a:ext cx="6324600" cy="519113"/>
            <a:chOff x="2146" y="1313"/>
            <a:chExt cx="3984" cy="327"/>
          </a:xfrm>
        </p:grpSpPr>
        <p:sp>
          <p:nvSpPr>
            <p:cNvPr id="45109" name="Oval 26"/>
            <p:cNvSpPr/>
            <p:nvPr/>
          </p:nvSpPr>
          <p:spPr>
            <a:xfrm>
              <a:off x="2146" y="1435"/>
              <a:ext cx="144" cy="144"/>
            </a:xfrm>
            <a:prstGeom prst="ellipse">
              <a:avLst/>
            </a:prstGeom>
            <a:solidFill>
              <a:srgbClr val="FF3300"/>
            </a:solidFill>
            <a:ln w="9525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45110" name="Text Box 27"/>
            <p:cNvSpPr txBox="1"/>
            <p:nvPr/>
          </p:nvSpPr>
          <p:spPr>
            <a:xfrm>
              <a:off x="2290" y="1313"/>
              <a:ext cx="3840" cy="32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Mười hai cạnh l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à</a:t>
              </a:r>
              <a:r>
                <a:rPr lang="en-US" altLang="en-US" sz="2800" b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  <a:endPara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105500" name="Text Box 28"/>
          <p:cNvSpPr txBox="1"/>
          <p:nvPr/>
        </p:nvSpPr>
        <p:spPr>
          <a:xfrm>
            <a:off x="257175" y="5719763"/>
            <a:ext cx="8628063" cy="10779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 có ba kích thước: chiều d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i, chiều rộng, chiều cao.</a:t>
            </a:r>
            <a:endParaRPr lang="en-US" altLang="en-US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15" name="Rectangle 43"/>
          <p:cNvSpPr/>
          <p:nvPr/>
        </p:nvSpPr>
        <p:spPr>
          <a:xfrm>
            <a:off x="5926138" y="1219200"/>
            <a:ext cx="148431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16" name="Rectangle 44"/>
          <p:cNvSpPr/>
          <p:nvPr/>
        </p:nvSpPr>
        <p:spPr>
          <a:xfrm>
            <a:off x="7242175" y="1219200"/>
            <a:ext cx="139382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đỉnh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17" name="Rectangle 45"/>
          <p:cNvSpPr/>
          <p:nvPr/>
        </p:nvSpPr>
        <p:spPr>
          <a:xfrm>
            <a:off x="4022725" y="1843088"/>
            <a:ext cx="1312863" cy="519112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18" name="Rectangle 46"/>
          <p:cNvSpPr/>
          <p:nvPr/>
        </p:nvSpPr>
        <p:spPr>
          <a:xfrm>
            <a:off x="5270500" y="1812925"/>
            <a:ext cx="15049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đỉnh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19" name="Rectangle 47"/>
          <p:cNvSpPr/>
          <p:nvPr/>
        </p:nvSpPr>
        <p:spPr>
          <a:xfrm>
            <a:off x="6773863" y="1812925"/>
            <a:ext cx="1582737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đỉnh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20" name="Rectangle 48"/>
          <p:cNvSpPr/>
          <p:nvPr/>
        </p:nvSpPr>
        <p:spPr>
          <a:xfrm>
            <a:off x="4097338" y="2389188"/>
            <a:ext cx="1414462" cy="52228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21" name="Rectangle 49"/>
          <p:cNvSpPr/>
          <p:nvPr/>
        </p:nvSpPr>
        <p:spPr>
          <a:xfrm>
            <a:off x="5410200" y="2371725"/>
            <a:ext cx="13335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22" name="Rectangle 50"/>
          <p:cNvSpPr/>
          <p:nvPr/>
        </p:nvSpPr>
        <p:spPr>
          <a:xfrm>
            <a:off x="7027863" y="2362200"/>
            <a:ext cx="1331912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23" name="Rectangle 51"/>
          <p:cNvSpPr/>
          <p:nvPr/>
        </p:nvSpPr>
        <p:spPr>
          <a:xfrm>
            <a:off x="4038600" y="3505200"/>
            <a:ext cx="16827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24" name="Rectangle 52"/>
          <p:cNvSpPr/>
          <p:nvPr/>
        </p:nvSpPr>
        <p:spPr>
          <a:xfrm>
            <a:off x="5389563" y="4114800"/>
            <a:ext cx="1782762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cạnh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25" name="Rectangle 53"/>
          <p:cNvSpPr/>
          <p:nvPr/>
        </p:nvSpPr>
        <p:spPr>
          <a:xfrm>
            <a:off x="5410200" y="3505200"/>
            <a:ext cx="18923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cạnh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26" name="Rectangle 54"/>
          <p:cNvSpPr/>
          <p:nvPr/>
        </p:nvSpPr>
        <p:spPr>
          <a:xfrm>
            <a:off x="6858000" y="4114800"/>
            <a:ext cx="178276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cạnh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28" name="Rectangle 56"/>
          <p:cNvSpPr/>
          <p:nvPr/>
        </p:nvSpPr>
        <p:spPr>
          <a:xfrm>
            <a:off x="6858000" y="3505200"/>
            <a:ext cx="19700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cạnh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29" name="Rectangle 57"/>
          <p:cNvSpPr/>
          <p:nvPr/>
        </p:nvSpPr>
        <p:spPr>
          <a:xfrm>
            <a:off x="3994150" y="4648200"/>
            <a:ext cx="154940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30" name="Rectangle 58"/>
          <p:cNvSpPr/>
          <p:nvPr/>
        </p:nvSpPr>
        <p:spPr>
          <a:xfrm>
            <a:off x="4038600" y="4114800"/>
            <a:ext cx="1587500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31" name="Rectangle 59"/>
          <p:cNvSpPr/>
          <p:nvPr/>
        </p:nvSpPr>
        <p:spPr>
          <a:xfrm>
            <a:off x="5486400" y="4648200"/>
            <a:ext cx="17208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MQ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32" name="Rectangle 60"/>
          <p:cNvSpPr/>
          <p:nvPr/>
        </p:nvSpPr>
        <p:spPr>
          <a:xfrm>
            <a:off x="3962400" y="5181600"/>
            <a:ext cx="1685925" cy="5191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cạnh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33" name="Rectangle 61"/>
          <p:cNvSpPr/>
          <p:nvPr/>
        </p:nvSpPr>
        <p:spPr>
          <a:xfrm>
            <a:off x="5499100" y="5181600"/>
            <a:ext cx="1692275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cạnh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34" name="Rectangle 62"/>
          <p:cNvSpPr/>
          <p:nvPr/>
        </p:nvSpPr>
        <p:spPr>
          <a:xfrm>
            <a:off x="6965950" y="5181600"/>
            <a:ext cx="172878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cạnh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35" name="Rectangle 63"/>
          <p:cNvSpPr/>
          <p:nvPr/>
        </p:nvSpPr>
        <p:spPr>
          <a:xfrm>
            <a:off x="6894513" y="4657725"/>
            <a:ext cx="1911350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cạnh </a:t>
            </a:r>
            <a:r>
              <a:rPr lang="en-US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DQ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536" name="Line 64"/>
          <p:cNvSpPr/>
          <p:nvPr/>
        </p:nvSpPr>
        <p:spPr>
          <a:xfrm>
            <a:off x="762000" y="2514600"/>
            <a:ext cx="2209800" cy="0"/>
          </a:xfrm>
          <a:prstGeom prst="line">
            <a:avLst/>
          </a:prstGeom>
          <a:ln w="5715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5539" name="Line 67"/>
          <p:cNvSpPr/>
          <p:nvPr/>
        </p:nvSpPr>
        <p:spPr>
          <a:xfrm flipV="1">
            <a:off x="2438400" y="2514600"/>
            <a:ext cx="533400" cy="533400"/>
          </a:xfrm>
          <a:prstGeom prst="line">
            <a:avLst/>
          </a:prstGeom>
          <a:ln w="5715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5540" name="Line 68"/>
          <p:cNvSpPr/>
          <p:nvPr/>
        </p:nvSpPr>
        <p:spPr>
          <a:xfrm>
            <a:off x="304800" y="3048000"/>
            <a:ext cx="2133600" cy="0"/>
          </a:xfrm>
          <a:prstGeom prst="line">
            <a:avLst/>
          </a:prstGeom>
          <a:ln w="5715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5541" name="Line 69"/>
          <p:cNvSpPr/>
          <p:nvPr/>
        </p:nvSpPr>
        <p:spPr>
          <a:xfrm flipV="1">
            <a:off x="304800" y="2514600"/>
            <a:ext cx="533400" cy="533400"/>
          </a:xfrm>
          <a:prstGeom prst="line">
            <a:avLst/>
          </a:prstGeom>
          <a:ln w="5715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5542" name="Line 70"/>
          <p:cNvSpPr/>
          <p:nvPr/>
        </p:nvSpPr>
        <p:spPr>
          <a:xfrm>
            <a:off x="838200" y="4114800"/>
            <a:ext cx="2133600" cy="0"/>
          </a:xfrm>
          <a:prstGeom prst="line">
            <a:avLst/>
          </a:prstGeom>
          <a:ln w="5715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5543" name="Line 71"/>
          <p:cNvSpPr/>
          <p:nvPr/>
        </p:nvSpPr>
        <p:spPr>
          <a:xfrm flipV="1">
            <a:off x="2438400" y="4114800"/>
            <a:ext cx="533400" cy="533400"/>
          </a:xfrm>
          <a:prstGeom prst="line">
            <a:avLst/>
          </a:prstGeom>
          <a:ln w="5715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5544" name="Line 72"/>
          <p:cNvSpPr/>
          <p:nvPr/>
        </p:nvSpPr>
        <p:spPr>
          <a:xfrm>
            <a:off x="304800" y="4648200"/>
            <a:ext cx="2133600" cy="0"/>
          </a:xfrm>
          <a:prstGeom prst="line">
            <a:avLst/>
          </a:prstGeom>
          <a:ln w="5715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5545" name="Line 73"/>
          <p:cNvSpPr/>
          <p:nvPr/>
        </p:nvSpPr>
        <p:spPr>
          <a:xfrm flipV="1">
            <a:off x="304800" y="4114800"/>
            <a:ext cx="533400" cy="533400"/>
          </a:xfrm>
          <a:prstGeom prst="line">
            <a:avLst/>
          </a:prstGeom>
          <a:ln w="5715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5546" name="Line 74"/>
          <p:cNvSpPr/>
          <p:nvPr/>
        </p:nvSpPr>
        <p:spPr>
          <a:xfrm>
            <a:off x="838200" y="2514600"/>
            <a:ext cx="0" cy="1600200"/>
          </a:xfrm>
          <a:prstGeom prst="line">
            <a:avLst/>
          </a:prstGeom>
          <a:ln w="5715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5547" name="Line 75"/>
          <p:cNvSpPr/>
          <p:nvPr/>
        </p:nvSpPr>
        <p:spPr>
          <a:xfrm>
            <a:off x="2971800" y="2514600"/>
            <a:ext cx="0" cy="1600200"/>
          </a:xfrm>
          <a:prstGeom prst="line">
            <a:avLst/>
          </a:prstGeom>
          <a:ln w="5715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5548" name="Line 76"/>
          <p:cNvSpPr/>
          <p:nvPr/>
        </p:nvSpPr>
        <p:spPr>
          <a:xfrm>
            <a:off x="2438400" y="3048000"/>
            <a:ext cx="0" cy="1600200"/>
          </a:xfrm>
          <a:prstGeom prst="line">
            <a:avLst/>
          </a:prstGeom>
          <a:ln w="5715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5549" name="Line 77"/>
          <p:cNvSpPr/>
          <p:nvPr/>
        </p:nvSpPr>
        <p:spPr>
          <a:xfrm>
            <a:off x="304800" y="3048000"/>
            <a:ext cx="0" cy="1600200"/>
          </a:xfrm>
          <a:prstGeom prst="line">
            <a:avLst/>
          </a:prstGeom>
          <a:ln w="57150" cap="flat" cmpd="sng">
            <a:solidFill>
              <a:srgbClr val="00FF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9" name="Line 17"/>
          <p:cNvSpPr/>
          <p:nvPr/>
        </p:nvSpPr>
        <p:spPr>
          <a:xfrm flipV="1">
            <a:off x="285750" y="4648200"/>
            <a:ext cx="2168525" cy="17463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0" name="Line 17"/>
          <p:cNvSpPr/>
          <p:nvPr/>
        </p:nvSpPr>
        <p:spPr>
          <a:xfrm flipV="1">
            <a:off x="2438400" y="4097338"/>
            <a:ext cx="533400" cy="542925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1" name="Line 17"/>
          <p:cNvSpPr/>
          <p:nvPr/>
        </p:nvSpPr>
        <p:spPr>
          <a:xfrm flipV="1">
            <a:off x="2959100" y="2497138"/>
            <a:ext cx="12700" cy="1587500"/>
          </a:xfrm>
          <a:prstGeom prst="line">
            <a:avLst/>
          </a:prstGeom>
          <a:ln w="2857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54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5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5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105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99"/>
                            </p:stCondLst>
                            <p:childTnLst>
                              <p:par>
                                <p:cTn id="6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10548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8" dur="80"/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9" dur="80"/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80"/>
                                        <p:tgtEl>
                                          <p:spTgt spid="1055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9"/>
                            </p:stCondLst>
                            <p:childTnLst>
                              <p:par>
                                <p:cTn id="7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105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1054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80"/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80"/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80"/>
                                        <p:tgtEl>
                                          <p:spTgt spid="1055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19"/>
                            </p:stCondLst>
                            <p:childTnLst>
                              <p:par>
                                <p:cTn id="8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054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0549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0" dur="80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1" dur="80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80"/>
                                        <p:tgtEl>
                                          <p:spTgt spid="1055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99"/>
                            </p:stCondLst>
                            <p:childTnLst>
                              <p:par>
                                <p:cTn id="9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5" dur="500" tmFilter="0, 0; .2, .5; .8, .5; 1, 0"/>
                                        <p:tgtEl>
                                          <p:spTgt spid="10548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6" dur="250" autoRev="1" fill="hold"/>
                                        <p:tgtEl>
                                          <p:spTgt spid="10548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1" dur="80"/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2" dur="80"/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80"/>
                                        <p:tgtEl>
                                          <p:spTgt spid="1055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99"/>
                            </p:stCondLst>
                            <p:childTnLst>
                              <p:par>
                                <p:cTn id="105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0549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0549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2" dur="80"/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13" dur="80"/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80"/>
                                        <p:tgtEl>
                                          <p:spTgt spid="1055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359"/>
                            </p:stCondLst>
                            <p:childTnLst>
                              <p:par>
                                <p:cTn id="1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7" dur="500" tmFilter="0, 0; .2, .5; .8, .5; 1, 0"/>
                                        <p:tgtEl>
                                          <p:spTgt spid="1054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8" dur="250" autoRev="1" fill="hold"/>
                                        <p:tgtEl>
                                          <p:spTgt spid="10548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3" dur="80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4" dur="80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80"/>
                                        <p:tgtEl>
                                          <p:spTgt spid="1055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59"/>
                            </p:stCondLst>
                            <p:childTnLst>
                              <p:par>
                                <p:cTn id="1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1054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1054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4" dur="80"/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5" dur="80"/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80"/>
                                        <p:tgtEl>
                                          <p:spTgt spid="1055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19"/>
                            </p:stCondLst>
                            <p:childTnLst>
                              <p:par>
                                <p:cTn id="13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9" dur="500" tmFilter="0, 0; .2, .5; .8, .5; 1, 0"/>
                                        <p:tgtEl>
                                          <p:spTgt spid="10549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0" dur="250" autoRev="1" fill="hold"/>
                                        <p:tgtEl>
                                          <p:spTgt spid="10549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0" dur="80"/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1" dur="80"/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2" dur="80"/>
                                        <p:tgtEl>
                                          <p:spTgt spid="1055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59"/>
                            </p:stCondLst>
                            <p:childTnLst>
                              <p:par>
                                <p:cTn id="15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8" dur="80"/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9" dur="80"/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80"/>
                                        <p:tgtEl>
                                          <p:spTgt spid="1055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79"/>
                            </p:stCondLst>
                            <p:childTnLst>
                              <p:par>
                                <p:cTn id="1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/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6" dur="80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7" dur="80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80"/>
                                        <p:tgtEl>
                                          <p:spTgt spid="1055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79"/>
                            </p:stCondLst>
                            <p:childTnLst>
                              <p:par>
                                <p:cTn id="19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4" dur="80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5" dur="80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6" dur="80"/>
                                        <p:tgtEl>
                                          <p:spTgt spid="1055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359"/>
                            </p:stCondLst>
                            <p:childTnLst>
                              <p:par>
                                <p:cTn id="20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/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2" dur="80"/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3" dur="80"/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4" dur="80"/>
                                        <p:tgtEl>
                                          <p:spTgt spid="105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439"/>
                            </p:stCondLst>
                            <p:childTnLst>
                              <p:par>
                                <p:cTn id="2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/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40" dur="80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1" dur="80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2" dur="80"/>
                                        <p:tgtEl>
                                          <p:spTgt spid="1055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439"/>
                            </p:stCondLst>
                            <p:childTnLst>
                              <p:par>
                                <p:cTn id="24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8" dur="80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59" dur="80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0" dur="80"/>
                                        <p:tgtEl>
                                          <p:spTgt spid="105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359"/>
                            </p:stCondLst>
                            <p:childTnLst>
                              <p:par>
                                <p:cTn id="26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500" fill="hold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9" dur="500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6" dur="80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7" dur="80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8" dur="80"/>
                                        <p:tgtEl>
                                          <p:spTgt spid="105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359"/>
                            </p:stCondLst>
                            <p:childTnLst>
                              <p:par>
                                <p:cTn id="28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500"/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0" fill="hold">
                      <p:stCondLst>
                        <p:cond delay="indefinite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4" dur="80"/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5" dur="80"/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6" dur="80"/>
                                        <p:tgtEl>
                                          <p:spTgt spid="1055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479"/>
                            </p:stCondLst>
                            <p:childTnLst>
                              <p:par>
                                <p:cTn id="29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5" dur="500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/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2" dur="80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3" dur="80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4" dur="80"/>
                                        <p:tgtEl>
                                          <p:spTgt spid="1055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359"/>
                            </p:stCondLst>
                            <p:childTnLst>
                              <p:par>
                                <p:cTn id="3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3" dur="500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/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6" fill="hold">
                      <p:stCondLst>
                        <p:cond delay="indefinite"/>
                      </p:stCondLst>
                      <p:childTnLst>
                        <p:par>
                          <p:cTn id="327" fill="hold">
                            <p:stCondLst>
                              <p:cond delay="0"/>
                            </p:stCondLst>
                            <p:childTnLst>
                              <p:par>
                                <p:cTn id="3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0" dur="80"/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1" dur="80"/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2" dur="80"/>
                                        <p:tgtEl>
                                          <p:spTgt spid="105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399"/>
                            </p:stCondLst>
                            <p:childTnLst>
                              <p:par>
                                <p:cTn id="3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1" dur="500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/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8" dur="80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9" dur="80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0" dur="80"/>
                                        <p:tgtEl>
                                          <p:spTgt spid="1055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439"/>
                            </p:stCondLst>
                            <p:childTnLst>
                              <p:par>
                                <p:cTn id="35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9" dur="500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500"/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2" fill="hold">
                      <p:stCondLst>
                        <p:cond delay="indefinite"/>
                      </p:stCondLst>
                      <p:childTnLst>
                        <p:par>
                          <p:cTn id="363" fill="hold">
                            <p:stCondLst>
                              <p:cond delay="0"/>
                            </p:stCondLst>
                            <p:childTnLst>
                              <p:par>
                                <p:cTn id="3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6" dur="1000"/>
                                        <p:tgtEl>
                                          <p:spTgt spid="105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7" dur="1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1000" fill="hold"/>
                                        <p:tgtEl>
                                          <p:spTgt spid="105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3" dur="10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6" fill="hold">
                      <p:stCondLst>
                        <p:cond delay="indefinite"/>
                      </p:stCondLst>
                      <p:childTnLst>
                        <p:par>
                          <p:cTn id="377" fill="hold">
                            <p:stCondLst>
                              <p:cond delay="0"/>
                            </p:stCondLst>
                            <p:childTnLst>
                              <p:par>
                                <p:cTn id="3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1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3" fill="hold">
                      <p:stCondLst>
                        <p:cond delay="indefinite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7" dur="80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8" dur="80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9" dur="80"/>
                                        <p:tgtEl>
                                          <p:spTgt spid="1055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2" grpId="0"/>
      <p:bldP spid="105483" grpId="0"/>
      <p:bldP spid="105485" grpId="0"/>
      <p:bldP spid="105486" grpId="0"/>
      <p:bldP spid="105486" grpId="1"/>
      <p:bldP spid="105487" grpId="0"/>
      <p:bldP spid="105487" grpId="1"/>
      <p:bldP spid="105488" grpId="0"/>
      <p:bldP spid="105488" grpId="1"/>
      <p:bldP spid="105489" grpId="0"/>
      <p:bldP spid="105489" grpId="1"/>
      <p:bldP spid="105490" grpId="0"/>
      <p:bldP spid="105490" grpId="1"/>
      <p:bldP spid="105491" grpId="0"/>
      <p:bldP spid="105491" grpId="1"/>
      <p:bldP spid="105492" grpId="0"/>
      <p:bldP spid="105492" grpId="1"/>
      <p:bldP spid="105493" grpId="0"/>
      <p:bldP spid="105493" grpId="1"/>
      <p:bldP spid="105495" grpId="0"/>
      <p:bldP spid="105500" grpId="0"/>
      <p:bldP spid="105515" grpId="0"/>
      <p:bldP spid="105516" grpId="0"/>
      <p:bldP spid="105517" grpId="0"/>
      <p:bldP spid="105518" grpId="0"/>
      <p:bldP spid="105519" grpId="0"/>
      <p:bldP spid="105520" grpId="0"/>
      <p:bldP spid="105521" grpId="0"/>
      <p:bldP spid="105522" grpId="0"/>
      <p:bldP spid="105523" grpId="0"/>
      <p:bldP spid="105524" grpId="0"/>
      <p:bldP spid="105525" grpId="0"/>
      <p:bldP spid="105526" grpId="0"/>
      <p:bldP spid="105528" grpId="0"/>
      <p:bldP spid="105529" grpId="0"/>
      <p:bldP spid="105530" grpId="0"/>
      <p:bldP spid="105531" grpId="0"/>
      <p:bldP spid="105532" grpId="0"/>
      <p:bldP spid="105533" grpId="0"/>
      <p:bldP spid="105534" grpId="0"/>
      <p:bldP spid="1055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6082" name="Line 2"/>
          <p:cNvSpPr/>
          <p:nvPr/>
        </p:nvSpPr>
        <p:spPr>
          <a:xfrm>
            <a:off x="5257800" y="3886200"/>
            <a:ext cx="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46083" name="Text Box 3"/>
          <p:cNvSpPr txBox="1"/>
          <p:nvPr/>
        </p:nvSpPr>
        <p:spPr>
          <a:xfrm>
            <a:off x="381000" y="395288"/>
            <a:ext cx="3505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 .Hình hộp chữ nhật</a:t>
            </a:r>
            <a:r>
              <a: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n-US" altLang="en-US" sz="24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463550" y="1143000"/>
            <a:ext cx="2286000" cy="1219200"/>
            <a:chOff x="2736" y="1536"/>
            <a:chExt cx="1440" cy="768"/>
          </a:xfrm>
        </p:grpSpPr>
        <p:sp>
          <p:nvSpPr>
            <p:cNvPr id="46088" name="AutoShape 8"/>
            <p:cNvSpPr/>
            <p:nvPr/>
          </p:nvSpPr>
          <p:spPr>
            <a:xfrm>
              <a:off x="2736" y="1536"/>
              <a:ext cx="1440" cy="76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6089" name="Line 9"/>
            <p:cNvSpPr/>
            <p:nvPr/>
          </p:nvSpPr>
          <p:spPr>
            <a:xfrm>
              <a:off x="2928" y="1536"/>
              <a:ext cx="0" cy="576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6090" name="Line 10"/>
            <p:cNvSpPr/>
            <p:nvPr/>
          </p:nvSpPr>
          <p:spPr>
            <a:xfrm flipH="1">
              <a:off x="2928" y="2112"/>
              <a:ext cx="1248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6091" name="Line 11"/>
            <p:cNvSpPr/>
            <p:nvPr/>
          </p:nvSpPr>
          <p:spPr>
            <a:xfrm flipH="1">
              <a:off x="2736" y="2112"/>
              <a:ext cx="192" cy="192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38924" name="Text Box 12"/>
          <p:cNvSpPr txBox="1"/>
          <p:nvPr/>
        </p:nvSpPr>
        <p:spPr>
          <a:xfrm>
            <a:off x="320675" y="3038475"/>
            <a:ext cx="8594725" cy="1508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Hình hộp chữ nhật có: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 mặt 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(2 mặt đáy và 4 mặt bên), các mặt đều là hình chữ nhật;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có 8 đỉnh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 cạnh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 kích thước: chiều dài, chiều rộng, chiều cao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6" name="Text Box 14"/>
          <p:cNvSpPr txBox="1"/>
          <p:nvPr/>
        </p:nvSpPr>
        <p:spPr>
          <a:xfrm>
            <a:off x="3276600" y="2514600"/>
            <a:ext cx="2043113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KẾT LUẬN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7" name="Text Box 15"/>
          <p:cNvSpPr txBox="1"/>
          <p:nvPr/>
        </p:nvSpPr>
        <p:spPr>
          <a:xfrm>
            <a:off x="3429000" y="1143000"/>
            <a:ext cx="5486400" cy="9461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 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Hãy kể tên các đồ vật có dạng hình hộp chữ nhật.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389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8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89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8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8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6" grpId="0"/>
      <p:bldP spid="3892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7106" name="Picture 2" descr="Image result for bể cá min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4600" y="-341312"/>
            <a:ext cx="3663950" cy="3663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07" name="Picture 4" descr="Image result for tủ đựng hồ sơ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" y="-9525"/>
            <a:ext cx="3197225" cy="3197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7108" name="AutoShape 6" descr="Image result for hop qua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pic>
        <p:nvPicPr>
          <p:cNvPr id="47109" name="Picture 10" descr="Image result for hop qu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5875"/>
            <a:ext cx="2971800" cy="2971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0" name="Picture 12" descr="Image result for hop bán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00" y="3322638"/>
            <a:ext cx="5619750" cy="3082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111" name="Picture 14" descr="Image result for hop giấ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10075" y="3017838"/>
            <a:ext cx="4356100" cy="3267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8130" name="Text Box 2"/>
          <p:cNvSpPr txBox="1"/>
          <p:nvPr/>
        </p:nvSpPr>
        <p:spPr>
          <a:xfrm>
            <a:off x="260350" y="152400"/>
            <a:ext cx="5181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2. Hình lập phương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 rot="-5400000">
            <a:off x="125413" y="879475"/>
            <a:ext cx="1905000" cy="1752600"/>
            <a:chOff x="2160" y="1440"/>
            <a:chExt cx="1728" cy="1680"/>
          </a:xfrm>
        </p:grpSpPr>
        <p:sp>
          <p:nvSpPr>
            <p:cNvPr id="48143" name="AutoShape 7"/>
            <p:cNvSpPr/>
            <p:nvPr/>
          </p:nvSpPr>
          <p:spPr>
            <a:xfrm>
              <a:off x="2160" y="1440"/>
              <a:ext cx="1728" cy="1680"/>
            </a:xfrm>
            <a:prstGeom prst="cube">
              <a:avLst>
                <a:gd name="adj" fmla="val 26431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44" name="Oval 8"/>
            <p:cNvSpPr/>
            <p:nvPr/>
          </p:nvSpPr>
          <p:spPr>
            <a:xfrm>
              <a:off x="2730" y="2376"/>
              <a:ext cx="201" cy="201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45" name="Oval 9"/>
            <p:cNvSpPr/>
            <p:nvPr/>
          </p:nvSpPr>
          <p:spPr>
            <a:xfrm>
              <a:off x="2208" y="1929"/>
              <a:ext cx="201" cy="201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46" name="Oval 10"/>
            <p:cNvSpPr/>
            <p:nvPr/>
          </p:nvSpPr>
          <p:spPr>
            <a:xfrm>
              <a:off x="3177" y="1938"/>
              <a:ext cx="201" cy="201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47" name="Oval 11"/>
            <p:cNvSpPr/>
            <p:nvPr/>
          </p:nvSpPr>
          <p:spPr>
            <a:xfrm>
              <a:off x="3168" y="2850"/>
              <a:ext cx="201" cy="201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48" name="Oval 12"/>
            <p:cNvSpPr/>
            <p:nvPr/>
          </p:nvSpPr>
          <p:spPr>
            <a:xfrm>
              <a:off x="2208" y="2859"/>
              <a:ext cx="201" cy="201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49" name="Oval 13"/>
            <p:cNvSpPr/>
            <p:nvPr/>
          </p:nvSpPr>
          <p:spPr>
            <a:xfrm>
              <a:off x="2625" y="1491"/>
              <a:ext cx="207" cy="93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50" name="Oval 14"/>
            <p:cNvSpPr/>
            <p:nvPr/>
          </p:nvSpPr>
          <p:spPr>
            <a:xfrm>
              <a:off x="3360" y="1488"/>
              <a:ext cx="207" cy="93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51" name="Oval 15"/>
            <p:cNvSpPr/>
            <p:nvPr/>
          </p:nvSpPr>
          <p:spPr>
            <a:xfrm>
              <a:off x="2352" y="1728"/>
              <a:ext cx="207" cy="93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52" name="Oval 16"/>
            <p:cNvSpPr/>
            <p:nvPr/>
          </p:nvSpPr>
          <p:spPr>
            <a:xfrm>
              <a:off x="3168" y="1728"/>
              <a:ext cx="207" cy="93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53" name="Oval 17"/>
            <p:cNvSpPr/>
            <p:nvPr/>
          </p:nvSpPr>
          <p:spPr>
            <a:xfrm>
              <a:off x="3621" y="2121"/>
              <a:ext cx="96" cy="19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54" name="Oval 18"/>
            <p:cNvSpPr/>
            <p:nvPr/>
          </p:nvSpPr>
          <p:spPr>
            <a:xfrm>
              <a:off x="3753" y="1611"/>
              <a:ext cx="96" cy="19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8155" name="Oval 19"/>
            <p:cNvSpPr/>
            <p:nvPr/>
          </p:nvSpPr>
          <p:spPr>
            <a:xfrm>
              <a:off x="3495" y="2715"/>
              <a:ext cx="96" cy="192"/>
            </a:xfrm>
            <a:prstGeom prst="ellipse">
              <a:avLst/>
            </a:prstGeom>
            <a:solidFill>
              <a:schemeClr val="tx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9956" name="Text Box 20"/>
          <p:cNvSpPr txBox="1"/>
          <p:nvPr/>
        </p:nvSpPr>
        <p:spPr>
          <a:xfrm>
            <a:off x="381000" y="5119688"/>
            <a:ext cx="8366125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Con súc sắc, lập phương rubik có dạng hình lập ph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ng.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9957" name="Text Box 21"/>
          <p:cNvSpPr txBox="1"/>
          <p:nvPr/>
        </p:nvSpPr>
        <p:spPr>
          <a:xfrm>
            <a:off x="274638" y="2971800"/>
            <a:ext cx="2514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Con súc sắc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1" name="Picture 2" descr="C:\Users\Administrator\Desktop\image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14538" y="665163"/>
            <a:ext cx="2362200" cy="20431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3" descr="C:\Users\Administrator\Desktop\tải xuố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8950" y="555625"/>
            <a:ext cx="2286000" cy="2152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Text Box 37"/>
          <p:cNvSpPr txBox="1"/>
          <p:nvPr/>
        </p:nvSpPr>
        <p:spPr>
          <a:xfrm>
            <a:off x="2971800" y="2976563"/>
            <a:ext cx="2590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RUBIK</a:t>
            </a:r>
            <a:endParaRPr lang="en-US" altLang="en-US" sz="28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4" name="Group 32"/>
          <p:cNvGrpSpPr/>
          <p:nvPr/>
        </p:nvGrpSpPr>
        <p:grpSpPr>
          <a:xfrm>
            <a:off x="6621463" y="2195513"/>
            <a:ext cx="2133600" cy="1890712"/>
            <a:chOff x="336" y="1104"/>
            <a:chExt cx="768" cy="768"/>
          </a:xfrm>
        </p:grpSpPr>
        <p:sp>
          <p:nvSpPr>
            <p:cNvPr id="48139" name="AutoShape 33"/>
            <p:cNvSpPr/>
            <p:nvPr/>
          </p:nvSpPr>
          <p:spPr>
            <a:xfrm>
              <a:off x="336" y="1104"/>
              <a:ext cx="765" cy="765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9525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140" name="Line 34"/>
            <p:cNvSpPr/>
            <p:nvPr/>
          </p:nvSpPr>
          <p:spPr>
            <a:xfrm>
              <a:off x="528" y="1104"/>
              <a:ext cx="0" cy="576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8141" name="Line 35"/>
            <p:cNvSpPr/>
            <p:nvPr/>
          </p:nvSpPr>
          <p:spPr>
            <a:xfrm flipH="1">
              <a:off x="528" y="1680"/>
              <a:ext cx="576" cy="0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48142" name="Line 36"/>
            <p:cNvSpPr/>
            <p:nvPr/>
          </p:nvSpPr>
          <p:spPr>
            <a:xfrm flipV="1">
              <a:off x="336" y="1680"/>
              <a:ext cx="192" cy="192"/>
            </a:xfrm>
            <a:prstGeom prst="line">
              <a:avLst/>
            </a:prstGeom>
            <a:ln w="38100" cap="flat" cmpd="sng">
              <a:solidFill>
                <a:srgbClr val="000000"/>
              </a:solidFill>
              <a:prstDash val="sysDot"/>
              <a:headEnd type="none" w="med" len="med"/>
              <a:tailEnd type="none" w="med" len="med"/>
            </a:ln>
          </p:spPr>
        </p:sp>
      </p:grpSp>
      <p:sp>
        <p:nvSpPr>
          <p:cNvPr id="29" name="Text Box 41"/>
          <p:cNvSpPr txBox="1"/>
          <p:nvPr/>
        </p:nvSpPr>
        <p:spPr>
          <a:xfrm>
            <a:off x="5791200" y="4267200"/>
            <a:ext cx="3505200" cy="5540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lập phương</a:t>
            </a:r>
            <a:endParaRPr lang="en-US" altLang="en-US" sz="3000" b="1" i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56" grpId="0"/>
      <p:bldP spid="39957" grpId="0"/>
      <p:bldP spid="23" grpId="0"/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3"/>
          <p:cNvGrpSpPr/>
          <p:nvPr/>
        </p:nvGrpSpPr>
        <p:grpSpPr>
          <a:xfrm>
            <a:off x="398463" y="1535113"/>
            <a:ext cx="8686800" cy="3962400"/>
            <a:chOff x="126" y="1680"/>
            <a:chExt cx="2898" cy="2064"/>
          </a:xfrm>
        </p:grpSpPr>
        <p:sp>
          <p:nvSpPr>
            <p:cNvPr id="49156" name="AutoShape 4"/>
            <p:cNvSpPr/>
            <p:nvPr/>
          </p:nvSpPr>
          <p:spPr>
            <a:xfrm>
              <a:off x="126" y="1680"/>
              <a:ext cx="2706" cy="206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157" name="Text Box 5"/>
            <p:cNvSpPr txBox="1"/>
            <p:nvPr/>
          </p:nvSpPr>
          <p:spPr>
            <a:xfrm>
              <a:off x="192" y="2122"/>
              <a:ext cx="2832" cy="3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457200" lvl="0" indent="-4572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solidFill>
                  <a:srgbClr val="99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158" name="Text Box 6"/>
            <p:cNvSpPr txBox="1"/>
            <p:nvPr/>
          </p:nvSpPr>
          <p:spPr>
            <a:xfrm>
              <a:off x="192" y="2602"/>
              <a:ext cx="2832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457200" lvl="0" indent="-4572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solidFill>
                  <a:srgbClr val="99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159" name="Text Box 7"/>
            <p:cNvSpPr txBox="1"/>
            <p:nvPr/>
          </p:nvSpPr>
          <p:spPr>
            <a:xfrm>
              <a:off x="180" y="3159"/>
              <a:ext cx="2832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457200" lvl="0" indent="-4572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solidFill>
                  <a:srgbClr val="99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9160" name="Text Box 8"/>
            <p:cNvSpPr txBox="1"/>
            <p:nvPr/>
          </p:nvSpPr>
          <p:spPr>
            <a:xfrm>
              <a:off x="228" y="1776"/>
              <a:ext cx="2568" cy="181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   </a:t>
              </a:r>
              <a:endParaRPr lang="en-US" altLang="en-US" sz="2800" i="1" dirty="0">
                <a:solidFill>
                  <a:srgbClr val="0000FF"/>
                </a:solidFill>
                <a:latin typeface="Times New Roman" panose="02020603050405020304" pitchFamily="18" charset="0"/>
              </a:endParaRPr>
            </a:p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Hãy quan sát hình lập phương và trả lời câu hỏi:</a:t>
              </a:r>
              <a:endPara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</a:rPr>
                <a:t>+ Hình lập phương có mấy mặt?</a:t>
              </a:r>
              <a:endParaRPr lang="en-US" altLang="en-US" sz="2800" dirty="0">
                <a:latin typeface="Times New Roman" panose="02020603050405020304" pitchFamily="18" charset="0"/>
              </a:endParaRPr>
            </a:p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</a:rPr>
                <a:t>+ Các mặt hình lập phương đều là hình gì?</a:t>
              </a:r>
              <a:endParaRPr lang="en-US" altLang="en-US" sz="2800" dirty="0">
                <a:latin typeface="Times New Roman" panose="02020603050405020304" pitchFamily="18" charset="0"/>
              </a:endParaRPr>
            </a:p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</a:rPr>
                <a:t>+ Hình lập phương có mấy đỉnh?</a:t>
              </a:r>
              <a:endParaRPr lang="en-US" altLang="en-US" sz="2800" dirty="0">
                <a:latin typeface="Times New Roman" panose="02020603050405020304" pitchFamily="18" charset="0"/>
              </a:endParaRPr>
            </a:p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</a:rPr>
                <a:t>+ Hình lập phương có mấy cạnh?</a:t>
              </a:r>
              <a:endParaRPr lang="en-US" altLang="en-US" sz="2800" dirty="0">
                <a:latin typeface=".VnTime" pitchFamily="34" charset="0"/>
              </a:endParaRPr>
            </a:p>
          </p:txBody>
        </p:sp>
      </p:grpSp>
      <p:sp>
        <p:nvSpPr>
          <p:cNvPr id="49155" name="Text Box 12"/>
          <p:cNvSpPr txBox="1"/>
          <p:nvPr/>
        </p:nvSpPr>
        <p:spPr>
          <a:xfrm>
            <a:off x="238125" y="152400"/>
            <a:ext cx="43434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 dirty="0">
                <a:solidFill>
                  <a:srgbClr val="3333CC"/>
                </a:solidFill>
                <a:latin typeface="Times New Roman" panose="02020603050405020304" pitchFamily="18" charset="0"/>
              </a:rPr>
              <a:t>2. Hình lập phương</a:t>
            </a:r>
            <a:endParaRPr lang="en-US" altLang="en-US" sz="2400" b="1" u="sng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0658" name="Rectangle 2"/>
          <p:cNvSpPr/>
          <p:nvPr/>
        </p:nvSpPr>
        <p:spPr>
          <a:xfrm>
            <a:off x="4552950" y="2387600"/>
            <a:ext cx="1123950" cy="939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0179" name="Text Box 3"/>
          <p:cNvSpPr txBox="1"/>
          <p:nvPr/>
        </p:nvSpPr>
        <p:spPr>
          <a:xfrm>
            <a:off x="304800" y="533400"/>
            <a:ext cx="5181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 . Hình lập phương</a:t>
            </a:r>
            <a:r>
              <a:rPr lang="en-US" altLang="en-US" sz="1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endParaRPr lang="en-US" altLang="en-US" sz="1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1143000" y="2438400"/>
            <a:ext cx="1524000" cy="1295400"/>
            <a:chOff x="720" y="1824"/>
            <a:chExt cx="1008" cy="912"/>
          </a:xfrm>
        </p:grpSpPr>
        <p:sp>
          <p:nvSpPr>
            <p:cNvPr id="50196" name="AutoShape 5"/>
            <p:cNvSpPr/>
            <p:nvPr/>
          </p:nvSpPr>
          <p:spPr>
            <a:xfrm>
              <a:off x="720" y="1824"/>
              <a:ext cx="1008" cy="912"/>
            </a:xfrm>
            <a:prstGeom prst="cube">
              <a:avLst>
                <a:gd name="adj" fmla="val 2763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197" name="Line 6"/>
            <p:cNvSpPr/>
            <p:nvPr/>
          </p:nvSpPr>
          <p:spPr>
            <a:xfrm flipH="1">
              <a:off x="972" y="2484"/>
              <a:ext cx="72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50198" name="Line 7"/>
            <p:cNvSpPr/>
            <p:nvPr/>
          </p:nvSpPr>
          <p:spPr>
            <a:xfrm>
              <a:off x="972" y="1824"/>
              <a:ext cx="0" cy="67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50199" name="Line 8"/>
            <p:cNvSpPr/>
            <p:nvPr/>
          </p:nvSpPr>
          <p:spPr>
            <a:xfrm flipH="1">
              <a:off x="720" y="2496"/>
              <a:ext cx="252" cy="21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70665" name="Line 9"/>
          <p:cNvSpPr/>
          <p:nvPr/>
        </p:nvSpPr>
        <p:spPr>
          <a:xfrm>
            <a:off x="2743200" y="3200400"/>
            <a:ext cx="609600" cy="0"/>
          </a:xfrm>
          <a:prstGeom prst="line">
            <a:avLst/>
          </a:prstGeom>
          <a:ln w="9525" cap="flat" cmpd="sng">
            <a:solidFill>
              <a:srgbClr val="FF33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70667" name="Text Box 11"/>
          <p:cNvSpPr txBox="1"/>
          <p:nvPr/>
        </p:nvSpPr>
        <p:spPr>
          <a:xfrm>
            <a:off x="685800" y="4800600"/>
            <a:ext cx="7086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- Hình lập phương gồm 6 mặt, 8 đỉnh 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8" name="Text Box 12"/>
          <p:cNvSpPr txBox="1"/>
          <p:nvPr/>
        </p:nvSpPr>
        <p:spPr>
          <a:xfrm>
            <a:off x="685800" y="5334000"/>
            <a:ext cx="83058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- Các mặt của hình lập phương đều là hình vuông bằng nhau 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70" name="Rectangle 14"/>
          <p:cNvSpPr/>
          <p:nvPr/>
        </p:nvSpPr>
        <p:spPr>
          <a:xfrm>
            <a:off x="4552950" y="1447800"/>
            <a:ext cx="1123950" cy="939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71" name="Rectangle 15"/>
          <p:cNvSpPr/>
          <p:nvPr/>
        </p:nvSpPr>
        <p:spPr>
          <a:xfrm>
            <a:off x="4552950" y="3327400"/>
            <a:ext cx="1123950" cy="939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72" name="Rectangle 16"/>
          <p:cNvSpPr/>
          <p:nvPr/>
        </p:nvSpPr>
        <p:spPr>
          <a:xfrm>
            <a:off x="3429000" y="2387600"/>
            <a:ext cx="1123950" cy="939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73" name="Rectangle 17"/>
          <p:cNvSpPr/>
          <p:nvPr/>
        </p:nvSpPr>
        <p:spPr>
          <a:xfrm>
            <a:off x="5676900" y="2387600"/>
            <a:ext cx="1123950" cy="939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74" name="Rectangle 18"/>
          <p:cNvSpPr/>
          <p:nvPr/>
        </p:nvSpPr>
        <p:spPr>
          <a:xfrm>
            <a:off x="6800850" y="2387600"/>
            <a:ext cx="1123950" cy="939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19"/>
          <p:cNvGrpSpPr/>
          <p:nvPr/>
        </p:nvGrpSpPr>
        <p:grpSpPr>
          <a:xfrm>
            <a:off x="3429000" y="1447800"/>
            <a:ext cx="4495800" cy="2819400"/>
            <a:chOff x="2160" y="912"/>
            <a:chExt cx="2832" cy="1776"/>
          </a:xfrm>
        </p:grpSpPr>
        <p:sp>
          <p:nvSpPr>
            <p:cNvPr id="50190" name="Rectangle 20"/>
            <p:cNvSpPr/>
            <p:nvPr/>
          </p:nvSpPr>
          <p:spPr>
            <a:xfrm>
              <a:off x="2868" y="1504"/>
              <a:ext cx="708" cy="59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191" name="Rectangle 21"/>
            <p:cNvSpPr/>
            <p:nvPr/>
          </p:nvSpPr>
          <p:spPr>
            <a:xfrm>
              <a:off x="2868" y="912"/>
              <a:ext cx="708" cy="59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192" name="Rectangle 22"/>
            <p:cNvSpPr/>
            <p:nvPr/>
          </p:nvSpPr>
          <p:spPr>
            <a:xfrm>
              <a:off x="2868" y="2096"/>
              <a:ext cx="708" cy="59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193" name="Rectangle 23"/>
            <p:cNvSpPr/>
            <p:nvPr/>
          </p:nvSpPr>
          <p:spPr>
            <a:xfrm>
              <a:off x="2160" y="1504"/>
              <a:ext cx="708" cy="59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194" name="Rectangle 24"/>
            <p:cNvSpPr/>
            <p:nvPr/>
          </p:nvSpPr>
          <p:spPr>
            <a:xfrm>
              <a:off x="4284" y="1504"/>
              <a:ext cx="708" cy="59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0195" name="Rectangle 25"/>
            <p:cNvSpPr/>
            <p:nvPr/>
          </p:nvSpPr>
          <p:spPr>
            <a:xfrm>
              <a:off x="3576" y="1504"/>
              <a:ext cx="708" cy="592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0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E-6 0.04815 L 0.00173 0.13889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64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73 -0.00463 L 0.00173 -0.1361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63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0277 L 0.12187 0.0027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6500"/>
                            </p:stCondLst>
                            <p:childTnLst>
                              <p:par>
                                <p:cTn id="48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-0.00093 L -0.12222 3.33333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500"/>
                            </p:stCondLst>
                            <p:childTnLst>
                              <p:par>
                                <p:cTn id="51" presetID="35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3.33333E-6 L -0.24583 3.33333E-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0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70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70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53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0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70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3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70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 animBg="1"/>
      <p:bldP spid="70658" grpId="1" animBg="1"/>
      <p:bldP spid="70667" grpId="0"/>
      <p:bldP spid="70670" grpId="0" animBg="1"/>
      <p:bldP spid="70670" grpId="1" animBg="1"/>
      <p:bldP spid="70670" grpId="2" animBg="1"/>
      <p:bldP spid="70671" grpId="0" animBg="1"/>
      <p:bldP spid="70671" grpId="1" animBg="1"/>
      <p:bldP spid="70671" grpId="2" animBg="1"/>
      <p:bldP spid="70672" grpId="0" animBg="1"/>
      <p:bldP spid="70672" grpId="1" animBg="1"/>
      <p:bldP spid="70672" grpId="2" animBg="1"/>
      <p:bldP spid="70673" grpId="0" animBg="1"/>
      <p:bldP spid="70673" grpId="1" animBg="1"/>
      <p:bldP spid="70673" grpId="2" animBg="1"/>
      <p:bldP spid="70674" grpId="0" animBg="1"/>
      <p:bldP spid="70674" grpId="1" animBg="1"/>
      <p:bldP spid="70674" grpId="2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2" name="Text Box 29"/>
          <p:cNvSpPr txBox="1"/>
          <p:nvPr/>
        </p:nvSpPr>
        <p:spPr>
          <a:xfrm>
            <a:off x="2438400" y="457200"/>
            <a:ext cx="1119188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 u="sng" dirty="0">
                <a:solidFill>
                  <a:srgbClr val="FFFFFF"/>
                </a:solidFill>
              </a:rPr>
              <a:t>Toán</a:t>
            </a:r>
            <a:endParaRPr lang="en-US" altLang="en-US" sz="2800" b="1" u="sng" dirty="0">
              <a:solidFill>
                <a:srgbClr val="FFFFFF"/>
              </a:solidFill>
            </a:endParaRPr>
          </a:p>
        </p:txBody>
      </p:sp>
      <p:pic>
        <p:nvPicPr>
          <p:cNvPr id="51203" name="Picture 2" descr="C:\Users\Administrator\Desktop\image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150" y="3843338"/>
            <a:ext cx="3273425" cy="26797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4" name="Picture 2" descr="Related 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2675" y="3738563"/>
            <a:ext cx="2892425" cy="2524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05" name="AutoShape 6" descr="Image result for đèn ngủ hình lập phương"/>
          <p:cNvSpPr>
            <a:spLocks noChangeAspect="1"/>
          </p:cNvSpPr>
          <p:nvPr/>
        </p:nvSpPr>
        <p:spPr>
          <a:xfrm>
            <a:off x="155575" y="-144462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sp>
        <p:nvSpPr>
          <p:cNvPr id="51206" name="AutoShape 8" descr="Image result for đèn ngủ hình lập phương"/>
          <p:cNvSpPr>
            <a:spLocks noChangeAspect="1"/>
          </p:cNvSpPr>
          <p:nvPr/>
        </p:nvSpPr>
        <p:spPr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en-US" altLang="en-US" sz="1800" dirty="0">
              <a:solidFill>
                <a:srgbClr val="000000"/>
              </a:solidFill>
            </a:endParaRPr>
          </a:p>
        </p:txBody>
      </p:sp>
      <p:pic>
        <p:nvPicPr>
          <p:cNvPr id="51207" name="Picture 12" descr="Related 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3" y="87313"/>
            <a:ext cx="3432175" cy="33083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08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988" y="20638"/>
            <a:ext cx="4086225" cy="32940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1752600" y="1371600"/>
            <a:ext cx="1524000" cy="1295400"/>
            <a:chOff x="720" y="1824"/>
            <a:chExt cx="1008" cy="912"/>
          </a:xfrm>
        </p:grpSpPr>
        <p:sp>
          <p:nvSpPr>
            <p:cNvPr id="52240" name="AutoShape 3"/>
            <p:cNvSpPr/>
            <p:nvPr/>
          </p:nvSpPr>
          <p:spPr>
            <a:xfrm>
              <a:off x="720" y="1824"/>
              <a:ext cx="1008" cy="912"/>
            </a:xfrm>
            <a:prstGeom prst="cube">
              <a:avLst>
                <a:gd name="adj" fmla="val 2763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241" name="Line 4"/>
            <p:cNvSpPr/>
            <p:nvPr/>
          </p:nvSpPr>
          <p:spPr>
            <a:xfrm flipH="1">
              <a:off x="972" y="2484"/>
              <a:ext cx="72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2242" name="Line 5"/>
            <p:cNvSpPr/>
            <p:nvPr/>
          </p:nvSpPr>
          <p:spPr>
            <a:xfrm>
              <a:off x="972" y="1824"/>
              <a:ext cx="0" cy="67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2243" name="Line 6"/>
            <p:cNvSpPr/>
            <p:nvPr/>
          </p:nvSpPr>
          <p:spPr>
            <a:xfrm flipH="1">
              <a:off x="720" y="2496"/>
              <a:ext cx="252" cy="21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</p:grpSp>
      <p:sp>
        <p:nvSpPr>
          <p:cNvPr id="52227" name="Text Box 7"/>
          <p:cNvSpPr txBox="1"/>
          <p:nvPr/>
        </p:nvSpPr>
        <p:spPr>
          <a:xfrm>
            <a:off x="1524000" y="4953000"/>
            <a:ext cx="6858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" name="Group 8"/>
          <p:cNvGrpSpPr/>
          <p:nvPr/>
        </p:nvGrpSpPr>
        <p:grpSpPr>
          <a:xfrm>
            <a:off x="4572000" y="1447800"/>
            <a:ext cx="2286000" cy="1219200"/>
            <a:chOff x="2736" y="1536"/>
            <a:chExt cx="1440" cy="768"/>
          </a:xfrm>
        </p:grpSpPr>
        <p:sp>
          <p:nvSpPr>
            <p:cNvPr id="52236" name="AutoShape 9"/>
            <p:cNvSpPr/>
            <p:nvPr/>
          </p:nvSpPr>
          <p:spPr>
            <a:xfrm>
              <a:off x="2736" y="1536"/>
              <a:ext cx="1440" cy="768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237" name="Line 10"/>
            <p:cNvSpPr/>
            <p:nvPr/>
          </p:nvSpPr>
          <p:spPr>
            <a:xfrm>
              <a:off x="2928" y="1536"/>
              <a:ext cx="0" cy="57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2238" name="Line 11"/>
            <p:cNvSpPr/>
            <p:nvPr/>
          </p:nvSpPr>
          <p:spPr>
            <a:xfrm flipH="1">
              <a:off x="2928" y="2112"/>
              <a:ext cx="1248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  <p:sp>
          <p:nvSpPr>
            <p:cNvPr id="52239" name="Line 12"/>
            <p:cNvSpPr/>
            <p:nvPr/>
          </p:nvSpPr>
          <p:spPr>
            <a:xfrm flipH="1">
              <a:off x="2736" y="2112"/>
              <a:ext cx="192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ysDot"/>
              <a:headEnd type="none" w="med" len="med"/>
              <a:tailEnd type="none" w="med" len="med"/>
            </a:ln>
          </p:spPr>
        </p:sp>
      </p:grpSp>
      <p:sp>
        <p:nvSpPr>
          <p:cNvPr id="41998" name="Text Box 14"/>
          <p:cNvSpPr txBox="1"/>
          <p:nvPr/>
        </p:nvSpPr>
        <p:spPr>
          <a:xfrm>
            <a:off x="1143000" y="2651125"/>
            <a:ext cx="23622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Hình lập phương</a:t>
            </a:r>
            <a:r>
              <a:rPr lang="en-US" altLang="en-US" sz="2000" dirty="0">
                <a:solidFill>
                  <a:srgbClr val="3333CC"/>
                </a:solidFill>
                <a:latin typeface="Times New Roman" panose="02020603050405020304" pitchFamily="18" charset="0"/>
              </a:rPr>
              <a:t> </a:t>
            </a:r>
            <a:endParaRPr lang="en-US" altLang="en-US" sz="2000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9" name="Text Box 15"/>
          <p:cNvSpPr txBox="1"/>
          <p:nvPr/>
        </p:nvSpPr>
        <p:spPr>
          <a:xfrm>
            <a:off x="4343400" y="2651125"/>
            <a:ext cx="2819400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0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Hình hộp chữ nhật</a:t>
            </a:r>
            <a:r>
              <a:rPr lang="en-US" altLang="en-US" sz="2000" dirty="0">
                <a:solidFill>
                  <a:srgbClr val="3333CC"/>
                </a:solidFill>
                <a:latin typeface="Times New Roman" panose="02020603050405020304" pitchFamily="18" charset="0"/>
              </a:rPr>
              <a:t>  </a:t>
            </a:r>
            <a:endParaRPr lang="en-US" altLang="en-US" sz="2000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0" name="Text Box 16"/>
          <p:cNvSpPr txBox="1"/>
          <p:nvPr/>
        </p:nvSpPr>
        <p:spPr>
          <a:xfrm>
            <a:off x="381000" y="3429000"/>
            <a:ext cx="8763000" cy="22463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Giống nhau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:+ Đều có 6 mặt, 8 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ỉnh, 12 cạnh.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-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u="sng" dirty="0">
                <a:solidFill>
                  <a:srgbClr val="FF0066"/>
                </a:solidFill>
                <a:latin typeface="Times New Roman" panose="02020603050405020304" pitchFamily="18" charset="0"/>
              </a:rPr>
              <a:t>Khác nhau</a:t>
            </a:r>
            <a:r>
              <a:rPr lang="en-US" altLang="en-US" sz="2800" dirty="0">
                <a:solidFill>
                  <a:srgbClr val="FF0066"/>
                </a:solidFill>
                <a:latin typeface="Times New Roman" panose="02020603050405020304" pitchFamily="18" charset="0"/>
              </a:rPr>
              <a:t> :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+ Hình hộp chữ nhật có 6 mặt 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ều là hình chữ    nhật và có 3 kích th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ớc </a:t>
            </a:r>
            <a:r>
              <a:rPr lang="en-US" altLang="en-US" sz="28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chiều dài, chiều rộng, chiều cao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L="0" lvl="0" inden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rgbClr val="3333CC"/>
                </a:solidFill>
                <a:latin typeface="Times New Roman" panose="02020603050405020304" pitchFamily="18" charset="0"/>
              </a:rPr>
              <a:t>                       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+ Hình lập ph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ng có 6 mặt 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ều là hình vuông bằng nhau và có 3 kích th</a:t>
            </a:r>
            <a:r>
              <a:rPr lang="vi-VN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ớc bằng nhau.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2005" name="Text Box 21"/>
          <p:cNvSpPr txBox="1"/>
          <p:nvPr/>
        </p:nvSpPr>
        <p:spPr>
          <a:xfrm>
            <a:off x="457200" y="5715000"/>
            <a:ext cx="88392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* Hình lập ph</a:t>
            </a:r>
            <a:r>
              <a:rPr lang="vi-V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ươ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ng là tr</a:t>
            </a:r>
            <a:r>
              <a:rPr lang="vi-V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ờng hợp </a:t>
            </a:r>
            <a:r>
              <a:rPr lang="vi-VN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đ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ặc biệt của hình hộp chữ nhật</a:t>
            </a:r>
            <a:r>
              <a:rPr lang="en-US" altLang="en-US" sz="2400" i="1" dirty="0">
                <a:solidFill>
                  <a:schemeClr val="tx1"/>
                </a:solidFill>
                <a:latin typeface="Times New Roman" panose="02020603050405020304" pitchFamily="18" charset="0"/>
              </a:rPr>
              <a:t>.</a:t>
            </a:r>
            <a:endParaRPr lang="en-US" altLang="en-US" sz="2400" i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Group 22"/>
          <p:cNvGrpSpPr/>
          <p:nvPr/>
        </p:nvGrpSpPr>
        <p:grpSpPr>
          <a:xfrm>
            <a:off x="2254250" y="4038600"/>
            <a:ext cx="4876800" cy="2057400"/>
            <a:chOff x="2544" y="-181"/>
            <a:chExt cx="3072" cy="1440"/>
          </a:xfrm>
        </p:grpSpPr>
        <p:sp>
          <p:nvSpPr>
            <p:cNvPr id="52234" name="AutoShape 23"/>
            <p:cNvSpPr/>
            <p:nvPr/>
          </p:nvSpPr>
          <p:spPr>
            <a:xfrm>
              <a:off x="2544" y="-181"/>
              <a:ext cx="3072" cy="1440"/>
            </a:xfrm>
            <a:prstGeom prst="cloudCallout">
              <a:avLst>
                <a:gd name="adj1" fmla="val 14356"/>
                <a:gd name="adj2" fmla="val -95000"/>
              </a:avLst>
            </a:prstGeom>
            <a:solidFill>
              <a:srgbClr val="FFCCFF"/>
            </a:solidFill>
            <a:ln w="9525">
              <a:noFill/>
            </a:ln>
          </p:spPr>
          <p:txBody>
            <a:bodyPr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2235" name="Text Box 24"/>
            <p:cNvSpPr txBox="1"/>
            <p:nvPr/>
          </p:nvSpPr>
          <p:spPr>
            <a:xfrm>
              <a:off x="2760" y="58"/>
              <a:ext cx="2640" cy="96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Hình hộp chữ nhật và hình lập ph</a:t>
              </a:r>
              <a:r>
                <a:rPr lang="vi-V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ươ</a:t>
              </a:r>
              <a:r>
                <a: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ng có </a:t>
              </a:r>
              <a:r>
                <a:rPr lang="vi-VN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đ</a:t>
              </a:r>
              <a:r>
                <a:rPr lang="en-US" altLang="en-US" sz="2800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iểm gì giống và khác nhau?</a:t>
              </a:r>
              <a:endPara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85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385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385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42000">
                                            <p:txEl>
                                              <p:charRg st="0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>
                                            <p:txEl>
                                              <p:charRg st="46" end="16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2000">
                                            <p:txEl>
                                              <p:charRg st="46" end="16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>
                                            <p:txEl>
                                              <p:charRg st="166" end="2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42000">
                                            <p:txEl>
                                              <p:charRg st="166" end="2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20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8" grpId="0"/>
      <p:bldP spid="41999" grpId="0"/>
      <p:bldP spid="4200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4274" name="Text Box 2"/>
          <p:cNvSpPr txBox="1"/>
          <p:nvPr/>
        </p:nvSpPr>
        <p:spPr>
          <a:xfrm>
            <a:off x="1524000" y="4953000"/>
            <a:ext cx="6858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3"/>
          <p:cNvSpPr txBox="1"/>
          <p:nvPr/>
        </p:nvSpPr>
        <p:spPr>
          <a:xfrm>
            <a:off x="457200" y="1524000"/>
            <a:ext cx="1905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3.L uyện tập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Text Box 4"/>
          <p:cNvSpPr txBox="1"/>
          <p:nvPr/>
        </p:nvSpPr>
        <p:spPr>
          <a:xfrm>
            <a:off x="647700" y="2133600"/>
            <a:ext cx="5791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Bài 1</a:t>
            </a: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400" b="1" i="1" dirty="0">
                <a:solidFill>
                  <a:schemeClr val="tx1"/>
                </a:solidFill>
                <a:latin typeface="Times New Roman" panose="02020603050405020304" pitchFamily="18" charset="0"/>
              </a:rPr>
              <a:t>Viết số thích hợp vào ô trống</a:t>
            </a:r>
            <a:endParaRPr lang="en-US" altLang="en-US" sz="2400" b="1" i="1" u="sng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77" name="Text Box 5"/>
          <p:cNvSpPr txBox="1"/>
          <p:nvPr/>
        </p:nvSpPr>
        <p:spPr>
          <a:xfrm>
            <a:off x="5486400" y="3124200"/>
            <a:ext cx="12954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685800" y="2819400"/>
            <a:ext cx="8153400" cy="3606800"/>
            <a:chOff x="528" y="1680"/>
            <a:chExt cx="5040" cy="2272"/>
          </a:xfrm>
        </p:grpSpPr>
        <p:grpSp>
          <p:nvGrpSpPr>
            <p:cNvPr id="54288" name="Group 7"/>
            <p:cNvGrpSpPr/>
            <p:nvPr/>
          </p:nvGrpSpPr>
          <p:grpSpPr>
            <a:xfrm>
              <a:off x="528" y="1680"/>
              <a:ext cx="5040" cy="2272"/>
              <a:chOff x="336" y="1680"/>
              <a:chExt cx="5040" cy="2272"/>
            </a:xfrm>
          </p:grpSpPr>
          <p:sp>
            <p:nvSpPr>
              <p:cNvPr id="54295" name="Rectangle 8"/>
              <p:cNvSpPr/>
              <p:nvPr/>
            </p:nvSpPr>
            <p:spPr>
              <a:xfrm>
                <a:off x="4368" y="3248"/>
                <a:ext cx="1008" cy="704"/>
              </a:xfrm>
              <a:prstGeom prst="rect">
                <a:avLst/>
              </a:prstGeom>
              <a:noFill/>
              <a:ln w="28575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buClrTx/>
                  <a:buSzTx/>
                  <a:buFontTx/>
                  <a:buNone/>
                </a:pPr>
                <a:endParaRPr lang="en-US" altLang="en-US" sz="2800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296" name="Rectangle 9"/>
              <p:cNvSpPr/>
              <p:nvPr/>
            </p:nvSpPr>
            <p:spPr>
              <a:xfrm>
                <a:off x="3312" y="3248"/>
                <a:ext cx="1056" cy="704"/>
              </a:xfrm>
              <a:prstGeom prst="rect">
                <a:avLst/>
              </a:prstGeom>
              <a:noFill/>
              <a:ln w="28575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buClrTx/>
                  <a:buSzTx/>
                  <a:buFontTx/>
                  <a:buNone/>
                </a:pPr>
                <a:endParaRPr lang="en-US" altLang="en-US" sz="2800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297" name="Rectangle 10"/>
              <p:cNvSpPr/>
              <p:nvPr/>
            </p:nvSpPr>
            <p:spPr>
              <a:xfrm>
                <a:off x="2160" y="3248"/>
                <a:ext cx="1152" cy="704"/>
              </a:xfrm>
              <a:prstGeom prst="rect">
                <a:avLst/>
              </a:prstGeom>
              <a:noFill/>
              <a:ln w="28575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buClrTx/>
                  <a:buSzTx/>
                  <a:buFontTx/>
                  <a:buNone/>
                </a:pPr>
                <a:endParaRPr lang="en-US" altLang="en-US" sz="2800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298" name="Rectangle 11"/>
              <p:cNvSpPr/>
              <p:nvPr/>
            </p:nvSpPr>
            <p:spPr>
              <a:xfrm>
                <a:off x="336" y="3248"/>
                <a:ext cx="1824" cy="704"/>
              </a:xfrm>
              <a:prstGeom prst="rect">
                <a:avLst/>
              </a:prstGeom>
              <a:noFill/>
              <a:ln w="28575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buClrTx/>
                  <a:buSzTx/>
                  <a:buFontTx/>
                  <a:buNone/>
                </a:pPr>
                <a:endParaRPr lang="en-US" altLang="en-US" sz="2800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299" name="Rectangle 12"/>
              <p:cNvSpPr/>
              <p:nvPr/>
            </p:nvSpPr>
            <p:spPr>
              <a:xfrm>
                <a:off x="4368" y="2544"/>
                <a:ext cx="1008" cy="704"/>
              </a:xfrm>
              <a:prstGeom prst="rect">
                <a:avLst/>
              </a:prstGeom>
              <a:noFill/>
              <a:ln w="28575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buClrTx/>
                  <a:buSzTx/>
                  <a:buFontTx/>
                  <a:buNone/>
                </a:pPr>
                <a:endParaRPr lang="en-US" altLang="en-US" sz="2800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300" name="Rectangle 13"/>
              <p:cNvSpPr/>
              <p:nvPr/>
            </p:nvSpPr>
            <p:spPr>
              <a:xfrm>
                <a:off x="3312" y="2544"/>
                <a:ext cx="1056" cy="704"/>
              </a:xfrm>
              <a:prstGeom prst="rect">
                <a:avLst/>
              </a:prstGeom>
              <a:noFill/>
              <a:ln w="28575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buClrTx/>
                  <a:buSzTx/>
                  <a:buFontTx/>
                  <a:buNone/>
                </a:pPr>
                <a:endParaRPr lang="en-US" altLang="en-US" sz="2800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301" name="Rectangle 14"/>
              <p:cNvSpPr/>
              <p:nvPr/>
            </p:nvSpPr>
            <p:spPr>
              <a:xfrm>
                <a:off x="2160" y="2544"/>
                <a:ext cx="1152" cy="704"/>
              </a:xfrm>
              <a:prstGeom prst="rect">
                <a:avLst/>
              </a:prstGeom>
              <a:noFill/>
              <a:ln w="28575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buClrTx/>
                  <a:buSzTx/>
                  <a:buFontTx/>
                  <a:buNone/>
                </a:pPr>
                <a:endParaRPr lang="en-US" altLang="en-US" sz="2800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302" name="Rectangle 15"/>
              <p:cNvSpPr/>
              <p:nvPr/>
            </p:nvSpPr>
            <p:spPr>
              <a:xfrm>
                <a:off x="336" y="2544"/>
                <a:ext cx="1824" cy="720"/>
              </a:xfrm>
              <a:prstGeom prst="rect">
                <a:avLst/>
              </a:prstGeom>
              <a:noFill/>
              <a:ln w="28575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buClrTx/>
                  <a:buSzTx/>
                  <a:buFontTx/>
                  <a:buNone/>
                </a:pPr>
                <a:endParaRPr lang="en-US" altLang="en-US" sz="2800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303" name="Rectangle 16"/>
              <p:cNvSpPr/>
              <p:nvPr/>
            </p:nvSpPr>
            <p:spPr>
              <a:xfrm>
                <a:off x="4368" y="1680"/>
                <a:ext cx="1008" cy="864"/>
              </a:xfrm>
              <a:prstGeom prst="rect">
                <a:avLst/>
              </a:prstGeom>
              <a:noFill/>
              <a:ln w="28575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buClrTx/>
                  <a:buSzTx/>
                  <a:buFontTx/>
                  <a:buNone/>
                </a:pPr>
                <a:endParaRPr lang="en-US" altLang="en-US" sz="2800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304" name="Rectangle 17"/>
              <p:cNvSpPr/>
              <p:nvPr/>
            </p:nvSpPr>
            <p:spPr>
              <a:xfrm>
                <a:off x="3312" y="1680"/>
                <a:ext cx="1056" cy="864"/>
              </a:xfrm>
              <a:prstGeom prst="rect">
                <a:avLst/>
              </a:prstGeom>
              <a:noFill/>
              <a:ln w="28575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buClrTx/>
                  <a:buSzTx/>
                  <a:buFontTx/>
                  <a:buNone/>
                </a:pPr>
                <a:endParaRPr lang="en-US" altLang="en-US" sz="2800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305" name="Rectangle 18"/>
              <p:cNvSpPr/>
              <p:nvPr/>
            </p:nvSpPr>
            <p:spPr>
              <a:xfrm>
                <a:off x="2173" y="1680"/>
                <a:ext cx="1143" cy="864"/>
              </a:xfrm>
              <a:prstGeom prst="rect">
                <a:avLst/>
              </a:prstGeom>
              <a:noFill/>
              <a:ln w="28575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buClrTx/>
                  <a:buSzTx/>
                  <a:buFontTx/>
                  <a:buNone/>
                </a:pPr>
                <a:endParaRPr lang="en-US" altLang="en-US" sz="2800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306" name="Rectangle 19"/>
              <p:cNvSpPr/>
              <p:nvPr/>
            </p:nvSpPr>
            <p:spPr>
              <a:xfrm>
                <a:off x="336" y="1680"/>
                <a:ext cx="1824" cy="864"/>
              </a:xfrm>
              <a:prstGeom prst="rect">
                <a:avLst/>
              </a:prstGeom>
              <a:noFill/>
              <a:ln w="28575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buClrTx/>
                  <a:buSzTx/>
                  <a:buFontTx/>
                  <a:buNone/>
                </a:pPr>
                <a:endParaRPr lang="en-US" altLang="en-US" sz="2800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4307" name="Line 20"/>
              <p:cNvSpPr/>
              <p:nvPr/>
            </p:nvSpPr>
            <p:spPr>
              <a:xfrm>
                <a:off x="336" y="1680"/>
                <a:ext cx="5040" cy="0"/>
              </a:xfrm>
              <a:prstGeom prst="line">
                <a:avLst/>
              </a:prstGeom>
              <a:ln w="2857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4308" name="Line 21"/>
              <p:cNvSpPr/>
              <p:nvPr/>
            </p:nvSpPr>
            <p:spPr>
              <a:xfrm>
                <a:off x="336" y="2544"/>
                <a:ext cx="5040" cy="0"/>
              </a:xfrm>
              <a:prstGeom prst="line">
                <a:avLst/>
              </a:prstGeom>
              <a:ln w="2857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4309" name="Line 22"/>
              <p:cNvSpPr/>
              <p:nvPr/>
            </p:nvSpPr>
            <p:spPr>
              <a:xfrm>
                <a:off x="336" y="3248"/>
                <a:ext cx="5040" cy="0"/>
              </a:xfrm>
              <a:prstGeom prst="line">
                <a:avLst/>
              </a:prstGeom>
              <a:ln w="2857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4310" name="Line 23"/>
              <p:cNvSpPr/>
              <p:nvPr/>
            </p:nvSpPr>
            <p:spPr>
              <a:xfrm>
                <a:off x="336" y="3952"/>
                <a:ext cx="5040" cy="0"/>
              </a:xfrm>
              <a:prstGeom prst="line">
                <a:avLst/>
              </a:prstGeom>
              <a:ln w="2857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4311" name="Line 24"/>
              <p:cNvSpPr/>
              <p:nvPr/>
            </p:nvSpPr>
            <p:spPr>
              <a:xfrm>
                <a:off x="336" y="1680"/>
                <a:ext cx="0" cy="2272"/>
              </a:xfrm>
              <a:prstGeom prst="line">
                <a:avLst/>
              </a:prstGeom>
              <a:ln w="2857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4312" name="Line 25"/>
              <p:cNvSpPr/>
              <p:nvPr/>
            </p:nvSpPr>
            <p:spPr>
              <a:xfrm>
                <a:off x="2160" y="1680"/>
                <a:ext cx="0" cy="2272"/>
              </a:xfrm>
              <a:prstGeom prst="line">
                <a:avLst/>
              </a:prstGeom>
              <a:ln w="2857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4313" name="Line 26"/>
              <p:cNvSpPr/>
              <p:nvPr/>
            </p:nvSpPr>
            <p:spPr>
              <a:xfrm>
                <a:off x="3312" y="1680"/>
                <a:ext cx="0" cy="2272"/>
              </a:xfrm>
              <a:prstGeom prst="line">
                <a:avLst/>
              </a:prstGeom>
              <a:ln w="2857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4314" name="Line 27"/>
              <p:cNvSpPr/>
              <p:nvPr/>
            </p:nvSpPr>
            <p:spPr>
              <a:xfrm>
                <a:off x="4368" y="1680"/>
                <a:ext cx="0" cy="2272"/>
              </a:xfrm>
              <a:prstGeom prst="line">
                <a:avLst/>
              </a:prstGeom>
              <a:ln w="2857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4315" name="Line 28"/>
              <p:cNvSpPr/>
              <p:nvPr/>
            </p:nvSpPr>
            <p:spPr>
              <a:xfrm>
                <a:off x="5376" y="1680"/>
                <a:ext cx="0" cy="2272"/>
              </a:xfrm>
              <a:prstGeom prst="line">
                <a:avLst/>
              </a:prstGeom>
              <a:ln w="2857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4316" name="Line 29"/>
              <p:cNvSpPr/>
              <p:nvPr/>
            </p:nvSpPr>
            <p:spPr>
              <a:xfrm>
                <a:off x="336" y="1680"/>
                <a:ext cx="1837" cy="864"/>
              </a:xfrm>
              <a:prstGeom prst="line">
                <a:avLst/>
              </a:prstGeom>
              <a:ln w="28575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4289" name="Text Box 31"/>
            <p:cNvSpPr txBox="1"/>
            <p:nvPr/>
          </p:nvSpPr>
          <p:spPr>
            <a:xfrm>
              <a:off x="811" y="1920"/>
              <a:ext cx="612" cy="504"/>
            </a:xfrm>
            <a:prstGeom prst="rect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	</a:t>
              </a:r>
              <a:r>
                <a:rPr lang="en-US" altLang="en-US" sz="28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Hình</a:t>
              </a:r>
              <a:endParaRPr lang="en-US" altLang="en-US" sz="2000" b="1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290" name="Text Box 32"/>
            <p:cNvSpPr txBox="1"/>
            <p:nvPr/>
          </p:nvSpPr>
          <p:spPr>
            <a:xfrm>
              <a:off x="672" y="2736"/>
              <a:ext cx="1392" cy="233"/>
            </a:xfrm>
            <a:prstGeom prst="rect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Hình hộp chữ nhật </a:t>
              </a:r>
              <a:endParaRPr lang="en-US" altLang="en-US" sz="180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291" name="Text Box 33"/>
            <p:cNvSpPr txBox="1"/>
            <p:nvPr/>
          </p:nvSpPr>
          <p:spPr>
            <a:xfrm>
              <a:off x="720" y="3408"/>
              <a:ext cx="1392" cy="252"/>
            </a:xfrm>
            <a:prstGeom prst="rect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Hình lập phương</a:t>
              </a:r>
              <a:endParaRPr lang="en-US" altLang="en-US" sz="200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292" name="Text Box 34"/>
            <p:cNvSpPr txBox="1"/>
            <p:nvPr/>
          </p:nvSpPr>
          <p:spPr>
            <a:xfrm>
              <a:off x="2400" y="2016"/>
              <a:ext cx="813" cy="252"/>
            </a:xfrm>
            <a:prstGeom prst="rect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Số mặt</a:t>
              </a:r>
              <a:endParaRPr lang="en-US" altLang="en-US" sz="2000" b="1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293" name="Text Box 35"/>
            <p:cNvSpPr txBox="1"/>
            <p:nvPr/>
          </p:nvSpPr>
          <p:spPr>
            <a:xfrm>
              <a:off x="4752" y="2013"/>
              <a:ext cx="768" cy="252"/>
            </a:xfrm>
            <a:prstGeom prst="rect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Số đỉnh</a:t>
              </a:r>
              <a:endParaRPr lang="en-US" altLang="en-US" sz="2000" b="1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4294" name="Text Box 36"/>
            <p:cNvSpPr txBox="1"/>
            <p:nvPr/>
          </p:nvSpPr>
          <p:spPr>
            <a:xfrm>
              <a:off x="3778" y="2016"/>
              <a:ext cx="698" cy="252"/>
            </a:xfrm>
            <a:prstGeom prst="rect">
              <a:avLst/>
            </a:prstGeom>
            <a:noFill/>
            <a:ln w="28575" cap="flat" cmpd="sng">
              <a:solidFill>
                <a:schemeClr val="bg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Số cạnh </a:t>
              </a:r>
              <a:endParaRPr lang="en-US" altLang="en-US" sz="2000" b="1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8405" name="Text Box 37"/>
          <p:cNvSpPr txBox="1"/>
          <p:nvPr/>
        </p:nvSpPr>
        <p:spPr>
          <a:xfrm>
            <a:off x="4114800" y="426720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406" name="Text Box 38"/>
          <p:cNvSpPr txBox="1"/>
          <p:nvPr/>
        </p:nvSpPr>
        <p:spPr>
          <a:xfrm>
            <a:off x="4114800" y="541020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6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407" name="Text Box 39"/>
          <p:cNvSpPr txBox="1"/>
          <p:nvPr/>
        </p:nvSpPr>
        <p:spPr>
          <a:xfrm>
            <a:off x="5791200" y="426720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408" name="Text Box 40"/>
          <p:cNvSpPr txBox="1"/>
          <p:nvPr/>
        </p:nvSpPr>
        <p:spPr>
          <a:xfrm>
            <a:off x="5867400" y="541020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12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409" name="Text Box 41"/>
          <p:cNvSpPr txBox="1"/>
          <p:nvPr/>
        </p:nvSpPr>
        <p:spPr>
          <a:xfrm>
            <a:off x="7467600" y="426720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410" name="Text Box 42"/>
          <p:cNvSpPr txBox="1"/>
          <p:nvPr/>
        </p:nvSpPr>
        <p:spPr>
          <a:xfrm>
            <a:off x="7467600" y="5334000"/>
            <a:ext cx="1143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8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85" name="Text Box 43"/>
          <p:cNvSpPr txBox="1"/>
          <p:nvPr/>
        </p:nvSpPr>
        <p:spPr>
          <a:xfrm>
            <a:off x="573088" y="457200"/>
            <a:ext cx="15240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 dirty="0">
                <a:solidFill>
                  <a:schemeClr val="tx1"/>
                </a:solidFill>
                <a:latin typeface="Times New Roman" panose="02020603050405020304" pitchFamily="18" charset="0"/>
              </a:rPr>
              <a:t>Toán</a:t>
            </a: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: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4286" name="Text Box 44"/>
          <p:cNvSpPr txBox="1"/>
          <p:nvPr/>
        </p:nvSpPr>
        <p:spPr>
          <a:xfrm>
            <a:off x="996950" y="896938"/>
            <a:ext cx="6858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HÌNH HỘP CHỮ NHẬT - HÌNH LẬP PHƯƠNG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057400" y="2797175"/>
            <a:ext cx="1752600" cy="7080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mặt, số cạnh, số đỉnh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58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8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58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436" grpId="0"/>
      <p:bldP spid="58405" grpId="0"/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03" name="Text Box 3"/>
          <p:cNvSpPr txBox="1"/>
          <p:nvPr/>
        </p:nvSpPr>
        <p:spPr>
          <a:xfrm>
            <a:off x="263525" y="1093788"/>
            <a:ext cx="1828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Bài 3 :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4" name="Text Box 4"/>
          <p:cNvSpPr txBox="1"/>
          <p:nvPr/>
        </p:nvSpPr>
        <p:spPr>
          <a:xfrm>
            <a:off x="257175" y="1031875"/>
            <a:ext cx="8629650" cy="9540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Times New Roman" panose="02020603050405020304" pitchFamily="18" charset="0"/>
              </a:rPr>
              <a:t>          Trong các hình dưới đây hình nào là hình hộp chữ nhật, hình nào là hình lập phương ?</a:t>
            </a:r>
            <a:endParaRPr lang="en-US" altLang="en-US" sz="2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5" name="Text Box 5"/>
          <p:cNvSpPr txBox="1"/>
          <p:nvPr/>
        </p:nvSpPr>
        <p:spPr>
          <a:xfrm>
            <a:off x="912813" y="3643313"/>
            <a:ext cx="12192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6" name="Text Box 6"/>
          <p:cNvSpPr txBox="1"/>
          <p:nvPr/>
        </p:nvSpPr>
        <p:spPr>
          <a:xfrm>
            <a:off x="4214813" y="3994150"/>
            <a:ext cx="12192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07" name="Text Box 7"/>
          <p:cNvSpPr txBox="1"/>
          <p:nvPr/>
        </p:nvSpPr>
        <p:spPr>
          <a:xfrm>
            <a:off x="7658100" y="4070350"/>
            <a:ext cx="6858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en-US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8"/>
          <p:cNvGrpSpPr/>
          <p:nvPr/>
        </p:nvGrpSpPr>
        <p:grpSpPr>
          <a:xfrm>
            <a:off x="257175" y="2528888"/>
            <a:ext cx="2514600" cy="1114425"/>
            <a:chOff x="156" y="2400"/>
            <a:chExt cx="1428" cy="1001"/>
          </a:xfrm>
        </p:grpSpPr>
        <p:sp>
          <p:nvSpPr>
            <p:cNvPr id="56351" name="AutoShape 9"/>
            <p:cNvSpPr/>
            <p:nvPr/>
          </p:nvSpPr>
          <p:spPr>
            <a:xfrm>
              <a:off x="528" y="2400"/>
              <a:ext cx="1056" cy="672"/>
            </a:xfrm>
            <a:prstGeom prst="cube">
              <a:avLst>
                <a:gd name="adj" fmla="val 51787"/>
              </a:avLst>
            </a:prstGeom>
            <a:noFill/>
            <a:ln w="254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52" name="Text Box 10"/>
            <p:cNvSpPr txBox="1"/>
            <p:nvPr/>
          </p:nvSpPr>
          <p:spPr>
            <a:xfrm>
              <a:off x="288" y="2447"/>
              <a:ext cx="432" cy="329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8cm</a:t>
              </a:r>
              <a:endParaRPr lang="en-US" altLang="en-US" sz="1800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53" name="Text Box 11"/>
            <p:cNvSpPr txBox="1"/>
            <p:nvPr/>
          </p:nvSpPr>
          <p:spPr>
            <a:xfrm>
              <a:off x="156" y="2784"/>
              <a:ext cx="432" cy="329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4cm</a:t>
              </a:r>
              <a:endParaRPr lang="en-US" altLang="en-US" sz="1800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54" name="Text Box 12"/>
            <p:cNvSpPr txBox="1"/>
            <p:nvPr/>
          </p:nvSpPr>
          <p:spPr>
            <a:xfrm>
              <a:off x="624" y="3072"/>
              <a:ext cx="528" cy="329"/>
            </a:xfrm>
            <a:prstGeom prst="rect">
              <a:avLst/>
            </a:prstGeom>
            <a:noFill/>
            <a:ln w="19050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10cm</a:t>
              </a:r>
              <a:endParaRPr lang="en-US" altLang="en-US" sz="1800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13"/>
          <p:cNvGrpSpPr/>
          <p:nvPr/>
        </p:nvGrpSpPr>
        <p:grpSpPr>
          <a:xfrm>
            <a:off x="3063875" y="2211388"/>
            <a:ext cx="3352800" cy="1966912"/>
            <a:chOff x="1860" y="2016"/>
            <a:chExt cx="2112" cy="1239"/>
          </a:xfrm>
        </p:grpSpPr>
        <p:grpSp>
          <p:nvGrpSpPr>
            <p:cNvPr id="56336" name="Group 14"/>
            <p:cNvGrpSpPr/>
            <p:nvPr/>
          </p:nvGrpSpPr>
          <p:grpSpPr>
            <a:xfrm>
              <a:off x="2004" y="2208"/>
              <a:ext cx="1536" cy="816"/>
              <a:chOff x="2304" y="2112"/>
              <a:chExt cx="1632" cy="816"/>
            </a:xfrm>
          </p:grpSpPr>
          <p:sp>
            <p:nvSpPr>
              <p:cNvPr id="56342" name="Rectangle 15"/>
              <p:cNvSpPr/>
              <p:nvPr/>
            </p:nvSpPr>
            <p:spPr>
              <a:xfrm>
                <a:off x="2304" y="2496"/>
                <a:ext cx="528" cy="432"/>
              </a:xfrm>
              <a:prstGeom prst="rect">
                <a:avLst/>
              </a:prstGeom>
              <a:noFill/>
              <a:ln w="254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343" name="Rectangle 16"/>
              <p:cNvSpPr/>
              <p:nvPr/>
            </p:nvSpPr>
            <p:spPr>
              <a:xfrm>
                <a:off x="3120" y="2352"/>
                <a:ext cx="528" cy="432"/>
              </a:xfrm>
              <a:prstGeom prst="rect">
                <a:avLst/>
              </a:prstGeom>
              <a:noFill/>
              <a:ln w="25400" cap="flat" cmpd="sng">
                <a:solidFill>
                  <a:srgbClr val="00008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algn="ctr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solidFill>
                    <a:srgbClr val="3333CC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56344" name="Line 17"/>
              <p:cNvSpPr/>
              <p:nvPr/>
            </p:nvSpPr>
            <p:spPr>
              <a:xfrm flipV="1">
                <a:off x="2832" y="2340"/>
                <a:ext cx="288" cy="156"/>
              </a:xfrm>
              <a:prstGeom prst="line">
                <a:avLst/>
              </a:prstGeom>
              <a:ln w="2540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345" name="Line 18"/>
              <p:cNvSpPr/>
              <p:nvPr/>
            </p:nvSpPr>
            <p:spPr>
              <a:xfrm flipV="1">
                <a:off x="2832" y="2784"/>
                <a:ext cx="276" cy="144"/>
              </a:xfrm>
              <a:prstGeom prst="line">
                <a:avLst/>
              </a:prstGeom>
              <a:ln w="2540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346" name="Line 19"/>
              <p:cNvSpPr/>
              <p:nvPr/>
            </p:nvSpPr>
            <p:spPr>
              <a:xfrm flipV="1">
                <a:off x="2304" y="2112"/>
                <a:ext cx="648" cy="372"/>
              </a:xfrm>
              <a:prstGeom prst="line">
                <a:avLst/>
              </a:prstGeom>
              <a:ln w="2540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347" name="Line 20"/>
              <p:cNvSpPr/>
              <p:nvPr/>
            </p:nvSpPr>
            <p:spPr>
              <a:xfrm>
                <a:off x="2967" y="2112"/>
                <a:ext cx="969" cy="0"/>
              </a:xfrm>
              <a:prstGeom prst="line">
                <a:avLst/>
              </a:prstGeom>
              <a:ln w="2540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348" name="Line 21"/>
              <p:cNvSpPr/>
              <p:nvPr/>
            </p:nvSpPr>
            <p:spPr>
              <a:xfrm flipV="1">
                <a:off x="3636" y="2124"/>
                <a:ext cx="300" cy="228"/>
              </a:xfrm>
              <a:prstGeom prst="line">
                <a:avLst/>
              </a:prstGeom>
              <a:ln w="2540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349" name="Line 22"/>
              <p:cNvSpPr/>
              <p:nvPr/>
            </p:nvSpPr>
            <p:spPr>
              <a:xfrm>
                <a:off x="3936" y="2112"/>
                <a:ext cx="0" cy="480"/>
              </a:xfrm>
              <a:prstGeom prst="line">
                <a:avLst/>
              </a:prstGeom>
              <a:ln w="2540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56350" name="Line 23"/>
              <p:cNvSpPr/>
              <p:nvPr/>
            </p:nvSpPr>
            <p:spPr>
              <a:xfrm flipV="1">
                <a:off x="3648" y="2604"/>
                <a:ext cx="288" cy="180"/>
              </a:xfrm>
              <a:prstGeom prst="line">
                <a:avLst/>
              </a:prstGeom>
              <a:ln w="25400" cap="flat" cmpd="sng">
                <a:solidFill>
                  <a:srgbClr val="00008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56337" name="Text Box 24"/>
            <p:cNvSpPr txBox="1"/>
            <p:nvPr/>
          </p:nvSpPr>
          <p:spPr>
            <a:xfrm>
              <a:off x="1860" y="2208"/>
              <a:ext cx="576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12cm</a:t>
              </a:r>
              <a:endParaRPr lang="en-US" altLang="en-US" sz="1800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38" name="Text Box 25"/>
            <p:cNvSpPr txBox="1"/>
            <p:nvPr/>
          </p:nvSpPr>
          <p:spPr>
            <a:xfrm>
              <a:off x="2724" y="2016"/>
              <a:ext cx="624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11cm</a:t>
              </a:r>
              <a:endParaRPr lang="en-US" altLang="en-US" sz="1800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39" name="Text Box 26"/>
            <p:cNvSpPr txBox="1"/>
            <p:nvPr/>
          </p:nvSpPr>
          <p:spPr>
            <a:xfrm>
              <a:off x="3540" y="2304"/>
              <a:ext cx="43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5cm</a:t>
              </a:r>
              <a:endParaRPr lang="en-US" altLang="en-US" sz="1800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40" name="Text Box 27"/>
            <p:cNvSpPr txBox="1"/>
            <p:nvPr/>
          </p:nvSpPr>
          <p:spPr>
            <a:xfrm>
              <a:off x="3396" y="2736"/>
              <a:ext cx="43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6cm</a:t>
              </a:r>
              <a:endParaRPr lang="en-US" altLang="en-US" sz="1800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41" name="Text Box 28"/>
            <p:cNvSpPr txBox="1"/>
            <p:nvPr/>
          </p:nvSpPr>
          <p:spPr>
            <a:xfrm>
              <a:off x="1956" y="3024"/>
              <a:ext cx="43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6cm</a:t>
              </a:r>
              <a:endParaRPr lang="en-US" altLang="en-US" sz="1800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5" name="Group 29"/>
          <p:cNvGrpSpPr/>
          <p:nvPr/>
        </p:nvGrpSpPr>
        <p:grpSpPr>
          <a:xfrm>
            <a:off x="6591300" y="2333625"/>
            <a:ext cx="2133600" cy="1809750"/>
            <a:chOff x="4080" y="2064"/>
            <a:chExt cx="1344" cy="1140"/>
          </a:xfrm>
        </p:grpSpPr>
        <p:sp>
          <p:nvSpPr>
            <p:cNvPr id="56332" name="AutoShape 30"/>
            <p:cNvSpPr/>
            <p:nvPr/>
          </p:nvSpPr>
          <p:spPr>
            <a:xfrm>
              <a:off x="4464" y="2112"/>
              <a:ext cx="960" cy="864"/>
            </a:xfrm>
            <a:prstGeom prst="cube">
              <a:avLst>
                <a:gd name="adj" fmla="val 25000"/>
              </a:avLst>
            </a:prstGeom>
            <a:noFill/>
            <a:ln w="25400" cap="flat" cmpd="sng">
              <a:solidFill>
                <a:srgbClr val="00008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33" name="Text Box 31"/>
            <p:cNvSpPr txBox="1"/>
            <p:nvPr/>
          </p:nvSpPr>
          <p:spPr>
            <a:xfrm>
              <a:off x="4176" y="2064"/>
              <a:ext cx="43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8cm</a:t>
              </a:r>
              <a:endParaRPr lang="en-US" altLang="en-US" sz="1800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34" name="Text Box 32"/>
            <p:cNvSpPr txBox="1"/>
            <p:nvPr/>
          </p:nvSpPr>
          <p:spPr>
            <a:xfrm>
              <a:off x="4080" y="2496"/>
              <a:ext cx="43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8cm</a:t>
              </a:r>
              <a:endParaRPr lang="en-US" altLang="en-US" sz="1800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56335" name="Text Box 33"/>
            <p:cNvSpPr txBox="1"/>
            <p:nvPr/>
          </p:nvSpPr>
          <p:spPr>
            <a:xfrm>
              <a:off x="4656" y="2973"/>
              <a:ext cx="432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8cm</a:t>
              </a:r>
              <a:endParaRPr lang="en-US" altLang="en-US" sz="1800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56330" name="AutoShape 37"/>
          <p:cNvSpPr/>
          <p:nvPr/>
        </p:nvSpPr>
        <p:spPr>
          <a:xfrm rot="10800000">
            <a:off x="912813" y="4633913"/>
            <a:ext cx="3657600" cy="685800"/>
          </a:xfrm>
          <a:prstGeom prst="wedgeRoundRectCallout">
            <a:avLst>
              <a:gd name="adj1" fmla="val 42708"/>
              <a:gd name="adj2" fmla="val 126157"/>
              <a:gd name="adj3" fmla="val 16667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Hình hộp chữ nhật</a:t>
            </a:r>
            <a:endParaRPr lang="en-US" altLang="en-US" sz="2400"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331" name="AutoShape 38"/>
          <p:cNvSpPr/>
          <p:nvPr/>
        </p:nvSpPr>
        <p:spPr>
          <a:xfrm rot="10800000">
            <a:off x="5010150" y="4495800"/>
            <a:ext cx="2286000" cy="1143000"/>
          </a:xfrm>
          <a:prstGeom prst="wedgeEllipseCallout">
            <a:avLst>
              <a:gd name="adj1" fmla="val -71597"/>
              <a:gd name="adj2" fmla="val 6569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rot="1080000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rPr>
              <a:t>Hình lập phương</a:t>
            </a:r>
            <a:endParaRPr lang="en-US" altLang="en-US" sz="2400" b="1" dirty="0">
              <a:solidFill>
                <a:srgbClr val="3333CC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6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6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/>
      <p:bldP spid="51205" grpId="0"/>
      <p:bldP spid="51206" grpId="0"/>
      <p:bldP spid="51207" grpId="0"/>
      <p:bldP spid="56330" grpId="0" animBg="1"/>
      <p:bldP spid="5633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4" name="AutoShape 6"/>
          <p:cNvSpPr/>
          <p:nvPr/>
        </p:nvSpPr>
        <p:spPr>
          <a:xfrm>
            <a:off x="762000" y="1143000"/>
            <a:ext cx="7081838" cy="1447800"/>
          </a:xfrm>
          <a:prstGeom prst="cloudCallout">
            <a:avLst>
              <a:gd name="adj1" fmla="val -41843"/>
              <a:gd name="adj2" fmla="val 251972"/>
            </a:avLst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kể tên các hình m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 đã được học?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457200" y="3343275"/>
            <a:ext cx="3581400" cy="137160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ctr" eaLnBrk="1" hangingPunct="1">
              <a:buNone/>
            </a:pPr>
            <a:r>
              <a:rPr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</a:t>
            </a:r>
            <a:endParaRPr sz="3200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4419600" y="3343275"/>
            <a:ext cx="1676400" cy="14478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vuông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071" name="Parallelogram 12"/>
          <p:cNvPicPr/>
          <p:nvPr/>
        </p:nvPicPr>
        <p:blipFill>
          <a:blip r:embed="rId1"/>
          <a:stretch>
            <a:fillRect/>
          </a:stretch>
        </p:blipFill>
        <p:spPr>
          <a:xfrm>
            <a:off x="285750" y="5000625"/>
            <a:ext cx="2249488" cy="16398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Oval 13"/>
          <p:cNvSpPr/>
          <p:nvPr/>
        </p:nvSpPr>
        <p:spPr bwMode="auto">
          <a:xfrm>
            <a:off x="7391400" y="5095875"/>
            <a:ext cx="1524000" cy="1447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tròn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5" name="Isosceles Triangle 14"/>
          <p:cNvSpPr/>
          <p:nvPr/>
        </p:nvSpPr>
        <p:spPr>
          <a:xfrm>
            <a:off x="2362200" y="4943475"/>
            <a:ext cx="2362200" cy="16002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tam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giác</a:t>
            </a: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6" name="Diamond 15"/>
          <p:cNvSpPr/>
          <p:nvPr/>
        </p:nvSpPr>
        <p:spPr>
          <a:xfrm>
            <a:off x="6400800" y="3343275"/>
            <a:ext cx="2286000" cy="1524000"/>
          </a:xfrm>
          <a:prstGeom prst="diamond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076" name="Text Box 28"/>
          <p:cNvSpPr txBox="1"/>
          <p:nvPr/>
        </p:nvSpPr>
        <p:spPr>
          <a:xfrm>
            <a:off x="655638" y="5273675"/>
            <a:ext cx="1508125" cy="1092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bình h</a:t>
            </a:r>
            <a:r>
              <a:rPr lang="en-US" altLang="en-US" dirty="0">
                <a:solidFill>
                  <a:srgbClr val="66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en-US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endParaRPr lang="en-US" altLang="en-US" dirty="0">
              <a:solidFill>
                <a:srgbClr val="66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77" name="Trapezoid 11"/>
          <p:cNvPicPr/>
          <p:nvPr/>
        </p:nvPicPr>
        <p:blipFill>
          <a:blip r:embed="rId2"/>
          <a:stretch>
            <a:fillRect/>
          </a:stretch>
        </p:blipFill>
        <p:spPr>
          <a:xfrm>
            <a:off x="4827588" y="5056188"/>
            <a:ext cx="2474912" cy="1482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78" name="Text Box 30"/>
          <p:cNvSpPr txBox="1"/>
          <p:nvPr/>
        </p:nvSpPr>
        <p:spPr>
          <a:xfrm>
            <a:off x="5084763" y="5214938"/>
            <a:ext cx="1955800" cy="13049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thang</a:t>
            </a:r>
            <a:endParaRPr lang="en-US" altLang="en-US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25763" y="304800"/>
            <a:ext cx="2041525" cy="58420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alt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charRg st="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10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1000"/>
                                        <p:tgtEl>
                                          <p:spTgt spid="2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2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animBg="1"/>
      <p:bldP spid="9" grpId="0" animBg="1"/>
      <p:bldP spid="11" grpId="0" animBg="1"/>
      <p:bldP spid="14" grpId="0" animBg="1"/>
      <p:bldP spid="15" grpId="0" animBg="1"/>
      <p:bldP spid="16" grpId="0" animBg="1"/>
      <p:bldP spid="2076" grpId="0"/>
      <p:bldP spid="207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53250" name="Group 2"/>
          <p:cNvGraphicFramePr>
            <a:graphicFrameLocks noGrp="1"/>
          </p:cNvGraphicFramePr>
          <p:nvPr/>
        </p:nvGraphicFramePr>
        <p:xfrm>
          <a:off x="1219200" y="2209800"/>
          <a:ext cx="7239000" cy="2962275"/>
        </p:xfrm>
        <a:graphic>
          <a:graphicData uri="http://schemas.openxmlformats.org/drawingml/2006/table">
            <a:tbl>
              <a:tblPr/>
              <a:tblGrid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  <a:gridCol w="723900"/>
              </a:tblGrid>
              <a:tr h="78105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Á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I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Ề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A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</a:tr>
              <a:tr h="72707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cap="flat">
                      <a:noFill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M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Ặ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Đ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Á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Ì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H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V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U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Ô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CC00"/>
                          </a:solidFill>
                          <a:effectLst/>
                          <a:latin typeface="Arial" panose="020B0604020202020204" pitchFamily="34" charset="0"/>
                        </a:rPr>
                        <a:t>G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CC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FF"/>
                    </a:solidFill>
                  </a:tcPr>
                </a:tc>
                <a:tc vMerge="1">
                  <a:tcPr/>
                </a:tc>
              </a:tr>
            </a:tbl>
          </a:graphicData>
        </a:graphic>
      </p:graphicFrame>
      <p:graphicFrame>
        <p:nvGraphicFramePr>
          <p:cNvPr id="53316" name="Group 68"/>
          <p:cNvGraphicFramePr>
            <a:graphicFrameLocks noGrp="1"/>
          </p:cNvGraphicFramePr>
          <p:nvPr/>
        </p:nvGraphicFramePr>
        <p:xfrm>
          <a:off x="6302375" y="2263775"/>
          <a:ext cx="2133600" cy="746125"/>
        </p:xfrm>
        <a:graphic>
          <a:graphicData uri="http://schemas.openxmlformats.org/drawingml/2006/table">
            <a:tbl>
              <a:tblPr/>
              <a:tblGrid>
                <a:gridCol w="711200"/>
                <a:gridCol w="711200"/>
                <a:gridCol w="711200"/>
              </a:tblGrid>
              <a:tr h="74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pic>
        <p:nvPicPr>
          <p:cNvPr id="58442" name="Picture 80" descr="1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93738" y="6013450"/>
            <a:ext cx="760412" cy="5778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" name="Group 81"/>
          <p:cNvGrpSpPr/>
          <p:nvPr/>
        </p:nvGrpSpPr>
        <p:grpSpPr>
          <a:xfrm>
            <a:off x="685800" y="5988050"/>
            <a:ext cx="769938" cy="641350"/>
            <a:chOff x="86" y="1244"/>
            <a:chExt cx="472" cy="445"/>
          </a:xfrm>
        </p:grpSpPr>
        <p:pic>
          <p:nvPicPr>
            <p:cNvPr id="58554" name="Picture 82" descr="1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" y="1255"/>
              <a:ext cx="472" cy="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8555" name="Text Box 83"/>
            <p:cNvSpPr txBox="1"/>
            <p:nvPr/>
          </p:nvSpPr>
          <p:spPr>
            <a:xfrm>
              <a:off x="184" y="1244"/>
              <a:ext cx="287" cy="4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58444" name="Picture 84" descr="1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31938" y="6013450"/>
            <a:ext cx="760412" cy="5778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Group 85"/>
          <p:cNvGrpSpPr/>
          <p:nvPr/>
        </p:nvGrpSpPr>
        <p:grpSpPr>
          <a:xfrm>
            <a:off x="1524000" y="5988050"/>
            <a:ext cx="769938" cy="641350"/>
            <a:chOff x="86" y="1244"/>
            <a:chExt cx="472" cy="445"/>
          </a:xfrm>
        </p:grpSpPr>
        <p:pic>
          <p:nvPicPr>
            <p:cNvPr id="58552" name="Picture 86" descr="1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" y="1255"/>
              <a:ext cx="472" cy="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8553" name="Text Box 87"/>
            <p:cNvSpPr txBox="1"/>
            <p:nvPr/>
          </p:nvSpPr>
          <p:spPr>
            <a:xfrm>
              <a:off x="184" y="1244"/>
              <a:ext cx="287" cy="4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58446" name="Picture 88" descr="1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70138" y="5999163"/>
            <a:ext cx="760412" cy="5778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4" name="Group 89"/>
          <p:cNvGrpSpPr/>
          <p:nvPr/>
        </p:nvGrpSpPr>
        <p:grpSpPr>
          <a:xfrm>
            <a:off x="2362200" y="5973763"/>
            <a:ext cx="769938" cy="641350"/>
            <a:chOff x="86" y="1244"/>
            <a:chExt cx="472" cy="445"/>
          </a:xfrm>
        </p:grpSpPr>
        <p:pic>
          <p:nvPicPr>
            <p:cNvPr id="58550" name="Picture 90" descr="1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" y="1255"/>
              <a:ext cx="472" cy="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8551" name="Text Box 91"/>
            <p:cNvSpPr txBox="1"/>
            <p:nvPr/>
          </p:nvSpPr>
          <p:spPr>
            <a:xfrm>
              <a:off x="184" y="1244"/>
              <a:ext cx="287" cy="445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58448" name="Picture 92" descr="1b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76600" y="6013450"/>
            <a:ext cx="760413" cy="5778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93"/>
          <p:cNvGrpSpPr/>
          <p:nvPr/>
        </p:nvGrpSpPr>
        <p:grpSpPr>
          <a:xfrm>
            <a:off x="3200400" y="5943600"/>
            <a:ext cx="914400" cy="641350"/>
            <a:chOff x="86" y="1244"/>
            <a:chExt cx="472" cy="434"/>
          </a:xfrm>
        </p:grpSpPr>
        <p:pic>
          <p:nvPicPr>
            <p:cNvPr id="58548" name="Picture 94" descr="1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" y="1255"/>
              <a:ext cx="472" cy="41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8549" name="Text Box 95"/>
            <p:cNvSpPr txBox="1"/>
            <p:nvPr/>
          </p:nvSpPr>
          <p:spPr>
            <a:xfrm>
              <a:off x="184" y="1244"/>
              <a:ext cx="287" cy="43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3600" b="1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</p:grpSp>
      <p:pic>
        <p:nvPicPr>
          <p:cNvPr id="58450" name="Picture 96" descr="4b">
            <a:hlinkClick r:id="" action="ppaction://noaction">
              <a:snd r:embed="rId3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5943600"/>
            <a:ext cx="2833688" cy="914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345" name="Text Box 97"/>
          <p:cNvSpPr txBox="1"/>
          <p:nvPr/>
        </p:nvSpPr>
        <p:spPr>
          <a:xfrm>
            <a:off x="4648200" y="5943600"/>
            <a:ext cx="1952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Hàng dọc</a:t>
            </a:r>
            <a:r>
              <a:rPr lang="en-US" altLang="en-US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endParaRPr lang="en-US" altLang="en-US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346" name="Rectangle 98"/>
          <p:cNvSpPr/>
          <p:nvPr/>
        </p:nvSpPr>
        <p:spPr>
          <a:xfrm>
            <a:off x="762000" y="1524000"/>
            <a:ext cx="8229600" cy="685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rgbClr val="4325F9"/>
                </a:solidFill>
                <a:latin typeface="Times New Roman" panose="02020603050405020304" pitchFamily="18" charset="0"/>
              </a:rPr>
              <a:t>Hình hộp chữ nhật, hình lập phương có mấy đỉnh ?</a:t>
            </a:r>
            <a:endParaRPr lang="en-US" altLang="en-US" b="1" dirty="0">
              <a:solidFill>
                <a:srgbClr val="4325F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347" name="Rectangle 99"/>
          <p:cNvSpPr/>
          <p:nvPr/>
        </p:nvSpPr>
        <p:spPr>
          <a:xfrm>
            <a:off x="457200" y="1447800"/>
            <a:ext cx="8229600" cy="762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rgbClr val="4325F9"/>
                </a:solidFill>
                <a:latin typeface="Times New Roman" panose="02020603050405020304" pitchFamily="18" charset="0"/>
              </a:rPr>
              <a:t>Khoảng cách giữa hai mặt đáy của hình hộp chữ nhật gọi là gì ?</a:t>
            </a:r>
            <a:endParaRPr lang="en-US" altLang="en-US" b="1" dirty="0">
              <a:solidFill>
                <a:srgbClr val="4325F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348" name="Rectangle 100"/>
          <p:cNvSpPr/>
          <p:nvPr/>
        </p:nvSpPr>
        <p:spPr>
          <a:xfrm>
            <a:off x="228600" y="1447800"/>
            <a:ext cx="82296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rgbClr val="4325F9"/>
                </a:solidFill>
                <a:latin typeface="Times New Roman" panose="02020603050405020304" pitchFamily="18" charset="0"/>
              </a:rPr>
              <a:t>Mặt trên và mặt dưới của hình hộp chữ nhật gọi là gì?</a:t>
            </a:r>
            <a:endParaRPr lang="en-US" altLang="en-US" b="1" dirty="0">
              <a:solidFill>
                <a:srgbClr val="4325F9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349" name="Rectangle 101"/>
          <p:cNvSpPr/>
          <p:nvPr/>
        </p:nvSpPr>
        <p:spPr>
          <a:xfrm>
            <a:off x="381000" y="1447800"/>
            <a:ext cx="8229600" cy="8382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just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	</a:t>
            </a:r>
            <a:r>
              <a:rPr lang="en-US" altLang="en-US" b="1" dirty="0">
                <a:solidFill>
                  <a:srgbClr val="5326F8"/>
                </a:solidFill>
                <a:latin typeface="Times New Roman" panose="02020603050405020304" pitchFamily="18" charset="0"/>
              </a:rPr>
              <a:t>Sáu mặt của hình lập phương đều là hình này.</a:t>
            </a:r>
            <a:endParaRPr lang="en-US" altLang="en-US" b="1" dirty="0">
              <a:solidFill>
                <a:srgbClr val="5326F8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53350" name="Group 102"/>
          <p:cNvGraphicFramePr>
            <a:graphicFrameLocks noGrp="1"/>
          </p:cNvGraphicFramePr>
          <p:nvPr/>
        </p:nvGraphicFramePr>
        <p:xfrm>
          <a:off x="1241425" y="2971800"/>
          <a:ext cx="5778500" cy="723900"/>
        </p:xfrm>
        <a:graphic>
          <a:graphicData uri="http://schemas.openxmlformats.org/drawingml/2006/table">
            <a:tbl>
              <a:tblPr/>
              <a:tblGrid>
                <a:gridCol w="722313"/>
                <a:gridCol w="722312"/>
                <a:gridCol w="709613"/>
                <a:gridCol w="735012"/>
                <a:gridCol w="722313"/>
                <a:gridCol w="722312"/>
                <a:gridCol w="722313"/>
                <a:gridCol w="722312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372" name="Group 124"/>
          <p:cNvGraphicFramePr>
            <a:graphicFrameLocks noGrp="1"/>
          </p:cNvGraphicFramePr>
          <p:nvPr/>
        </p:nvGraphicFramePr>
        <p:xfrm>
          <a:off x="3406775" y="3708400"/>
          <a:ext cx="4333875" cy="723900"/>
        </p:xfrm>
        <a:graphic>
          <a:graphicData uri="http://schemas.openxmlformats.org/drawingml/2006/table">
            <a:tbl>
              <a:tblPr/>
              <a:tblGrid>
                <a:gridCol w="709613"/>
                <a:gridCol w="735012"/>
                <a:gridCol w="722313"/>
                <a:gridCol w="722312"/>
                <a:gridCol w="722313"/>
                <a:gridCol w="722312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392" name="Group 144"/>
          <p:cNvGraphicFramePr>
            <a:graphicFrameLocks noGrp="1"/>
          </p:cNvGraphicFramePr>
          <p:nvPr/>
        </p:nvGraphicFramePr>
        <p:xfrm>
          <a:off x="1241425" y="4451350"/>
          <a:ext cx="6500813" cy="723900"/>
        </p:xfrm>
        <a:graphic>
          <a:graphicData uri="http://schemas.openxmlformats.org/drawingml/2006/table">
            <a:tbl>
              <a:tblPr/>
              <a:tblGrid>
                <a:gridCol w="722313"/>
                <a:gridCol w="722312"/>
                <a:gridCol w="895350"/>
                <a:gridCol w="536575"/>
                <a:gridCol w="735013"/>
                <a:gridCol w="722312"/>
                <a:gridCol w="722313"/>
                <a:gridCol w="722312"/>
                <a:gridCol w="722313"/>
              </a:tblGrid>
              <a:tr h="723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5715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3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3418" name="Group 170"/>
          <p:cNvGraphicFramePr>
            <a:graphicFrameLocks noGrp="1"/>
          </p:cNvGraphicFramePr>
          <p:nvPr/>
        </p:nvGraphicFramePr>
        <p:xfrm>
          <a:off x="6248400" y="2209800"/>
          <a:ext cx="762000" cy="2971800"/>
        </p:xfrm>
        <a:graphic>
          <a:graphicData uri="http://schemas.openxmlformats.org/drawingml/2006/table">
            <a:tbl>
              <a:tblPr/>
              <a:tblGrid>
                <a:gridCol w="762000"/>
              </a:tblGrid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T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90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90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Á</a:t>
                      </a: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90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  <a:tr h="742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N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anchorCtr="1" horzOverflow="overflow">
                    <a:lnL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FF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1">
                      <a:blip r:embed="rId5">
                        <a:alphaModFix amt="90000"/>
                      </a:blip>
                      <a:srcRect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53430" name="Picture 182" descr="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5200" y="5353050"/>
            <a:ext cx="1600200" cy="1581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3431" name="Text Box 183"/>
          <p:cNvSpPr txBox="1"/>
          <p:nvPr/>
        </p:nvSpPr>
        <p:spPr>
          <a:xfrm>
            <a:off x="7543800" y="5410200"/>
            <a:ext cx="1211263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05</a:t>
            </a:r>
            <a:endParaRPr lang="en-US" altLang="en-US" sz="80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3432" name="Text Box 184"/>
          <p:cNvSpPr txBox="1"/>
          <p:nvPr/>
        </p:nvSpPr>
        <p:spPr>
          <a:xfrm>
            <a:off x="7543800" y="5410200"/>
            <a:ext cx="1211263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04</a:t>
            </a:r>
            <a:endParaRPr lang="en-US" altLang="en-US" sz="80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3433" name="Text Box 185"/>
          <p:cNvSpPr txBox="1"/>
          <p:nvPr/>
        </p:nvSpPr>
        <p:spPr>
          <a:xfrm>
            <a:off x="7543800" y="5410200"/>
            <a:ext cx="1211263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03</a:t>
            </a:r>
            <a:endParaRPr lang="en-US" altLang="en-US" sz="80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3434" name="Text Box 186"/>
          <p:cNvSpPr txBox="1"/>
          <p:nvPr/>
        </p:nvSpPr>
        <p:spPr>
          <a:xfrm>
            <a:off x="7543800" y="5410200"/>
            <a:ext cx="1211263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02</a:t>
            </a:r>
            <a:endParaRPr lang="en-US" altLang="en-US" sz="80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3435" name="Text Box 187"/>
          <p:cNvSpPr txBox="1"/>
          <p:nvPr/>
        </p:nvSpPr>
        <p:spPr>
          <a:xfrm>
            <a:off x="7543800" y="5410200"/>
            <a:ext cx="1211263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01</a:t>
            </a:r>
            <a:endParaRPr lang="en-US" altLang="en-US" sz="80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3436" name="Text Box 188"/>
          <p:cNvSpPr txBox="1"/>
          <p:nvPr/>
        </p:nvSpPr>
        <p:spPr>
          <a:xfrm>
            <a:off x="7543800" y="5410200"/>
            <a:ext cx="1211263" cy="13239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00</a:t>
            </a:r>
            <a:endParaRPr lang="en-US" altLang="en-US" sz="8000" b="1" dirty="0">
              <a:solidFill>
                <a:schemeClr val="bg1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8543" name="Text Box 190"/>
          <p:cNvSpPr txBox="1"/>
          <p:nvPr/>
        </p:nvSpPr>
        <p:spPr>
          <a:xfrm>
            <a:off x="5715000" y="2362200"/>
            <a:ext cx="3635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1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544" name="Text Box 191"/>
          <p:cNvSpPr txBox="1"/>
          <p:nvPr/>
        </p:nvSpPr>
        <p:spPr>
          <a:xfrm>
            <a:off x="457200" y="3124200"/>
            <a:ext cx="3635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545" name="Text Box 192"/>
          <p:cNvSpPr txBox="1"/>
          <p:nvPr/>
        </p:nvSpPr>
        <p:spPr>
          <a:xfrm>
            <a:off x="685800" y="4572000"/>
            <a:ext cx="3635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4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546" name="Text Box 193"/>
          <p:cNvSpPr txBox="1"/>
          <p:nvPr/>
        </p:nvSpPr>
        <p:spPr>
          <a:xfrm>
            <a:off x="2819400" y="3810000"/>
            <a:ext cx="363538" cy="5238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3</a:t>
            </a:r>
            <a:endParaRPr lang="en-US" altLang="en-US" sz="28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53442" name="Text Box 194"/>
          <p:cNvSpPr txBox="1"/>
          <p:nvPr/>
        </p:nvSpPr>
        <p:spPr>
          <a:xfrm>
            <a:off x="1981200" y="1524000"/>
            <a:ext cx="4778375" cy="70802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Ô CHỮ TOÁN HỌC</a:t>
            </a:r>
            <a:endParaRPr lang="en-US" altLang="en-US" sz="40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533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53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53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53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33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33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33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2" dur="2000"/>
                                        <p:tgtEl>
                                          <p:spTgt spid="5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&amp;T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7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53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5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533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533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533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4" dur="2000"/>
                                        <p:tgtEl>
                                          <p:spTgt spid="53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&amp;T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7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5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/>
                                        <p:tgtEl>
                                          <p:spTgt spid="5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533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533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533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2000"/>
                                        <p:tgtEl>
                                          <p:spTgt spid="533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&amp;T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7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5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5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533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533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533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2000"/>
                                        <p:tgtEl>
                                          <p:spTgt spid="533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&amp;T26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7" presetClass="exit" presetSubtype="4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02" dur="1000"/>
                                        <p:tgtEl>
                                          <p:spTgt spid="5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/>
                                        <p:tgtEl>
                                          <p:spTgt spid="5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7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533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534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34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34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34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3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534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3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2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4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00"/>
                            </p:stCondLst>
                            <p:childTnLst>
                              <p:par>
                                <p:cTn id="13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53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00"/>
                            </p:stCondLst>
                            <p:childTnLst>
                              <p:par>
                                <p:cTn id="1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53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3500"/>
                            </p:stCondLst>
                            <p:childTnLst>
                              <p:par>
                                <p:cTn id="1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534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53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Click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500"/>
                            </p:stCondLst>
                            <p:childTnLst>
                              <p:par>
                                <p:cTn id="15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53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0"/>
                            </p:stCondLst>
                            <p:childTnLst>
                              <p:par>
                                <p:cTn id="1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534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430"/>
                  </p:tgtEl>
                </p:cond>
              </p:nextCondLst>
            </p:seq>
          </p:childTnLst>
        </p:cTn>
      </p:par>
    </p:tnLst>
    <p:bldLst>
      <p:bldP spid="53345" grpId="0"/>
      <p:bldP spid="53346" grpId="0"/>
      <p:bldP spid="53346" grpId="1"/>
      <p:bldP spid="53347" grpId="0"/>
      <p:bldP spid="53347" grpId="1"/>
      <p:bldP spid="53348" grpId="0"/>
      <p:bldP spid="53348" grpId="1"/>
      <p:bldP spid="53349" grpId="0"/>
      <p:bldP spid="53349" grpId="1"/>
      <p:bldP spid="53431" grpId="0"/>
      <p:bldP spid="53431" grpId="1"/>
      <p:bldP spid="53432" grpId="0"/>
      <p:bldP spid="53432" grpId="1"/>
      <p:bldP spid="53433" grpId="0"/>
      <p:bldP spid="53433" grpId="1"/>
      <p:bldP spid="53434" grpId="0"/>
      <p:bldP spid="53434" grpId="1"/>
      <p:bldP spid="53435" grpId="0"/>
      <p:bldP spid="53435" grpId="1"/>
      <p:bldP spid="53436" grpId="0"/>
      <p:bldP spid="53442" grpId="0"/>
      <p:bldP spid="534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3801" name="Picture 9" descr="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4800" y="1524000"/>
            <a:ext cx="3200400" cy="175260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</p:pic>
      <p:sp>
        <p:nvSpPr>
          <p:cNvPr id="37891" name="Text Box 10"/>
          <p:cNvSpPr txBox="1"/>
          <p:nvPr/>
        </p:nvSpPr>
        <p:spPr>
          <a:xfrm>
            <a:off x="5867400" y="3505200"/>
            <a:ext cx="1524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.VnTime" pitchFamily="34" charset="0"/>
              </a:rPr>
              <a:t>Viªn g¹ch</a:t>
            </a:r>
            <a:endParaRPr lang="en-US" altLang="en-US" sz="2400" dirty="0">
              <a:solidFill>
                <a:srgbClr val="FFFFFF"/>
              </a:solidFill>
              <a:latin typeface=".VnTime" pitchFamily="34" charset="0"/>
            </a:endParaRPr>
          </a:p>
        </p:txBody>
      </p:sp>
      <p:sp>
        <p:nvSpPr>
          <p:cNvPr id="37892" name="Text Box 11"/>
          <p:cNvSpPr txBox="1"/>
          <p:nvPr/>
        </p:nvSpPr>
        <p:spPr>
          <a:xfrm>
            <a:off x="1600200" y="3505200"/>
            <a:ext cx="1752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.VnTime" pitchFamily="34" charset="0"/>
              </a:rPr>
              <a:t>Bao diªm</a:t>
            </a:r>
            <a:endParaRPr lang="en-US" altLang="en-US" sz="2400" dirty="0">
              <a:solidFill>
                <a:srgbClr val="FFFFFF"/>
              </a:solidFill>
              <a:latin typeface=".VnTime" pitchFamily="34" charset="0"/>
            </a:endParaRPr>
          </a:p>
        </p:txBody>
      </p:sp>
      <p:grpSp>
        <p:nvGrpSpPr>
          <p:cNvPr id="33819" name="Group 27"/>
          <p:cNvGrpSpPr/>
          <p:nvPr/>
        </p:nvGrpSpPr>
        <p:grpSpPr>
          <a:xfrm>
            <a:off x="4419600" y="4572000"/>
            <a:ext cx="3200400" cy="1828800"/>
            <a:chOff x="3408" y="1440"/>
            <a:chExt cx="1968" cy="1344"/>
          </a:xfrm>
        </p:grpSpPr>
        <p:sp>
          <p:nvSpPr>
            <p:cNvPr id="37906" name="Line 28"/>
            <p:cNvSpPr/>
            <p:nvPr/>
          </p:nvSpPr>
          <p:spPr>
            <a:xfrm>
              <a:off x="3408" y="1776"/>
              <a:ext cx="1632" cy="0"/>
            </a:xfrm>
            <a:prstGeom prst="line">
              <a:avLst/>
            </a:prstGeom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07" name="Line 29"/>
            <p:cNvSpPr/>
            <p:nvPr/>
          </p:nvSpPr>
          <p:spPr>
            <a:xfrm>
              <a:off x="3744" y="1440"/>
              <a:ext cx="0" cy="1008"/>
            </a:xfrm>
            <a:prstGeom prst="line">
              <a:avLst/>
            </a:prstGeom>
            <a:ln w="28575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7908" name="Line 30"/>
            <p:cNvSpPr/>
            <p:nvPr/>
          </p:nvSpPr>
          <p:spPr>
            <a:xfrm flipH="1">
              <a:off x="3408" y="2448"/>
              <a:ext cx="336" cy="336"/>
            </a:xfrm>
            <a:prstGeom prst="line">
              <a:avLst/>
            </a:prstGeom>
            <a:ln w="28575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7909" name="Line 31"/>
            <p:cNvSpPr/>
            <p:nvPr/>
          </p:nvSpPr>
          <p:spPr>
            <a:xfrm>
              <a:off x="3744" y="2448"/>
              <a:ext cx="1632" cy="0"/>
            </a:xfrm>
            <a:prstGeom prst="line">
              <a:avLst/>
            </a:prstGeom>
            <a:ln w="28575" cap="flat" cmpd="sng">
              <a:solidFill>
                <a:schemeClr val="bg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7910" name="Line 32"/>
            <p:cNvSpPr/>
            <p:nvPr/>
          </p:nvSpPr>
          <p:spPr>
            <a:xfrm>
              <a:off x="3744" y="1440"/>
              <a:ext cx="1632" cy="0"/>
            </a:xfrm>
            <a:prstGeom prst="line">
              <a:avLst/>
            </a:prstGeom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11" name="Line 33"/>
            <p:cNvSpPr/>
            <p:nvPr/>
          </p:nvSpPr>
          <p:spPr>
            <a:xfrm>
              <a:off x="3408" y="2784"/>
              <a:ext cx="1632" cy="0"/>
            </a:xfrm>
            <a:prstGeom prst="line">
              <a:avLst/>
            </a:prstGeom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12" name="Line 34"/>
            <p:cNvSpPr/>
            <p:nvPr/>
          </p:nvSpPr>
          <p:spPr>
            <a:xfrm>
              <a:off x="5376" y="1440"/>
              <a:ext cx="0" cy="1008"/>
            </a:xfrm>
            <a:prstGeom prst="line">
              <a:avLst/>
            </a:prstGeom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13" name="Line 35"/>
            <p:cNvSpPr/>
            <p:nvPr/>
          </p:nvSpPr>
          <p:spPr>
            <a:xfrm flipH="1">
              <a:off x="5040" y="2448"/>
              <a:ext cx="336" cy="336"/>
            </a:xfrm>
            <a:prstGeom prst="line">
              <a:avLst/>
            </a:prstGeom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14" name="Line 36"/>
            <p:cNvSpPr/>
            <p:nvPr/>
          </p:nvSpPr>
          <p:spPr>
            <a:xfrm flipH="1">
              <a:off x="3408" y="1440"/>
              <a:ext cx="336" cy="336"/>
            </a:xfrm>
            <a:prstGeom prst="line">
              <a:avLst/>
            </a:prstGeom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15" name="Line 37"/>
            <p:cNvSpPr/>
            <p:nvPr/>
          </p:nvSpPr>
          <p:spPr>
            <a:xfrm flipH="1">
              <a:off x="5040" y="1440"/>
              <a:ext cx="336" cy="336"/>
            </a:xfrm>
            <a:prstGeom prst="line">
              <a:avLst/>
            </a:prstGeom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16" name="Line 38"/>
            <p:cNvSpPr/>
            <p:nvPr/>
          </p:nvSpPr>
          <p:spPr>
            <a:xfrm>
              <a:off x="3408" y="1776"/>
              <a:ext cx="0" cy="1008"/>
            </a:xfrm>
            <a:prstGeom prst="line">
              <a:avLst/>
            </a:prstGeom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7917" name="Line 39"/>
            <p:cNvSpPr/>
            <p:nvPr/>
          </p:nvSpPr>
          <p:spPr>
            <a:xfrm>
              <a:off x="5040" y="1776"/>
              <a:ext cx="0" cy="1008"/>
            </a:xfrm>
            <a:prstGeom prst="line">
              <a:avLst/>
            </a:prstGeom>
            <a:ln w="28575" cap="flat" cmpd="sng">
              <a:solidFill>
                <a:schemeClr val="bg1"/>
              </a:solidFill>
              <a:prstDash val="solid"/>
              <a:headEnd type="none" w="med" len="med"/>
              <a:tailEnd type="none" w="med" len="med"/>
            </a:ln>
          </p:spPr>
        </p:sp>
      </p:grpSp>
      <p:grpSp>
        <p:nvGrpSpPr>
          <p:cNvPr id="25" name="Group 24"/>
          <p:cNvGrpSpPr/>
          <p:nvPr/>
        </p:nvGrpSpPr>
        <p:grpSpPr>
          <a:xfrm>
            <a:off x="4854575" y="1879600"/>
            <a:ext cx="3451225" cy="2235200"/>
            <a:chOff x="1810" y="1152"/>
            <a:chExt cx="2510" cy="1886"/>
          </a:xfrm>
        </p:grpSpPr>
        <p:sp>
          <p:nvSpPr>
            <p:cNvPr id="37902" name="AutoShape 20"/>
            <p:cNvSpPr/>
            <p:nvPr/>
          </p:nvSpPr>
          <p:spPr>
            <a:xfrm>
              <a:off x="1824" y="1152"/>
              <a:ext cx="2496" cy="1872"/>
            </a:xfrm>
            <a:prstGeom prst="cube">
              <a:avLst>
                <a:gd name="adj" fmla="val 25000"/>
              </a:avLst>
            </a:prstGeom>
            <a:solidFill>
              <a:srgbClr val="FFFF00"/>
            </a:solidFill>
            <a:ln w="38100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7903" name="Line 21"/>
            <p:cNvSpPr/>
            <p:nvPr/>
          </p:nvSpPr>
          <p:spPr>
            <a:xfrm>
              <a:off x="2290" y="1166"/>
              <a:ext cx="0" cy="1392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</p:sp>
        <p:sp>
          <p:nvSpPr>
            <p:cNvPr id="37904" name="Line 22"/>
            <p:cNvSpPr/>
            <p:nvPr/>
          </p:nvSpPr>
          <p:spPr>
            <a:xfrm>
              <a:off x="2290" y="2558"/>
              <a:ext cx="2016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</p:sp>
        <p:sp>
          <p:nvSpPr>
            <p:cNvPr id="37905" name="Line 23"/>
            <p:cNvSpPr/>
            <p:nvPr/>
          </p:nvSpPr>
          <p:spPr>
            <a:xfrm flipV="1">
              <a:off x="1810" y="2558"/>
              <a:ext cx="480" cy="48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</p:sp>
      </p:grpSp>
      <p:pic>
        <p:nvPicPr>
          <p:cNvPr id="31" name="Picture 29" descr="nhon hinh"/>
          <p:cNvPicPr>
            <a:picLocks noChangeAspect="1"/>
          </p:cNvPicPr>
          <p:nvPr/>
        </p:nvPicPr>
        <p:blipFill>
          <a:blip r:embed="rId2"/>
          <a:srcRect l="36177" t="19154" r="37242" b="72385"/>
          <a:stretch>
            <a:fillRect/>
          </a:stretch>
        </p:blipFill>
        <p:spPr>
          <a:xfrm>
            <a:off x="762000" y="4260850"/>
            <a:ext cx="2895600" cy="1377950"/>
          </a:xfrm>
          <a:prstGeom prst="rect">
            <a:avLst/>
          </a:prstGeom>
          <a:solidFill>
            <a:schemeClr val="folHlink"/>
          </a:solidFill>
          <a:ln w="9525">
            <a:noFill/>
          </a:ln>
        </p:spPr>
      </p:pic>
      <p:sp>
        <p:nvSpPr>
          <p:cNvPr id="32" name="Text Box 24"/>
          <p:cNvSpPr txBox="1"/>
          <p:nvPr/>
        </p:nvSpPr>
        <p:spPr>
          <a:xfrm>
            <a:off x="1143000" y="3429000"/>
            <a:ext cx="18288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 diêm 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3" name="Text Box 24"/>
          <p:cNvSpPr txBox="1"/>
          <p:nvPr/>
        </p:nvSpPr>
        <p:spPr>
          <a:xfrm>
            <a:off x="1295400" y="5881688"/>
            <a:ext cx="1828800" cy="5191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 gạch 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4" name="Text Box 24"/>
          <p:cNvSpPr txBox="1"/>
          <p:nvPr/>
        </p:nvSpPr>
        <p:spPr>
          <a:xfrm>
            <a:off x="4578350" y="4048125"/>
            <a:ext cx="3429000" cy="523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 </a:t>
            </a:r>
            <a:endParaRPr lang="en-US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7899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1500188" cy="749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0" name="Pictur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300" y="501650"/>
            <a:ext cx="6858000" cy="646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901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990600"/>
            <a:ext cx="4438650" cy="6397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33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3"/>
          <p:cNvGrpSpPr/>
          <p:nvPr/>
        </p:nvGrpSpPr>
        <p:grpSpPr>
          <a:xfrm>
            <a:off x="531813" y="1006475"/>
            <a:ext cx="8612187" cy="4327525"/>
            <a:chOff x="151" y="262"/>
            <a:chExt cx="2873" cy="3218"/>
          </a:xfrm>
        </p:grpSpPr>
        <p:sp>
          <p:nvSpPr>
            <p:cNvPr id="38915" name="AutoShape 4"/>
            <p:cNvSpPr/>
            <p:nvPr/>
          </p:nvSpPr>
          <p:spPr>
            <a:xfrm>
              <a:off x="151" y="360"/>
              <a:ext cx="2706" cy="2064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 cap="flat" cmpd="sng">
              <a:solidFill>
                <a:schemeClr val="tx1"/>
              </a:solidFill>
              <a:prstDash val="dashDot"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16" name="Text Box 5"/>
            <p:cNvSpPr txBox="1"/>
            <p:nvPr/>
          </p:nvSpPr>
          <p:spPr>
            <a:xfrm>
              <a:off x="192" y="2122"/>
              <a:ext cx="2832" cy="31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457200" lvl="0" indent="-4572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solidFill>
                  <a:srgbClr val="99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17" name="Text Box 6"/>
            <p:cNvSpPr txBox="1"/>
            <p:nvPr/>
          </p:nvSpPr>
          <p:spPr>
            <a:xfrm>
              <a:off x="192" y="2602"/>
              <a:ext cx="2832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457200" lvl="0" indent="-4572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solidFill>
                  <a:srgbClr val="99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18" name="Text Box 7"/>
            <p:cNvSpPr txBox="1"/>
            <p:nvPr/>
          </p:nvSpPr>
          <p:spPr>
            <a:xfrm>
              <a:off x="180" y="3159"/>
              <a:ext cx="2832" cy="32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457200" lvl="0" indent="-45720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 dirty="0">
                <a:solidFill>
                  <a:srgbClr val="9900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8919" name="Text Box 8"/>
            <p:cNvSpPr txBox="1"/>
            <p:nvPr/>
          </p:nvSpPr>
          <p:spPr>
            <a:xfrm>
              <a:off x="253" y="262"/>
              <a:ext cx="2289" cy="186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800" dirty="0">
                <a:latin typeface="Times New Roman" panose="02020603050405020304" pitchFamily="18" charset="0"/>
              </a:endParaRPr>
            </a:p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solidFill>
                    <a:srgbClr val="C00000"/>
                  </a:solidFill>
                  <a:latin typeface="Times New Roman" panose="02020603050405020304" pitchFamily="18" charset="0"/>
                </a:rPr>
                <a:t>Quan sát hình hộp chữ nhật rồi trả lời câu hỏi:</a:t>
              </a:r>
              <a:endParaRPr lang="en-US" altLang="en-US" sz="2800" dirty="0">
                <a:solidFill>
                  <a:srgbClr val="C00000"/>
                </a:solidFill>
                <a:latin typeface="Times New Roman" panose="02020603050405020304" pitchFamily="18" charset="0"/>
              </a:endParaRPr>
            </a:p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</a:rPr>
                <a:t>a) - Hình hộp chữ nhật có bao nhiêu mặt?</a:t>
              </a:r>
              <a:endParaRPr lang="en-US" altLang="en-US" sz="2800" dirty="0">
                <a:latin typeface="Times New Roman" panose="02020603050405020304" pitchFamily="18" charset="0"/>
              </a:endParaRPr>
            </a:p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</a:rPr>
                <a:t>    - Các mặt hình hộp chữ nhật đều là hình gì?</a:t>
              </a:r>
              <a:endParaRPr lang="en-US" altLang="en-US" sz="2800" dirty="0">
                <a:latin typeface="Times New Roman" panose="02020603050405020304" pitchFamily="18" charset="0"/>
              </a:endParaRPr>
            </a:p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</a:rPr>
                <a:t>c) - Hình hộp chữ nhật có mấy đỉnh?</a:t>
              </a:r>
              <a:endParaRPr lang="en-US" altLang="en-US" sz="2800" dirty="0">
                <a:latin typeface="Times New Roman" panose="02020603050405020304" pitchFamily="18" charset="0"/>
              </a:endParaRPr>
            </a:p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800" dirty="0">
                  <a:latin typeface="Times New Roman" panose="02020603050405020304" pitchFamily="18" charset="0"/>
                </a:rPr>
                <a:t>d) - Hình hộp chữ nhật có mấy cạnh?</a:t>
              </a:r>
              <a:endParaRPr lang="en-US" altLang="en-US" sz="2800" dirty="0">
                <a:latin typeface=".VnTime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2" name="Group 2"/>
          <p:cNvGrpSpPr/>
          <p:nvPr/>
        </p:nvGrpSpPr>
        <p:grpSpPr>
          <a:xfrm>
            <a:off x="838200" y="2278063"/>
            <a:ext cx="2514600" cy="2632075"/>
            <a:chOff x="1104" y="720"/>
            <a:chExt cx="1776" cy="1952"/>
          </a:xfrm>
        </p:grpSpPr>
        <p:grpSp>
          <p:nvGrpSpPr>
            <p:cNvPr id="39953" name="Group 3"/>
            <p:cNvGrpSpPr/>
            <p:nvPr/>
          </p:nvGrpSpPr>
          <p:grpSpPr>
            <a:xfrm>
              <a:off x="1104" y="1152"/>
              <a:ext cx="1776" cy="1056"/>
              <a:chOff x="1344" y="1632"/>
              <a:chExt cx="1776" cy="1056"/>
            </a:xfrm>
          </p:grpSpPr>
          <p:sp>
            <p:nvSpPr>
              <p:cNvPr id="39962" name="AutoShape 4"/>
              <p:cNvSpPr/>
              <p:nvPr/>
            </p:nvSpPr>
            <p:spPr>
              <a:xfrm>
                <a:off x="1344" y="1632"/>
                <a:ext cx="1776" cy="1056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9963" name="Line 5"/>
              <p:cNvSpPr/>
              <p:nvPr/>
            </p:nvSpPr>
            <p:spPr>
              <a:xfrm>
                <a:off x="1612" y="1641"/>
                <a:ext cx="0" cy="76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39964" name="Line 6"/>
              <p:cNvSpPr/>
              <p:nvPr/>
            </p:nvSpPr>
            <p:spPr>
              <a:xfrm>
                <a:off x="1626" y="2420"/>
                <a:ext cx="1489" cy="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39965" name="Line 7"/>
              <p:cNvSpPr/>
              <p:nvPr/>
            </p:nvSpPr>
            <p:spPr>
              <a:xfrm flipH="1">
                <a:off x="1344" y="2400"/>
                <a:ext cx="288" cy="28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sp>
          <p:nvSpPr>
            <p:cNvPr id="39954" name="Text Box 8"/>
            <p:cNvSpPr txBox="1"/>
            <p:nvPr/>
          </p:nvSpPr>
          <p:spPr>
            <a:xfrm>
              <a:off x="1152" y="1632"/>
              <a:ext cx="240" cy="2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 dirty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55" name="Text Box 9"/>
            <p:cNvSpPr txBox="1"/>
            <p:nvPr/>
          </p:nvSpPr>
          <p:spPr>
            <a:xfrm>
              <a:off x="2112" y="1776"/>
              <a:ext cx="240" cy="2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6</a:t>
              </a:r>
              <a:endParaRPr lang="en-US" altLang="en-US" sz="1800" dirty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56" name="Text Box 10"/>
            <p:cNvSpPr txBox="1"/>
            <p:nvPr/>
          </p:nvSpPr>
          <p:spPr>
            <a:xfrm>
              <a:off x="1632" y="1584"/>
              <a:ext cx="240" cy="2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 dirty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57" name="Text Box 11"/>
            <p:cNvSpPr txBox="1"/>
            <p:nvPr/>
          </p:nvSpPr>
          <p:spPr>
            <a:xfrm>
              <a:off x="2640" y="1584"/>
              <a:ext cx="240" cy="2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 dirty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58" name="Text Box 12"/>
            <p:cNvSpPr txBox="1"/>
            <p:nvPr/>
          </p:nvSpPr>
          <p:spPr>
            <a:xfrm>
              <a:off x="1920" y="720"/>
              <a:ext cx="240" cy="2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 dirty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59" name="Text Box 13"/>
            <p:cNvSpPr txBox="1"/>
            <p:nvPr/>
          </p:nvSpPr>
          <p:spPr>
            <a:xfrm>
              <a:off x="1824" y="2400"/>
              <a:ext cx="240" cy="27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 dirty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39960" name="Line 14"/>
            <p:cNvSpPr/>
            <p:nvPr/>
          </p:nvSpPr>
          <p:spPr>
            <a:xfrm flipV="1">
              <a:off x="1920" y="2088"/>
              <a:ext cx="0" cy="288"/>
            </a:xfrm>
            <a:prstGeom prst="line">
              <a:avLst/>
            </a:prstGeom>
            <a:ln w="9525" cap="flat" cmpd="sng">
              <a:solidFill>
                <a:schemeClr val="hlink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9961" name="Line 15"/>
            <p:cNvSpPr/>
            <p:nvPr/>
          </p:nvSpPr>
          <p:spPr>
            <a:xfrm flipH="1">
              <a:off x="2016" y="924"/>
              <a:ext cx="0" cy="324"/>
            </a:xfrm>
            <a:prstGeom prst="line">
              <a:avLst/>
            </a:prstGeom>
            <a:ln w="9525" cap="flat" cmpd="sng">
              <a:solidFill>
                <a:schemeClr val="hlink"/>
              </a:solidFill>
              <a:prstDash val="solid"/>
              <a:headEnd type="none" w="med" len="med"/>
              <a:tailEnd type="triangle" w="med" len="med"/>
            </a:ln>
          </p:spPr>
        </p:sp>
      </p:grpSp>
      <p:grpSp>
        <p:nvGrpSpPr>
          <p:cNvPr id="19" name="Group 8"/>
          <p:cNvGrpSpPr/>
          <p:nvPr/>
        </p:nvGrpSpPr>
        <p:grpSpPr>
          <a:xfrm>
            <a:off x="4029075" y="2643188"/>
            <a:ext cx="4724400" cy="2362200"/>
            <a:chOff x="576" y="432"/>
            <a:chExt cx="3883" cy="2352"/>
          </a:xfrm>
        </p:grpSpPr>
        <p:grpSp>
          <p:nvGrpSpPr>
            <p:cNvPr id="39940" name="Group 9"/>
            <p:cNvGrpSpPr/>
            <p:nvPr/>
          </p:nvGrpSpPr>
          <p:grpSpPr>
            <a:xfrm>
              <a:off x="576" y="432"/>
              <a:ext cx="3883" cy="2352"/>
              <a:chOff x="437" y="1488"/>
              <a:chExt cx="3883" cy="2352"/>
            </a:xfrm>
          </p:grpSpPr>
          <p:sp>
            <p:nvSpPr>
              <p:cNvPr id="27" name="AutoShape 10"/>
              <p:cNvSpPr>
                <a:spLocks noChangeArrowheads="1"/>
              </p:cNvSpPr>
              <p:nvPr/>
            </p:nvSpPr>
            <p:spPr bwMode="auto">
              <a:xfrm rot="-329733">
                <a:off x="437" y="2247"/>
                <a:ext cx="906" cy="820"/>
              </a:xfrm>
              <a:prstGeom prst="parallelogram">
                <a:avLst>
                  <a:gd name="adj" fmla="val 9907"/>
                </a:avLst>
              </a:prstGeom>
              <a:solidFill>
                <a:srgbClr val="FFFF00"/>
              </a:solidFill>
              <a:ln w="9525">
                <a:solidFill>
                  <a:sysClr val="windowText" lastClr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" name="Rectangle 11"/>
              <p:cNvSpPr>
                <a:spLocks noChangeArrowheads="1"/>
              </p:cNvSpPr>
              <p:nvPr/>
            </p:nvSpPr>
            <p:spPr bwMode="auto">
              <a:xfrm>
                <a:off x="1296" y="2209"/>
                <a:ext cx="1537" cy="816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9525">
                <a:solidFill>
                  <a:sysClr val="windowText" lastClr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AutoShape 12"/>
              <p:cNvSpPr>
                <a:spLocks noChangeArrowheads="1"/>
              </p:cNvSpPr>
              <p:nvPr/>
            </p:nvSpPr>
            <p:spPr bwMode="auto">
              <a:xfrm flipV="1">
                <a:off x="1104" y="1488"/>
                <a:ext cx="1729" cy="721"/>
              </a:xfrm>
              <a:prstGeom prst="parallelogram">
                <a:avLst>
                  <a:gd name="adj" fmla="val 28411"/>
                </a:avLst>
              </a:prstGeom>
              <a:solidFill>
                <a:srgbClr val="00FF00"/>
              </a:solidFill>
              <a:ln w="9525">
                <a:solidFill>
                  <a:sysClr val="windowText" lastClr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AutoShape 13"/>
              <p:cNvSpPr>
                <a:spLocks noChangeArrowheads="1"/>
              </p:cNvSpPr>
              <p:nvPr/>
            </p:nvSpPr>
            <p:spPr bwMode="auto">
              <a:xfrm>
                <a:off x="1008" y="3024"/>
                <a:ext cx="1824" cy="816"/>
              </a:xfrm>
              <a:prstGeom prst="parallelogram">
                <a:avLst>
                  <a:gd name="adj" fmla="val 35889"/>
                </a:avLst>
              </a:prstGeom>
              <a:solidFill>
                <a:srgbClr val="00FF00"/>
              </a:solidFill>
              <a:ln w="9525">
                <a:solidFill>
                  <a:sysClr val="windowText" lastClr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AutoShape 14"/>
              <p:cNvSpPr>
                <a:spLocks noChangeArrowheads="1"/>
              </p:cNvSpPr>
              <p:nvPr/>
            </p:nvSpPr>
            <p:spPr bwMode="auto">
              <a:xfrm rot="5400000">
                <a:off x="2737" y="2306"/>
                <a:ext cx="959" cy="766"/>
              </a:xfrm>
              <a:prstGeom prst="parallelogram">
                <a:avLst>
                  <a:gd name="adj" fmla="val 12500"/>
                </a:avLst>
              </a:prstGeom>
              <a:solidFill>
                <a:srgbClr val="FFFF00"/>
              </a:solidFill>
              <a:ln w="9525">
                <a:solidFill>
                  <a:sysClr val="windowText" lastClr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Rectangle 15"/>
              <p:cNvSpPr>
                <a:spLocks noChangeArrowheads="1"/>
              </p:cNvSpPr>
              <p:nvPr/>
            </p:nvSpPr>
            <p:spPr bwMode="auto">
              <a:xfrm>
                <a:off x="3600" y="2304"/>
                <a:ext cx="720" cy="865"/>
              </a:xfrm>
              <a:prstGeom prst="rect">
                <a:avLst/>
              </a:prstGeom>
              <a:solidFill>
                <a:srgbClr val="F79646">
                  <a:lumMod val="75000"/>
                </a:srgbClr>
              </a:solidFill>
              <a:ln w="9525">
                <a:solidFill>
                  <a:sysClr val="windowText" lastClr="000000"/>
                </a:solidFill>
                <a:miter lim="800000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961" y="1486"/>
              <a:ext cx="23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0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b="1" kern="0" cap="none" spc="0" normalizeH="0" baseline="0" noProof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3</a:t>
              </a:r>
              <a:endParaRPr kumimoji="0" lang="en-US" b="1" kern="0" cap="none" spc="0" normalizeH="0" baseline="0" noProof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" name="Text Box 17"/>
            <p:cNvSpPr txBox="1">
              <a:spLocks noChangeArrowheads="1"/>
            </p:cNvSpPr>
            <p:nvPr/>
          </p:nvSpPr>
          <p:spPr bwMode="auto">
            <a:xfrm>
              <a:off x="3936" y="1584"/>
              <a:ext cx="2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0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b="1" kern="0" cap="none" spc="0" normalizeH="0" baseline="0" noProof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6</a:t>
              </a:r>
              <a:endParaRPr kumimoji="0" lang="en-US" b="1" kern="0" cap="none" spc="0" normalizeH="0" baseline="0" noProof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" name="Text Box 18"/>
            <p:cNvSpPr txBox="1">
              <a:spLocks noChangeArrowheads="1"/>
            </p:cNvSpPr>
            <p:nvPr/>
          </p:nvSpPr>
          <p:spPr bwMode="auto">
            <a:xfrm>
              <a:off x="1969" y="1486"/>
              <a:ext cx="23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0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b="1" kern="0" cap="none" spc="0" normalizeH="0" baseline="0" noProof="0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4</a:t>
              </a:r>
              <a:endParaRPr kumimoji="0" lang="en-US" b="1" kern="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" name="Text Box 19"/>
            <p:cNvSpPr txBox="1">
              <a:spLocks noChangeArrowheads="1"/>
            </p:cNvSpPr>
            <p:nvPr/>
          </p:nvSpPr>
          <p:spPr bwMode="auto">
            <a:xfrm>
              <a:off x="3119" y="1440"/>
              <a:ext cx="24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0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b="1" kern="0" cap="none" spc="0" normalizeH="0" baseline="0" noProof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5</a:t>
              </a:r>
              <a:endParaRPr kumimoji="0" lang="en-US" b="1" kern="0" cap="none" spc="0" normalizeH="0" baseline="0" noProof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" name="Text Box 20"/>
            <p:cNvSpPr txBox="1">
              <a:spLocks noChangeArrowheads="1"/>
            </p:cNvSpPr>
            <p:nvPr/>
          </p:nvSpPr>
          <p:spPr bwMode="auto">
            <a:xfrm>
              <a:off x="1969" y="769"/>
              <a:ext cx="235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0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b="1" kern="0" cap="none" spc="0" normalizeH="0" baseline="0" noProof="0" dirty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1</a:t>
              </a:r>
              <a:endParaRPr kumimoji="0" lang="en-US" b="1" kern="0" cap="none" spc="0" normalizeH="0" baseline="0" noProof="0" dirty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" name="Text Box 21"/>
            <p:cNvSpPr txBox="1">
              <a:spLocks noChangeArrowheads="1"/>
            </p:cNvSpPr>
            <p:nvPr/>
          </p:nvSpPr>
          <p:spPr bwMode="auto">
            <a:xfrm>
              <a:off x="1872" y="2158"/>
              <a:ext cx="24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R="0" defTabSz="914400" eaLnBrk="1" fontAlgn="auto" hangingPunct="1"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b="1" kern="0" cap="none" spc="0" normalizeH="0" baseline="0" noProof="0">
                  <a:solidFill>
                    <a:srgbClr val="000000"/>
                  </a:solidFill>
                  <a:latin typeface="Arial" panose="020B0604020202020204" pitchFamily="34" charset="0"/>
                  <a:ea typeface="+mn-ea"/>
                  <a:cs typeface="+mn-cs"/>
                </a:rPr>
                <a:t>2</a:t>
              </a:r>
              <a:endParaRPr kumimoji="0" lang="en-US" b="1" kern="0" cap="none" spc="0" normalizeH="0" baseline="0" noProof="0">
                <a:solidFill>
                  <a:srgbClr val="000000"/>
                </a:solidFill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40962" name="Group 3"/>
          <p:cNvGrpSpPr/>
          <p:nvPr/>
        </p:nvGrpSpPr>
        <p:grpSpPr>
          <a:xfrm>
            <a:off x="2590800" y="1109663"/>
            <a:ext cx="6400800" cy="2895600"/>
            <a:chOff x="288" y="96"/>
            <a:chExt cx="5256" cy="2976"/>
          </a:xfrm>
        </p:grpSpPr>
        <p:grpSp>
          <p:nvGrpSpPr>
            <p:cNvPr id="40979" name="Group 4"/>
            <p:cNvGrpSpPr/>
            <p:nvPr/>
          </p:nvGrpSpPr>
          <p:grpSpPr>
            <a:xfrm>
              <a:off x="288" y="96"/>
              <a:ext cx="5256" cy="2976"/>
              <a:chOff x="204" y="1104"/>
              <a:chExt cx="5256" cy="2976"/>
            </a:xfrm>
          </p:grpSpPr>
          <p:sp>
            <p:nvSpPr>
              <p:cNvPr id="40986" name="AutoShape 5"/>
              <p:cNvSpPr/>
              <p:nvPr/>
            </p:nvSpPr>
            <p:spPr>
              <a:xfrm>
                <a:off x="204" y="2208"/>
                <a:ext cx="1102" cy="820"/>
              </a:xfrm>
              <a:prstGeom prst="parallelogram">
                <a:avLst>
                  <a:gd name="adj" fmla="val 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87" name="Rectangle 6"/>
              <p:cNvSpPr/>
              <p:nvPr/>
            </p:nvSpPr>
            <p:spPr>
              <a:xfrm>
                <a:off x="1296" y="2208"/>
                <a:ext cx="1536" cy="816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88" name="AutoShape 7"/>
              <p:cNvSpPr/>
              <p:nvPr/>
            </p:nvSpPr>
            <p:spPr>
              <a:xfrm>
                <a:off x="1296" y="3024"/>
                <a:ext cx="1547" cy="1056"/>
              </a:xfrm>
              <a:prstGeom prst="parallelogram">
                <a:avLst>
                  <a:gd name="adj" fmla="val 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89" name="Rectangle 8"/>
              <p:cNvSpPr/>
              <p:nvPr/>
            </p:nvSpPr>
            <p:spPr>
              <a:xfrm>
                <a:off x="3924" y="2208"/>
                <a:ext cx="1536" cy="816"/>
              </a:xfrm>
              <a:prstGeom prst="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90" name="AutoShape 9"/>
              <p:cNvSpPr/>
              <p:nvPr/>
            </p:nvSpPr>
            <p:spPr>
              <a:xfrm flipV="1">
                <a:off x="1296" y="1104"/>
                <a:ext cx="1536" cy="1104"/>
              </a:xfrm>
              <a:prstGeom prst="parallelogram">
                <a:avLst>
                  <a:gd name="adj" fmla="val 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91" name="AutoShape 10"/>
              <p:cNvSpPr/>
              <p:nvPr/>
            </p:nvSpPr>
            <p:spPr>
              <a:xfrm>
                <a:off x="2832" y="2208"/>
                <a:ext cx="1102" cy="820"/>
              </a:xfrm>
              <a:prstGeom prst="parallelogram">
                <a:avLst>
                  <a:gd name="adj" fmla="val 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40980" name="Text Box 11"/>
            <p:cNvSpPr txBox="1"/>
            <p:nvPr/>
          </p:nvSpPr>
          <p:spPr>
            <a:xfrm>
              <a:off x="738" y="1488"/>
              <a:ext cx="295" cy="3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81" name="Text Box 12"/>
            <p:cNvSpPr txBox="1"/>
            <p:nvPr/>
          </p:nvSpPr>
          <p:spPr>
            <a:xfrm>
              <a:off x="4721" y="1538"/>
              <a:ext cx="301" cy="3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  <a:endPara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82" name="Text Box 13"/>
            <p:cNvSpPr txBox="1"/>
            <p:nvPr/>
          </p:nvSpPr>
          <p:spPr>
            <a:xfrm>
              <a:off x="1938" y="1488"/>
              <a:ext cx="299" cy="3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83" name="Text Box 14"/>
            <p:cNvSpPr txBox="1"/>
            <p:nvPr/>
          </p:nvSpPr>
          <p:spPr>
            <a:xfrm>
              <a:off x="3328" y="1488"/>
              <a:ext cx="298" cy="3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84" name="Text Box 15"/>
            <p:cNvSpPr txBox="1"/>
            <p:nvPr/>
          </p:nvSpPr>
          <p:spPr>
            <a:xfrm>
              <a:off x="1987" y="579"/>
              <a:ext cx="298" cy="3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85" name="Text Box 16"/>
            <p:cNvSpPr txBox="1"/>
            <p:nvPr/>
          </p:nvSpPr>
          <p:spPr>
            <a:xfrm>
              <a:off x="1987" y="2449"/>
              <a:ext cx="298" cy="377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2786" name="Text Box 18"/>
          <p:cNvSpPr txBox="1"/>
          <p:nvPr/>
        </p:nvSpPr>
        <p:spPr>
          <a:xfrm>
            <a:off x="714375" y="4267200"/>
            <a:ext cx="7772400" cy="46196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- Hình hộp chữ nhật có 6 mặt: 2 mặt đáy và 4 mặt bên.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87" name="Text Box 19"/>
          <p:cNvSpPr txBox="1"/>
          <p:nvPr/>
        </p:nvSpPr>
        <p:spPr>
          <a:xfrm>
            <a:off x="714375" y="4843463"/>
            <a:ext cx="48768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- Các mặt đều là hình chữ nhật.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0965" name="Group 20"/>
          <p:cNvGrpSpPr/>
          <p:nvPr/>
        </p:nvGrpSpPr>
        <p:grpSpPr>
          <a:xfrm>
            <a:off x="244475" y="1582738"/>
            <a:ext cx="2133600" cy="2159000"/>
            <a:chOff x="1104" y="720"/>
            <a:chExt cx="1776" cy="2022"/>
          </a:xfrm>
        </p:grpSpPr>
        <p:grpSp>
          <p:nvGrpSpPr>
            <p:cNvPr id="40966" name="Group 21"/>
            <p:cNvGrpSpPr/>
            <p:nvPr/>
          </p:nvGrpSpPr>
          <p:grpSpPr>
            <a:xfrm>
              <a:off x="1104" y="1152"/>
              <a:ext cx="1776" cy="1056"/>
              <a:chOff x="1344" y="1632"/>
              <a:chExt cx="1776" cy="1056"/>
            </a:xfrm>
          </p:grpSpPr>
          <p:sp>
            <p:nvSpPr>
              <p:cNvPr id="40975" name="AutoShape 22"/>
              <p:cNvSpPr/>
              <p:nvPr/>
            </p:nvSpPr>
            <p:spPr>
              <a:xfrm>
                <a:off x="1344" y="1632"/>
                <a:ext cx="1776" cy="1056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0976" name="Line 23"/>
              <p:cNvSpPr/>
              <p:nvPr/>
            </p:nvSpPr>
            <p:spPr>
              <a:xfrm>
                <a:off x="1612" y="1641"/>
                <a:ext cx="0" cy="76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40977" name="Line 24"/>
              <p:cNvSpPr/>
              <p:nvPr/>
            </p:nvSpPr>
            <p:spPr>
              <a:xfrm>
                <a:off x="1626" y="2420"/>
                <a:ext cx="1489" cy="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40978" name="Line 25"/>
              <p:cNvSpPr/>
              <p:nvPr/>
            </p:nvSpPr>
            <p:spPr>
              <a:xfrm flipH="1">
                <a:off x="1344" y="2400"/>
                <a:ext cx="288" cy="28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sp>
          <p:nvSpPr>
            <p:cNvPr id="40967" name="Text Box 26"/>
            <p:cNvSpPr txBox="1"/>
            <p:nvPr/>
          </p:nvSpPr>
          <p:spPr>
            <a:xfrm>
              <a:off x="1152" y="1632"/>
              <a:ext cx="240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68" name="Text Box 27"/>
            <p:cNvSpPr txBox="1"/>
            <p:nvPr/>
          </p:nvSpPr>
          <p:spPr>
            <a:xfrm>
              <a:off x="2114" y="1777"/>
              <a:ext cx="237" cy="34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6</a:t>
              </a:r>
              <a:endPara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69" name="Text Box 28"/>
            <p:cNvSpPr txBox="1"/>
            <p:nvPr/>
          </p:nvSpPr>
          <p:spPr>
            <a:xfrm>
              <a:off x="1633" y="1584"/>
              <a:ext cx="237" cy="3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70" name="Text Box 29"/>
            <p:cNvSpPr txBox="1"/>
            <p:nvPr/>
          </p:nvSpPr>
          <p:spPr>
            <a:xfrm>
              <a:off x="2640" y="1584"/>
              <a:ext cx="240" cy="3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71" name="Text Box 30"/>
            <p:cNvSpPr txBox="1"/>
            <p:nvPr/>
          </p:nvSpPr>
          <p:spPr>
            <a:xfrm>
              <a:off x="1921" y="720"/>
              <a:ext cx="240" cy="3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72" name="Text Box 31"/>
            <p:cNvSpPr txBox="1"/>
            <p:nvPr/>
          </p:nvSpPr>
          <p:spPr>
            <a:xfrm>
              <a:off x="1823" y="2399"/>
              <a:ext cx="240" cy="3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0973" name="Line 32"/>
            <p:cNvSpPr/>
            <p:nvPr/>
          </p:nvSpPr>
          <p:spPr>
            <a:xfrm flipV="1">
              <a:off x="1920" y="2088"/>
              <a:ext cx="0" cy="288"/>
            </a:xfrm>
            <a:prstGeom prst="line">
              <a:avLst/>
            </a:prstGeom>
            <a:ln w="9525" cap="flat" cmpd="sng">
              <a:solidFill>
                <a:schemeClr val="hlink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0974" name="Line 33"/>
            <p:cNvSpPr/>
            <p:nvPr/>
          </p:nvSpPr>
          <p:spPr>
            <a:xfrm flipH="1">
              <a:off x="2016" y="924"/>
              <a:ext cx="0" cy="324"/>
            </a:xfrm>
            <a:prstGeom prst="line">
              <a:avLst/>
            </a:prstGeom>
            <a:ln w="9525" cap="flat" cmpd="sng">
              <a:solidFill>
                <a:schemeClr val="hlink"/>
              </a:solidFill>
              <a:prstDash val="solid"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86" grpId="0"/>
      <p:bldP spid="3278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1986" name="AutoShape 2"/>
          <p:cNvSpPr/>
          <p:nvPr/>
        </p:nvSpPr>
        <p:spPr>
          <a:xfrm>
            <a:off x="3997325" y="3697288"/>
            <a:ext cx="1868488" cy="1027112"/>
          </a:xfrm>
          <a:prstGeom prst="parallelogram">
            <a:avLst>
              <a:gd name="adj" fmla="val 0"/>
            </a:avLst>
          </a:prstGeom>
          <a:solidFill>
            <a:srgbClr val="FF99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795" name="Text Box 3"/>
          <p:cNvSpPr txBox="1"/>
          <p:nvPr/>
        </p:nvSpPr>
        <p:spPr>
          <a:xfrm>
            <a:off x="533400" y="4876800"/>
            <a:ext cx="76962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Các mặt bằng nhau của hình hộp chữ nhật là: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8" name="AutoShape 4"/>
          <p:cNvSpPr/>
          <p:nvPr/>
        </p:nvSpPr>
        <p:spPr>
          <a:xfrm>
            <a:off x="2667000" y="2903538"/>
            <a:ext cx="1341438" cy="796925"/>
          </a:xfrm>
          <a:prstGeom prst="parallelogram">
            <a:avLst>
              <a:gd name="adj" fmla="val 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89" name="Rectangle 5"/>
          <p:cNvSpPr/>
          <p:nvPr/>
        </p:nvSpPr>
        <p:spPr>
          <a:xfrm>
            <a:off x="3997325" y="2903538"/>
            <a:ext cx="1870075" cy="79375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800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867400" y="2903538"/>
            <a:ext cx="1331913" cy="796925"/>
            <a:chOff x="3360" y="1829"/>
            <a:chExt cx="845" cy="502"/>
          </a:xfrm>
        </p:grpSpPr>
        <p:sp>
          <p:nvSpPr>
            <p:cNvPr id="42017" name="AutoShape 7"/>
            <p:cNvSpPr/>
            <p:nvPr/>
          </p:nvSpPr>
          <p:spPr>
            <a:xfrm>
              <a:off x="3360" y="1829"/>
              <a:ext cx="845" cy="502"/>
            </a:xfrm>
            <a:prstGeom prst="parallelogram">
              <a:avLst>
                <a:gd name="adj" fmla="val 0"/>
              </a:avLst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018" name="Text Box 8"/>
            <p:cNvSpPr txBox="1"/>
            <p:nvPr/>
          </p:nvSpPr>
          <p:spPr>
            <a:xfrm>
              <a:off x="3676" y="2005"/>
              <a:ext cx="229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 dirty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3" name="Group 9"/>
          <p:cNvGrpSpPr/>
          <p:nvPr/>
        </p:nvGrpSpPr>
        <p:grpSpPr>
          <a:xfrm>
            <a:off x="3997325" y="1828800"/>
            <a:ext cx="1870075" cy="1074738"/>
            <a:chOff x="2182" y="1152"/>
            <a:chExt cx="1178" cy="677"/>
          </a:xfrm>
        </p:grpSpPr>
        <p:sp>
          <p:nvSpPr>
            <p:cNvPr id="42015" name="AutoShape 10"/>
            <p:cNvSpPr/>
            <p:nvPr/>
          </p:nvSpPr>
          <p:spPr>
            <a:xfrm flipV="1">
              <a:off x="2182" y="1152"/>
              <a:ext cx="1178" cy="677"/>
            </a:xfrm>
            <a:prstGeom prst="parallelogram">
              <a:avLst>
                <a:gd name="adj" fmla="val 0"/>
              </a:avLst>
            </a:prstGeom>
            <a:solidFill>
              <a:srgbClr val="FF99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016" name="Text Box 11"/>
            <p:cNvSpPr txBox="1"/>
            <p:nvPr/>
          </p:nvSpPr>
          <p:spPr>
            <a:xfrm>
              <a:off x="2647" y="1448"/>
              <a:ext cx="229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 dirty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41992" name="Text Box 12"/>
          <p:cNvSpPr txBox="1"/>
          <p:nvPr/>
        </p:nvSpPr>
        <p:spPr>
          <a:xfrm>
            <a:off x="4724400" y="3962400"/>
            <a:ext cx="381000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hlink"/>
                </a:solidFill>
                <a:latin typeface="Times New Roman" panose="02020603050405020304" pitchFamily="18" charset="0"/>
              </a:rPr>
              <a:t>2</a:t>
            </a:r>
            <a:endParaRPr lang="en-US" altLang="en-US" sz="1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3" name="Text Box 13"/>
          <p:cNvSpPr txBox="1"/>
          <p:nvPr/>
        </p:nvSpPr>
        <p:spPr>
          <a:xfrm>
            <a:off x="3200400" y="3124200"/>
            <a:ext cx="360363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hlink"/>
                </a:solidFill>
                <a:latin typeface="Times New Roman" panose="02020603050405020304" pitchFamily="18" charset="0"/>
              </a:rPr>
              <a:t>3</a:t>
            </a:r>
            <a:endParaRPr lang="en-US" altLang="en-US" sz="1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" name="Group 14"/>
          <p:cNvGrpSpPr/>
          <p:nvPr/>
        </p:nvGrpSpPr>
        <p:grpSpPr>
          <a:xfrm>
            <a:off x="7197725" y="2903538"/>
            <a:ext cx="1870075" cy="793750"/>
            <a:chOff x="4198" y="1829"/>
            <a:chExt cx="1178" cy="500"/>
          </a:xfrm>
        </p:grpSpPr>
        <p:sp>
          <p:nvSpPr>
            <p:cNvPr id="42013" name="Rectangle 15"/>
            <p:cNvSpPr/>
            <p:nvPr/>
          </p:nvSpPr>
          <p:spPr>
            <a:xfrm>
              <a:off x="4198" y="1829"/>
              <a:ext cx="1178" cy="500"/>
            </a:xfrm>
            <a:prstGeom prst="rect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1800" dirty="0">
                <a:solidFill>
                  <a:schemeClr val="tx1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014" name="Text Box 16"/>
            <p:cNvSpPr txBox="1"/>
            <p:nvPr/>
          </p:nvSpPr>
          <p:spPr>
            <a:xfrm>
              <a:off x="4745" y="2036"/>
              <a:ext cx="231" cy="231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6</a:t>
              </a:r>
              <a:endParaRPr lang="en-US" altLang="en-US" sz="1800" dirty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</p:grpSp>
      <p:sp>
        <p:nvSpPr>
          <p:cNvPr id="33809" name="Text Box 17"/>
          <p:cNvSpPr txBox="1"/>
          <p:nvPr/>
        </p:nvSpPr>
        <p:spPr>
          <a:xfrm>
            <a:off x="1371600" y="5334000"/>
            <a:ext cx="28956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+ mặt 1 = mặt 2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10" name="Text Box 18"/>
          <p:cNvSpPr txBox="1"/>
          <p:nvPr/>
        </p:nvSpPr>
        <p:spPr>
          <a:xfrm>
            <a:off x="1371600" y="5715000"/>
            <a:ext cx="304800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+ mặt 3 = mặt 5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811" name="Text Box 19"/>
          <p:cNvSpPr txBox="1"/>
          <p:nvPr/>
        </p:nvSpPr>
        <p:spPr>
          <a:xfrm>
            <a:off x="1352550" y="6096000"/>
            <a:ext cx="2838450" cy="4572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chemeClr val="tx1"/>
                </a:solidFill>
                <a:latin typeface="Times New Roman" panose="02020603050405020304" pitchFamily="18" charset="0"/>
              </a:rPr>
              <a:t>+ mặt 4 = mặt 6</a:t>
            </a:r>
            <a:endParaRPr lang="en-US" altLang="en-US" sz="2400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1998" name="Text Box 20"/>
          <p:cNvSpPr txBox="1"/>
          <p:nvPr/>
        </p:nvSpPr>
        <p:spPr>
          <a:xfrm>
            <a:off x="4724400" y="3124200"/>
            <a:ext cx="363538" cy="3667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hlink"/>
                </a:solidFill>
                <a:latin typeface="Times New Roman" panose="02020603050405020304" pitchFamily="18" charset="0"/>
              </a:rPr>
              <a:t>4</a:t>
            </a:r>
            <a:endParaRPr lang="en-US" altLang="en-US" sz="18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41999" name="Group 21"/>
          <p:cNvGrpSpPr/>
          <p:nvPr/>
        </p:nvGrpSpPr>
        <p:grpSpPr>
          <a:xfrm>
            <a:off x="350838" y="1223963"/>
            <a:ext cx="2133600" cy="2159000"/>
            <a:chOff x="1104" y="720"/>
            <a:chExt cx="1776" cy="2022"/>
          </a:xfrm>
        </p:grpSpPr>
        <p:grpSp>
          <p:nvGrpSpPr>
            <p:cNvPr id="42000" name="Group 22"/>
            <p:cNvGrpSpPr/>
            <p:nvPr/>
          </p:nvGrpSpPr>
          <p:grpSpPr>
            <a:xfrm>
              <a:off x="1104" y="1152"/>
              <a:ext cx="1776" cy="1056"/>
              <a:chOff x="1344" y="1632"/>
              <a:chExt cx="1776" cy="1056"/>
            </a:xfrm>
          </p:grpSpPr>
          <p:sp>
            <p:nvSpPr>
              <p:cNvPr id="42009" name="AutoShape 23"/>
              <p:cNvSpPr/>
              <p:nvPr/>
            </p:nvSpPr>
            <p:spPr>
              <a:xfrm>
                <a:off x="1344" y="1632"/>
                <a:ext cx="1776" cy="1056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2010" name="Line 24"/>
              <p:cNvSpPr/>
              <p:nvPr/>
            </p:nvSpPr>
            <p:spPr>
              <a:xfrm>
                <a:off x="1612" y="1641"/>
                <a:ext cx="0" cy="76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42011" name="Line 25"/>
              <p:cNvSpPr/>
              <p:nvPr/>
            </p:nvSpPr>
            <p:spPr>
              <a:xfrm>
                <a:off x="1626" y="2420"/>
                <a:ext cx="1489" cy="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  <p:sp>
            <p:nvSpPr>
              <p:cNvPr id="42012" name="Line 26"/>
              <p:cNvSpPr/>
              <p:nvPr/>
            </p:nvSpPr>
            <p:spPr>
              <a:xfrm flipH="1">
                <a:off x="1344" y="2400"/>
                <a:ext cx="288" cy="28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sysDot"/>
                <a:headEnd type="none" w="med" len="med"/>
                <a:tailEnd type="none" w="med" len="med"/>
              </a:ln>
            </p:spPr>
          </p:sp>
        </p:grpSp>
        <p:sp>
          <p:nvSpPr>
            <p:cNvPr id="42001" name="Text Box 27"/>
            <p:cNvSpPr txBox="1"/>
            <p:nvPr/>
          </p:nvSpPr>
          <p:spPr>
            <a:xfrm>
              <a:off x="1152" y="1632"/>
              <a:ext cx="240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3</a:t>
              </a:r>
              <a:endParaRPr lang="en-US" altLang="en-US" sz="1800" dirty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002" name="Text Box 28"/>
            <p:cNvSpPr txBox="1"/>
            <p:nvPr/>
          </p:nvSpPr>
          <p:spPr>
            <a:xfrm>
              <a:off x="2114" y="1777"/>
              <a:ext cx="237" cy="34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6</a:t>
              </a:r>
              <a:endParaRPr lang="en-US" altLang="en-US" sz="1800" dirty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003" name="Text Box 29"/>
            <p:cNvSpPr txBox="1"/>
            <p:nvPr/>
          </p:nvSpPr>
          <p:spPr>
            <a:xfrm>
              <a:off x="1633" y="1584"/>
              <a:ext cx="237" cy="3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4</a:t>
              </a:r>
              <a:endParaRPr lang="en-US" altLang="en-US" sz="1800" dirty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004" name="Text Box 30"/>
            <p:cNvSpPr txBox="1"/>
            <p:nvPr/>
          </p:nvSpPr>
          <p:spPr>
            <a:xfrm>
              <a:off x="2640" y="1584"/>
              <a:ext cx="240" cy="3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5</a:t>
              </a:r>
              <a:endParaRPr lang="en-US" altLang="en-US" sz="1800" dirty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005" name="Text Box 31"/>
            <p:cNvSpPr txBox="1"/>
            <p:nvPr/>
          </p:nvSpPr>
          <p:spPr>
            <a:xfrm>
              <a:off x="1921" y="720"/>
              <a:ext cx="240" cy="3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1</a:t>
              </a:r>
              <a:endParaRPr lang="en-US" altLang="en-US" sz="1800" dirty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006" name="Text Box 32"/>
            <p:cNvSpPr txBox="1"/>
            <p:nvPr/>
          </p:nvSpPr>
          <p:spPr>
            <a:xfrm>
              <a:off x="1823" y="2399"/>
              <a:ext cx="240" cy="343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 dirty="0">
                  <a:solidFill>
                    <a:schemeClr val="hlink"/>
                  </a:solidFill>
                  <a:latin typeface="Times New Roman" panose="02020603050405020304" pitchFamily="18" charset="0"/>
                </a:rPr>
                <a:t>2</a:t>
              </a:r>
              <a:endParaRPr lang="en-US" altLang="en-US" sz="1800" dirty="0">
                <a:solidFill>
                  <a:schemeClr val="hlink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2007" name="Line 33"/>
            <p:cNvSpPr/>
            <p:nvPr/>
          </p:nvSpPr>
          <p:spPr>
            <a:xfrm flipV="1">
              <a:off x="1920" y="2088"/>
              <a:ext cx="0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42008" name="Line 34"/>
            <p:cNvSpPr/>
            <p:nvPr/>
          </p:nvSpPr>
          <p:spPr>
            <a:xfrm flipH="1">
              <a:off x="2016" y="924"/>
              <a:ext cx="0" cy="32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triangle" w="med" len="med"/>
            </a:ln>
          </p:spPr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08 0.01458 L 0.00017 0.2724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" y="1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3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25717 L 0.00017 0.0016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0.00208 L -0.34931 0.000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00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33810">
                                            <p:txEl>
                                              <p:charRg st="0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31 0.00047 L 0.00052 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 L -0.34948 0.00139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00" y="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4948 0.00139 L 0.00052 0.0006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/>
      <p:bldP spid="33809" grpId="0"/>
      <p:bldP spid="338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83" name="AutoShape 27"/>
          <p:cNvSpPr/>
          <p:nvPr/>
        </p:nvSpPr>
        <p:spPr>
          <a:xfrm>
            <a:off x="954088" y="3971925"/>
            <a:ext cx="7546975" cy="1447800"/>
          </a:xfrm>
          <a:prstGeom prst="cloudCallout">
            <a:avLst>
              <a:gd name="adj1" fmla="val -51787"/>
              <a:gd name="adj2" fmla="val 143968"/>
            </a:avLst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 có mấy đỉnh ?</a:t>
            </a:r>
            <a:endParaRPr lang="en-US" altLang="en-US" sz="3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3011" name="Text Box 31"/>
          <p:cNvSpPr txBox="1"/>
          <p:nvPr/>
        </p:nvSpPr>
        <p:spPr>
          <a:xfrm>
            <a:off x="363538" y="411163"/>
            <a:ext cx="3733800" cy="520700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Hình hộp chữ nhật. 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8" name="Text Box 28"/>
          <p:cNvSpPr txBox="1"/>
          <p:nvPr/>
        </p:nvSpPr>
        <p:spPr>
          <a:xfrm>
            <a:off x="266700" y="5889625"/>
            <a:ext cx="8610600" cy="554038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 có 8 đỉnh: A, B, C, D, M, N, P, Q</a:t>
            </a:r>
            <a:endParaRPr lang="en-US" altLang="en-US" sz="3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3013" name="Group 3"/>
          <p:cNvGrpSpPr/>
          <p:nvPr/>
        </p:nvGrpSpPr>
        <p:grpSpPr>
          <a:xfrm>
            <a:off x="3049588" y="1404938"/>
            <a:ext cx="3429000" cy="2209800"/>
            <a:chOff x="1824" y="1440"/>
            <a:chExt cx="2160" cy="1392"/>
          </a:xfrm>
        </p:grpSpPr>
        <p:sp>
          <p:nvSpPr>
            <p:cNvPr id="43014" name="Text Box 4"/>
            <p:cNvSpPr txBox="1"/>
            <p:nvPr/>
          </p:nvSpPr>
          <p:spPr>
            <a:xfrm>
              <a:off x="3648" y="1440"/>
              <a:ext cx="33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B</a:t>
              </a:r>
              <a:endParaRPr lang="en-US" altLang="en-US" sz="2000" b="1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43015" name="Group 5"/>
            <p:cNvGrpSpPr/>
            <p:nvPr/>
          </p:nvGrpSpPr>
          <p:grpSpPr>
            <a:xfrm>
              <a:off x="2049" y="1668"/>
              <a:ext cx="1665" cy="1005"/>
              <a:chOff x="1008" y="2160"/>
              <a:chExt cx="1776" cy="1056"/>
            </a:xfrm>
          </p:grpSpPr>
          <p:sp>
            <p:nvSpPr>
              <p:cNvPr id="43023" name="AutoShape 6"/>
              <p:cNvSpPr/>
              <p:nvPr/>
            </p:nvSpPr>
            <p:spPr>
              <a:xfrm>
                <a:off x="1008" y="2160"/>
                <a:ext cx="1776" cy="1056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3024" name="Line 7"/>
              <p:cNvSpPr/>
              <p:nvPr/>
            </p:nvSpPr>
            <p:spPr>
              <a:xfrm>
                <a:off x="1276" y="2169"/>
                <a:ext cx="0" cy="76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43025" name="Line 8"/>
              <p:cNvSpPr/>
              <p:nvPr/>
            </p:nvSpPr>
            <p:spPr>
              <a:xfrm>
                <a:off x="1290" y="2948"/>
                <a:ext cx="1489" cy="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43026" name="Line 9"/>
              <p:cNvSpPr/>
              <p:nvPr/>
            </p:nvSpPr>
            <p:spPr>
              <a:xfrm flipH="1">
                <a:off x="1008" y="2943"/>
                <a:ext cx="270" cy="27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43016" name="Text Box 10"/>
            <p:cNvSpPr txBox="1"/>
            <p:nvPr/>
          </p:nvSpPr>
          <p:spPr>
            <a:xfrm>
              <a:off x="1824" y="1760"/>
              <a:ext cx="31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017" name="Text Box 11"/>
            <p:cNvSpPr txBox="1"/>
            <p:nvPr/>
          </p:nvSpPr>
          <p:spPr>
            <a:xfrm>
              <a:off x="3444" y="1862"/>
              <a:ext cx="31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2000" b="1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018" name="Text Box 12"/>
            <p:cNvSpPr txBox="1"/>
            <p:nvPr/>
          </p:nvSpPr>
          <p:spPr>
            <a:xfrm>
              <a:off x="3534" y="2582"/>
              <a:ext cx="31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2000" b="1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019" name="Text Box 13"/>
            <p:cNvSpPr txBox="1"/>
            <p:nvPr/>
          </p:nvSpPr>
          <p:spPr>
            <a:xfrm>
              <a:off x="1869" y="2581"/>
              <a:ext cx="31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2000" b="1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020" name="Text Box 14"/>
            <p:cNvSpPr txBox="1"/>
            <p:nvPr/>
          </p:nvSpPr>
          <p:spPr>
            <a:xfrm>
              <a:off x="2184" y="1440"/>
              <a:ext cx="31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2000" b="1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021" name="Text Box 15"/>
            <p:cNvSpPr txBox="1"/>
            <p:nvPr/>
          </p:nvSpPr>
          <p:spPr>
            <a:xfrm>
              <a:off x="3669" y="2216"/>
              <a:ext cx="31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2000" b="1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3022" name="Text Box 16"/>
            <p:cNvSpPr txBox="1"/>
            <p:nvPr/>
          </p:nvSpPr>
          <p:spPr>
            <a:xfrm>
              <a:off x="2274" y="2171"/>
              <a:ext cx="31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M</a:t>
              </a:r>
              <a:endParaRPr lang="en-US" altLang="en-US" sz="2000" b="1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3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83" name="AutoShape 27"/>
          <p:cNvSpPr/>
          <p:nvPr/>
        </p:nvSpPr>
        <p:spPr>
          <a:xfrm>
            <a:off x="990600" y="4164013"/>
            <a:ext cx="7546975" cy="1447800"/>
          </a:xfrm>
          <a:prstGeom prst="cloudCallout">
            <a:avLst>
              <a:gd name="adj1" fmla="val -51787"/>
              <a:gd name="adj2" fmla="val 143968"/>
            </a:avLst>
          </a:prstGeom>
          <a:solidFill>
            <a:srgbClr val="FFFF00"/>
          </a:solidFill>
          <a:ln w="9525" cap="flat" cmpd="sng">
            <a:solidFill>
              <a:srgbClr val="FFFF00"/>
            </a:solidFill>
            <a:prstDash val="solid"/>
            <a:headEnd type="none" w="med" len="med"/>
            <a:tailEnd type="none" w="med" len="med"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 có mấy cạnh?</a:t>
            </a:r>
            <a:endParaRPr lang="en-US" altLang="en-US" sz="30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84" name="Text Box 28"/>
          <p:cNvSpPr txBox="1"/>
          <p:nvPr/>
        </p:nvSpPr>
        <p:spPr>
          <a:xfrm>
            <a:off x="266700" y="5889625"/>
            <a:ext cx="8610600" cy="554038"/>
          </a:xfrm>
          <a:prstGeom prst="rect">
            <a:avLst/>
          </a:prstGeom>
          <a:solidFill>
            <a:schemeClr val="hlink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hộp chữ nhật có 12 cạnh</a:t>
            </a:r>
            <a:endParaRPr lang="en-US" altLang="en-US" sz="30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036" name="Text Box 31"/>
          <p:cNvSpPr txBox="1"/>
          <p:nvPr/>
        </p:nvSpPr>
        <p:spPr>
          <a:xfrm>
            <a:off x="274638" y="409575"/>
            <a:ext cx="3733800" cy="519113"/>
          </a:xfrm>
          <a:prstGeom prst="rect">
            <a:avLst/>
          </a:prstGeom>
          <a:solidFill>
            <a:srgbClr val="FF0000"/>
          </a:solidFill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"/>
              <a:defRPr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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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Char char="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anose="05020102010507070707" pitchFamily="18" charset="2"/>
              <a:buChar char=""/>
              <a:defRPr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Hình hộp chữ nhật. </a:t>
            </a:r>
            <a:endParaRPr lang="en-US" altLang="en-US" sz="28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44037" name="Group 3"/>
          <p:cNvGrpSpPr/>
          <p:nvPr/>
        </p:nvGrpSpPr>
        <p:grpSpPr>
          <a:xfrm>
            <a:off x="3049588" y="1143000"/>
            <a:ext cx="4094162" cy="2471738"/>
            <a:chOff x="1824" y="1440"/>
            <a:chExt cx="2191" cy="1392"/>
          </a:xfrm>
        </p:grpSpPr>
        <p:sp>
          <p:nvSpPr>
            <p:cNvPr id="44038" name="Text Box 4"/>
            <p:cNvSpPr txBox="1"/>
            <p:nvPr/>
          </p:nvSpPr>
          <p:spPr>
            <a:xfrm>
              <a:off x="3648" y="1440"/>
              <a:ext cx="336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B</a:t>
              </a:r>
              <a:endParaRPr lang="en-US" altLang="en-US" sz="2000" b="1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44039" name="Group 5"/>
            <p:cNvGrpSpPr/>
            <p:nvPr/>
          </p:nvGrpSpPr>
          <p:grpSpPr>
            <a:xfrm>
              <a:off x="2049" y="1668"/>
              <a:ext cx="1665" cy="1005"/>
              <a:chOff x="1008" y="2160"/>
              <a:chExt cx="1776" cy="1056"/>
            </a:xfrm>
          </p:grpSpPr>
          <p:sp>
            <p:nvSpPr>
              <p:cNvPr id="44047" name="AutoShape 6"/>
              <p:cNvSpPr/>
              <p:nvPr/>
            </p:nvSpPr>
            <p:spPr>
              <a:xfrm>
                <a:off x="1008" y="2160"/>
                <a:ext cx="1776" cy="1056"/>
              </a:xfrm>
              <a:prstGeom prst="cube">
                <a:avLst>
                  <a:gd name="adj" fmla="val 25000"/>
                </a:avLst>
              </a:prstGeom>
              <a:solidFill>
                <a:schemeClr val="accent1"/>
              </a:solidFill>
              <a:ln w="9525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 anchorCtr="0"/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"/>
                  <a:defRPr sz="32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"/>
                  <a:defRPr sz="28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"/>
                  <a:defRPr sz="24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0000"/>
                  <a:buFont typeface="Wingdings 2" panose="05020102010507070707" pitchFamily="18" charset="2"/>
                  <a:buChar char=""/>
                  <a:defRPr sz="2000"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60000"/>
                  <a:buFont typeface="Wingdings 2" panose="05020102010507070707" pitchFamily="18" charset="2"/>
                  <a:buChar char=""/>
                  <a:defRPr kern="120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lvl5pPr>
              </a:lstStyle>
              <a:p>
                <a:pPr marL="0" lvl="0" indent="0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en-US" altLang="en-US" sz="1800" dirty="0">
                  <a:solidFill>
                    <a:schemeClr val="tx1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44048" name="Line 7"/>
              <p:cNvSpPr/>
              <p:nvPr/>
            </p:nvSpPr>
            <p:spPr>
              <a:xfrm>
                <a:off x="1276" y="2169"/>
                <a:ext cx="0" cy="768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44049" name="Line 8"/>
              <p:cNvSpPr/>
              <p:nvPr/>
            </p:nvSpPr>
            <p:spPr>
              <a:xfrm>
                <a:off x="1290" y="2948"/>
                <a:ext cx="1489" cy="6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  <p:sp>
            <p:nvSpPr>
              <p:cNvPr id="44050" name="Line 9"/>
              <p:cNvSpPr/>
              <p:nvPr/>
            </p:nvSpPr>
            <p:spPr>
              <a:xfrm flipH="1">
                <a:off x="1008" y="2943"/>
                <a:ext cx="270" cy="273"/>
              </a:xfrm>
              <a:prstGeom prst="line">
                <a:avLst/>
              </a:prstGeom>
              <a:ln w="9525" cap="flat" cmpd="sng">
                <a:solidFill>
                  <a:schemeClr val="tx1"/>
                </a:solidFill>
                <a:prstDash val="dash"/>
                <a:headEnd type="none" w="med" len="med"/>
                <a:tailEnd type="none" w="med" len="med"/>
              </a:ln>
            </p:spPr>
          </p:sp>
        </p:grpSp>
        <p:sp>
          <p:nvSpPr>
            <p:cNvPr id="44040" name="Text Box 10"/>
            <p:cNvSpPr txBox="1"/>
            <p:nvPr/>
          </p:nvSpPr>
          <p:spPr>
            <a:xfrm>
              <a:off x="1824" y="1760"/>
              <a:ext cx="315" cy="28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D</a:t>
              </a:r>
              <a:endParaRPr lang="en-US" altLang="en-US" sz="2400" b="1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041" name="Text Box 11"/>
            <p:cNvSpPr txBox="1"/>
            <p:nvPr/>
          </p:nvSpPr>
          <p:spPr>
            <a:xfrm>
              <a:off x="3444" y="1862"/>
              <a:ext cx="31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C</a:t>
              </a:r>
              <a:endParaRPr lang="en-US" altLang="en-US" sz="2000" b="1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042" name="Text Box 12"/>
            <p:cNvSpPr txBox="1"/>
            <p:nvPr/>
          </p:nvSpPr>
          <p:spPr>
            <a:xfrm>
              <a:off x="3534" y="2582"/>
              <a:ext cx="31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P</a:t>
              </a:r>
              <a:endParaRPr lang="en-US" altLang="en-US" sz="2000" b="1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043" name="Text Box 13"/>
            <p:cNvSpPr txBox="1"/>
            <p:nvPr/>
          </p:nvSpPr>
          <p:spPr>
            <a:xfrm>
              <a:off x="1869" y="2581"/>
              <a:ext cx="31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Q</a:t>
              </a:r>
              <a:endParaRPr lang="en-US" altLang="en-US" sz="2000" b="1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044" name="Text Box 14"/>
            <p:cNvSpPr txBox="1"/>
            <p:nvPr/>
          </p:nvSpPr>
          <p:spPr>
            <a:xfrm>
              <a:off x="2184" y="1440"/>
              <a:ext cx="31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A</a:t>
              </a:r>
              <a:endParaRPr lang="en-US" altLang="en-US" sz="2000" b="1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045" name="Text Box 15"/>
            <p:cNvSpPr txBox="1"/>
            <p:nvPr/>
          </p:nvSpPr>
          <p:spPr>
            <a:xfrm>
              <a:off x="3700" y="2262"/>
              <a:ext cx="31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N</a:t>
              </a:r>
              <a:endParaRPr lang="en-US" altLang="en-US" sz="2000" b="1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44046" name="Text Box 16"/>
            <p:cNvSpPr txBox="1"/>
            <p:nvPr/>
          </p:nvSpPr>
          <p:spPr>
            <a:xfrm>
              <a:off x="2289" y="2222"/>
              <a:ext cx="315" cy="25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"/>
                <a:defRPr sz="32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"/>
                <a:defRPr sz="2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"/>
                <a:defRPr sz="24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Char char=""/>
                <a:defRPr sz="20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60000"/>
                <a:buFont typeface="Wingdings 2" panose="05020102010507070707" pitchFamily="18" charset="2"/>
                <a:buChar char=""/>
                <a:defRPr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000" b="1" dirty="0">
                  <a:solidFill>
                    <a:srgbClr val="3333CC"/>
                  </a:solidFill>
                  <a:latin typeface="Times New Roman" panose="02020603050405020304" pitchFamily="18" charset="0"/>
                </a:rPr>
                <a:t>M</a:t>
              </a:r>
              <a:endParaRPr lang="en-US" altLang="en-US" sz="2000" b="1" dirty="0">
                <a:solidFill>
                  <a:srgbClr val="3333CC"/>
                </a:solidFill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83" grpId="0" animBg="1"/>
      <p:bldP spid="19484" grpId="0" animBg="1"/>
    </p:bld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2878</Words>
  <Application>WPS Presentation</Application>
  <PresentationFormat>On-screen Show (4:3)</PresentationFormat>
  <Paragraphs>453</Paragraphs>
  <Slides>20</Slides>
  <Notes>3</Notes>
  <HiddenSlides>1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8" baseType="lpstr">
      <vt:lpstr>Arial</vt:lpstr>
      <vt:lpstr>SimSun</vt:lpstr>
      <vt:lpstr>Wingdings</vt:lpstr>
      <vt:lpstr>Calibri</vt:lpstr>
      <vt:lpstr>Franklin Gothic Medium</vt:lpstr>
      <vt:lpstr>Franklin Gothic Book</vt:lpstr>
      <vt:lpstr>Wingdings 2</vt:lpstr>
      <vt:lpstr>Tahoma</vt:lpstr>
      <vt:lpstr>Times New Roman</vt:lpstr>
      <vt:lpstr>.VnTime</vt:lpstr>
      <vt:lpstr>Segoe Print</vt:lpstr>
      <vt:lpstr>Calibri</vt:lpstr>
      <vt:lpstr>Wingdings 2</vt:lpstr>
      <vt:lpstr>Microsoft YaHei</vt:lpstr>
      <vt:lpstr>Arial Unicode MS</vt:lpstr>
      <vt:lpstr>2_Office Theme</vt:lpstr>
      <vt:lpstr>3_Office Theme</vt:lpstr>
      <vt:lpstr>Trek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Nha Trang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TV Computer</dc:creator>
  <cp:lastModifiedBy>PC</cp:lastModifiedBy>
  <cp:revision>88</cp:revision>
  <dcterms:created xsi:type="dcterms:W3CDTF">2012-02-06T13:48:31Z</dcterms:created>
  <dcterms:modified xsi:type="dcterms:W3CDTF">2024-01-24T14:25:33Z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6BEAA2C2F32B46B58201B6DD644105E4_13</vt:lpwstr>
  </property>
  <property fmtid="{D5CDD505-2E9C-101B-9397-08002B2CF9AE}" pid="3" name="KSOProductBuildVer">
    <vt:lpwstr>1033-12.2.0.13431</vt:lpwstr>
  </property>
</Properties>
</file>