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 id="2147483687" r:id="rId4"/>
    <p:sldMasterId id="2147483699" r:id="rId5"/>
  </p:sldMasterIdLst>
  <p:notesMasterIdLst>
    <p:notesMasterId r:id="rId26"/>
  </p:notesMasterIdLst>
  <p:sldIdLst>
    <p:sldId id="310" r:id="rId6"/>
    <p:sldId id="264" r:id="rId7"/>
    <p:sldId id="308" r:id="rId8"/>
    <p:sldId id="345" r:id="rId9"/>
    <p:sldId id="280" r:id="rId10"/>
    <p:sldId id="349" r:id="rId11"/>
    <p:sldId id="350" r:id="rId12"/>
    <p:sldId id="351" r:id="rId13"/>
    <p:sldId id="352" r:id="rId14"/>
    <p:sldId id="353" r:id="rId15"/>
    <p:sldId id="354" r:id="rId16"/>
    <p:sldId id="355" r:id="rId17"/>
    <p:sldId id="356" r:id="rId18"/>
    <p:sldId id="357" r:id="rId19"/>
    <p:sldId id="4415" r:id="rId20"/>
    <p:sldId id="4416" r:id="rId21"/>
    <p:sldId id="2641" r:id="rId22"/>
    <p:sldId id="562" r:id="rId23"/>
    <p:sldId id="287" r:id="rId24"/>
    <p:sldId id="32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165" autoAdjust="0"/>
  </p:normalViewPr>
  <p:slideViewPr>
    <p:cSldViewPr snapToGrid="0">
      <p:cViewPr varScale="1">
        <p:scale>
          <a:sx n="57" d="100"/>
          <a:sy n="57" d="100"/>
        </p:scale>
        <p:origin x="101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16CEB-FE64-4DF2-91C1-9B29C284D7DA}"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7C723-BFE8-4355-BD82-AF705C176D13}" type="slidenum">
              <a:rPr lang="en-US" smtClean="0"/>
              <a:t>‹#›</a:t>
            </a:fld>
            <a:endParaRPr lang="en-US"/>
          </a:p>
        </p:txBody>
      </p:sp>
    </p:spTree>
    <p:extLst>
      <p:ext uri="{BB962C8B-B14F-4D97-AF65-F5344CB8AC3E}">
        <p14:creationId xmlns:p14="http://schemas.microsoft.com/office/powerpoint/2010/main" val="1290147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DD7C723-BFE8-4355-BD82-AF705C176D13}" type="slidenum">
              <a:rPr lang="en-US" smtClean="0"/>
              <a:t>1</a:t>
            </a:fld>
            <a:endParaRPr lang="en-US"/>
          </a:p>
        </p:txBody>
      </p:sp>
    </p:spTree>
    <p:extLst>
      <p:ext uri="{BB962C8B-B14F-4D97-AF65-F5344CB8AC3E}">
        <p14:creationId xmlns:p14="http://schemas.microsoft.com/office/powerpoint/2010/main" val="113249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DD7C723-BFE8-4355-BD82-AF705C176D13}" type="slidenum">
              <a:rPr lang="en-US" smtClean="0"/>
              <a:t>3</a:t>
            </a:fld>
            <a:endParaRPr lang="en-US"/>
          </a:p>
        </p:txBody>
      </p:sp>
    </p:spTree>
    <p:extLst>
      <p:ext uri="{BB962C8B-B14F-4D97-AF65-F5344CB8AC3E}">
        <p14:creationId xmlns:p14="http://schemas.microsoft.com/office/powerpoint/2010/main" val="3105479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63644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55054"/>
          <a:stretch/>
        </p:blipFill>
        <p:spPr>
          <a:xfrm>
            <a:off x="0" y="4919914"/>
            <a:ext cx="12192000" cy="3082413"/>
          </a:xfrm>
          <a:prstGeom prst="rect">
            <a:avLst/>
          </a:prstGeom>
        </p:spPr>
      </p:pic>
    </p:spTree>
    <p:extLst>
      <p:ext uri="{BB962C8B-B14F-4D97-AF65-F5344CB8AC3E}">
        <p14:creationId xmlns:p14="http://schemas.microsoft.com/office/powerpoint/2010/main" val="85680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82955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29921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06277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2243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04999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71427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05964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15695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42419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62868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0149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46465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05879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66421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19033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12/09/2024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9814525"/>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12/09/2024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97769892"/>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12/09/2024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23483130"/>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12/09/2024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373842508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12/09/2024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43440940"/>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12/09/2024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25893117"/>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72757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098390"/>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12/09/2024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1375370"/>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12/09/2024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68899675"/>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12/09/2024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81824102"/>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12/09/2024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187165669"/>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9/12/2024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039801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9/12/2024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906654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9/12/2024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09245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9/12/2024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80307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9/12/2024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047302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66271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9/12/2024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712774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9/12/2024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6413364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9/12/2024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176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9/12/2024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938547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9/12/2024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13183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9/12/2024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62263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76010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2353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4414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4120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320547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48CA52D-B9DA-2465-7F53-2E62957F91E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51348" y="143075"/>
            <a:ext cx="1661372" cy="1661372"/>
          </a:xfrm>
          <a:prstGeom prst="rect">
            <a:avLst/>
          </a:prstGeom>
        </p:spPr>
      </p:pic>
    </p:spTree>
    <p:extLst>
      <p:ext uri="{BB962C8B-B14F-4D97-AF65-F5344CB8AC3E}">
        <p14:creationId xmlns:p14="http://schemas.microsoft.com/office/powerpoint/2010/main" val="314504030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53D88180-26C7-A9BB-7EBA-0438E568A3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92898" y="67660"/>
            <a:ext cx="1582032" cy="1582032"/>
          </a:xfrm>
          <a:prstGeom prst="rect">
            <a:avLst/>
          </a:prstGeom>
        </p:spPr>
      </p:pic>
    </p:spTree>
    <p:extLst>
      <p:ext uri="{BB962C8B-B14F-4D97-AF65-F5344CB8AC3E}">
        <p14:creationId xmlns:p14="http://schemas.microsoft.com/office/powerpoint/2010/main" val="334300446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58975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7944C5EE-DD47-D0B7-00AA-371F20CBE70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92700" y="0"/>
            <a:ext cx="1746999" cy="1746999"/>
          </a:xfrm>
          <a:prstGeom prst="rect">
            <a:avLst/>
          </a:prstGeom>
        </p:spPr>
      </p:pic>
    </p:spTree>
    <p:extLst>
      <p:ext uri="{BB962C8B-B14F-4D97-AF65-F5344CB8AC3E}">
        <p14:creationId xmlns:p14="http://schemas.microsoft.com/office/powerpoint/2010/main" val="26958563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4704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3.png"/><Relationship Id="rId12"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jpg"/><Relationship Id="rId1" Type="http://schemas.openxmlformats.org/officeDocument/2006/relationships/slideLayout" Target="../slideLayouts/slideLayout41.xml"/><Relationship Id="rId6" Type="http://schemas.microsoft.com/office/2007/relationships/hdphoto" Target="../media/hdphoto2.wdp"/><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4.png"/><Relationship Id="rId3" Type="http://schemas.openxmlformats.org/officeDocument/2006/relationships/image" Target="../media/image9.png"/><Relationship Id="rId7" Type="http://schemas.openxmlformats.org/officeDocument/2006/relationships/image" Target="../media/image3.png"/><Relationship Id="rId12"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53.png"/><Relationship Id="rId5" Type="http://schemas.openxmlformats.org/officeDocument/2006/relationships/image" Target="../media/image11.png"/><Relationship Id="rId10" Type="http://schemas.openxmlformats.org/officeDocument/2006/relationships/image" Target="../media/image52.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1.svg"/><Relationship Id="rId1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0.png"/><Relationship Id="rId17" Type="http://schemas.openxmlformats.org/officeDocument/2006/relationships/image" Target="../media/image2.png"/><Relationship Id="rId2" Type="http://schemas.openxmlformats.org/officeDocument/2006/relationships/notesSlide" Target="../notesSlides/notesSlide2.xml"/><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0.png"/><Relationship Id="rId15" Type="http://schemas.openxmlformats.org/officeDocument/2006/relationships/image" Target="../media/image23.sv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3.png"/><Relationship Id="rId12"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7">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10"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8" name="Picture 7">
            <a:extLst>
              <a:ext uri="{FF2B5EF4-FFF2-40B4-BE49-F238E27FC236}">
                <a16:creationId xmlns:a16="http://schemas.microsoft.com/office/drawing/2014/main" id="{DC5C0993-5A76-0C35-E263-1B63E3364F3F}"/>
              </a:ext>
            </a:extLst>
          </p:cNvPr>
          <p:cNvPicPr>
            <a:picLocks noChangeAspect="1"/>
          </p:cNvPicPr>
          <p:nvPr/>
        </p:nvPicPr>
        <p:blipFill>
          <a:blip r:embed="rId13"/>
          <a:stretch>
            <a:fillRect/>
          </a:stretch>
        </p:blipFill>
        <p:spPr>
          <a:xfrm>
            <a:off x="1956831" y="1746345"/>
            <a:ext cx="8449788" cy="3670110"/>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DF488A6A-61FB-7463-0333-C34CAEA5F16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51348" y="143075"/>
            <a:ext cx="1661372" cy="1661372"/>
          </a:xfrm>
          <a:prstGeom prst="rect">
            <a:avLst/>
          </a:prstGeom>
        </p:spPr>
      </p:pic>
    </p:spTree>
    <p:extLst>
      <p:ext uri="{BB962C8B-B14F-4D97-AF65-F5344CB8AC3E}">
        <p14:creationId xmlns:p14="http://schemas.microsoft.com/office/powerpoint/2010/main" val="177921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1+#ppt_w/2"/>
                                          </p:val>
                                        </p:tav>
                                        <p:tav tm="100000">
                                          <p:val>
                                            <p:strVal val="#ppt_x"/>
                                          </p:val>
                                        </p:tav>
                                      </p:tavLst>
                                    </p:anim>
                                    <p:anim calcmode="lin" valueType="num">
                                      <p:cBhvr additive="base">
                                        <p:cTn id="27" dur="1000" fill="hold"/>
                                        <p:tgtEl>
                                          <p:spTgt spid="10"/>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par>
                          <p:cTn id="38" fill="hold">
                            <p:stCondLst>
                              <p:cond delay="1500"/>
                            </p:stCondLst>
                            <p:childTnLst>
                              <p:par>
                                <p:cTn id="39" presetID="42" presetClass="entr" presetSubtype="0"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5DA4E-6702-C770-3B41-B8DA41758B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5" name="矩形 8">
            <a:extLst>
              <a:ext uri="{FF2B5EF4-FFF2-40B4-BE49-F238E27FC236}">
                <a16:creationId xmlns:a16="http://schemas.microsoft.com/office/drawing/2014/main" id="{129E745E-D486-3241-83E8-534E7161D4AE}"/>
              </a:ext>
            </a:extLst>
          </p:cNvPr>
          <p:cNvSpPr/>
          <p:nvPr/>
        </p:nvSpPr>
        <p:spPr>
          <a:xfrm>
            <a:off x="1956637" y="1308905"/>
            <a:ext cx="8922656" cy="1438689"/>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Làm thế nào để nến có màu, có nhiều lớp màu?</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sp>
        <p:nvSpPr>
          <p:cNvPr id="6" name="Rectangle: Rounded Corners 5">
            <a:extLst>
              <a:ext uri="{FF2B5EF4-FFF2-40B4-BE49-F238E27FC236}">
                <a16:creationId xmlns:a16="http://schemas.microsoft.com/office/drawing/2014/main" id="{14B1A882-2D22-A09D-15DE-782F30DA5E49}"/>
              </a:ext>
            </a:extLst>
          </p:cNvPr>
          <p:cNvSpPr/>
          <p:nvPr/>
        </p:nvSpPr>
        <p:spPr>
          <a:xfrm>
            <a:off x="535259" y="3601844"/>
            <a:ext cx="7434395" cy="1795346"/>
          </a:xfrm>
          <a:prstGeom prst="roundRect">
            <a:avLst/>
          </a:prstGeom>
          <a:solidFill>
            <a:schemeClr val="accent6">
              <a:lumMod val="20000"/>
              <a:lumOff val="8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srgbClr val="FF0000"/>
                </a:solidFill>
                <a:latin typeface="Cambria" panose="02040503050406030204" pitchFamily="18" charset="0"/>
                <a:ea typeface="Cambria" panose="02040503050406030204" pitchFamily="18" charset="0"/>
              </a:rPr>
              <a:t>Pha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màu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nến</a:t>
            </a:r>
            <a:r>
              <a:rPr lang="en-US" sz="3600" dirty="0">
                <a:solidFill>
                  <a:srgbClr val="FF0000"/>
                </a:solidFill>
                <a:latin typeface="Cambria" panose="02040503050406030204" pitchFamily="18" charset="0"/>
                <a:ea typeface="Cambria" panose="02040503050406030204" pitchFamily="18" charset="0"/>
              </a:rPr>
              <a:t>. Cho </a:t>
            </a:r>
            <a:r>
              <a:rPr lang="en-US" sz="3600" dirty="0" err="1">
                <a:solidFill>
                  <a:srgbClr val="FF0000"/>
                </a:solidFill>
                <a:latin typeface="Cambria" panose="02040503050406030204" pitchFamily="18" charset="0"/>
                <a:ea typeface="Cambria" panose="02040503050406030204" pitchFamily="18" charset="0"/>
              </a:rPr>
              <a:t>các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lớp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nền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có</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màu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cốc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nguội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thì</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rót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tiếp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lớp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màu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khác</a:t>
            </a:r>
            <a:r>
              <a:rPr lang="en-US" sz="3600" dirty="0">
                <a:solidFill>
                  <a:srgbClr val="FF000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8416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6571F8-D695-4212-03C6-F9950BA8A510}"/>
              </a:ext>
            </a:extLst>
          </p:cNvPr>
          <p:cNvGrpSpPr/>
          <p:nvPr/>
        </p:nvGrpSpPr>
        <p:grpSpPr>
          <a:xfrm>
            <a:off x="635" y="1"/>
            <a:ext cx="12192011" cy="2051824"/>
            <a:chOff x="0" y="403860"/>
            <a:chExt cx="12192011" cy="1036955"/>
          </a:xfrm>
        </p:grpSpPr>
        <p:grpSp>
          <p:nvGrpSpPr>
            <p:cNvPr id="13" name="Group 12">
              <a:extLst>
                <a:ext uri="{FF2B5EF4-FFF2-40B4-BE49-F238E27FC236}">
                  <a16:creationId xmlns:a16="http://schemas.microsoft.com/office/drawing/2014/main" id="{21CE0576-7B0B-1E31-F14C-541C7393EED1}"/>
                </a:ext>
              </a:extLst>
            </p:cNvPr>
            <p:cNvGrpSpPr/>
            <p:nvPr/>
          </p:nvGrpSpPr>
          <p:grpSpPr>
            <a:xfrm>
              <a:off x="0" y="457200"/>
              <a:ext cx="1689974" cy="929640"/>
              <a:chOff x="0" y="720"/>
              <a:chExt cx="3086" cy="1464"/>
            </a:xfrm>
          </p:grpSpPr>
          <p:pic>
            <p:nvPicPr>
              <p:cNvPr id="18" name="Graphic 3">
                <a:extLst>
                  <a:ext uri="{FF2B5EF4-FFF2-40B4-BE49-F238E27FC236}">
                    <a16:creationId xmlns:a16="http://schemas.microsoft.com/office/drawing/2014/main" id="{6A4BB518-4BE7-C492-9186-42684828184F}"/>
                  </a:ext>
                </a:extLst>
              </p:cNvPr>
              <p:cNvPicPr>
                <a:picLocks noChangeAspect="1"/>
              </p:cNvPicPr>
              <p:nvPr/>
            </p:nvPicPr>
            <p:blipFill rotWithShape="1">
              <a:blip r:embed="rId2"/>
              <a:srcRect l="67465"/>
              <a:stretch>
                <a:fillRect/>
              </a:stretch>
            </p:blipFill>
            <p:spPr>
              <a:xfrm>
                <a:off x="0" y="720"/>
                <a:ext cx="3086" cy="1464"/>
              </a:xfrm>
              <a:prstGeom prst="rect">
                <a:avLst/>
              </a:prstGeom>
              <a:effectLst>
                <a:outerShdw blurRad="50800" dist="38100" dir="2700000" algn="tl" rotWithShape="0">
                  <a:prstClr val="black">
                    <a:alpha val="40000"/>
                  </a:prstClr>
                </a:outerShdw>
              </a:effectLst>
            </p:spPr>
          </p:pic>
          <p:sp>
            <p:nvSpPr>
              <p:cNvPr id="19" name="文本框 25">
                <a:extLst>
                  <a:ext uri="{FF2B5EF4-FFF2-40B4-BE49-F238E27FC236}">
                    <a16:creationId xmlns:a16="http://schemas.microsoft.com/office/drawing/2014/main" id="{B74B7D31-1F58-E21F-9440-D49F339DEBE8}"/>
                  </a:ext>
                </a:extLst>
              </p:cNvPr>
              <p:cNvSpPr txBox="1"/>
              <p:nvPr/>
            </p:nvSpPr>
            <p:spPr>
              <a:xfrm>
                <a:off x="299" y="816"/>
                <a:ext cx="542" cy="1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5400" b="0" i="0" u="none" strike="noStrike" kern="1200" cap="none" spc="0" normalizeH="0" baseline="0" noProof="0" dirty="0">
                  <a:ln>
                    <a:noFill/>
                  </a:ln>
                  <a:solidFill>
                    <a:prstClr val="white"/>
                  </a:solidFill>
                  <a:effectLst/>
                  <a:uLnTx/>
                  <a:uFillTx/>
                  <a:latin typeface="iCiel Cadena" panose="02000503000000020004" pitchFamily="2" charset="0"/>
                  <a:ea typeface="Source Han Sans CN Medium" panose="020B0600000000000000" pitchFamily="34" charset="-122"/>
                  <a:cs typeface="Calibri" panose="020F0502020204030204" charset="0"/>
                </a:endParaRPr>
              </a:p>
            </p:txBody>
          </p:sp>
        </p:grpSp>
        <p:grpSp>
          <p:nvGrpSpPr>
            <p:cNvPr id="14" name="Group 13">
              <a:extLst>
                <a:ext uri="{FF2B5EF4-FFF2-40B4-BE49-F238E27FC236}">
                  <a16:creationId xmlns:a16="http://schemas.microsoft.com/office/drawing/2014/main" id="{79548BE8-F691-E9E0-4C09-39999ACE6E74}"/>
                </a:ext>
              </a:extLst>
            </p:cNvPr>
            <p:cNvGrpSpPr/>
            <p:nvPr/>
          </p:nvGrpSpPr>
          <p:grpSpPr>
            <a:xfrm>
              <a:off x="1477537" y="403860"/>
              <a:ext cx="10714474" cy="1036955"/>
              <a:chOff x="2596" y="636"/>
              <a:chExt cx="16604" cy="1633"/>
            </a:xfrm>
          </p:grpSpPr>
          <p:pic>
            <p:nvPicPr>
              <p:cNvPr id="16" name="Picture 15">
                <a:extLst>
                  <a:ext uri="{FF2B5EF4-FFF2-40B4-BE49-F238E27FC236}">
                    <a16:creationId xmlns:a16="http://schemas.microsoft.com/office/drawing/2014/main" id="{00D9152F-8F0C-5C52-1793-D2242C1AAA27}"/>
                  </a:ext>
                </a:extLst>
              </p:cNvPr>
              <p:cNvPicPr>
                <a:picLocks noChangeAspect="1"/>
              </p:cNvPicPr>
              <p:nvPr/>
            </p:nvPicPr>
            <p:blipFill rotWithShape="1">
              <a:blip r:embed="rId3"/>
              <a:srcRect r="2420"/>
              <a:stretch>
                <a:fillRect/>
              </a:stretch>
            </p:blipFill>
            <p:spPr>
              <a:xfrm>
                <a:off x="2596" y="636"/>
                <a:ext cx="13704" cy="1633"/>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91286C84-533B-8C8A-2186-BA4424FB8E7F}"/>
                  </a:ext>
                </a:extLst>
              </p:cNvPr>
              <p:cNvPicPr>
                <a:picLocks noChangeAspect="1"/>
              </p:cNvPicPr>
              <p:nvPr/>
            </p:nvPicPr>
            <p:blipFill rotWithShape="1">
              <a:blip r:embed="rId3"/>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15" name="TextBox 14">
              <a:extLst>
                <a:ext uri="{FF2B5EF4-FFF2-40B4-BE49-F238E27FC236}">
                  <a16:creationId xmlns:a16="http://schemas.microsoft.com/office/drawing/2014/main" id="{463015D4-42C3-A536-9653-1A3BF72CC387}"/>
                </a:ext>
              </a:extLst>
            </p:cNvPr>
            <p:cNvSpPr txBox="1"/>
            <p:nvPr/>
          </p:nvSpPr>
          <p:spPr>
            <a:xfrm>
              <a:off x="1620723" y="741105"/>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endParaRPr>
            </a:p>
          </p:txBody>
        </p:sp>
      </p:grpSp>
      <p:sp>
        <p:nvSpPr>
          <p:cNvPr id="20" name="Rectangle 19">
            <a:extLst>
              <a:ext uri="{FF2B5EF4-FFF2-40B4-BE49-F238E27FC236}">
                <a16:creationId xmlns:a16="http://schemas.microsoft.com/office/drawing/2014/main" id="{6C9A867D-4FDC-AD9C-4454-3A6DD5407A07}"/>
              </a:ext>
            </a:extLst>
          </p:cNvPr>
          <p:cNvSpPr/>
          <p:nvPr/>
        </p:nvSpPr>
        <p:spPr>
          <a:xfrm>
            <a:off x="1898161" y="222180"/>
            <a:ext cx="10293839" cy="1569660"/>
          </a:xfrm>
          <a:prstGeom prst="rect">
            <a:avLst/>
          </a:prstGeom>
        </p:spPr>
        <p:txBody>
          <a:bodyPr wrap="square">
            <a:spAutoFit/>
          </a:bodyPr>
          <a:lstStyle/>
          <a:p>
            <a:pPr lvl="0" algn="just">
              <a:defRPr/>
            </a:pPr>
            <a:r>
              <a:rPr lang="vi-VN"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Nêu sự biến đổi trạng thái của đồng từ khi các miếng đồng được cho vào lò nung, sau đó đổ vào khuôn đúc tạo thành chuông đồng.</a:t>
            </a:r>
            <a:endPar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F4A4A4F4-9B79-34B7-1011-B827D8084F54}"/>
              </a:ext>
            </a:extLst>
          </p:cNvPr>
          <p:cNvSpPr/>
          <p:nvPr/>
        </p:nvSpPr>
        <p:spPr>
          <a:xfrm>
            <a:off x="167269" y="3679902"/>
            <a:ext cx="2308302" cy="103706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Miếng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
        <p:nvSpPr>
          <p:cNvPr id="22" name="Arrow: Right 21">
            <a:extLst>
              <a:ext uri="{FF2B5EF4-FFF2-40B4-BE49-F238E27FC236}">
                <a16:creationId xmlns:a16="http://schemas.microsoft.com/office/drawing/2014/main" id="{8DCCF544-614F-9C30-9547-12A9311D2638}"/>
              </a:ext>
            </a:extLst>
          </p:cNvPr>
          <p:cNvSpPr/>
          <p:nvPr/>
        </p:nvSpPr>
        <p:spPr>
          <a:xfrm>
            <a:off x="2642839" y="3914078"/>
            <a:ext cx="1237785" cy="6356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AA9427B8-1819-E84B-1863-097F5AEA309A}"/>
              </a:ext>
            </a:extLst>
          </p:cNvPr>
          <p:cNvSpPr/>
          <p:nvPr/>
        </p:nvSpPr>
        <p:spPr>
          <a:xfrm>
            <a:off x="4003288" y="3713356"/>
            <a:ext cx="3735657" cy="103706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Đồng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trong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lò</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nung</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Arrow: Right 23">
            <a:extLst>
              <a:ext uri="{FF2B5EF4-FFF2-40B4-BE49-F238E27FC236}">
                <a16:creationId xmlns:a16="http://schemas.microsoft.com/office/drawing/2014/main" id="{BE05C84D-5983-23C8-58C5-D084DFDDDCC1}"/>
              </a:ext>
            </a:extLst>
          </p:cNvPr>
          <p:cNvSpPr/>
          <p:nvPr/>
        </p:nvSpPr>
        <p:spPr>
          <a:xfrm>
            <a:off x="7984273" y="4003288"/>
            <a:ext cx="1237785" cy="6356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6473AD74-5540-FE42-7C85-C749ABA4D256}"/>
              </a:ext>
            </a:extLst>
          </p:cNvPr>
          <p:cNvSpPr/>
          <p:nvPr/>
        </p:nvSpPr>
        <p:spPr>
          <a:xfrm>
            <a:off x="9344722" y="3802566"/>
            <a:ext cx="2442117" cy="103706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Chuông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987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133492" y="2275027"/>
            <a:ext cx="6812369" cy="2554545"/>
          </a:xfrm>
          <a:prstGeom prst="rect">
            <a:avLst/>
          </a:prstGeom>
          <a:noFill/>
        </p:spPr>
        <p:txBody>
          <a:bodyPr wrap="square" rtlCol="0">
            <a:spAutoFit/>
          </a:bodyPr>
          <a:lstStyle/>
          <a:p>
            <a:pPr algn="ct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Hoạt</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động</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5:</a:t>
            </a:r>
          </a:p>
          <a:p>
            <a:pPr algn="ct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Xác</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định</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sự</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biến</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đổi</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trạng</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thái</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của</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một</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số</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chất</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trong</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tự</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nhiên</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và</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cuộc</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sống</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6467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6571F8-D695-4212-03C6-F9950BA8A510}"/>
              </a:ext>
            </a:extLst>
          </p:cNvPr>
          <p:cNvGrpSpPr/>
          <p:nvPr/>
        </p:nvGrpSpPr>
        <p:grpSpPr>
          <a:xfrm>
            <a:off x="164375" y="1"/>
            <a:ext cx="12028271" cy="1650379"/>
            <a:chOff x="163740" y="403860"/>
            <a:chExt cx="12028271" cy="1036955"/>
          </a:xfrm>
        </p:grpSpPr>
        <p:sp>
          <p:nvSpPr>
            <p:cNvPr id="19" name="文本框 25">
              <a:extLst>
                <a:ext uri="{FF2B5EF4-FFF2-40B4-BE49-F238E27FC236}">
                  <a16:creationId xmlns:a16="http://schemas.microsoft.com/office/drawing/2014/main" id="{B74B7D31-1F58-E21F-9440-D49F339DEBE8}"/>
                </a:ext>
              </a:extLst>
            </p:cNvPr>
            <p:cNvSpPr txBox="1"/>
            <p:nvPr/>
          </p:nvSpPr>
          <p:spPr>
            <a:xfrm>
              <a:off x="163740" y="518160"/>
              <a:ext cx="296813" cy="7664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5400" b="0" i="0" u="none" strike="noStrike" kern="1200" cap="none" spc="0" normalizeH="0" baseline="0" noProof="0" dirty="0">
                <a:ln>
                  <a:noFill/>
                </a:ln>
                <a:solidFill>
                  <a:prstClr val="white"/>
                </a:solidFill>
                <a:effectLst/>
                <a:uLnTx/>
                <a:uFillTx/>
                <a:latin typeface="iCiel Cadena" panose="02000503000000020004" pitchFamily="2" charset="0"/>
                <a:ea typeface="Source Han Sans CN Medium" panose="020B0600000000000000" pitchFamily="34" charset="-122"/>
                <a:cs typeface="Calibri" panose="020F0502020204030204" charset="0"/>
              </a:endParaRPr>
            </a:p>
          </p:txBody>
        </p:sp>
        <p:grpSp>
          <p:nvGrpSpPr>
            <p:cNvPr id="14" name="Group 13">
              <a:extLst>
                <a:ext uri="{FF2B5EF4-FFF2-40B4-BE49-F238E27FC236}">
                  <a16:creationId xmlns:a16="http://schemas.microsoft.com/office/drawing/2014/main" id="{79548BE8-F691-E9E0-4C09-39999ACE6E74}"/>
                </a:ext>
              </a:extLst>
            </p:cNvPr>
            <p:cNvGrpSpPr/>
            <p:nvPr/>
          </p:nvGrpSpPr>
          <p:grpSpPr>
            <a:xfrm>
              <a:off x="345045" y="403860"/>
              <a:ext cx="11846966" cy="1036955"/>
              <a:chOff x="841" y="636"/>
              <a:chExt cx="18359" cy="1633"/>
            </a:xfrm>
          </p:grpSpPr>
          <p:pic>
            <p:nvPicPr>
              <p:cNvPr id="16" name="Picture 15">
                <a:extLst>
                  <a:ext uri="{FF2B5EF4-FFF2-40B4-BE49-F238E27FC236}">
                    <a16:creationId xmlns:a16="http://schemas.microsoft.com/office/drawing/2014/main" id="{00D9152F-8F0C-5C52-1793-D2242C1AAA27}"/>
                  </a:ext>
                </a:extLst>
              </p:cNvPr>
              <p:cNvPicPr>
                <a:picLocks noChangeAspect="1"/>
              </p:cNvPicPr>
              <p:nvPr/>
            </p:nvPicPr>
            <p:blipFill rotWithShape="1">
              <a:blip r:embed="rId2"/>
              <a:srcRect r="2420"/>
              <a:stretch>
                <a:fillRect/>
              </a:stretch>
            </p:blipFill>
            <p:spPr>
              <a:xfrm>
                <a:off x="841" y="636"/>
                <a:ext cx="15459" cy="1633"/>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91286C84-533B-8C8A-2186-BA4424FB8E7F}"/>
                  </a:ext>
                </a:extLst>
              </p:cNvPr>
              <p:cNvPicPr>
                <a:picLocks noChangeAspect="1"/>
              </p:cNvPicPr>
              <p:nvPr/>
            </p:nvPicPr>
            <p:blipFill rotWithShape="1">
              <a:blip r:embed="rId2"/>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15" name="TextBox 14">
              <a:extLst>
                <a:ext uri="{FF2B5EF4-FFF2-40B4-BE49-F238E27FC236}">
                  <a16:creationId xmlns:a16="http://schemas.microsoft.com/office/drawing/2014/main" id="{463015D4-42C3-A536-9653-1A3BF72CC387}"/>
                </a:ext>
              </a:extLst>
            </p:cNvPr>
            <p:cNvSpPr txBox="1"/>
            <p:nvPr/>
          </p:nvSpPr>
          <p:spPr>
            <a:xfrm>
              <a:off x="1620723" y="741105"/>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endParaRPr>
            </a:p>
          </p:txBody>
        </p:sp>
      </p:grpSp>
      <p:sp>
        <p:nvSpPr>
          <p:cNvPr id="20" name="Rectangle 19">
            <a:extLst>
              <a:ext uri="{FF2B5EF4-FFF2-40B4-BE49-F238E27FC236}">
                <a16:creationId xmlns:a16="http://schemas.microsoft.com/office/drawing/2014/main" id="{6C9A867D-4FDC-AD9C-4454-3A6DD5407A07}"/>
              </a:ext>
            </a:extLst>
          </p:cNvPr>
          <p:cNvSpPr/>
          <p:nvPr/>
        </p:nvSpPr>
        <p:spPr>
          <a:xfrm>
            <a:off x="735980" y="144121"/>
            <a:ext cx="11456020" cy="1200329"/>
          </a:xfrm>
          <a:prstGeom prst="rect">
            <a:avLst/>
          </a:prstGeom>
        </p:spPr>
        <p:txBody>
          <a:bodyPr wrap="square">
            <a:spAutoFit/>
          </a:bodyPr>
          <a:lstStyle/>
          <a:p>
            <a:pPr lvl="0" algn="just">
              <a:defRPr/>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Tìm hiểu trong các bước làm kem, bước nào có sự biến đổi trạng thái của các nguyên liệu? Từ đó, cho biết em đưa ra cách đặt que vào kem để làm kem que như hình 1 là đúng hay sai. Vì sao?</a:t>
            </a:r>
            <a:endParaRPr kumimoji="0" lang="en-GB"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5115FAA-2D47-E3A0-81C1-596FD5F562E8}"/>
              </a:ext>
            </a:extLst>
          </p:cNvPr>
          <p:cNvPicPr>
            <a:picLocks noChangeAspect="1"/>
          </p:cNvPicPr>
          <p:nvPr/>
        </p:nvPicPr>
        <p:blipFill>
          <a:blip r:embed="rId3"/>
          <a:stretch>
            <a:fillRect/>
          </a:stretch>
        </p:blipFill>
        <p:spPr>
          <a:xfrm>
            <a:off x="2306444" y="2045784"/>
            <a:ext cx="8350576" cy="4377318"/>
          </a:xfrm>
          <a:prstGeom prst="rect">
            <a:avLst/>
          </a:prstGeom>
        </p:spPr>
      </p:pic>
    </p:spTree>
    <p:extLst>
      <p:ext uri="{BB962C8B-B14F-4D97-AF65-F5344CB8AC3E}">
        <p14:creationId xmlns:p14="http://schemas.microsoft.com/office/powerpoint/2010/main" val="28088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ách Làm Kem Que Trái Cây Đơn Giản Tại Nhà_360P">
            <a:hlinkClick r:id="" action="ppaction://media"/>
            <a:extLst>
              <a:ext uri="{FF2B5EF4-FFF2-40B4-BE49-F238E27FC236}">
                <a16:creationId xmlns:a16="http://schemas.microsoft.com/office/drawing/2014/main" id="{A07C71BF-2D94-5D68-E8D4-F5752128B6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3807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0B4053-A5B4-6F7A-FF31-B8BC9F54D188}"/>
              </a:ext>
            </a:extLst>
          </p:cNvPr>
          <p:cNvGrpSpPr/>
          <p:nvPr/>
        </p:nvGrpSpPr>
        <p:grpSpPr>
          <a:xfrm>
            <a:off x="340242" y="1828800"/>
            <a:ext cx="9662203" cy="3869473"/>
            <a:chOff x="5080000" y="744289"/>
            <a:chExt cx="6111165" cy="5965865"/>
          </a:xfrm>
        </p:grpSpPr>
        <p:pic>
          <p:nvPicPr>
            <p:cNvPr id="5" name="Picture 4">
              <a:extLst>
                <a:ext uri="{FF2B5EF4-FFF2-40B4-BE49-F238E27FC236}">
                  <a16:creationId xmlns:a16="http://schemas.microsoft.com/office/drawing/2014/main" id="{17841427-10C6-1BDF-A238-B5C2E3935DA3}"/>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BBCDDE1A-909C-0F9D-D0B7-B4C0594E9746}"/>
                </a:ext>
              </a:extLst>
            </p:cNvPr>
            <p:cNvSpPr txBox="1"/>
            <p:nvPr/>
          </p:nvSpPr>
          <p:spPr>
            <a:xfrm>
              <a:off x="5221186" y="1568485"/>
              <a:ext cx="5627389" cy="32019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các bước làm kem, bước có sự biến đổi trạng thái của các nguyên liệu là bước cho hỗn hợp nguyên liệu từ thể lỏng vào tủ cấp đông.</a:t>
              </a:r>
            </a:p>
          </p:txBody>
        </p:sp>
      </p:grpSp>
      <p:pic>
        <p:nvPicPr>
          <p:cNvPr id="7" name="Picture 6">
            <a:extLst>
              <a:ext uri="{FF2B5EF4-FFF2-40B4-BE49-F238E27FC236}">
                <a16:creationId xmlns:a16="http://schemas.microsoft.com/office/drawing/2014/main" id="{D17EF151-6D96-13F4-D249-D83672D8BE5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9" name="Picture 8" descr="A cartoon of a child holding a pencil and a notebook&#10;&#10;Description automatically generated">
            <a:extLst>
              <a:ext uri="{FF2B5EF4-FFF2-40B4-BE49-F238E27FC236}">
                <a16:creationId xmlns:a16="http://schemas.microsoft.com/office/drawing/2014/main" id="{CC1092EA-2B2B-05CE-86FD-9E27DC81DB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177072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8" name="Picture 7">
            <a:extLst>
              <a:ext uri="{FF2B5EF4-FFF2-40B4-BE49-F238E27FC236}">
                <a16:creationId xmlns:a16="http://schemas.microsoft.com/office/drawing/2014/main" id="{08D3C760-DF68-E1F6-A77C-5D3A26B4FF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32770" y="292953"/>
            <a:ext cx="6414493" cy="5164211"/>
          </a:xfrm>
          <a:prstGeom prst="rect">
            <a:avLst/>
          </a:prstGeom>
        </p:spPr>
      </p:pic>
    </p:spTree>
    <p:extLst>
      <p:ext uri="{BB962C8B-B14F-4D97-AF65-F5344CB8AC3E}">
        <p14:creationId xmlns:p14="http://schemas.microsoft.com/office/powerpoint/2010/main" val="407858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51851" y="2217212"/>
              <a:ext cx="5402405" cy="2141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phóng</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phỏng</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vấn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thái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chất</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thái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chất</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1007" y="1723780"/>
            <a:ext cx="11430953" cy="5058020"/>
            <a:chOff x="441007" y="1723780"/>
            <a:chExt cx="11430953" cy="5058020"/>
          </a:xfrm>
        </p:grpSpPr>
        <p:sp>
          <p:nvSpPr>
            <p:cNvPr id="24" name="任意多边形 23"/>
            <p:cNvSpPr/>
            <p:nvPr/>
          </p:nvSpPr>
          <p:spPr>
            <a:xfrm rot="10800000">
              <a:off x="593407" y="18761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solidFill>
              <a:srgbClr val="55BEE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3" name="任意多边形 22"/>
            <p:cNvSpPr/>
            <p:nvPr/>
          </p:nvSpPr>
          <p:spPr>
            <a:xfrm rot="10800000">
              <a:off x="441007" y="17237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noFill/>
            <a:ln w="38100">
              <a:solidFill>
                <a:srgbClr val="556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7" name="组合 6"/>
          <p:cNvGrpSpPr/>
          <p:nvPr/>
        </p:nvGrpSpPr>
        <p:grpSpPr>
          <a:xfrm>
            <a:off x="759902" y="2250177"/>
            <a:ext cx="4635353" cy="3581400"/>
            <a:chOff x="759902" y="2250177"/>
            <a:chExt cx="4635353" cy="3581400"/>
          </a:xfrm>
        </p:grpSpPr>
        <p:sp>
          <p:nvSpPr>
            <p:cNvPr id="6" name="椭圆 5"/>
            <p:cNvSpPr/>
            <p:nvPr/>
          </p:nvSpPr>
          <p:spPr>
            <a:xfrm>
              <a:off x="759902" y="2250177"/>
              <a:ext cx="3581400" cy="3581400"/>
            </a:xfrm>
            <a:prstGeom prst="ellipse">
              <a:avLst/>
            </a:prstGeom>
            <a:solidFill>
              <a:srgbClr val="DC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5" name="图片 24"/>
            <p:cNvPicPr>
              <a:picLocks noChangeAspect="1"/>
            </p:cNvPicPr>
            <p:nvPr/>
          </p:nvPicPr>
          <p:blipFill>
            <a:blip r:embed="rId3"/>
            <a:stretch>
              <a:fillRect/>
            </a:stretch>
          </p:blipFill>
          <p:spPr>
            <a:xfrm flipH="1">
              <a:off x="759902" y="2752740"/>
              <a:ext cx="4635353" cy="2697624"/>
            </a:xfrm>
            <a:prstGeom prst="rect">
              <a:avLst/>
            </a:prstGeom>
          </p:spPr>
        </p:pic>
      </p:grpSp>
      <p:sp>
        <p:nvSpPr>
          <p:cNvPr id="39" name="任意多边形 38"/>
          <p:cNvSpPr/>
          <p:nvPr/>
        </p:nvSpPr>
        <p:spPr>
          <a:xfrm rot="5400000">
            <a:off x="6434583" y="5401769"/>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0" name="任意多边形 39"/>
          <p:cNvSpPr/>
          <p:nvPr/>
        </p:nvSpPr>
        <p:spPr>
          <a:xfrm rot="8286032">
            <a:off x="4639965" y="6065333"/>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bg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1" name="椭圆 40"/>
          <p:cNvSpPr/>
          <p:nvPr/>
        </p:nvSpPr>
        <p:spPr>
          <a:xfrm>
            <a:off x="6238380" y="5989097"/>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2" name="十字星 21"/>
          <p:cNvSpPr/>
          <p:nvPr/>
        </p:nvSpPr>
        <p:spPr>
          <a:xfrm>
            <a:off x="5436208" y="5457818"/>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934BC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51" name="组合 50"/>
          <p:cNvGrpSpPr/>
          <p:nvPr/>
        </p:nvGrpSpPr>
        <p:grpSpPr>
          <a:xfrm>
            <a:off x="5691042" y="2257288"/>
            <a:ext cx="2096235" cy="963645"/>
            <a:chOff x="5691042" y="2257288"/>
            <a:chExt cx="2096235" cy="963645"/>
          </a:xfrm>
        </p:grpSpPr>
        <p:sp>
          <p:nvSpPr>
            <p:cNvPr id="43" name="任意多边形 42"/>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4" name="任意多边形 4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55678F"/>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5" name="椭圆 4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FFC00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52" name="组合 51"/>
          <p:cNvGrpSpPr/>
          <p:nvPr/>
        </p:nvGrpSpPr>
        <p:grpSpPr>
          <a:xfrm>
            <a:off x="7636815" y="4783733"/>
            <a:ext cx="3706015" cy="919653"/>
            <a:chOff x="5691042" y="2301280"/>
            <a:chExt cx="3706015" cy="919653"/>
          </a:xfrm>
        </p:grpSpPr>
        <p:sp>
          <p:nvSpPr>
            <p:cNvPr id="53" name="任意多边形 52"/>
            <p:cNvSpPr/>
            <p:nvPr/>
          </p:nvSpPr>
          <p:spPr>
            <a:xfrm rot="5400000">
              <a:off x="9095440" y="2409818"/>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4" name="任意多边形 5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5" name="椭圆 5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3" name="Group 2"/>
          <p:cNvGrpSpPr/>
          <p:nvPr/>
        </p:nvGrpSpPr>
        <p:grpSpPr>
          <a:xfrm>
            <a:off x="5213131" y="2831766"/>
            <a:ext cx="4782207" cy="2347813"/>
            <a:chOff x="5213131" y="2831766"/>
            <a:chExt cx="4782207" cy="2347813"/>
          </a:xfrm>
        </p:grpSpPr>
        <p:grpSp>
          <p:nvGrpSpPr>
            <p:cNvPr id="33" name="组合 32"/>
            <p:cNvGrpSpPr/>
            <p:nvPr/>
          </p:nvGrpSpPr>
          <p:grpSpPr>
            <a:xfrm>
              <a:off x="5395255" y="2831766"/>
              <a:ext cx="2941481" cy="1466489"/>
              <a:chOff x="5414780" y="2730481"/>
              <a:chExt cx="2941481" cy="1466489"/>
            </a:xfrm>
          </p:grpSpPr>
          <p:sp>
            <p:nvSpPr>
              <p:cNvPr id="27" name="矩形 26"/>
              <p:cNvSpPr/>
              <p:nvPr/>
            </p:nvSpPr>
            <p:spPr>
              <a:xfrm>
                <a:off x="5414780" y="3723764"/>
                <a:ext cx="2941481" cy="473206"/>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印品天逸黑" panose="02000500000000000000" pitchFamily="2" charset="-122"/>
                  <a:ea typeface="印品天逸黑" panose="02000500000000000000" pitchFamily="2" charset="-122"/>
                  <a:cs typeface="+mn-ea"/>
                  <a:sym typeface="+mn-lt"/>
                </a:endParaRPr>
              </a:p>
            </p:txBody>
          </p:sp>
          <p:sp>
            <p:nvSpPr>
              <p:cNvPr id="32" name="立方体 31"/>
              <p:cNvSpPr/>
              <p:nvPr/>
            </p:nvSpPr>
            <p:spPr>
              <a:xfrm>
                <a:off x="7408018" y="2730481"/>
                <a:ext cx="412249" cy="412249"/>
              </a:xfrm>
              <a:prstGeom prst="cub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sp>
          <p:nvSpPr>
            <p:cNvPr id="2" name="TextBox 1"/>
            <p:cNvSpPr txBox="1"/>
            <p:nvPr/>
          </p:nvSpPr>
          <p:spPr>
            <a:xfrm>
              <a:off x="5213131" y="3609919"/>
              <a:ext cx="478220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kern="0" dirty="0">
                  <a:effectLst/>
                  <a:latin typeface="Cambria" panose="02040503050406030204" pitchFamily="18" charset="0"/>
                  <a:ea typeface="Cambria" panose="02040503050406030204" pitchFamily="18" charset="0"/>
                </a:rPr>
                <a:t>Tìm hiểu nội dung Bài 4, chuẩn bị dụng cụ TN cho bài học sau</a:t>
              </a:r>
              <a:endParaRPr kumimoji="0" lang="en-GB"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F2AEFF5E-B3C9-4810-A2D1-AEE057E9FF79}"/>
              </a:ext>
            </a:extLst>
          </p:cNvPr>
          <p:cNvPicPr>
            <a:picLocks noChangeAspect="1"/>
          </p:cNvPicPr>
          <p:nvPr/>
        </p:nvPicPr>
        <p:blipFill>
          <a:blip r:embed="rId4"/>
          <a:stretch>
            <a:fillRect/>
          </a:stretch>
        </p:blipFill>
        <p:spPr>
          <a:xfrm>
            <a:off x="4300896" y="267243"/>
            <a:ext cx="4291956" cy="1390008"/>
          </a:xfrm>
          <a:prstGeom prst="rect">
            <a:avLst/>
          </a:prstGeom>
        </p:spPr>
      </p:pic>
    </p:spTree>
    <p:extLst>
      <p:ext uri="{BB962C8B-B14F-4D97-AF65-F5344CB8AC3E}">
        <p14:creationId xmlns:p14="http://schemas.microsoft.com/office/powerpoint/2010/main" val="166709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sp>
        <p:nvSpPr>
          <p:cNvPr id="7" name="Rectangle: Rounded Corners 6">
            <a:extLst>
              <a:ext uri="{FF2B5EF4-FFF2-40B4-BE49-F238E27FC236}">
                <a16:creationId xmlns:a16="http://schemas.microsoft.com/office/drawing/2014/main" id="{A250FF12-0F62-416D-9B6B-2957E60E8F91}"/>
              </a:ext>
            </a:extLst>
          </p:cNvPr>
          <p:cNvSpPr/>
          <p:nvPr/>
        </p:nvSpPr>
        <p:spPr>
          <a:xfrm>
            <a:off x="528073" y="419507"/>
            <a:ext cx="11052313" cy="6209893"/>
          </a:xfrm>
          <a:prstGeom prst="roundRect">
            <a:avLst>
              <a:gd name="adj" fmla="val 10700"/>
            </a:avLst>
          </a:prstGeom>
          <a:solidFill>
            <a:schemeClr val="bg1">
              <a:alpha val="71000"/>
            </a:schemeClr>
          </a:solidFill>
          <a:ln>
            <a:solidFill>
              <a:srgbClr val="0825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pic>
        <p:nvPicPr>
          <p:cNvPr id="6" name="Picture 5">
            <a:extLst>
              <a:ext uri="{FF2B5EF4-FFF2-40B4-BE49-F238E27FC236}">
                <a16:creationId xmlns:a16="http://schemas.microsoft.com/office/drawing/2014/main" id="{247BE8CE-54BC-B96A-04B9-ECE0D34DDC68}"/>
              </a:ext>
            </a:extLst>
          </p:cNvPr>
          <p:cNvPicPr>
            <a:picLocks noChangeAspect="1"/>
          </p:cNvPicPr>
          <p:nvPr/>
        </p:nvPicPr>
        <p:blipFill>
          <a:blip r:embed="rId3"/>
          <a:stretch>
            <a:fillRect/>
          </a:stretch>
        </p:blipFill>
        <p:spPr>
          <a:xfrm>
            <a:off x="4210050" y="-203585"/>
            <a:ext cx="4004540" cy="2292254"/>
          </a:xfrm>
          <a:prstGeom prst="rect">
            <a:avLst/>
          </a:prstGeom>
        </p:spPr>
      </p:pic>
      <p:sp>
        <p:nvSpPr>
          <p:cNvPr id="16" name="矩形 4">
            <a:extLst>
              <a:ext uri="{FF2B5EF4-FFF2-40B4-BE49-F238E27FC236}">
                <a16:creationId xmlns:a16="http://schemas.microsoft.com/office/drawing/2014/main" id="{41E67632-4F4D-C0D7-98E2-B32551E582C9}"/>
              </a:ext>
            </a:extLst>
          </p:cNvPr>
          <p:cNvSpPr/>
          <p:nvPr/>
        </p:nvSpPr>
        <p:spPr>
          <a:xfrm>
            <a:off x="847284" y="2040528"/>
            <a:ext cx="4753416" cy="2874372"/>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a:extLst>
              <a:ext uri="{FF2B5EF4-FFF2-40B4-BE49-F238E27FC236}">
                <a16:creationId xmlns:a16="http://schemas.microsoft.com/office/drawing/2014/main" id="{01347492-6ED4-0BD8-F2FA-0FC5C9D0AF4F}"/>
              </a:ext>
            </a:extLst>
          </p:cNvPr>
          <p:cNvSpPr txBox="1"/>
          <p:nvPr/>
        </p:nvSpPr>
        <p:spPr>
          <a:xfrm>
            <a:off x="847284" y="2220467"/>
            <a:ext cx="4267641" cy="2554545"/>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a:solidFill>
                  <a:srgbClr val="002060"/>
                </a:solidFill>
                <a:latin typeface="Cambria" panose="02040503050406030204" pitchFamily="18" charset="0"/>
                <a:ea typeface="Cambria" panose="02040503050406030204" pitchFamily="18" charset="0"/>
              </a:rPr>
              <a:t>T</a:t>
            </a:r>
            <a:r>
              <a:rPr lang="vi-VN" sz="3200" dirty="0">
                <a:solidFill>
                  <a:srgbClr val="002060"/>
                </a:solidFill>
                <a:latin typeface="Cambria" panose="02040503050406030204" pitchFamily="18" charset="0"/>
                <a:ea typeface="Cambria" panose="02040503050406030204" pitchFamily="18" charset="0"/>
              </a:rPr>
              <a:t>ìm ra các từ có nghĩa trong bảng. </a:t>
            </a:r>
          </a:p>
          <a:p>
            <a:pPr marL="457200" indent="-457200" algn="just">
              <a:buFont typeface="Arial" panose="020B0604020202020204" pitchFamily="34" charset="0"/>
              <a:buChar char="•"/>
            </a:pPr>
            <a:r>
              <a:rPr lang="vi-VN" sz="3200" dirty="0">
                <a:solidFill>
                  <a:srgbClr val="002060"/>
                </a:solidFill>
                <a:latin typeface="Cambria" panose="02040503050406030204" pitchFamily="18" charset="0"/>
                <a:ea typeface="Cambria" panose="02040503050406030204" pitchFamily="18" charset="0"/>
              </a:rPr>
              <a:t>Ai có câu trả lời đúng và nhanh nhất sẽ được thưởng. </a:t>
            </a:r>
          </a:p>
        </p:txBody>
      </p:sp>
      <p:graphicFrame>
        <p:nvGraphicFramePr>
          <p:cNvPr id="37" name="Table 36">
            <a:extLst>
              <a:ext uri="{FF2B5EF4-FFF2-40B4-BE49-F238E27FC236}">
                <a16:creationId xmlns:a16="http://schemas.microsoft.com/office/drawing/2014/main" id="{645CAACB-85FE-CA8F-30E0-AD395E5B6E5A}"/>
              </a:ext>
            </a:extLst>
          </p:cNvPr>
          <p:cNvGraphicFramePr>
            <a:graphicFrameLocks noGrp="1"/>
          </p:cNvGraphicFramePr>
          <p:nvPr>
            <p:extLst>
              <p:ext uri="{D42A27DB-BD31-4B8C-83A1-F6EECF244321}">
                <p14:modId xmlns:p14="http://schemas.microsoft.com/office/powerpoint/2010/main" val="1783508502"/>
              </p:ext>
            </p:extLst>
          </p:nvPr>
        </p:nvGraphicFramePr>
        <p:xfrm>
          <a:off x="5997892" y="2038350"/>
          <a:ext cx="5270181" cy="2933701"/>
        </p:xfrm>
        <a:graphic>
          <a:graphicData uri="http://schemas.openxmlformats.org/drawingml/2006/table">
            <a:tbl>
              <a:tblPr firstRow="1" firstCol="1" bandRow="1">
                <a:tableStyleId>{5C22544A-7EE6-4342-B048-85BDC9FD1C3A}</a:tableStyleId>
              </a:tblPr>
              <a:tblGrid>
                <a:gridCol w="585217">
                  <a:extLst>
                    <a:ext uri="{9D8B030D-6E8A-4147-A177-3AD203B41FA5}">
                      <a16:colId xmlns:a16="http://schemas.microsoft.com/office/drawing/2014/main" val="3280889552"/>
                    </a:ext>
                  </a:extLst>
                </a:gridCol>
                <a:gridCol w="585217">
                  <a:extLst>
                    <a:ext uri="{9D8B030D-6E8A-4147-A177-3AD203B41FA5}">
                      <a16:colId xmlns:a16="http://schemas.microsoft.com/office/drawing/2014/main" val="105953201"/>
                    </a:ext>
                  </a:extLst>
                </a:gridCol>
                <a:gridCol w="585217">
                  <a:extLst>
                    <a:ext uri="{9D8B030D-6E8A-4147-A177-3AD203B41FA5}">
                      <a16:colId xmlns:a16="http://schemas.microsoft.com/office/drawing/2014/main" val="3608977737"/>
                    </a:ext>
                  </a:extLst>
                </a:gridCol>
                <a:gridCol w="585217">
                  <a:extLst>
                    <a:ext uri="{9D8B030D-6E8A-4147-A177-3AD203B41FA5}">
                      <a16:colId xmlns:a16="http://schemas.microsoft.com/office/drawing/2014/main" val="732522718"/>
                    </a:ext>
                  </a:extLst>
                </a:gridCol>
                <a:gridCol w="585217">
                  <a:extLst>
                    <a:ext uri="{9D8B030D-6E8A-4147-A177-3AD203B41FA5}">
                      <a16:colId xmlns:a16="http://schemas.microsoft.com/office/drawing/2014/main" val="373489128"/>
                    </a:ext>
                  </a:extLst>
                </a:gridCol>
                <a:gridCol w="585217">
                  <a:extLst>
                    <a:ext uri="{9D8B030D-6E8A-4147-A177-3AD203B41FA5}">
                      <a16:colId xmlns:a16="http://schemas.microsoft.com/office/drawing/2014/main" val="579326065"/>
                    </a:ext>
                  </a:extLst>
                </a:gridCol>
                <a:gridCol w="586293">
                  <a:extLst>
                    <a:ext uri="{9D8B030D-6E8A-4147-A177-3AD203B41FA5}">
                      <a16:colId xmlns:a16="http://schemas.microsoft.com/office/drawing/2014/main" val="3144917917"/>
                    </a:ext>
                  </a:extLst>
                </a:gridCol>
                <a:gridCol w="586293">
                  <a:extLst>
                    <a:ext uri="{9D8B030D-6E8A-4147-A177-3AD203B41FA5}">
                      <a16:colId xmlns:a16="http://schemas.microsoft.com/office/drawing/2014/main" val="404282261"/>
                    </a:ext>
                  </a:extLst>
                </a:gridCol>
                <a:gridCol w="586293">
                  <a:extLst>
                    <a:ext uri="{9D8B030D-6E8A-4147-A177-3AD203B41FA5}">
                      <a16:colId xmlns:a16="http://schemas.microsoft.com/office/drawing/2014/main" val="2187644637"/>
                    </a:ext>
                  </a:extLst>
                </a:gridCol>
              </a:tblGrid>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R</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N</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G</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1770459"/>
                  </a:ext>
                </a:extLst>
              </a:tr>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Ă</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L</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O</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G</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K</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2396812"/>
                  </a:ext>
                </a:extLst>
              </a:tr>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C</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O</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K</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6917120"/>
                  </a:ext>
                </a:extLst>
              </a:tr>
              <a:tr h="735322">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S</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Ư</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B</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Ê</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Đ</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Ô</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I</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5141913"/>
                  </a:ext>
                </a:extLst>
              </a:tr>
            </a:tbl>
          </a:graphicData>
        </a:graphic>
      </p:graphicFrame>
      <p:sp>
        <p:nvSpPr>
          <p:cNvPr id="38" name="Rectangle 37">
            <a:extLst>
              <a:ext uri="{FF2B5EF4-FFF2-40B4-BE49-F238E27FC236}">
                <a16:creationId xmlns:a16="http://schemas.microsoft.com/office/drawing/2014/main" id="{C8FE9099-E670-BA9E-118A-0B7BDDE1752B}"/>
              </a:ext>
            </a:extLst>
          </p:cNvPr>
          <p:cNvSpPr/>
          <p:nvPr/>
        </p:nvSpPr>
        <p:spPr>
          <a:xfrm>
            <a:off x="6124575" y="2133600"/>
            <a:ext cx="5000625"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5B2499B-53BA-A3E4-7317-2F6912FE7C44}"/>
              </a:ext>
            </a:extLst>
          </p:cNvPr>
          <p:cNvSpPr/>
          <p:nvPr/>
        </p:nvSpPr>
        <p:spPr>
          <a:xfrm>
            <a:off x="7839076" y="2857500"/>
            <a:ext cx="2152650"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3189A96-99EE-6A6A-9156-A2CACC3FF29C}"/>
              </a:ext>
            </a:extLst>
          </p:cNvPr>
          <p:cNvSpPr/>
          <p:nvPr/>
        </p:nvSpPr>
        <p:spPr>
          <a:xfrm>
            <a:off x="6600826" y="2143125"/>
            <a:ext cx="542924" cy="20288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DDB9DFD-14D7-77D8-394D-084D911937E8}"/>
              </a:ext>
            </a:extLst>
          </p:cNvPr>
          <p:cNvSpPr/>
          <p:nvPr/>
        </p:nvSpPr>
        <p:spPr>
          <a:xfrm>
            <a:off x="8382000" y="3581400"/>
            <a:ext cx="1647825" cy="5905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95B849A-9A47-FD35-FCD6-7CC38752DD68}"/>
              </a:ext>
            </a:extLst>
          </p:cNvPr>
          <p:cNvSpPr/>
          <p:nvPr/>
        </p:nvSpPr>
        <p:spPr>
          <a:xfrm>
            <a:off x="6143625" y="4305300"/>
            <a:ext cx="5000625"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06F9BDE-8416-ACBF-4DEF-2EB8EE831891}"/>
              </a:ext>
            </a:extLst>
          </p:cNvPr>
          <p:cNvSpPr txBox="1"/>
          <p:nvPr/>
        </p:nvSpPr>
        <p:spPr>
          <a:xfrm>
            <a:off x="2390775" y="5219700"/>
            <a:ext cx="7810500" cy="1200329"/>
          </a:xfrm>
          <a:prstGeom prst="rect">
            <a:avLst/>
          </a:prstGeom>
          <a:noFill/>
        </p:spPr>
        <p:txBody>
          <a:bodyPr wrap="square" rtlCol="0">
            <a:spAutoFit/>
          </a:bodyPr>
          <a:lstStyle/>
          <a:p>
            <a:pPr algn="ctr"/>
            <a:r>
              <a:rPr lang="nl-NL"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5 từ khóa: sự biến đổi, trạng thái, rắn, lỏng, khí. </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374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down)">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4">
                                            <p:txEl>
                                              <p:pRg st="0" end="0"/>
                                            </p:txEl>
                                          </p:spTgt>
                                        </p:tgtEl>
                                        <p:attrNameLst>
                                          <p:attrName>style.visibility</p:attrName>
                                        </p:attrNameLst>
                                      </p:cBhvr>
                                      <p:to>
                                        <p:strVal val="visible"/>
                                      </p:to>
                                    </p:set>
                                    <p:animEffect transition="in" filter="fade">
                                      <p:cBhvr>
                                        <p:cTn id="54" dur="1000"/>
                                        <p:tgtEl>
                                          <p:spTgt spid="44">
                                            <p:txEl>
                                              <p:pRg st="0" end="0"/>
                                            </p:txEl>
                                          </p:spTgt>
                                        </p:tgtEl>
                                      </p:cBhvr>
                                    </p:animEffect>
                                    <p:anim calcmode="lin" valueType="num">
                                      <p:cBhvr>
                                        <p:cTn id="55" dur="10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4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p:bldP spid="38" grpId="0" animBg="1"/>
      <p:bldP spid="40" grpId="0" animBg="1"/>
      <p:bldP spid="41" grpId="0" animBg="1"/>
      <p:bldP spid="42" grpId="0"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667512" y="1"/>
            <a:ext cx="6909666" cy="6082868"/>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624640" y="1007166"/>
            <a:ext cx="4567359" cy="5511622"/>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33466" y="-267499"/>
            <a:ext cx="5363497" cy="2521974"/>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15" name="图片 16">
            <a:extLst>
              <a:ext uri="{FF2B5EF4-FFF2-40B4-BE49-F238E27FC236}">
                <a16:creationId xmlns:a16="http://schemas.microsoft.com/office/drawing/2014/main" id="{0E384B93-153B-4141-A137-FE2633C386D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81084" y="3536074"/>
            <a:ext cx="3869405" cy="3869405"/>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1933228" y="1413446"/>
            <a:ext cx="8101640" cy="3046988"/>
          </a:xfrm>
          <a:prstGeom prst="roundRect">
            <a:avLst>
              <a:gd name="adj" fmla="val 12658"/>
            </a:avLst>
          </a:prstGeom>
          <a:solidFill>
            <a:srgbClr val="96E0F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17号-萌趣果冻体"/>
              <a:cs typeface="+mn-cs"/>
            </a:endParaRPr>
          </a:p>
        </p:txBody>
      </p:sp>
      <p:pic>
        <p:nvPicPr>
          <p:cNvPr id="4" name="Picture 3">
            <a:extLst>
              <a:ext uri="{FF2B5EF4-FFF2-40B4-BE49-F238E27FC236}">
                <a16:creationId xmlns:a16="http://schemas.microsoft.com/office/drawing/2014/main" id="{331806DB-5237-4C5C-B9C2-B7996FE88A5C}"/>
              </a:ext>
            </a:extLst>
          </p:cNvPr>
          <p:cNvPicPr>
            <a:picLocks noChangeAspect="1"/>
          </p:cNvPicPr>
          <p:nvPr/>
        </p:nvPicPr>
        <p:blipFill>
          <a:blip r:embed="rId11"/>
          <a:stretch>
            <a:fillRect/>
          </a:stretch>
        </p:blipFill>
        <p:spPr>
          <a:xfrm>
            <a:off x="7820096" y="3131616"/>
            <a:ext cx="4142381" cy="4149344"/>
          </a:xfrm>
          <a:prstGeom prst="rect">
            <a:avLst/>
          </a:prstGeom>
        </p:spPr>
      </p:pic>
      <p:pic>
        <p:nvPicPr>
          <p:cNvPr id="25" name="图片 24"/>
          <p:cNvPicPr>
            <a:picLocks noChangeAspect="1"/>
          </p:cNvPicPr>
          <p:nvPr/>
        </p:nvPicPr>
        <p:blipFill rotWithShape="1">
          <a:blip r:embed="rId12" cstate="print">
            <a:extLst>
              <a:ext uri="{28A0092B-C50C-407E-A947-70E740481C1C}">
                <a14:useLocalDpi xmlns:a14="http://schemas.microsoft.com/office/drawing/2010/main" val="0"/>
              </a:ext>
            </a:extLst>
          </a:blip>
          <a:srcRect l="17540" r="58871" b="49462"/>
          <a:stretch/>
        </p:blipFill>
        <p:spPr>
          <a:xfrm>
            <a:off x="1360255" y="18890"/>
            <a:ext cx="2875936" cy="3465872"/>
          </a:xfrm>
          <a:prstGeom prst="rect">
            <a:avLst/>
          </a:prstGeom>
        </p:spPr>
      </p:pic>
      <p:pic>
        <p:nvPicPr>
          <p:cNvPr id="12" name="Picture 11">
            <a:extLst>
              <a:ext uri="{FF2B5EF4-FFF2-40B4-BE49-F238E27FC236}">
                <a16:creationId xmlns:a16="http://schemas.microsoft.com/office/drawing/2014/main" id="{4BB7D484-A70E-42DC-B855-E1C73688324B}"/>
              </a:ext>
            </a:extLst>
          </p:cNvPr>
          <p:cNvPicPr>
            <a:picLocks noChangeAspect="1"/>
          </p:cNvPicPr>
          <p:nvPr/>
        </p:nvPicPr>
        <p:blipFill>
          <a:blip r:embed="rId13"/>
          <a:stretch>
            <a:fillRect/>
          </a:stretch>
        </p:blipFill>
        <p:spPr>
          <a:xfrm>
            <a:off x="1717543" y="1269989"/>
            <a:ext cx="8663167" cy="3755461"/>
          </a:xfrm>
          <a:prstGeom prst="rect">
            <a:avLst/>
          </a:prstGeom>
        </p:spPr>
      </p:pic>
    </p:spTree>
    <p:extLst>
      <p:ext uri="{BB962C8B-B14F-4D97-AF65-F5344CB8AC3E}">
        <p14:creationId xmlns:p14="http://schemas.microsoft.com/office/powerpoint/2010/main" val="255260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1+#ppt_w/2"/>
                                          </p:val>
                                        </p:tav>
                                        <p:tav tm="100000">
                                          <p:val>
                                            <p:strVal val="#ppt_x"/>
                                          </p:val>
                                        </p:tav>
                                      </p:tavLst>
                                    </p:anim>
                                    <p:anim calcmode="lin" valueType="num">
                                      <p:cBhvr additive="base">
                                        <p:cTn id="27" dur="1000" fill="hold"/>
                                        <p:tgtEl>
                                          <p:spTgt spid="10"/>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par>
                          <p:cTn id="38" fill="hold">
                            <p:stCondLst>
                              <p:cond delay="1500"/>
                            </p:stCondLst>
                            <p:childTnLst>
                              <p:par>
                                <p:cTn id="39" presetID="47"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2741" r="20645" b="11398"/>
          <a:stretch/>
        </p:blipFill>
        <p:spPr>
          <a:xfrm>
            <a:off x="2667512" y="1"/>
            <a:ext cx="6909666" cy="6082868"/>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64113" t="18065" b="4946"/>
          <a:stretch/>
        </p:blipFill>
        <p:spPr>
          <a:xfrm>
            <a:off x="7624640" y="1007166"/>
            <a:ext cx="4567359" cy="55116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7">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2769704" y="933695"/>
            <a:ext cx="7196673" cy="3553198"/>
          </a:xfrm>
          <a:prstGeom prst="roundRect">
            <a:avLst>
              <a:gd name="adj" fmla="val 13777"/>
            </a:avLst>
          </a:prstGeom>
          <a:solidFill>
            <a:srgbClr val="96E0F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17号-萌趣果冻体"/>
              <a:cs typeface="+mn-cs"/>
            </a:endParaRPr>
          </a:p>
        </p:txBody>
      </p:sp>
      <p:pic>
        <p:nvPicPr>
          <p:cNvPr id="25" name="图片 24"/>
          <p:cNvPicPr>
            <a:picLocks noChangeAspect="1"/>
          </p:cNvPicPr>
          <p:nvPr/>
        </p:nvPicPr>
        <p:blipFill rotWithShape="1">
          <a:blip r:embed="rId10" cstate="print">
            <a:extLst>
              <a:ext uri="{28A0092B-C50C-407E-A947-70E740481C1C}">
                <a14:useLocalDpi xmlns:a14="http://schemas.microsoft.com/office/drawing/2010/main" val="0"/>
              </a:ext>
            </a:extLst>
          </a:blip>
          <a:srcRect l="17540" r="58871" b="49462"/>
          <a:stretch/>
        </p:blipFill>
        <p:spPr>
          <a:xfrm>
            <a:off x="1746326" y="118256"/>
            <a:ext cx="2875936" cy="3465872"/>
          </a:xfrm>
          <a:prstGeom prst="rect">
            <a:avLst/>
          </a:prstGeom>
        </p:spPr>
      </p:pic>
      <p:pic>
        <p:nvPicPr>
          <p:cNvPr id="21" name="Picture 20">
            <a:extLst>
              <a:ext uri="{FF2B5EF4-FFF2-40B4-BE49-F238E27FC236}">
                <a16:creationId xmlns:a16="http://schemas.microsoft.com/office/drawing/2014/main" id="{F1D3A831-09DF-4796-919A-50759580A352}"/>
              </a:ext>
            </a:extLst>
          </p:cNvPr>
          <p:cNvPicPr>
            <a:picLocks noChangeAspect="1"/>
          </p:cNvPicPr>
          <p:nvPr/>
        </p:nvPicPr>
        <p:blipFill>
          <a:blip r:embed="rId11"/>
          <a:stretch>
            <a:fillRect/>
          </a:stretch>
        </p:blipFill>
        <p:spPr>
          <a:xfrm>
            <a:off x="2246061" y="8912787"/>
            <a:ext cx="7260965" cy="1889924"/>
          </a:xfrm>
          <a:prstGeom prst="rect">
            <a:avLst/>
          </a:prstGeom>
        </p:spPr>
      </p:pic>
      <p:sp>
        <p:nvSpPr>
          <p:cNvPr id="12" name="Freeform 6">
            <a:extLst>
              <a:ext uri="{FF2B5EF4-FFF2-40B4-BE49-F238E27FC236}">
                <a16:creationId xmlns:a16="http://schemas.microsoft.com/office/drawing/2014/main" id="{72507C0E-4014-9B53-1DD9-06427D8E601C}"/>
              </a:ext>
            </a:extLst>
          </p:cNvPr>
          <p:cNvSpPr/>
          <p:nvPr/>
        </p:nvSpPr>
        <p:spPr>
          <a:xfrm>
            <a:off x="9803490" y="362445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7E0EE687-B346-3507-C34D-2B84832D341B}"/>
              </a:ext>
            </a:extLst>
          </p:cNvPr>
          <p:cNvSpPr/>
          <p:nvPr/>
        </p:nvSpPr>
        <p:spPr>
          <a:xfrm>
            <a:off x="1089617"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2">
            <a:extLst>
              <a:ext uri="{FF2B5EF4-FFF2-40B4-BE49-F238E27FC236}">
                <a16:creationId xmlns:a16="http://schemas.microsoft.com/office/drawing/2014/main" id="{27BDBD30-DB99-866F-E495-3D433D52F175}"/>
              </a:ext>
            </a:extLst>
          </p:cNvPr>
          <p:cNvSpPr/>
          <p:nvPr/>
        </p:nvSpPr>
        <p:spPr>
          <a:xfrm>
            <a:off x="70442"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E768BF2A-913C-14D5-E312-CDB32078845C}"/>
              </a:ext>
            </a:extLst>
          </p:cNvPr>
          <p:cNvPicPr>
            <a:picLocks noChangeAspect="1"/>
          </p:cNvPicPr>
          <p:nvPr/>
        </p:nvPicPr>
        <p:blipFill>
          <a:blip r:embed="rId16"/>
          <a:stretch>
            <a:fillRect/>
          </a:stretch>
        </p:blipFill>
        <p:spPr>
          <a:xfrm>
            <a:off x="3047349" y="2054626"/>
            <a:ext cx="6230652" cy="2462997"/>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5FB30517-CA2C-6083-899A-A42BFC810E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531907" y="80013"/>
            <a:ext cx="1661372" cy="1661372"/>
          </a:xfrm>
          <a:prstGeom prst="rect">
            <a:avLst/>
          </a:prstGeom>
        </p:spPr>
      </p:pic>
      <p:pic>
        <p:nvPicPr>
          <p:cNvPr id="9" name="Picture 8">
            <a:extLst>
              <a:ext uri="{FF2B5EF4-FFF2-40B4-BE49-F238E27FC236}">
                <a16:creationId xmlns:a16="http://schemas.microsoft.com/office/drawing/2014/main" id="{44E31A42-8A07-5883-F0F8-EBD8ECCE2836}"/>
              </a:ext>
            </a:extLst>
          </p:cNvPr>
          <p:cNvPicPr>
            <a:picLocks noChangeAspect="1"/>
          </p:cNvPicPr>
          <p:nvPr/>
        </p:nvPicPr>
        <p:blipFill>
          <a:blip r:embed="rId18"/>
          <a:stretch>
            <a:fillRect/>
          </a:stretch>
        </p:blipFill>
        <p:spPr>
          <a:xfrm>
            <a:off x="4418181" y="1193584"/>
            <a:ext cx="3578662" cy="969348"/>
          </a:xfrm>
          <a:prstGeom prst="rect">
            <a:avLst/>
          </a:prstGeom>
        </p:spPr>
      </p:pic>
    </p:spTree>
    <p:extLst>
      <p:ext uri="{BB962C8B-B14F-4D97-AF65-F5344CB8AC3E}">
        <p14:creationId xmlns:p14="http://schemas.microsoft.com/office/powerpoint/2010/main" val="165566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E180D4A7-C9FB-4DFB-919C-405C955672EB}">
      <p14:showEvtLst xmlns:p14="http://schemas.microsoft.com/office/powerpoint/2010/main">
        <p14:playEvt time="1" objId="707"/>
      </p14:showEvtLst>
    </p:ext>
  </p:extLs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9" name="Picture 8" descr="A logo with a black background&#10;&#10;Description automatically generated">
            <a:extLst>
              <a:ext uri="{FF2B5EF4-FFF2-40B4-BE49-F238E27FC236}">
                <a16:creationId xmlns:a16="http://schemas.microsoft.com/office/drawing/2014/main" id="{704C5C57-1F53-79C1-407A-51319B73124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42663" y="541950"/>
            <a:ext cx="8315665" cy="6425741"/>
          </a:xfrm>
          <a:prstGeom prst="rect">
            <a:avLst/>
          </a:prstGeom>
        </p:spPr>
      </p:pic>
    </p:spTree>
    <p:extLst>
      <p:ext uri="{BB962C8B-B14F-4D97-AF65-F5344CB8AC3E}">
        <p14:creationId xmlns:p14="http://schemas.microsoft.com/office/powerpoint/2010/main" val="406813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133492" y="2275027"/>
            <a:ext cx="6812369" cy="1938992"/>
          </a:xfrm>
          <a:prstGeom prst="rect">
            <a:avLst/>
          </a:prstGeom>
          <a:noFill/>
        </p:spPr>
        <p:txBody>
          <a:bodyPr wrap="square" rtlCol="0">
            <a:spAutoFit/>
          </a:bodyPr>
          <a:lstStyle/>
          <a:p>
            <a:pPr algn="ctr"/>
            <a:r>
              <a:rPr lang="en-US" sz="4000" b="1" i="1" dirty="0" err="1">
                <a:solidFill>
                  <a:srgbClr val="FF0000"/>
                </a:solidFill>
                <a:latin typeface="Calibri" panose="020F0502020204030204" pitchFamily="34" charset="0"/>
                <a:cs typeface="Calibri" panose="020F0502020204030204" pitchFamily="34" charset="0"/>
              </a:rPr>
              <a:t>Hoạt</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động</a:t>
            </a:r>
            <a:r>
              <a:rPr lang="en-US" sz="4000" b="1" i="1" dirty="0">
                <a:solidFill>
                  <a:srgbClr val="FF0000"/>
                </a:solidFill>
                <a:latin typeface="Calibri" panose="020F0502020204030204" pitchFamily="34" charset="0"/>
                <a:cs typeface="Calibri" panose="020F0502020204030204" pitchFamily="34" charset="0"/>
              </a:rPr>
              <a:t> 4:</a:t>
            </a:r>
          </a:p>
          <a:p>
            <a:pPr algn="ctr"/>
            <a:r>
              <a:rPr lang="en-US" sz="4000" b="1" i="1" dirty="0" err="1">
                <a:solidFill>
                  <a:srgbClr val="FF0000"/>
                </a:solidFill>
                <a:latin typeface="Calibri" panose="020F0502020204030204" pitchFamily="34" charset="0"/>
                <a:cs typeface="Calibri" panose="020F0502020204030204" pitchFamily="34" charset="0"/>
              </a:rPr>
              <a:t>Thực</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hành</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tìm</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hiểu</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sự</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biến</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đổi</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trạng</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thái</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của</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chất</a:t>
            </a:r>
            <a:r>
              <a:rPr lang="en-US" sz="4000" b="1" i="1" dirty="0">
                <a:solidFill>
                  <a:srgbClr val="FF0000"/>
                </a:solidFill>
                <a:latin typeface="Calibri" panose="020F0502020204030204" pitchFamily="34" charset="0"/>
                <a:cs typeface="Calibri" panose="020F0502020204030204" pitchFamily="34" charset="0"/>
              </a:rPr>
              <a:t> </a:t>
            </a:r>
            <a:endParaRPr lang="en-US" sz="40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11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EA576AF-DC9F-310A-EBC1-A345E059422A}"/>
              </a:ext>
            </a:extLst>
          </p:cNvPr>
          <p:cNvSpPr/>
          <p:nvPr/>
        </p:nvSpPr>
        <p:spPr>
          <a:xfrm>
            <a:off x="4453346" y="100362"/>
            <a:ext cx="3207542" cy="691376"/>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571500" indent="-571500" algn="ctr">
              <a:buFont typeface="Arial" panose="020B0604020202020204" pitchFamily="34" charset="0"/>
              <a:buChar char="•"/>
            </a:pPr>
            <a:r>
              <a:rPr lang="en-US" sz="4400" dirty="0" err="1">
                <a:latin typeface="Calibri" panose="020F0502020204030204" pitchFamily="34" charset="0"/>
                <a:cs typeface="Calibri" panose="020F0502020204030204" pitchFamily="34" charset="0"/>
              </a:rPr>
              <a:t>Chuẩn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bị</a:t>
            </a:r>
            <a:endParaRPr lang="en-US" sz="44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CDFEF68-18D4-11AD-A711-F45309F4C19E}"/>
              </a:ext>
            </a:extLst>
          </p:cNvPr>
          <p:cNvPicPr>
            <a:picLocks noChangeAspect="1"/>
          </p:cNvPicPr>
          <p:nvPr/>
        </p:nvPicPr>
        <p:blipFill>
          <a:blip r:embed="rId2"/>
          <a:stretch>
            <a:fillRect/>
          </a:stretch>
        </p:blipFill>
        <p:spPr>
          <a:xfrm>
            <a:off x="1761893" y="890819"/>
            <a:ext cx="8497229" cy="2635667"/>
          </a:xfrm>
          <a:prstGeom prst="rect">
            <a:avLst/>
          </a:prstGeom>
        </p:spPr>
      </p:pic>
      <p:sp>
        <p:nvSpPr>
          <p:cNvPr id="11" name="TextBox 10">
            <a:extLst>
              <a:ext uri="{FF2B5EF4-FFF2-40B4-BE49-F238E27FC236}">
                <a16:creationId xmlns:a16="http://schemas.microsoft.com/office/drawing/2014/main" id="{66CF9CA9-E9BA-8592-B917-669CDB981773}"/>
              </a:ext>
            </a:extLst>
          </p:cNvPr>
          <p:cNvSpPr txBox="1"/>
          <p:nvPr/>
        </p:nvSpPr>
        <p:spPr>
          <a:xfrm>
            <a:off x="579863" y="3557240"/>
            <a:ext cx="11485757" cy="954107"/>
          </a:xfrm>
          <a:prstGeom prst="rect">
            <a:avLst/>
          </a:prstGeom>
          <a:noFill/>
        </p:spPr>
        <p:txBody>
          <a:bodyPr wrap="square" rtlCol="0">
            <a:spAutoFit/>
          </a:bodyPr>
          <a:lstStyle/>
          <a:p>
            <a:pPr algn="just"/>
            <a:r>
              <a:rPr lang="vi-VN" sz="2800" b="0" i="1" dirty="0">
                <a:solidFill>
                  <a:srgbClr val="000000"/>
                </a:solidFill>
                <a:effectLst/>
                <a:latin typeface="Cambria" panose="02040503050406030204" pitchFamily="18" charset="0"/>
                <a:ea typeface="Cambria" panose="02040503050406030204" pitchFamily="18" charset="0"/>
              </a:rPr>
              <a:t>Tiến hành:</a:t>
            </a:r>
            <a:r>
              <a:rPr lang="vi-VN" sz="2800" b="0" i="0" dirty="0">
                <a:solidFill>
                  <a:srgbClr val="000000"/>
                </a:solidFill>
                <a:effectLst/>
                <a:latin typeface="Cambria" panose="02040503050406030204" pitchFamily="18" charset="0"/>
                <a:ea typeface="Cambria" panose="02040503050406030204" pitchFamily="18" charset="0"/>
              </a:rPr>
              <a:t> Thực hiện làm nến như các bước trong hình 7. Quan sát và cho biết sự biến đổi trạng thái của sáp đậu nành trong quá trình làm nến.</a:t>
            </a:r>
            <a:endParaRPr lang="en-US" sz="28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E41C0EA5-0614-6EEA-AA4B-D31A54717154}"/>
              </a:ext>
            </a:extLst>
          </p:cNvPr>
          <p:cNvPicPr>
            <a:picLocks noChangeAspect="1"/>
          </p:cNvPicPr>
          <p:nvPr/>
        </p:nvPicPr>
        <p:blipFill>
          <a:blip r:embed="rId3"/>
          <a:stretch>
            <a:fillRect/>
          </a:stretch>
        </p:blipFill>
        <p:spPr>
          <a:xfrm>
            <a:off x="2430966" y="4595848"/>
            <a:ext cx="7255960" cy="2262152"/>
          </a:xfrm>
          <a:prstGeom prst="rect">
            <a:avLst/>
          </a:prstGeom>
        </p:spPr>
      </p:pic>
    </p:spTree>
    <p:extLst>
      <p:ext uri="{BB962C8B-B14F-4D97-AF65-F5344CB8AC3E}">
        <p14:creationId xmlns:p14="http://schemas.microsoft.com/office/powerpoint/2010/main" val="76592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5DA4E-6702-C770-3B41-B8DA41758B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5" name="矩形 8">
            <a:extLst>
              <a:ext uri="{FF2B5EF4-FFF2-40B4-BE49-F238E27FC236}">
                <a16:creationId xmlns:a16="http://schemas.microsoft.com/office/drawing/2014/main" id="{129E745E-D486-3241-83E8-534E7161D4AE}"/>
              </a:ext>
            </a:extLst>
          </p:cNvPr>
          <p:cNvSpPr/>
          <p:nvPr/>
        </p:nvSpPr>
        <p:spPr>
          <a:xfrm>
            <a:off x="1956637" y="1308905"/>
            <a:ext cx="8922656" cy="1438689"/>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4000" b="1" kern="80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Chỉ ra tác động của yếu tố nhiệt độ ở quá trình làm nến.</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sp>
        <p:nvSpPr>
          <p:cNvPr id="6" name="Rectangle: Rounded Corners 5">
            <a:extLst>
              <a:ext uri="{FF2B5EF4-FFF2-40B4-BE49-F238E27FC236}">
                <a16:creationId xmlns:a16="http://schemas.microsoft.com/office/drawing/2014/main" id="{14B1A882-2D22-A09D-15DE-782F30DA5E49}"/>
              </a:ext>
            </a:extLst>
          </p:cNvPr>
          <p:cNvSpPr/>
          <p:nvPr/>
        </p:nvSpPr>
        <p:spPr>
          <a:xfrm>
            <a:off x="579863" y="4159405"/>
            <a:ext cx="7434395" cy="2050586"/>
          </a:xfrm>
          <a:prstGeom prst="roundRect">
            <a:avLst/>
          </a:prstGeom>
          <a:solidFill>
            <a:schemeClr val="accent6">
              <a:lumMod val="20000"/>
              <a:lumOff val="8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err="1">
                <a:solidFill>
                  <a:srgbClr val="FF0000"/>
                </a:solidFill>
                <a:latin typeface="Cambria" panose="02040503050406030204" pitchFamily="18" charset="0"/>
                <a:ea typeface="Cambria" panose="02040503050406030204" pitchFamily="18" charset="0"/>
              </a:rPr>
              <a:t>Đun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nóng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tạo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nhiệt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độ</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cao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nóng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chảy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nguội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chính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nhiệt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độ</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đông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đặc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sáp</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0447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5DA4E-6702-C770-3B41-B8DA41758B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5" name="矩形 8">
            <a:extLst>
              <a:ext uri="{FF2B5EF4-FFF2-40B4-BE49-F238E27FC236}">
                <a16:creationId xmlns:a16="http://schemas.microsoft.com/office/drawing/2014/main" id="{129E745E-D486-3241-83E8-534E7161D4AE}"/>
              </a:ext>
            </a:extLst>
          </p:cNvPr>
          <p:cNvSpPr/>
          <p:nvPr/>
        </p:nvSpPr>
        <p:spPr>
          <a:xfrm>
            <a:off x="1956637" y="1308905"/>
            <a:ext cx="8922656" cy="1438689"/>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Tại sao lại phải đổ sáp lỏng vào cốc đã có sẵn dây bấc?</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sp>
        <p:nvSpPr>
          <p:cNvPr id="6" name="Rectangle: Rounded Corners 5">
            <a:extLst>
              <a:ext uri="{FF2B5EF4-FFF2-40B4-BE49-F238E27FC236}">
                <a16:creationId xmlns:a16="http://schemas.microsoft.com/office/drawing/2014/main" id="{14B1A882-2D22-A09D-15DE-782F30DA5E49}"/>
              </a:ext>
            </a:extLst>
          </p:cNvPr>
          <p:cNvSpPr/>
          <p:nvPr/>
        </p:nvSpPr>
        <p:spPr>
          <a:xfrm>
            <a:off x="579863" y="4159405"/>
            <a:ext cx="7434395" cy="1572322"/>
          </a:xfrm>
          <a:prstGeom prst="roundRect">
            <a:avLst/>
          </a:prstGeom>
          <a:solidFill>
            <a:schemeClr val="accent6">
              <a:lumMod val="20000"/>
              <a:lumOff val="8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a:solidFill>
                  <a:srgbClr val="FF0000"/>
                </a:solidFill>
                <a:latin typeface="Cambria" panose="02040503050406030204" pitchFamily="18" charset="0"/>
                <a:ea typeface="Cambria" panose="02040503050406030204" pitchFamily="18" charset="0"/>
              </a:rPr>
              <a:t>Vì không thể đặt dây bấc vào khi sáp đã đông đặc.</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0881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5DA4E-6702-C770-3B41-B8DA41758B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5" name="矩形 8">
            <a:extLst>
              <a:ext uri="{FF2B5EF4-FFF2-40B4-BE49-F238E27FC236}">
                <a16:creationId xmlns:a16="http://schemas.microsoft.com/office/drawing/2014/main" id="{129E745E-D486-3241-83E8-534E7161D4AE}"/>
              </a:ext>
            </a:extLst>
          </p:cNvPr>
          <p:cNvSpPr/>
          <p:nvPr/>
        </p:nvSpPr>
        <p:spPr>
          <a:xfrm>
            <a:off x="1956637" y="1308905"/>
            <a:ext cx="8922656" cy="1438689"/>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Có những cách nào để làm cho nến đẹp hơn?</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sp>
        <p:nvSpPr>
          <p:cNvPr id="6" name="Rectangle: Rounded Corners 5">
            <a:extLst>
              <a:ext uri="{FF2B5EF4-FFF2-40B4-BE49-F238E27FC236}">
                <a16:creationId xmlns:a16="http://schemas.microsoft.com/office/drawing/2014/main" id="{14B1A882-2D22-A09D-15DE-782F30DA5E49}"/>
              </a:ext>
            </a:extLst>
          </p:cNvPr>
          <p:cNvSpPr/>
          <p:nvPr/>
        </p:nvSpPr>
        <p:spPr>
          <a:xfrm>
            <a:off x="535259" y="3601844"/>
            <a:ext cx="7434395" cy="1572322"/>
          </a:xfrm>
          <a:prstGeom prst="roundRect">
            <a:avLst/>
          </a:prstGeom>
          <a:solidFill>
            <a:schemeClr val="accent6">
              <a:lumMod val="20000"/>
              <a:lumOff val="8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srgbClr val="FF0000"/>
                </a:solidFill>
                <a:latin typeface="Cambria" panose="02040503050406030204" pitchFamily="18" charset="0"/>
                <a:ea typeface="Cambria" panose="02040503050406030204" pitchFamily="18" charset="0"/>
              </a:rPr>
              <a:t>Trang </a:t>
            </a:r>
            <a:r>
              <a:rPr lang="en-US" sz="3600" dirty="0" err="1">
                <a:solidFill>
                  <a:srgbClr val="FF0000"/>
                </a:solidFill>
                <a:latin typeface="Cambria" panose="02040503050406030204" pitchFamily="18" charset="0"/>
                <a:ea typeface="Cambria" panose="02040503050406030204" pitchFamily="18" charset="0"/>
              </a:rPr>
              <a:t>trí</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bề</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mặt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nến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hoặc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thành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nến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khắc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thân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nến</a:t>
            </a:r>
            <a:r>
              <a:rPr lang="en-US" sz="3600" dirty="0">
                <a:solidFill>
                  <a:srgbClr val="FF0000"/>
                </a:solidFill>
                <a:latin typeface="Cambria" panose="02040503050406030204" pitchFamily="18" charset="0"/>
                <a:ea typeface="Cambria" panose="02040503050406030204" pitchFamily="18" charset="0"/>
              </a:rPr>
              <a:t>, ...</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2658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
      <a:majorFont>
        <a:latin typeface="字魂17号-萌趣果冻体"/>
        <a:ea typeface="字魂17号-萌趣果冻体"/>
        <a:cs typeface=""/>
      </a:majorFont>
      <a:minorFont>
        <a:latin typeface="字魂17号-萌趣果冻体"/>
        <a:ea typeface="字魂17号-萌趣果冻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462</Words>
  <Application>Microsoft Office PowerPoint</Application>
  <PresentationFormat>Widescreen</PresentationFormat>
  <Paragraphs>65</Paragraphs>
  <Slides>20</Slides>
  <Notes>3</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20</vt:i4>
      </vt:variant>
    </vt:vector>
  </HeadingPairs>
  <TitlesOfParts>
    <vt:vector size="35" baseType="lpstr">
      <vt:lpstr>等线</vt:lpstr>
      <vt:lpstr>等线 Light</vt:lpstr>
      <vt:lpstr>印品天逸黑</vt:lpstr>
      <vt:lpstr>字魂17号-萌趣果冻体</vt:lpstr>
      <vt:lpstr>#9Slide03 Arima Madurai Bold</vt:lpstr>
      <vt:lpstr>Arial</vt:lpstr>
      <vt:lpstr>Arial-Rounded</vt:lpstr>
      <vt:lpstr>Calibri</vt:lpstr>
      <vt:lpstr>Cambria</vt:lpstr>
      <vt:lpstr>iCiel Cadena</vt:lpstr>
      <vt:lpstr>Office 主题​​</vt:lpstr>
      <vt:lpstr>1_Office 主题​​</vt:lpstr>
      <vt:lpstr>2_Office 主题​​</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39</cp:revision>
  <dcterms:created xsi:type="dcterms:W3CDTF">2024-07-12T10:48:55Z</dcterms:created>
  <dcterms:modified xsi:type="dcterms:W3CDTF">2024-09-12T02:08:34Z</dcterms:modified>
</cp:coreProperties>
</file>