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70" r:id="rId6"/>
    <p:sldMasterId id="2147483672" r:id="rId7"/>
  </p:sldMasterIdLst>
  <p:notesMasterIdLst>
    <p:notesMasterId r:id="rId32"/>
  </p:notesMasterIdLst>
  <p:sldIdLst>
    <p:sldId id="275" r:id="rId8"/>
    <p:sldId id="276" r:id="rId9"/>
    <p:sldId id="277" r:id="rId10"/>
    <p:sldId id="278" r:id="rId11"/>
    <p:sldId id="280" r:id="rId12"/>
    <p:sldId id="281" r:id="rId13"/>
    <p:sldId id="257" r:id="rId14"/>
    <p:sldId id="258" r:id="rId15"/>
    <p:sldId id="283" r:id="rId16"/>
    <p:sldId id="284" r:id="rId17"/>
    <p:sldId id="285" r:id="rId18"/>
    <p:sldId id="286" r:id="rId19"/>
    <p:sldId id="287" r:id="rId20"/>
    <p:sldId id="261" r:id="rId21"/>
    <p:sldId id="262" r:id="rId22"/>
    <p:sldId id="263" r:id="rId23"/>
    <p:sldId id="289" r:id="rId24"/>
    <p:sldId id="269" r:id="rId25"/>
    <p:sldId id="293" r:id="rId26"/>
    <p:sldId id="291" r:id="rId27"/>
    <p:sldId id="292" r:id="rId28"/>
    <p:sldId id="270" r:id="rId29"/>
    <p:sldId id="273" r:id="rId30"/>
    <p:sldId id="274" r:id="rId31"/>
  </p:sldIdLst>
  <p:sldSz cx="18288000" cy="10287000"/>
  <p:notesSz cx="6858000" cy="9144000"/>
  <p:embeddedFontLst>
    <p:embeddedFont>
      <p:font typeface="Inter Bold" charset="0"/>
      <p:regular r:id="rId33"/>
    </p:embeddedFont>
    <p:embeddedFont>
      <p:font typeface="Chewy" charset="0"/>
      <p:regular r:id="rId34"/>
    </p:embeddedFont>
    <p:embeddedFont>
      <p:font typeface="微软雅黑" pitchFamily="34" charset="-122"/>
      <p:regular r:id="rId35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TT Commons Pro Bold" charset="0"/>
      <p:regular r:id="rId41"/>
    </p:embeddedFont>
    <p:embeddedFont>
      <p:font typeface="Clear Sans Bold" charset="0"/>
      <p:regular r:id="rId42"/>
    </p:embeddedFont>
    <p:embeddedFont>
      <p:font typeface="Cabin Bold" charset="0"/>
      <p:regular r:id="rId43"/>
    </p:embeddedFont>
    <p:embeddedFont>
      <p:font typeface="Cabin" charset="0"/>
      <p:regular r:id="rId44"/>
    </p:embeddedFont>
    <p:embeddedFont>
      <p:font typeface="Futura Bold" charset="0"/>
      <p:regular r:id="rId45"/>
    </p:embeddedFont>
    <p:embeddedFont>
      <p:font typeface="Poppins Ultra-Bold" charset="0"/>
      <p:regular r:id="rId46"/>
    </p:embeddedFont>
    <p:embeddedFont>
      <p:font typeface="Poppins Bold" charset="0"/>
      <p:regular r:id="rId47"/>
    </p:embeddedFont>
    <p:embeddedFont>
      <p:font typeface="Asap" charset="0"/>
      <p:regular r:id="rId48"/>
    </p:embeddedFont>
    <p:embeddedFont>
      <p:font typeface="Asap Bold" charset="0"/>
      <p:regular r:id="rId49"/>
    </p:embeddedFont>
    <p:embeddedFont>
      <p:font typeface="Faustina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1858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776" y="-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1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9DC66-EF4B-4E73-904B-B6397CF44D55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CC51B-F4D8-4B53-9571-F5CA4C401F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7DE78-418C-4018-A945-B51831F6966A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AFFDF-56F3-4300-B515-1942D5D97A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77401-3994-4159-B21B-74697D8110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77401-3994-4159-B21B-74697D8110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77401-3994-4159-B21B-74697D8110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6873E-FBCD-4F2F-B3A8-F8119306A4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77401-3994-4159-B21B-74697D8110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91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4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19050" y="-14288"/>
            <a:ext cx="18313400" cy="10308432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9525" y="8251075"/>
            <a:ext cx="2882902" cy="2038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1054100" y="45"/>
            <a:ext cx="0" cy="88653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3355976" y="0"/>
            <a:ext cx="0" cy="102489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5661026" y="27"/>
            <a:ext cx="0" cy="10291762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7966076" y="1"/>
            <a:ext cx="0" cy="103131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10267950" y="583408"/>
            <a:ext cx="0" cy="972978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12573000" y="928688"/>
            <a:ext cx="0" cy="938450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14878050" y="1159697"/>
            <a:ext cx="0" cy="9153526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17183100" y="1350173"/>
            <a:ext cx="0" cy="8963026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5191126" y="-4562475"/>
            <a:ext cx="0" cy="103822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9156700" y="-6844506"/>
            <a:ext cx="0" cy="183134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9156700" y="-5158580"/>
            <a:ext cx="0" cy="183134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9159876" y="-3471861"/>
            <a:ext cx="0" cy="183070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9159876" y="-1785937"/>
            <a:ext cx="0" cy="183070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9810752" y="630281"/>
            <a:ext cx="0" cy="168465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8010526" y="4038643"/>
            <a:ext cx="2257424" cy="161925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14919371" y="7405701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1098595" y="5712621"/>
            <a:ext cx="2257426" cy="161925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12614276" y="9096376"/>
            <a:ext cx="2257424" cy="1195388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5692776" y="0"/>
            <a:ext cx="2257424" cy="607220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5705483" y="7408077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12601613" y="2350317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914400" y="2400302"/>
            <a:ext cx="16459200" cy="678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914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l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248400" y="9367838"/>
            <a:ext cx="5791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3106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5EFDFF-03B4-4015-8D28-4E9385D8A0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8083550" y="45"/>
            <a:ext cx="10210800" cy="1109662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914400" y="488201"/>
            <a:ext cx="16459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3" cstate="print"/>
          <a:srcRect l="22409" t="16374" b="27486"/>
          <a:stretch>
            <a:fillRect/>
          </a:stretch>
        </p:blipFill>
        <p:spPr bwMode="gray">
          <a:xfrm rot="786797">
            <a:off x="13258827" y="-571500"/>
            <a:ext cx="4835526" cy="2993232"/>
          </a:xfrm>
          <a:prstGeom prst="rect">
            <a:avLst/>
          </a:prstGeom>
          <a:noFill/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 rot="20740733" flipH="1">
            <a:off x="98426" y="8589170"/>
            <a:ext cx="2447924" cy="205740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5071737" y="9940752"/>
            <a:ext cx="3216266" cy="461664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www.trungtamtinhoc.edu.vn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5pPr>
      <a:lvl6pPr marL="9144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6pPr>
      <a:lvl7pPr marL="18288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7pPr>
      <a:lvl8pPr marL="27432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8pPr>
      <a:lvl9pPr marL="36576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9pPr>
    </p:titleStyle>
    <p:bodyStyle>
      <a:lvl1pPr marL="685800" indent="-685800" algn="l" rtl="0" eaLnBrk="1" fontAlgn="base" hangingPunct="1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1" fontAlgn="base" hangingPunct="1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</a:defRPr>
      </a:lvl2pPr>
      <a:lvl3pPr marL="2286000" indent="-457200" algn="l" rtl="0" eaLnBrk="1" fontAlgn="base" hangingPunct="1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</a:defRPr>
      </a:lvl3pPr>
      <a:lvl4pPr marL="3200400" indent="-4572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41148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50292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36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80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24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19050" y="-14288"/>
            <a:ext cx="18313400" cy="10308432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9525" y="8251075"/>
            <a:ext cx="2882902" cy="2038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1054100" y="45"/>
            <a:ext cx="0" cy="88653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3355976" y="0"/>
            <a:ext cx="0" cy="102489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5661026" y="27"/>
            <a:ext cx="0" cy="10291762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7966076" y="1"/>
            <a:ext cx="0" cy="103131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10267950" y="583408"/>
            <a:ext cx="0" cy="972978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12573000" y="928688"/>
            <a:ext cx="0" cy="938450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14878050" y="1159697"/>
            <a:ext cx="0" cy="9153526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17183100" y="1350173"/>
            <a:ext cx="0" cy="8963026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5191126" y="-4562475"/>
            <a:ext cx="0" cy="103822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9156700" y="-6844506"/>
            <a:ext cx="0" cy="183134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9156700" y="-5158580"/>
            <a:ext cx="0" cy="183134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9159876" y="-3471861"/>
            <a:ext cx="0" cy="183070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9159876" y="-1785937"/>
            <a:ext cx="0" cy="183070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9810752" y="630281"/>
            <a:ext cx="0" cy="168465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8010526" y="4038643"/>
            <a:ext cx="2257424" cy="161925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14919371" y="7405701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1098595" y="5712621"/>
            <a:ext cx="2257426" cy="161925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12614276" y="9096376"/>
            <a:ext cx="2257424" cy="1195388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5692776" y="0"/>
            <a:ext cx="2257424" cy="607220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5705483" y="7408077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12601613" y="2350317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914400" y="2400302"/>
            <a:ext cx="16459200" cy="678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914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l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248400" y="9367838"/>
            <a:ext cx="5791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3106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5EFDFF-03B4-4015-8D28-4E9385D8A0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8083550" y="45"/>
            <a:ext cx="10210800" cy="1109662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914400" y="488201"/>
            <a:ext cx="16459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3" cstate="print"/>
          <a:srcRect l="22409" t="16374" b="27486"/>
          <a:stretch>
            <a:fillRect/>
          </a:stretch>
        </p:blipFill>
        <p:spPr bwMode="gray">
          <a:xfrm rot="786797">
            <a:off x="13258827" y="-571500"/>
            <a:ext cx="4835526" cy="2993232"/>
          </a:xfrm>
          <a:prstGeom prst="rect">
            <a:avLst/>
          </a:prstGeom>
          <a:noFill/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 rot="20740733" flipH="1">
            <a:off x="98426" y="8589170"/>
            <a:ext cx="2447924" cy="205740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5071737" y="9940752"/>
            <a:ext cx="3216266" cy="461664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www.trungtamtinhoc.edu.vn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5pPr>
      <a:lvl6pPr marL="9144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6pPr>
      <a:lvl7pPr marL="18288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7pPr>
      <a:lvl8pPr marL="27432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8pPr>
      <a:lvl9pPr marL="36576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9pPr>
    </p:titleStyle>
    <p:bodyStyle>
      <a:lvl1pPr marL="685800" indent="-685800" algn="l" rtl="0" eaLnBrk="1" fontAlgn="base" hangingPunct="1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1" fontAlgn="base" hangingPunct="1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</a:defRPr>
      </a:lvl2pPr>
      <a:lvl3pPr marL="2286000" indent="-457200" algn="l" rtl="0" eaLnBrk="1" fontAlgn="base" hangingPunct="1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</a:defRPr>
      </a:lvl3pPr>
      <a:lvl4pPr marL="3200400" indent="-4572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41148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50292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36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80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24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19050" y="-14288"/>
            <a:ext cx="18313400" cy="10308432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9525" y="8251073"/>
            <a:ext cx="2882902" cy="2038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1054100" y="43"/>
            <a:ext cx="0" cy="88653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3355976" y="0"/>
            <a:ext cx="0" cy="102489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5661026" y="27"/>
            <a:ext cx="0" cy="10291762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7966076" y="1"/>
            <a:ext cx="0" cy="103131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10267950" y="583408"/>
            <a:ext cx="0" cy="972978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12573000" y="928688"/>
            <a:ext cx="0" cy="938450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14878050" y="1159697"/>
            <a:ext cx="0" cy="9153526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17183100" y="1350173"/>
            <a:ext cx="0" cy="8963026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5191126" y="-4562475"/>
            <a:ext cx="0" cy="103822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9156700" y="-6844506"/>
            <a:ext cx="0" cy="183134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9156700" y="-5158580"/>
            <a:ext cx="0" cy="183134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9159876" y="-3471861"/>
            <a:ext cx="0" cy="183070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9159876" y="-1785937"/>
            <a:ext cx="0" cy="183070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9810752" y="630279"/>
            <a:ext cx="0" cy="168465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8010526" y="4038641"/>
            <a:ext cx="2257424" cy="161925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14919369" y="7405701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1098593" y="5712621"/>
            <a:ext cx="2257426" cy="161925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12614276" y="9096376"/>
            <a:ext cx="2257424" cy="1195388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5692776" y="0"/>
            <a:ext cx="2257424" cy="607220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5705483" y="7408077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12601613" y="2350317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914400" y="2400302"/>
            <a:ext cx="16459200" cy="678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914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l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248400" y="9367838"/>
            <a:ext cx="5791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3106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5EFDFF-03B4-4015-8D28-4E9385D8A0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8083550" y="43"/>
            <a:ext cx="10210800" cy="1109662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914400" y="488199"/>
            <a:ext cx="16459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3" cstate="print"/>
          <a:srcRect l="22409" t="16374" b="27486"/>
          <a:stretch>
            <a:fillRect/>
          </a:stretch>
        </p:blipFill>
        <p:spPr bwMode="gray">
          <a:xfrm rot="786797">
            <a:off x="13258827" y="-571500"/>
            <a:ext cx="4835526" cy="2993232"/>
          </a:xfrm>
          <a:prstGeom prst="rect">
            <a:avLst/>
          </a:prstGeom>
          <a:noFill/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 rot="20740733" flipH="1">
            <a:off x="98426" y="8589170"/>
            <a:ext cx="2447924" cy="205740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5071737" y="9940752"/>
            <a:ext cx="3216266" cy="461664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www.trungtamtinhoc.edu.vn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5pPr>
      <a:lvl6pPr marL="9144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6pPr>
      <a:lvl7pPr marL="18288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7pPr>
      <a:lvl8pPr marL="27432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8pPr>
      <a:lvl9pPr marL="36576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9pPr>
    </p:titleStyle>
    <p:bodyStyle>
      <a:lvl1pPr marL="685800" indent="-685800" algn="l" rtl="0" eaLnBrk="1" fontAlgn="base" hangingPunct="1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1" fontAlgn="base" hangingPunct="1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</a:defRPr>
      </a:lvl2pPr>
      <a:lvl3pPr marL="2286000" indent="-457200" algn="l" rtl="0" eaLnBrk="1" fontAlgn="base" hangingPunct="1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</a:defRPr>
      </a:lvl3pPr>
      <a:lvl4pPr marL="3200400" indent="-4572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41148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50292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36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80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24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19050" y="-14288"/>
            <a:ext cx="18313400" cy="10308432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9525" y="8251069"/>
            <a:ext cx="2882902" cy="2038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1054100" y="39"/>
            <a:ext cx="0" cy="88653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3355976" y="0"/>
            <a:ext cx="0" cy="102489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5661026" y="27"/>
            <a:ext cx="0" cy="10291762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7966076" y="1"/>
            <a:ext cx="0" cy="103131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10267950" y="583408"/>
            <a:ext cx="0" cy="972978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12573000" y="928688"/>
            <a:ext cx="0" cy="938450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14878050" y="1159697"/>
            <a:ext cx="0" cy="9153526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17183100" y="1350173"/>
            <a:ext cx="0" cy="8963026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5191126" y="-4562475"/>
            <a:ext cx="0" cy="103822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9156700" y="-6844506"/>
            <a:ext cx="0" cy="183134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9156700" y="-5158580"/>
            <a:ext cx="0" cy="183134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9159876" y="-3471861"/>
            <a:ext cx="0" cy="183070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9159876" y="-1785937"/>
            <a:ext cx="0" cy="183070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9810752" y="630275"/>
            <a:ext cx="0" cy="168465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8010526" y="4038637"/>
            <a:ext cx="2257424" cy="161925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14919365" y="7405701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1098589" y="5712621"/>
            <a:ext cx="2257426" cy="161925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12614276" y="9096376"/>
            <a:ext cx="2257424" cy="1195388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5692776" y="0"/>
            <a:ext cx="2257424" cy="607220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5705483" y="7408077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12601613" y="2350317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914400" y="2400302"/>
            <a:ext cx="16459200" cy="678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914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l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248400" y="9367838"/>
            <a:ext cx="5791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3106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5EFDFF-03B4-4015-8D28-4E9385D8A0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8083550" y="39"/>
            <a:ext cx="10210800" cy="1109662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914400" y="488195"/>
            <a:ext cx="16459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3" cstate="print"/>
          <a:srcRect l="22409" t="16374" b="27486"/>
          <a:stretch>
            <a:fillRect/>
          </a:stretch>
        </p:blipFill>
        <p:spPr bwMode="gray">
          <a:xfrm rot="786797">
            <a:off x="13258827" y="-571500"/>
            <a:ext cx="4835526" cy="2993232"/>
          </a:xfrm>
          <a:prstGeom prst="rect">
            <a:avLst/>
          </a:prstGeom>
          <a:noFill/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 rot="20740733" flipH="1">
            <a:off x="98426" y="8589170"/>
            <a:ext cx="2447924" cy="205740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5071737" y="9940752"/>
            <a:ext cx="3216266" cy="461664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www.trungtamtinhoc.edu.vn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5pPr>
      <a:lvl6pPr marL="9144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6pPr>
      <a:lvl7pPr marL="18288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7pPr>
      <a:lvl8pPr marL="27432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8pPr>
      <a:lvl9pPr marL="36576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9pPr>
    </p:titleStyle>
    <p:bodyStyle>
      <a:lvl1pPr marL="685800" indent="-685800" algn="l" rtl="0" eaLnBrk="1" fontAlgn="base" hangingPunct="1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1" fontAlgn="base" hangingPunct="1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</a:defRPr>
      </a:lvl2pPr>
      <a:lvl3pPr marL="2286000" indent="-457200" algn="l" rtl="0" eaLnBrk="1" fontAlgn="base" hangingPunct="1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</a:defRPr>
      </a:lvl3pPr>
      <a:lvl4pPr marL="3200400" indent="-4572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41148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50292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36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80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24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19050" y="-14288"/>
            <a:ext cx="18313400" cy="10308432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9525" y="8251055"/>
            <a:ext cx="2882902" cy="2038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1054100" y="25"/>
            <a:ext cx="0" cy="88653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3355976" y="0"/>
            <a:ext cx="0" cy="102489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5661026" y="25"/>
            <a:ext cx="0" cy="10291762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7966076" y="1"/>
            <a:ext cx="0" cy="103131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10267950" y="583408"/>
            <a:ext cx="0" cy="972978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12573000" y="928688"/>
            <a:ext cx="0" cy="938450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14878050" y="1159693"/>
            <a:ext cx="0" cy="9153526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17183100" y="1350173"/>
            <a:ext cx="0" cy="8963026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5191126" y="-4562475"/>
            <a:ext cx="0" cy="103822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9156700" y="-6844506"/>
            <a:ext cx="0" cy="183134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9156700" y="-5158580"/>
            <a:ext cx="0" cy="183134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9159876" y="-3471861"/>
            <a:ext cx="0" cy="183070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9159876" y="-1785937"/>
            <a:ext cx="0" cy="183070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9810752" y="630261"/>
            <a:ext cx="0" cy="168465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8010526" y="4038623"/>
            <a:ext cx="2257424" cy="161925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14919351" y="7405701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1098575" y="5712621"/>
            <a:ext cx="2257426" cy="161925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12614276" y="9096376"/>
            <a:ext cx="2257424" cy="1195388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5692776" y="0"/>
            <a:ext cx="2257424" cy="607220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5705483" y="7408077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12601601" y="2350317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914400" y="2400302"/>
            <a:ext cx="16459200" cy="678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914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l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248400" y="9367838"/>
            <a:ext cx="5791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3106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5EFDFF-03B4-4015-8D28-4E9385D8A0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8083550" y="25"/>
            <a:ext cx="10210800" cy="1109662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914400" y="488181"/>
            <a:ext cx="16459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3" cstate="print"/>
          <a:srcRect l="22409" t="16374" b="27486"/>
          <a:stretch>
            <a:fillRect/>
          </a:stretch>
        </p:blipFill>
        <p:spPr bwMode="gray">
          <a:xfrm rot="786797">
            <a:off x="13258825" y="-571500"/>
            <a:ext cx="4835526" cy="2993232"/>
          </a:xfrm>
          <a:prstGeom prst="rect">
            <a:avLst/>
          </a:prstGeom>
          <a:noFill/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 rot="20740733" flipH="1">
            <a:off x="98426" y="8589170"/>
            <a:ext cx="2447924" cy="205740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5071737" y="9940752"/>
            <a:ext cx="3216266" cy="461664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www.trungtamtinhoc.edu.vn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5pPr>
      <a:lvl6pPr marL="9144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6pPr>
      <a:lvl7pPr marL="18288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7pPr>
      <a:lvl8pPr marL="27432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8pPr>
      <a:lvl9pPr marL="36576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9pPr>
    </p:titleStyle>
    <p:bodyStyle>
      <a:lvl1pPr marL="685800" indent="-685800" algn="l" rtl="0" eaLnBrk="1" fontAlgn="base" hangingPunct="1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1" fontAlgn="base" hangingPunct="1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</a:defRPr>
      </a:lvl2pPr>
      <a:lvl3pPr marL="2286000" indent="-457200" algn="l" rtl="0" eaLnBrk="1" fontAlgn="base" hangingPunct="1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</a:defRPr>
      </a:lvl3pPr>
      <a:lvl4pPr marL="3200400" indent="-4572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41148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50292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36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80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24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19050" y="-14288"/>
            <a:ext cx="18313400" cy="10308432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9525" y="8251045"/>
            <a:ext cx="2882902" cy="2038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1054100" y="15"/>
            <a:ext cx="0" cy="88653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3355976" y="0"/>
            <a:ext cx="0" cy="102489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5661026" y="15"/>
            <a:ext cx="0" cy="10291762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7966076" y="1"/>
            <a:ext cx="0" cy="10313194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10267950" y="583408"/>
            <a:ext cx="0" cy="972978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12573000" y="928688"/>
            <a:ext cx="0" cy="938450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14878050" y="1159683"/>
            <a:ext cx="0" cy="9153526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17183100" y="1350173"/>
            <a:ext cx="0" cy="8963026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5191126" y="-4562475"/>
            <a:ext cx="0" cy="103822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9156700" y="-6844506"/>
            <a:ext cx="0" cy="183134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9156700" y="-5158580"/>
            <a:ext cx="0" cy="183134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9159876" y="-3471861"/>
            <a:ext cx="0" cy="183070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9159876" y="-1785937"/>
            <a:ext cx="0" cy="183070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9810752" y="630251"/>
            <a:ext cx="0" cy="168465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8010526" y="4038613"/>
            <a:ext cx="2257424" cy="161925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14919341" y="7405701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1098565" y="5712621"/>
            <a:ext cx="2257426" cy="161925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12614276" y="9096376"/>
            <a:ext cx="2257424" cy="1195388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5692776" y="0"/>
            <a:ext cx="2257424" cy="607220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5705483" y="7408077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12601591" y="2350307"/>
            <a:ext cx="2241550" cy="161925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914400" y="2400302"/>
            <a:ext cx="16459200" cy="678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914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l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248400" y="9367838"/>
            <a:ext cx="5791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3106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5EFDFF-03B4-4015-8D28-4E9385D8A0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8083550" y="15"/>
            <a:ext cx="10210800" cy="1109662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 lIns="182880" tIns="91440" rIns="182880" bIns="9144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914400" y="488171"/>
            <a:ext cx="16459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3" cstate="print"/>
          <a:srcRect l="22409" t="16374" b="27486"/>
          <a:stretch>
            <a:fillRect/>
          </a:stretch>
        </p:blipFill>
        <p:spPr bwMode="gray">
          <a:xfrm rot="786797">
            <a:off x="13258815" y="-571500"/>
            <a:ext cx="4835526" cy="2993232"/>
          </a:xfrm>
          <a:prstGeom prst="rect">
            <a:avLst/>
          </a:prstGeom>
          <a:noFill/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 rot="20740733" flipH="1">
            <a:off x="98426" y="8589170"/>
            <a:ext cx="2447924" cy="205740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5071737" y="9940752"/>
            <a:ext cx="3216266" cy="461664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www.trungtamtinhoc.edu.vn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5pPr>
      <a:lvl6pPr marL="9144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6pPr>
      <a:lvl7pPr marL="18288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7pPr>
      <a:lvl8pPr marL="27432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8pPr>
      <a:lvl9pPr marL="3657600" algn="l" rtl="0" eaLnBrk="1" fontAlgn="base" hangingPunct="1"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Arial" charset="0"/>
        </a:defRPr>
      </a:lvl9pPr>
    </p:titleStyle>
    <p:bodyStyle>
      <a:lvl1pPr marL="685800" indent="-685800" algn="l" rtl="0" eaLnBrk="1" fontAlgn="base" hangingPunct="1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1" fontAlgn="base" hangingPunct="1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</a:defRPr>
      </a:lvl2pPr>
      <a:lvl3pPr marL="2286000" indent="-457200" algn="l" rtl="0" eaLnBrk="1" fontAlgn="base" hangingPunct="1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</a:defRPr>
      </a:lvl3pPr>
      <a:lvl4pPr marL="3200400" indent="-4572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41148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50292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36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80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2400" indent="-4572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7.svg"/><Relationship Id="rId4" Type="http://schemas.openxmlformats.org/officeDocument/2006/relationships/image" Target="../media/image2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12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12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2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1.sv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12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svg"/><Relationship Id="rId1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39.svg"/><Relationship Id="rId17" Type="http://schemas.openxmlformats.org/officeDocument/2006/relationships/image" Target="../media/image45.sv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B&#193;O%20C&#193;O%20NAM\1105.mp4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15.svg"/><Relationship Id="rId10" Type="http://schemas.openxmlformats.org/officeDocument/2006/relationships/image" Target="../media/image33.png"/><Relationship Id="rId9" Type="http://schemas.openxmlformats.org/officeDocument/2006/relationships/image" Target="../media/image41.sv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5.svg"/><Relationship Id="rId3" Type="http://schemas.openxmlformats.org/officeDocument/2006/relationships/image" Target="../media/image15.svg"/><Relationship Id="rId7" Type="http://schemas.openxmlformats.org/officeDocument/2006/relationships/image" Target="../media/image49.svg"/><Relationship Id="rId12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51.sv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6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7.sv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49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9.svg"/><Relationship Id="rId15" Type="http://schemas.openxmlformats.org/officeDocument/2006/relationships/image" Target="../media/image99.svg"/><Relationship Id="rId4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9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9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7.sv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49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5" Type="http://schemas.openxmlformats.org/officeDocument/2006/relationships/image" Target="../media/image99.svg"/><Relationship Id="rId4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9.svg"/><Relationship Id="rId10" Type="http://schemas.openxmlformats.org/officeDocument/2006/relationships/image" Target="../media/image58.png"/><Relationship Id="rId4" Type="http://schemas.openxmlformats.org/officeDocument/2006/relationships/image" Target="../media/image50.png"/><Relationship Id="rId9" Type="http://schemas.openxmlformats.org/officeDocument/2006/relationships/image" Target="../media/image9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11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32.svg"/><Relationship Id="rId3" Type="http://schemas.openxmlformats.org/officeDocument/2006/relationships/image" Target="../media/image122.svg"/><Relationship Id="rId7" Type="http://schemas.openxmlformats.org/officeDocument/2006/relationships/image" Target="../media/image126.svg"/><Relationship Id="rId12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30.svg"/><Relationship Id="rId5" Type="http://schemas.openxmlformats.org/officeDocument/2006/relationships/image" Target="../media/image124.svg"/><Relationship Id="rId15" Type="http://schemas.openxmlformats.org/officeDocument/2006/relationships/image" Target="../media/image134.sv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128.sv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20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12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12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2164319" y="772217"/>
            <a:ext cx="14830006" cy="9732190"/>
          </a:xfrm>
          <a:custGeom>
            <a:avLst/>
            <a:gdLst/>
            <a:ahLst/>
            <a:cxnLst/>
            <a:rect l="l" t="t" r="r" b="b"/>
            <a:pathLst>
              <a:path w="14830005" h="9732191">
                <a:moveTo>
                  <a:pt x="0" y="0"/>
                </a:moveTo>
                <a:lnTo>
                  <a:pt x="14830005" y="0"/>
                </a:lnTo>
                <a:lnTo>
                  <a:pt x="14830005" y="9732191"/>
                </a:lnTo>
                <a:lnTo>
                  <a:pt x="0" y="97321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06800" y="4000500"/>
            <a:ext cx="1219200" cy="1096930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31782">
            <a:off x="911487" y="702795"/>
            <a:ext cx="767827" cy="990235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0870" y="3590004"/>
            <a:ext cx="587832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591300"/>
            <a:ext cx="1447800" cy="1662146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0" y="800100"/>
            <a:ext cx="1533792" cy="857006"/>
          </a:xfrm>
          <a:custGeom>
            <a:avLst/>
            <a:gdLst/>
            <a:ahLst/>
            <a:cxnLst/>
            <a:rect l="l" t="t" r="r" b="b"/>
            <a:pathLst>
              <a:path w="1533792" h="857006">
                <a:moveTo>
                  <a:pt x="0" y="0"/>
                </a:moveTo>
                <a:lnTo>
                  <a:pt x="1533793" y="0"/>
                </a:lnTo>
                <a:lnTo>
                  <a:pt x="1533793" y="857006"/>
                </a:lnTo>
                <a:lnTo>
                  <a:pt x="0" y="85700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535400" y="7886700"/>
            <a:ext cx="1752600" cy="1998844"/>
          </a:xfrm>
          <a:custGeom>
            <a:avLst/>
            <a:gdLst/>
            <a:ahLst/>
            <a:cxnLst/>
            <a:rect l="l" t="t" r="r" b="b"/>
            <a:pathLst>
              <a:path w="5417864" h="7409044">
                <a:moveTo>
                  <a:pt x="5417863" y="0"/>
                </a:moveTo>
                <a:lnTo>
                  <a:pt x="0" y="0"/>
                </a:lnTo>
                <a:lnTo>
                  <a:pt x="0" y="7409045"/>
                </a:lnTo>
                <a:lnTo>
                  <a:pt x="5417863" y="7409045"/>
                </a:lnTo>
                <a:lnTo>
                  <a:pt x="5417863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994084" y="509042"/>
            <a:ext cx="587832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667000" y="2400300"/>
            <a:ext cx="1318260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600" b="1" dirty="0">
                <a:solidFill>
                  <a:srgbClr val="0000FF"/>
                </a:solidFill>
                <a:latin typeface="Times New Roman" pitchFamily="18" charset="0"/>
                <a:ea typeface="Inter Bold"/>
                <a:cs typeface="Times New Roman" pitchFamily="18" charset="0"/>
                <a:sym typeface="Inter Bold"/>
              </a:rPr>
              <a:t>NÂNG CAO HIỆU QUẢ TỔ </a:t>
            </a:r>
            <a:r>
              <a:rPr lang="en-US" sz="5600" b="1" dirty="0" smtClean="0">
                <a:solidFill>
                  <a:srgbClr val="0000FF"/>
                </a:solidFill>
                <a:latin typeface="Times New Roman" pitchFamily="18" charset="0"/>
                <a:ea typeface="Inter Bold"/>
                <a:cs typeface="Times New Roman" pitchFamily="18" charset="0"/>
                <a:sym typeface="Inter Bold"/>
              </a:rPr>
              <a:t>CHỨC </a:t>
            </a:r>
            <a:r>
              <a:rPr lang="en-US" sz="5600" b="1" dirty="0">
                <a:solidFill>
                  <a:srgbClr val="0000FF"/>
                </a:solidFill>
                <a:latin typeface="Times New Roman" pitchFamily="18" charset="0"/>
                <a:ea typeface="Inter Bold"/>
                <a:cs typeface="Times New Roman" pitchFamily="18" charset="0"/>
                <a:sym typeface="Inter Bold"/>
              </a:rPr>
              <a:t>CÁC TRÒ CHƠI VẬN ĐỘNG TRONG MÔN GDTC CHO </a:t>
            </a:r>
            <a:r>
              <a:rPr lang="en-US" sz="5600" b="1" dirty="0" smtClean="0">
                <a:solidFill>
                  <a:srgbClr val="0000FF"/>
                </a:solidFill>
                <a:latin typeface="Times New Roman" pitchFamily="18" charset="0"/>
                <a:ea typeface="Inter Bold"/>
                <a:cs typeface="Times New Roman" pitchFamily="18" charset="0"/>
                <a:sym typeface="Inter Bold"/>
              </a:rPr>
              <a:t>HỌC SINH </a:t>
            </a:r>
            <a:r>
              <a:rPr lang="en-US" sz="5600" b="1" dirty="0">
                <a:solidFill>
                  <a:srgbClr val="0000FF"/>
                </a:solidFill>
                <a:latin typeface="Times New Roman" pitchFamily="18" charset="0"/>
                <a:ea typeface="Inter Bold"/>
                <a:cs typeface="Times New Roman" pitchFamily="18" charset="0"/>
                <a:sym typeface="Inter Bold"/>
              </a:rPr>
              <a:t>LỚP 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05200" y="5448303"/>
            <a:ext cx="11734800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>
              <a:lnSpc>
                <a:spcPts val="6256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ea typeface="Chewy"/>
                <a:cs typeface="Times New Roman" pitchFamily="18" charset="0"/>
                <a:sym typeface="Chewy"/>
              </a:rPr>
              <a:t>GIÁO VIÊN: PHẠM VĂN NAM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9000" y="6362700"/>
            <a:ext cx="117348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>
              <a:lnSpc>
                <a:spcPts val="6256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ea typeface="Chewy"/>
                <a:cs typeface="Times New Roman" pitchFamily="18" charset="0"/>
                <a:sym typeface="Chewy"/>
              </a:rPr>
              <a:t>Đơn vị công tác: Trường Tiểu học Lê Hồng</a:t>
            </a:r>
          </a:p>
        </p:txBody>
      </p:sp>
      <p:grpSp>
        <p:nvGrpSpPr>
          <p:cNvPr id="15" name="Group 3"/>
          <p:cNvGrpSpPr/>
          <p:nvPr/>
        </p:nvGrpSpPr>
        <p:grpSpPr>
          <a:xfrm rot="204585">
            <a:off x="10228600" y="9115357"/>
            <a:ext cx="2893396" cy="438287"/>
            <a:chOff x="0" y="0"/>
            <a:chExt cx="362669" cy="86544"/>
          </a:xfrm>
        </p:grpSpPr>
        <p:sp>
          <p:nvSpPr>
            <p:cNvPr id="16" name="Freeform 4"/>
            <p:cNvSpPr/>
            <p:nvPr/>
          </p:nvSpPr>
          <p:spPr>
            <a:xfrm>
              <a:off x="0" y="0"/>
              <a:ext cx="362669" cy="86544"/>
            </a:xfrm>
            <a:custGeom>
              <a:avLst/>
              <a:gdLst/>
              <a:ahLst/>
              <a:cxnLst/>
              <a:rect l="l" t="t" r="r" b="b"/>
              <a:pathLst>
                <a:path w="362669" h="86544">
                  <a:moveTo>
                    <a:pt x="181335" y="0"/>
                  </a:moveTo>
                  <a:cubicBezTo>
                    <a:pt x="81186" y="0"/>
                    <a:pt x="0" y="19374"/>
                    <a:pt x="0" y="43272"/>
                  </a:cubicBezTo>
                  <a:cubicBezTo>
                    <a:pt x="0" y="67171"/>
                    <a:pt x="81186" y="86544"/>
                    <a:pt x="181335" y="86544"/>
                  </a:cubicBezTo>
                  <a:cubicBezTo>
                    <a:pt x="281483" y="86544"/>
                    <a:pt x="362669" y="67171"/>
                    <a:pt x="362669" y="43272"/>
                  </a:cubicBezTo>
                  <a:cubicBezTo>
                    <a:pt x="362669" y="19374"/>
                    <a:pt x="281483" y="0"/>
                    <a:pt x="181335" y="0"/>
                  </a:cubicBezTo>
                  <a:close/>
                </a:path>
              </a:pathLst>
            </a:custGeom>
            <a:solidFill>
              <a:srgbClr val="5D5D5D">
                <a:alpha val="22745"/>
              </a:srgbClr>
            </a:solidFill>
          </p:spPr>
        </p:sp>
        <p:sp>
          <p:nvSpPr>
            <p:cNvPr id="17" name="TextBox 5"/>
            <p:cNvSpPr txBox="1"/>
            <p:nvPr/>
          </p:nvSpPr>
          <p:spPr>
            <a:xfrm>
              <a:off x="34000" y="-29986"/>
              <a:ext cx="294669" cy="10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9"/>
          <p:cNvSpPr/>
          <p:nvPr/>
        </p:nvSpPr>
        <p:spPr>
          <a:xfrm flipH="1">
            <a:off x="5791200" y="8039100"/>
            <a:ext cx="914400" cy="1289780"/>
          </a:xfrm>
          <a:custGeom>
            <a:avLst/>
            <a:gdLst/>
            <a:ahLst/>
            <a:cxnLst/>
            <a:rect l="l" t="t" r="r" b="b"/>
            <a:pathLst>
              <a:path w="3525500" h="5375604">
                <a:moveTo>
                  <a:pt x="0" y="0"/>
                </a:moveTo>
                <a:lnTo>
                  <a:pt x="3525501" y="0"/>
                </a:lnTo>
                <a:lnTo>
                  <a:pt x="3525501" y="5375604"/>
                </a:lnTo>
                <a:lnTo>
                  <a:pt x="0" y="5375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grpSp>
        <p:nvGrpSpPr>
          <p:cNvPr id="19" name="Group 11"/>
          <p:cNvGrpSpPr/>
          <p:nvPr/>
        </p:nvGrpSpPr>
        <p:grpSpPr>
          <a:xfrm rot="20464005">
            <a:off x="4254982" y="9286031"/>
            <a:ext cx="3989123" cy="363638"/>
            <a:chOff x="0" y="0"/>
            <a:chExt cx="669577" cy="86544"/>
          </a:xfrm>
        </p:grpSpPr>
        <p:sp>
          <p:nvSpPr>
            <p:cNvPr id="20" name="Freeform 12"/>
            <p:cNvSpPr/>
            <p:nvPr/>
          </p:nvSpPr>
          <p:spPr>
            <a:xfrm>
              <a:off x="0" y="0"/>
              <a:ext cx="669577" cy="86544"/>
            </a:xfrm>
            <a:custGeom>
              <a:avLst/>
              <a:gdLst/>
              <a:ahLst/>
              <a:cxnLst/>
              <a:rect l="l" t="t" r="r" b="b"/>
              <a:pathLst>
                <a:path w="669577" h="86544">
                  <a:moveTo>
                    <a:pt x="334788" y="0"/>
                  </a:moveTo>
                  <a:cubicBezTo>
                    <a:pt x="149890" y="0"/>
                    <a:pt x="0" y="19374"/>
                    <a:pt x="0" y="43272"/>
                  </a:cubicBezTo>
                  <a:cubicBezTo>
                    <a:pt x="0" y="67171"/>
                    <a:pt x="149890" y="86544"/>
                    <a:pt x="334788" y="86544"/>
                  </a:cubicBezTo>
                  <a:cubicBezTo>
                    <a:pt x="519687" y="86544"/>
                    <a:pt x="669577" y="67171"/>
                    <a:pt x="669577" y="43272"/>
                  </a:cubicBezTo>
                  <a:cubicBezTo>
                    <a:pt x="669577" y="19374"/>
                    <a:pt x="519687" y="0"/>
                    <a:pt x="334788" y="0"/>
                  </a:cubicBezTo>
                  <a:close/>
                </a:path>
              </a:pathLst>
            </a:custGeom>
            <a:solidFill>
              <a:srgbClr val="5D5D5D">
                <a:alpha val="22745"/>
              </a:srgbClr>
            </a:solidFill>
          </p:spPr>
        </p:sp>
        <p:sp>
          <p:nvSpPr>
            <p:cNvPr id="21" name="TextBox 13"/>
            <p:cNvSpPr txBox="1"/>
            <p:nvPr/>
          </p:nvSpPr>
          <p:spPr>
            <a:xfrm>
              <a:off x="62773" y="-29986"/>
              <a:ext cx="544031" cy="10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14"/>
          <p:cNvSpPr/>
          <p:nvPr/>
        </p:nvSpPr>
        <p:spPr>
          <a:xfrm>
            <a:off x="11235668" y="8343900"/>
            <a:ext cx="956332" cy="1010337"/>
          </a:xfrm>
          <a:custGeom>
            <a:avLst/>
            <a:gdLst/>
            <a:ahLst/>
            <a:cxnLst/>
            <a:rect l="l" t="t" r="r" b="b"/>
            <a:pathLst>
              <a:path w="4687143" h="7564991">
                <a:moveTo>
                  <a:pt x="0" y="0"/>
                </a:moveTo>
                <a:lnTo>
                  <a:pt x="4687142" y="0"/>
                </a:lnTo>
                <a:lnTo>
                  <a:pt x="4687142" y="7564991"/>
                </a:lnTo>
                <a:lnTo>
                  <a:pt x="0" y="7564991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-38100"/>
            <a:ext cx="18287959" cy="103631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000" y="7581900"/>
            <a:ext cx="514691" cy="948876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9200" y="7581900"/>
            <a:ext cx="384642" cy="812741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4410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8600" y="8523728"/>
            <a:ext cx="1600200" cy="1763272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62041" y="190500"/>
            <a:ext cx="15926054" cy="822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4"/>
              </a:lnSpc>
              <a:spcBef>
                <a:spcPct val="0"/>
              </a:spcBef>
            </a:pPr>
            <a:r>
              <a:rPr lang="en-US" sz="4800" b="1" spc="-112">
                <a:solidFill>
                  <a:srgbClr val="372929"/>
                </a:solidFill>
                <a:latin typeface="Times New Roman" pitchFamily="18" charset="0"/>
                <a:ea typeface="Cabin Bold"/>
                <a:cs typeface="Times New Roman" pitchFamily="18" charset="0"/>
                <a:sym typeface="Cabin Bold"/>
              </a:rPr>
              <a:t>Giải pháp 3:  Đổi mới hình thức tổ chức các trò chơi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621000" y="7505700"/>
            <a:ext cx="2079941" cy="2276908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/>
          <a:srcRect t="10764"/>
          <a:stretch>
            <a:fillRect/>
          </a:stretch>
        </p:blipFill>
        <p:spPr bwMode="auto">
          <a:xfrm>
            <a:off x="2667000" y="1181100"/>
            <a:ext cx="13030200" cy="785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2"/>
          <p:cNvSpPr txBox="1"/>
          <p:nvPr/>
        </p:nvSpPr>
        <p:spPr>
          <a:xfrm>
            <a:off x="2286000" y="9029700"/>
            <a:ext cx="12114092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8"/>
              </a:lnSpc>
            </a:pPr>
            <a:r>
              <a:rPr lang="en-US" sz="4000" b="1" spc="-126" dirty="0">
                <a:solidFill>
                  <a:srgbClr val="0000FF"/>
                </a:solidFill>
                <a:latin typeface="Cabin Bold"/>
                <a:ea typeface="Cabin Bold"/>
                <a:cs typeface="Cabin Bold"/>
                <a:sym typeface="Cabin Bold"/>
              </a:rPr>
              <a:t>TRÒ </a:t>
            </a:r>
            <a:r>
              <a:rPr lang="en-US" sz="4000" b="1" spc="-126">
                <a:solidFill>
                  <a:srgbClr val="0000FF"/>
                </a:solidFill>
                <a:latin typeface="Cabin Bold"/>
                <a:ea typeface="Cabin Bold"/>
                <a:cs typeface="Cabin Bold"/>
                <a:sym typeface="Cabin Bold"/>
              </a:rPr>
              <a:t>CHƠI </a:t>
            </a:r>
            <a:r>
              <a:rPr lang="en-US" sz="4000" b="1" spc="-126" smtClean="0">
                <a:solidFill>
                  <a:srgbClr val="0000FF"/>
                </a:solidFill>
                <a:latin typeface="Cabin Bold"/>
                <a:ea typeface="Cabin Bold"/>
                <a:cs typeface="Cabin Bold"/>
                <a:sym typeface="Cabin Bold"/>
              </a:rPr>
              <a:t>NHẢY Ô TIẾP </a:t>
            </a:r>
            <a:r>
              <a:rPr lang="en-US" sz="4000" b="1" spc="-126" dirty="0">
                <a:solidFill>
                  <a:srgbClr val="0000FF"/>
                </a:solidFill>
                <a:latin typeface="Cabin Bold"/>
                <a:ea typeface="Cabin Bold"/>
                <a:cs typeface="Cabin Bold"/>
                <a:sym typeface="Cabin Bold"/>
              </a:rPr>
              <a:t>SỨC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" y="0"/>
            <a:ext cx="18287959" cy="103631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000" y="7581900"/>
            <a:ext cx="514691" cy="948876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9200" y="7581900"/>
            <a:ext cx="384642" cy="812741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44107"/>
            </a:stretch>
          </a:blipFill>
        </p:spPr>
      </p:sp>
      <p:grpSp>
        <p:nvGrpSpPr>
          <p:cNvPr id="4" name="Group 6"/>
          <p:cNvGrpSpPr/>
          <p:nvPr/>
        </p:nvGrpSpPr>
        <p:grpSpPr>
          <a:xfrm>
            <a:off x="3352800" y="1485900"/>
            <a:ext cx="12306554" cy="1605782"/>
            <a:chOff x="0" y="0"/>
            <a:chExt cx="18168082" cy="2835865"/>
          </a:xfrm>
          <a:solidFill>
            <a:srgbClr val="00B050"/>
          </a:solidFill>
        </p:grpSpPr>
        <p:sp>
          <p:nvSpPr>
            <p:cNvPr id="7" name="Freeform 7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Freeform 10"/>
          <p:cNvSpPr/>
          <p:nvPr/>
        </p:nvSpPr>
        <p:spPr>
          <a:xfrm>
            <a:off x="228600" y="8523728"/>
            <a:ext cx="1600200" cy="1763272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62041" y="190500"/>
            <a:ext cx="15926054" cy="822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4"/>
              </a:lnSpc>
              <a:spcBef>
                <a:spcPct val="0"/>
              </a:spcBef>
            </a:pPr>
            <a:r>
              <a:rPr lang="en-US" sz="4800" b="1" spc="-112">
                <a:solidFill>
                  <a:srgbClr val="372929"/>
                </a:solidFill>
                <a:latin typeface="Times New Roman" pitchFamily="18" charset="0"/>
                <a:ea typeface="Cabin Bold"/>
                <a:cs typeface="Times New Roman" pitchFamily="18" charset="0"/>
                <a:sym typeface="Cabin Bold"/>
              </a:rPr>
              <a:t>Giải pháp 3:  Đổi mới hình thức tổ chức các trò chơi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05200" y="1937147"/>
            <a:ext cx="10668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4000" b="1" smtClean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Tổ chức trò chơi kết hợp với âm nhạc.</a:t>
            </a:r>
            <a:endParaRPr lang="en-US" sz="4000" b="1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621000" y="7505700"/>
            <a:ext cx="2079941" cy="2276908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352800" y="3543300"/>
            <a:ext cx="12344400" cy="1605782"/>
            <a:chOff x="0" y="0"/>
            <a:chExt cx="18168082" cy="2835865"/>
          </a:xfrm>
          <a:solidFill>
            <a:srgbClr val="0070C0"/>
          </a:solidFill>
        </p:grpSpPr>
        <p:sp>
          <p:nvSpPr>
            <p:cNvPr id="30" name="Freeform 7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1" name="TextBox 15"/>
          <p:cNvSpPr txBox="1"/>
          <p:nvPr/>
        </p:nvSpPr>
        <p:spPr>
          <a:xfrm>
            <a:off x="3581400" y="3994547"/>
            <a:ext cx="120243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4000" b="1" smtClean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Sử dụng đồ dùng dạy học để thay đổi hình thức tổ chức</a:t>
            </a:r>
            <a:endParaRPr lang="en-US" sz="4000" b="1">
              <a:solidFill>
                <a:schemeClr val="bg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14" name="Group 6"/>
          <p:cNvGrpSpPr/>
          <p:nvPr/>
        </p:nvGrpSpPr>
        <p:grpSpPr>
          <a:xfrm>
            <a:off x="3429000" y="5671318"/>
            <a:ext cx="12268200" cy="1605782"/>
            <a:chOff x="0" y="0"/>
            <a:chExt cx="18168082" cy="2835865"/>
          </a:xfrm>
          <a:solidFill>
            <a:schemeClr val="accent2">
              <a:lumMod val="50000"/>
            </a:schemeClr>
          </a:solidFill>
        </p:grpSpPr>
        <p:sp>
          <p:nvSpPr>
            <p:cNvPr id="17" name="Freeform 7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8" name="TextBox 15"/>
          <p:cNvSpPr txBox="1"/>
          <p:nvPr/>
        </p:nvSpPr>
        <p:spPr>
          <a:xfrm>
            <a:off x="3657600" y="5905500"/>
            <a:ext cx="1202436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4000" b="1" smtClean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Đổi mới hình thức tổ chức  trò chơi thông qua việc sáng tạo các câu chuyện</a:t>
            </a:r>
            <a:endParaRPr lang="en-US" sz="4000" b="1">
              <a:solidFill>
                <a:schemeClr val="bg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59" cy="103631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000" y="7581900"/>
            <a:ext cx="514691" cy="948876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9200" y="7581900"/>
            <a:ext cx="384642" cy="812741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4410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8600" y="8523728"/>
            <a:ext cx="1600200" cy="1763272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62041" y="38100"/>
            <a:ext cx="15926054" cy="822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4"/>
              </a:lnSpc>
              <a:spcBef>
                <a:spcPct val="0"/>
              </a:spcBef>
            </a:pPr>
            <a:r>
              <a:rPr lang="en-US" sz="4800" b="1" spc="-112">
                <a:solidFill>
                  <a:srgbClr val="372929"/>
                </a:solidFill>
                <a:latin typeface="Times New Roman" pitchFamily="18" charset="0"/>
                <a:ea typeface="Cabin Bold"/>
                <a:cs typeface="Times New Roman" pitchFamily="18" charset="0"/>
                <a:sym typeface="Cabin Bold"/>
              </a:rPr>
              <a:t>Giải pháp 3:  Đổi mới hình thức tổ chức các trò chơi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621000" y="7505700"/>
            <a:ext cx="2079941" cy="2276908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4600" y="876300"/>
            <a:ext cx="5638800" cy="42268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991600" y="800100"/>
            <a:ext cx="6172200" cy="43809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6" cstate="print"/>
          <a:srcRect t="2461" b="13164"/>
          <a:stretch>
            <a:fillRect/>
          </a:stretch>
        </p:blipFill>
        <p:spPr bwMode="auto">
          <a:xfrm>
            <a:off x="2362200" y="5219700"/>
            <a:ext cx="6019800" cy="4076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7" cstate="print"/>
          <a:srcRect t="26836" b="5039"/>
          <a:stretch>
            <a:fillRect/>
          </a:stretch>
        </p:blipFill>
        <p:spPr bwMode="auto">
          <a:xfrm>
            <a:off x="9144000" y="5295900"/>
            <a:ext cx="5894831" cy="4076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2"/>
          <p:cNvSpPr txBox="1"/>
          <p:nvPr/>
        </p:nvSpPr>
        <p:spPr>
          <a:xfrm>
            <a:off x="2590800" y="9092764"/>
            <a:ext cx="12114092" cy="87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8"/>
              </a:lnSpc>
            </a:pPr>
            <a:r>
              <a:rPr lang="en-US" sz="4000" b="1" spc="-126" dirty="0">
                <a:solidFill>
                  <a:srgbClr val="0000FF"/>
                </a:solidFill>
                <a:latin typeface="Cabin Bold"/>
                <a:ea typeface="Cabin Bold"/>
                <a:cs typeface="Cabin Bold"/>
                <a:sym typeface="Cabin Bold"/>
              </a:rPr>
              <a:t>TRÒ </a:t>
            </a:r>
            <a:r>
              <a:rPr lang="en-US" sz="4000" b="1" spc="-126">
                <a:solidFill>
                  <a:srgbClr val="0000FF"/>
                </a:solidFill>
                <a:latin typeface="Cabin Bold"/>
                <a:ea typeface="Cabin Bold"/>
                <a:cs typeface="Cabin Bold"/>
                <a:sym typeface="Cabin Bold"/>
              </a:rPr>
              <a:t>CHƠI </a:t>
            </a:r>
            <a:r>
              <a:rPr lang="en-US" sz="4000" b="1" spc="-126" smtClean="0">
                <a:solidFill>
                  <a:srgbClr val="0000FF"/>
                </a:solidFill>
                <a:latin typeface="Cabin Bold"/>
                <a:ea typeface="Cabin Bold"/>
                <a:cs typeface="Cabin Bold"/>
                <a:sym typeface="Cabin Bold"/>
              </a:rPr>
              <a:t>LÒ CÒ TiẾP SỨC</a:t>
            </a:r>
            <a:endParaRPr lang="en-US" sz="4000" b="1" spc="-126" dirty="0">
              <a:solidFill>
                <a:srgbClr val="0000FF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" y="0"/>
            <a:ext cx="18287959" cy="103631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" y="7581900"/>
            <a:ext cx="514691" cy="948876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" y="7581900"/>
            <a:ext cx="384642" cy="812741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44107"/>
            </a:stretch>
          </a:blipFill>
        </p:spPr>
      </p:sp>
      <p:grpSp>
        <p:nvGrpSpPr>
          <p:cNvPr id="4" name="Group 6"/>
          <p:cNvGrpSpPr/>
          <p:nvPr/>
        </p:nvGrpSpPr>
        <p:grpSpPr>
          <a:xfrm>
            <a:off x="3352800" y="1485900"/>
            <a:ext cx="12306554" cy="1605782"/>
            <a:chOff x="0" y="0"/>
            <a:chExt cx="18168082" cy="2835865"/>
          </a:xfrm>
          <a:solidFill>
            <a:srgbClr val="00B050"/>
          </a:solidFill>
        </p:grpSpPr>
        <p:sp>
          <p:nvSpPr>
            <p:cNvPr id="7" name="Freeform 7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Freeform 10"/>
          <p:cNvSpPr/>
          <p:nvPr/>
        </p:nvSpPr>
        <p:spPr>
          <a:xfrm>
            <a:off x="-76200" y="8523728"/>
            <a:ext cx="1600200" cy="1763272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62041" y="190500"/>
            <a:ext cx="15926054" cy="822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4"/>
              </a:lnSpc>
              <a:spcBef>
                <a:spcPct val="0"/>
              </a:spcBef>
            </a:pPr>
            <a:r>
              <a:rPr lang="en-US" sz="4800" b="1" spc="-112">
                <a:solidFill>
                  <a:srgbClr val="372929"/>
                </a:solidFill>
                <a:latin typeface="Times New Roman" pitchFamily="18" charset="0"/>
                <a:ea typeface="Cabin Bold"/>
                <a:cs typeface="Times New Roman" pitchFamily="18" charset="0"/>
                <a:sym typeface="Cabin Bold"/>
              </a:rPr>
              <a:t>Giải pháp 3:  Đổi mới hình thức tổ chức các trò chơi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05200" y="1937147"/>
            <a:ext cx="10668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4000" b="1" smtClean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Tổ chức trò chơi kết hợp với âm nhạc.</a:t>
            </a:r>
            <a:endParaRPr lang="en-US" sz="4000" b="1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360459" y="7590992"/>
            <a:ext cx="2079941" cy="2276908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352800" y="3543300"/>
            <a:ext cx="12344400" cy="1605782"/>
            <a:chOff x="0" y="0"/>
            <a:chExt cx="18168082" cy="2835865"/>
          </a:xfrm>
          <a:solidFill>
            <a:srgbClr val="0070C0"/>
          </a:solidFill>
        </p:grpSpPr>
        <p:sp>
          <p:nvSpPr>
            <p:cNvPr id="30" name="Freeform 7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1" name="TextBox 15"/>
          <p:cNvSpPr txBox="1"/>
          <p:nvPr/>
        </p:nvSpPr>
        <p:spPr>
          <a:xfrm>
            <a:off x="3581400" y="3994547"/>
            <a:ext cx="120243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4000" b="1" smtClean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Sử dụng đồ dùng dạy học để thay đổi hình thức tổ chức</a:t>
            </a:r>
            <a:endParaRPr lang="en-US" sz="4000" b="1">
              <a:solidFill>
                <a:schemeClr val="bg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8" name="Group 6"/>
          <p:cNvGrpSpPr/>
          <p:nvPr/>
        </p:nvGrpSpPr>
        <p:grpSpPr>
          <a:xfrm>
            <a:off x="3429000" y="5671318"/>
            <a:ext cx="12268200" cy="1605782"/>
            <a:chOff x="0" y="0"/>
            <a:chExt cx="18168082" cy="2835865"/>
          </a:xfrm>
          <a:solidFill>
            <a:schemeClr val="accent2">
              <a:lumMod val="50000"/>
            </a:schemeClr>
          </a:solidFill>
        </p:grpSpPr>
        <p:sp>
          <p:nvSpPr>
            <p:cNvPr id="17" name="Freeform 7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8" name="TextBox 15"/>
          <p:cNvSpPr txBox="1"/>
          <p:nvPr/>
        </p:nvSpPr>
        <p:spPr>
          <a:xfrm>
            <a:off x="3657600" y="5905500"/>
            <a:ext cx="1202436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4000" b="1" smtClean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Đổi mới hình thức tổ chức thông qua việc sáng tạo các câu chuyện</a:t>
            </a:r>
            <a:endParaRPr lang="en-US" sz="4000" b="1">
              <a:solidFill>
                <a:schemeClr val="bg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19" name="Group 11"/>
          <p:cNvGrpSpPr/>
          <p:nvPr/>
        </p:nvGrpSpPr>
        <p:grpSpPr>
          <a:xfrm>
            <a:off x="3505200" y="7742082"/>
            <a:ext cx="12268200" cy="1668618"/>
            <a:chOff x="0" y="0"/>
            <a:chExt cx="18168082" cy="2946834"/>
          </a:xfrm>
        </p:grpSpPr>
        <p:sp>
          <p:nvSpPr>
            <p:cNvPr id="20" name="Freeform 12"/>
            <p:cNvSpPr/>
            <p:nvPr/>
          </p:nvSpPr>
          <p:spPr>
            <a:xfrm>
              <a:off x="-127" y="127"/>
              <a:ext cx="18167954" cy="2953819"/>
            </a:xfrm>
            <a:custGeom>
              <a:avLst/>
              <a:gdLst/>
              <a:ahLst/>
              <a:cxnLst/>
              <a:rect l="l" t="t" r="r" b="b"/>
              <a:pathLst>
                <a:path w="18167954" h="2953819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47EB33"/>
            </a:solidFill>
          </p:spPr>
        </p:sp>
      </p:grpSp>
      <p:sp>
        <p:nvSpPr>
          <p:cNvPr id="21" name="TextBox 17"/>
          <p:cNvSpPr txBox="1"/>
          <p:nvPr/>
        </p:nvSpPr>
        <p:spPr>
          <a:xfrm>
            <a:off x="3810000" y="8179856"/>
            <a:ext cx="10369394" cy="655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30"/>
              </a:lnSpc>
              <a:spcBef>
                <a:spcPct val="0"/>
              </a:spcBef>
            </a:pPr>
            <a:r>
              <a:rPr lang="en-US" sz="4000" b="1" smtClean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Thay đổi cách chơi, luật chơi.</a:t>
            </a:r>
            <a:endParaRPr lang="en-US" sz="4000" b="1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73152" y="9976704"/>
            <a:ext cx="8209892" cy="4463196"/>
          </a:xfrm>
          <a:custGeom>
            <a:avLst/>
            <a:gdLst/>
            <a:ahLst/>
            <a:cxnLst/>
            <a:rect l="l" t="t" r="r" b="b"/>
            <a:pathLst>
              <a:path w="8209892" h="4463196">
                <a:moveTo>
                  <a:pt x="0" y="0"/>
                </a:moveTo>
                <a:lnTo>
                  <a:pt x="8209891" y="0"/>
                </a:lnTo>
                <a:lnTo>
                  <a:pt x="8209891" y="4463196"/>
                </a:lnTo>
                <a:lnTo>
                  <a:pt x="0" y="446319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72659" y="9976704"/>
            <a:ext cx="7366014" cy="4463196"/>
          </a:xfrm>
          <a:custGeom>
            <a:avLst/>
            <a:gdLst/>
            <a:ahLst/>
            <a:cxnLst/>
            <a:rect l="l" t="t" r="r" b="b"/>
            <a:pathLst>
              <a:path w="7366013" h="4463196">
                <a:moveTo>
                  <a:pt x="0" y="0"/>
                </a:moveTo>
                <a:lnTo>
                  <a:pt x="7366013" y="0"/>
                </a:lnTo>
                <a:lnTo>
                  <a:pt x="7366013" y="4463196"/>
                </a:lnTo>
                <a:lnTo>
                  <a:pt x="0" y="446319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11456"/>
            </a:stretch>
          </a:blipFill>
        </p:spPr>
      </p:sp>
      <p:sp>
        <p:nvSpPr>
          <p:cNvPr id="13" name="Freeform 7"/>
          <p:cNvSpPr/>
          <p:nvPr/>
        </p:nvSpPr>
        <p:spPr>
          <a:xfrm>
            <a:off x="1295400" y="-38100"/>
            <a:ext cx="15773400" cy="9982200"/>
          </a:xfrm>
          <a:custGeom>
            <a:avLst/>
            <a:gdLst/>
            <a:ahLst/>
            <a:cxnLst/>
            <a:rect l="l" t="t" r="r" b="b"/>
            <a:pathLst>
              <a:path w="8270673" h="6203005">
                <a:moveTo>
                  <a:pt x="0" y="0"/>
                </a:moveTo>
                <a:lnTo>
                  <a:pt x="8270673" y="0"/>
                </a:lnTo>
                <a:lnTo>
                  <a:pt x="8270673" y="6203005"/>
                </a:lnTo>
                <a:lnTo>
                  <a:pt x="0" y="620300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6198" r="-6198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0" y="8724900"/>
            <a:ext cx="987055" cy="1030625"/>
          </a:xfrm>
          <a:custGeom>
            <a:avLst/>
            <a:gdLst/>
            <a:ahLst/>
            <a:cxnLst/>
            <a:rect l="l" t="t" r="r" b="b"/>
            <a:pathLst>
              <a:path w="1212341" h="1688070">
                <a:moveTo>
                  <a:pt x="1212341" y="0"/>
                </a:moveTo>
                <a:lnTo>
                  <a:pt x="0" y="0"/>
                </a:lnTo>
                <a:lnTo>
                  <a:pt x="0" y="1688070"/>
                </a:lnTo>
                <a:lnTo>
                  <a:pt x="1212341" y="1688070"/>
                </a:lnTo>
                <a:lnTo>
                  <a:pt x="1212341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 flipH="1">
            <a:off x="16824216" y="6930788"/>
            <a:ext cx="1796741" cy="3390902"/>
          </a:xfrm>
          <a:custGeom>
            <a:avLst/>
            <a:gdLst/>
            <a:ahLst/>
            <a:cxnLst/>
            <a:rect l="l" t="t" r="r" b="b"/>
            <a:pathLst>
              <a:path w="2299161" h="4718428">
                <a:moveTo>
                  <a:pt x="2299162" y="0"/>
                </a:moveTo>
                <a:lnTo>
                  <a:pt x="0" y="0"/>
                </a:lnTo>
                <a:lnTo>
                  <a:pt x="0" y="4718428"/>
                </a:lnTo>
                <a:lnTo>
                  <a:pt x="2299162" y="4718428"/>
                </a:lnTo>
                <a:lnTo>
                  <a:pt x="2299162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00400" y="647700"/>
            <a:ext cx="12114092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8"/>
              </a:lnSpc>
            </a:pPr>
            <a:r>
              <a:rPr lang="en-US" sz="4000" b="1" spc="-126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TRÒ </a:t>
            </a:r>
            <a:r>
              <a:rPr lang="en-US" sz="4000" b="1" spc="-126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CHƠI </a:t>
            </a:r>
            <a:r>
              <a:rPr lang="en-US" sz="4000" b="1" spc="-126" smtClean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VÒNG TRÒN SIÊU TỐC</a:t>
            </a:r>
            <a:endParaRPr lang="en-US" sz="4000" b="1" spc="-126" dirty="0">
              <a:solidFill>
                <a:schemeClr val="bg1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pic>
        <p:nvPicPr>
          <p:cNvPr id="15" name="1105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8" cstate="print"/>
          <a:stretch>
            <a:fillRect/>
          </a:stretch>
        </p:blipFill>
        <p:spPr>
          <a:xfrm>
            <a:off x="3200400" y="201930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7" y="1943100"/>
            <a:ext cx="5543382" cy="6201148"/>
            <a:chOff x="0" y="0"/>
            <a:chExt cx="6762912" cy="7665141"/>
          </a:xfrm>
        </p:grpSpPr>
        <p:sp>
          <p:nvSpPr>
            <p:cNvPr id="4" name="Freeform 4"/>
            <p:cNvSpPr/>
            <p:nvPr/>
          </p:nvSpPr>
          <p:spPr>
            <a:xfrm>
              <a:off x="0" y="865138"/>
              <a:ext cx="6762912" cy="6800003"/>
            </a:xfrm>
            <a:custGeom>
              <a:avLst/>
              <a:gdLst/>
              <a:ahLst/>
              <a:cxnLst/>
              <a:rect l="l" t="t" r="r" b="b"/>
              <a:pathLst>
                <a:path w="6762912" h="6800003">
                  <a:moveTo>
                    <a:pt x="0" y="0"/>
                  </a:moveTo>
                  <a:lnTo>
                    <a:pt x="6762912" y="0"/>
                  </a:lnTo>
                  <a:lnTo>
                    <a:pt x="6762912" y="6800003"/>
                  </a:lnTo>
                  <a:lnTo>
                    <a:pt x="0" y="680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776153" y="0"/>
              <a:ext cx="5210606" cy="865138"/>
            </a:xfrm>
            <a:custGeom>
              <a:avLst/>
              <a:gdLst/>
              <a:ahLst/>
              <a:cxnLst/>
              <a:rect l="l" t="t" r="r" b="b"/>
              <a:pathLst>
                <a:path w="5210606" h="865138">
                  <a:moveTo>
                    <a:pt x="5210606" y="0"/>
                  </a:moveTo>
                  <a:lnTo>
                    <a:pt x="0" y="0"/>
                  </a:lnTo>
                  <a:lnTo>
                    <a:pt x="0" y="865138"/>
                  </a:lnTo>
                  <a:lnTo>
                    <a:pt x="5210606" y="865138"/>
                  </a:lnTo>
                  <a:lnTo>
                    <a:pt x="5210606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r="-403" b="-57737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6638756" y="1714500"/>
            <a:ext cx="5553244" cy="6429748"/>
            <a:chOff x="0" y="0"/>
            <a:chExt cx="6762912" cy="7665141"/>
          </a:xfrm>
        </p:grpSpPr>
        <p:sp>
          <p:nvSpPr>
            <p:cNvPr id="7" name="Freeform 7"/>
            <p:cNvSpPr/>
            <p:nvPr/>
          </p:nvSpPr>
          <p:spPr>
            <a:xfrm>
              <a:off x="0" y="865138"/>
              <a:ext cx="6762912" cy="6800003"/>
            </a:xfrm>
            <a:custGeom>
              <a:avLst/>
              <a:gdLst/>
              <a:ahLst/>
              <a:cxnLst/>
              <a:rect l="l" t="t" r="r" b="b"/>
              <a:pathLst>
                <a:path w="6762912" h="6800003">
                  <a:moveTo>
                    <a:pt x="0" y="0"/>
                  </a:moveTo>
                  <a:lnTo>
                    <a:pt x="6762912" y="0"/>
                  </a:lnTo>
                  <a:lnTo>
                    <a:pt x="6762912" y="6800003"/>
                  </a:lnTo>
                  <a:lnTo>
                    <a:pt x="0" y="680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76153" y="0"/>
              <a:ext cx="5210606" cy="865138"/>
            </a:xfrm>
            <a:custGeom>
              <a:avLst/>
              <a:gdLst/>
              <a:ahLst/>
              <a:cxnLst/>
              <a:rect l="l" t="t" r="r" b="b"/>
              <a:pathLst>
                <a:path w="5210606" h="865138">
                  <a:moveTo>
                    <a:pt x="0" y="0"/>
                  </a:moveTo>
                  <a:lnTo>
                    <a:pt x="5210606" y="0"/>
                  </a:lnTo>
                  <a:lnTo>
                    <a:pt x="5210606" y="865138"/>
                  </a:lnTo>
                  <a:lnTo>
                    <a:pt x="0" y="865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r="-403" b="-57737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2344400" y="1866900"/>
            <a:ext cx="5554952" cy="6277348"/>
            <a:chOff x="0" y="0"/>
            <a:chExt cx="6762912" cy="7665141"/>
          </a:xfrm>
        </p:grpSpPr>
        <p:sp>
          <p:nvSpPr>
            <p:cNvPr id="10" name="Freeform 10"/>
            <p:cNvSpPr/>
            <p:nvPr/>
          </p:nvSpPr>
          <p:spPr>
            <a:xfrm>
              <a:off x="0" y="865138"/>
              <a:ext cx="6762912" cy="6800003"/>
            </a:xfrm>
            <a:custGeom>
              <a:avLst/>
              <a:gdLst/>
              <a:ahLst/>
              <a:cxnLst/>
              <a:rect l="l" t="t" r="r" b="b"/>
              <a:pathLst>
                <a:path w="6762912" h="6800003">
                  <a:moveTo>
                    <a:pt x="0" y="0"/>
                  </a:moveTo>
                  <a:lnTo>
                    <a:pt x="6762912" y="0"/>
                  </a:lnTo>
                  <a:lnTo>
                    <a:pt x="6762912" y="6800003"/>
                  </a:lnTo>
                  <a:lnTo>
                    <a:pt x="0" y="680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776153" y="0"/>
              <a:ext cx="5210606" cy="865138"/>
            </a:xfrm>
            <a:custGeom>
              <a:avLst/>
              <a:gdLst/>
              <a:ahLst/>
              <a:cxnLst/>
              <a:rect l="l" t="t" r="r" b="b"/>
              <a:pathLst>
                <a:path w="5210606" h="865138">
                  <a:moveTo>
                    <a:pt x="5210606" y="0"/>
                  </a:moveTo>
                  <a:lnTo>
                    <a:pt x="0" y="0"/>
                  </a:lnTo>
                  <a:lnTo>
                    <a:pt x="0" y="865138"/>
                  </a:lnTo>
                  <a:lnTo>
                    <a:pt x="5210606" y="865138"/>
                  </a:lnTo>
                  <a:lnTo>
                    <a:pt x="5210606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r="-403" b="-57737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1049000" y="7124700"/>
            <a:ext cx="1752600" cy="4335188"/>
          </a:xfrm>
          <a:custGeom>
            <a:avLst/>
            <a:gdLst/>
            <a:ahLst/>
            <a:cxnLst/>
            <a:rect l="l" t="t" r="r" b="b"/>
            <a:pathLst>
              <a:path w="3582588" h="8279091">
                <a:moveTo>
                  <a:pt x="0" y="0"/>
                </a:moveTo>
                <a:lnTo>
                  <a:pt x="3582588" y="0"/>
                </a:lnTo>
                <a:lnTo>
                  <a:pt x="3582588" y="8279091"/>
                </a:lnTo>
                <a:lnTo>
                  <a:pt x="0" y="827909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90600" y="511274"/>
            <a:ext cx="16687800" cy="870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18"/>
              </a:lnSpc>
            </a:pPr>
            <a:r>
              <a:rPr lang="en-US" sz="4400" b="1" spc="-126" smtClean="0">
                <a:solidFill>
                  <a:srgbClr val="0000FF"/>
                </a:solidFill>
                <a:latin typeface="Cabin Bold"/>
                <a:ea typeface="Cabin Bold"/>
                <a:cs typeface="Cabin Bold"/>
                <a:sym typeface="Cabin Bold"/>
              </a:rPr>
              <a:t>Giải pháp 4: Đưa một số trò </a:t>
            </a:r>
            <a:r>
              <a:rPr lang="en-US" sz="4400" b="1" spc="-126">
                <a:solidFill>
                  <a:srgbClr val="0000FF"/>
                </a:solidFill>
                <a:latin typeface="Cabin Bold"/>
                <a:ea typeface="Cabin Bold"/>
                <a:cs typeface="Cabin Bold"/>
                <a:sym typeface="Cabin Bold"/>
              </a:rPr>
              <a:t>chơi </a:t>
            </a:r>
            <a:r>
              <a:rPr lang="en-US" sz="4400" b="1" spc="-126" smtClean="0">
                <a:solidFill>
                  <a:srgbClr val="0000FF"/>
                </a:solidFill>
                <a:latin typeface="Cabin Bold"/>
                <a:ea typeface="Cabin Bold"/>
                <a:cs typeface="Cabin Bold"/>
                <a:sym typeface="Cabin Bold"/>
              </a:rPr>
              <a:t>dân gian vào trong chương trình dạy học.</a:t>
            </a:r>
            <a:endParaRPr lang="en-US" sz="4400" b="1" spc="-126">
              <a:solidFill>
                <a:srgbClr val="0000FF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772400" y="8572500"/>
            <a:ext cx="1905000" cy="1714500"/>
          </a:xfrm>
          <a:custGeom>
            <a:avLst/>
            <a:gdLst/>
            <a:ahLst/>
            <a:cxnLst/>
            <a:rect l="l" t="t" r="r" b="b"/>
            <a:pathLst>
              <a:path w="2660830" h="3296073">
                <a:moveTo>
                  <a:pt x="0" y="0"/>
                </a:moveTo>
                <a:lnTo>
                  <a:pt x="2660830" y="0"/>
                </a:lnTo>
                <a:lnTo>
                  <a:pt x="2660830" y="3296072"/>
                </a:lnTo>
                <a:lnTo>
                  <a:pt x="0" y="3296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00400" y="8451024"/>
            <a:ext cx="3173096" cy="2685374"/>
          </a:xfrm>
          <a:custGeom>
            <a:avLst/>
            <a:gdLst/>
            <a:ahLst/>
            <a:cxnLst/>
            <a:rect l="l" t="t" r="r" b="b"/>
            <a:pathLst>
              <a:path w="3935095" h="3047910">
                <a:moveTo>
                  <a:pt x="0" y="0"/>
                </a:moveTo>
                <a:lnTo>
                  <a:pt x="3935095" y="0"/>
                </a:lnTo>
                <a:lnTo>
                  <a:pt x="3935095" y="3047910"/>
                </a:lnTo>
                <a:lnTo>
                  <a:pt x="0" y="3047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521899" y="8269901"/>
            <a:ext cx="1578154" cy="899794"/>
          </a:xfrm>
          <a:custGeom>
            <a:avLst/>
            <a:gdLst/>
            <a:ahLst/>
            <a:cxnLst/>
            <a:rect l="l" t="t" r="r" b="b"/>
            <a:pathLst>
              <a:path w="1957138" h="1021270">
                <a:moveTo>
                  <a:pt x="0" y="0"/>
                </a:moveTo>
                <a:lnTo>
                  <a:pt x="1957138" y="0"/>
                </a:lnTo>
                <a:lnTo>
                  <a:pt x="1957138" y="1021270"/>
                </a:lnTo>
                <a:lnTo>
                  <a:pt x="0" y="102127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777827" y="4229100"/>
            <a:ext cx="3499794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4"/>
              </a:lnSpc>
            </a:pPr>
            <a:r>
              <a:rPr lang="en-US" sz="3600" b="1" spc="-70" smtClean="0">
                <a:solidFill>
                  <a:srgbClr val="FCB762"/>
                </a:solidFill>
                <a:latin typeface="Cabin Bold"/>
                <a:ea typeface="Cabin Bold"/>
                <a:cs typeface="Cabin Bold"/>
                <a:sym typeface="Cabin Bold"/>
              </a:rPr>
              <a:t>Lựa chọn trò chơi phù hợp với nhu cầu, khả năng và nhận thức của trẻ.</a:t>
            </a:r>
            <a:endParaRPr lang="en-US" sz="3600" b="1" spc="-70">
              <a:solidFill>
                <a:srgbClr val="FCB762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351589" y="4229100"/>
            <a:ext cx="3793454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8"/>
              </a:lnSpc>
            </a:pPr>
            <a:r>
              <a:rPr lang="en-US" sz="3600" b="1" spc="-66" smtClean="0">
                <a:solidFill>
                  <a:srgbClr val="FCB762"/>
                </a:solidFill>
                <a:latin typeface="Cabin Bold"/>
                <a:ea typeface="Cabin Bold"/>
                <a:cs typeface="Cabin Bold"/>
                <a:sym typeface="Cabin Bold"/>
              </a:rPr>
              <a:t>Trò chơi dân gian cần đảm bảo nguyên tắc gắn kết với  mục tiêu vận động của bài học.</a:t>
            </a:r>
            <a:endParaRPr lang="en-US" sz="3600" b="1" spc="-66">
              <a:solidFill>
                <a:srgbClr val="FCB762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1676400" y="4229100"/>
            <a:ext cx="3499794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4"/>
              </a:lnSpc>
            </a:pPr>
            <a:r>
              <a:rPr lang="en-US" sz="3600" b="1" spc="-70" smtClean="0">
                <a:solidFill>
                  <a:srgbClr val="FCB762"/>
                </a:solidFill>
                <a:latin typeface="Cabin Bold"/>
                <a:ea typeface="Cabin Bold"/>
                <a:cs typeface="Cabin Bold"/>
                <a:sym typeface="Cabin Bold"/>
              </a:rPr>
              <a:t>Chủ động, sáng tạo trong việc tổ chức các hoạt động dạy học.</a:t>
            </a:r>
            <a:endParaRPr lang="en-US" sz="3600" b="1" spc="-70">
              <a:solidFill>
                <a:srgbClr val="FCB762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" y="0"/>
            <a:ext cx="18030738" cy="102870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2134" y="190500"/>
            <a:ext cx="15527556" cy="8985682"/>
            <a:chOff x="0" y="0"/>
            <a:chExt cx="20703406" cy="11354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02271" cy="11354372"/>
            </a:xfrm>
            <a:custGeom>
              <a:avLst/>
              <a:gdLst/>
              <a:ahLst/>
              <a:cxnLst/>
              <a:rect l="l" t="t" r="r" b="b"/>
              <a:pathLst>
                <a:path w="13802271" h="11354372">
                  <a:moveTo>
                    <a:pt x="0" y="0"/>
                  </a:moveTo>
                  <a:lnTo>
                    <a:pt x="13802271" y="0"/>
                  </a:lnTo>
                  <a:lnTo>
                    <a:pt x="13802271" y="11354372"/>
                  </a:lnTo>
                  <a:lnTo>
                    <a:pt x="0" y="11354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901135" y="0"/>
              <a:ext cx="13802271" cy="11354372"/>
            </a:xfrm>
            <a:custGeom>
              <a:avLst/>
              <a:gdLst/>
              <a:ahLst/>
              <a:cxnLst/>
              <a:rect l="l" t="t" r="r" b="b"/>
              <a:pathLst>
                <a:path w="13802271" h="11354372">
                  <a:moveTo>
                    <a:pt x="0" y="0"/>
                  </a:moveTo>
                  <a:lnTo>
                    <a:pt x="13802271" y="0"/>
                  </a:lnTo>
                  <a:lnTo>
                    <a:pt x="13802271" y="11354372"/>
                  </a:lnTo>
                  <a:lnTo>
                    <a:pt x="0" y="11354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867400" y="571500"/>
            <a:ext cx="6858142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8"/>
              </a:lnSpc>
            </a:pPr>
            <a:r>
              <a:rPr lang="en-US" sz="4000" b="1" spc="-100">
                <a:solidFill>
                  <a:srgbClr val="FC95AA"/>
                </a:solidFill>
                <a:latin typeface="Cabin Bold"/>
                <a:ea typeface="Cabin Bold"/>
                <a:cs typeface="Cabin Bold"/>
                <a:sym typeface="Cabin Bold"/>
              </a:rPr>
              <a:t>TRÒ CHƠI </a:t>
            </a:r>
            <a:r>
              <a:rPr lang="en-US" sz="4000" b="1" spc="-100" smtClean="0">
                <a:solidFill>
                  <a:srgbClr val="FC95AA"/>
                </a:solidFill>
                <a:latin typeface="Cabin Bold"/>
                <a:ea typeface="Cabin Bold"/>
                <a:cs typeface="Cabin Bold"/>
                <a:sym typeface="Cabin Bold"/>
              </a:rPr>
              <a:t>CƯỚP CỜ</a:t>
            </a:r>
            <a:endParaRPr lang="en-US" sz="4000" b="1" spc="-100">
              <a:solidFill>
                <a:srgbClr val="FC95AA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7" name="Freeform 7"/>
          <p:cNvSpPr/>
          <p:nvPr/>
        </p:nvSpPr>
        <p:spPr>
          <a:xfrm rot="-8957596" flipH="1" flipV="1">
            <a:off x="14821387" y="1001384"/>
            <a:ext cx="4169758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3"/>
                </a:moveTo>
                <a:lnTo>
                  <a:pt x="0" y="902183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3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6656226"/>
            <a:ext cx="1630788" cy="3630774"/>
          </a:xfrm>
          <a:custGeom>
            <a:avLst/>
            <a:gdLst/>
            <a:ahLst/>
            <a:cxnLst/>
            <a:rect l="l" t="t" r="r" b="b"/>
            <a:pathLst>
              <a:path w="2270975" h="4377784">
                <a:moveTo>
                  <a:pt x="0" y="0"/>
                </a:moveTo>
                <a:lnTo>
                  <a:pt x="2270976" y="0"/>
                </a:lnTo>
                <a:lnTo>
                  <a:pt x="2270976" y="4377783"/>
                </a:lnTo>
                <a:lnTo>
                  <a:pt x="0" y="437778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87800" y="6312584"/>
            <a:ext cx="1143000" cy="3974416"/>
          </a:xfrm>
          <a:custGeom>
            <a:avLst/>
            <a:gdLst/>
            <a:ahLst/>
            <a:cxnLst/>
            <a:rect l="l" t="t" r="r" b="b"/>
            <a:pathLst>
              <a:path w="3049796" h="8875067">
                <a:moveTo>
                  <a:pt x="0" y="0"/>
                </a:moveTo>
                <a:lnTo>
                  <a:pt x="3049796" y="0"/>
                </a:lnTo>
                <a:lnTo>
                  <a:pt x="3049796" y="8875067"/>
                </a:lnTo>
                <a:lnTo>
                  <a:pt x="0" y="8875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 cstate="print"/>
          <a:srcRect t="19840" r="12382" b="14052"/>
          <a:stretch>
            <a:fillRect/>
          </a:stretch>
        </p:blipFill>
        <p:spPr bwMode="auto">
          <a:xfrm>
            <a:off x="2895600" y="1409699"/>
            <a:ext cx="12115800" cy="68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" y="0"/>
            <a:ext cx="18030738" cy="102870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2134" y="190500"/>
            <a:ext cx="15527556" cy="9601200"/>
            <a:chOff x="0" y="0"/>
            <a:chExt cx="20703406" cy="11354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02271" cy="11354372"/>
            </a:xfrm>
            <a:custGeom>
              <a:avLst/>
              <a:gdLst/>
              <a:ahLst/>
              <a:cxnLst/>
              <a:rect l="l" t="t" r="r" b="b"/>
              <a:pathLst>
                <a:path w="13802271" h="11354372">
                  <a:moveTo>
                    <a:pt x="0" y="0"/>
                  </a:moveTo>
                  <a:lnTo>
                    <a:pt x="13802271" y="0"/>
                  </a:lnTo>
                  <a:lnTo>
                    <a:pt x="13802271" y="11354372"/>
                  </a:lnTo>
                  <a:lnTo>
                    <a:pt x="0" y="11354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901135" y="0"/>
              <a:ext cx="13802271" cy="11354372"/>
            </a:xfrm>
            <a:custGeom>
              <a:avLst/>
              <a:gdLst/>
              <a:ahLst/>
              <a:cxnLst/>
              <a:rect l="l" t="t" r="r" b="b"/>
              <a:pathLst>
                <a:path w="13802271" h="11354372">
                  <a:moveTo>
                    <a:pt x="0" y="0"/>
                  </a:moveTo>
                  <a:lnTo>
                    <a:pt x="13802271" y="0"/>
                  </a:lnTo>
                  <a:lnTo>
                    <a:pt x="13802271" y="11354372"/>
                  </a:lnTo>
                  <a:lnTo>
                    <a:pt x="0" y="11354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410200" y="8115300"/>
            <a:ext cx="6858142" cy="713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8"/>
              </a:lnSpc>
            </a:pPr>
            <a:r>
              <a:rPr lang="en-US" sz="4000" b="1" spc="-10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TRÒ CHƠI </a:t>
            </a:r>
            <a:r>
              <a:rPr lang="en-US" sz="4000" b="1" spc="-100" smtClean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RỒNG RẮN LÊN MÂY</a:t>
            </a:r>
            <a:endParaRPr lang="en-US" sz="4000" b="1" spc="-100">
              <a:solidFill>
                <a:schemeClr val="bg1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7" name="Freeform 7"/>
          <p:cNvSpPr/>
          <p:nvPr/>
        </p:nvSpPr>
        <p:spPr>
          <a:xfrm rot="-8957596" flipH="1" flipV="1">
            <a:off x="14821387" y="1001384"/>
            <a:ext cx="4169758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3"/>
                </a:moveTo>
                <a:lnTo>
                  <a:pt x="0" y="902183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3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6656226"/>
            <a:ext cx="1630788" cy="3630774"/>
          </a:xfrm>
          <a:custGeom>
            <a:avLst/>
            <a:gdLst/>
            <a:ahLst/>
            <a:cxnLst/>
            <a:rect l="l" t="t" r="r" b="b"/>
            <a:pathLst>
              <a:path w="2270975" h="4377784">
                <a:moveTo>
                  <a:pt x="0" y="0"/>
                </a:moveTo>
                <a:lnTo>
                  <a:pt x="2270976" y="0"/>
                </a:lnTo>
                <a:lnTo>
                  <a:pt x="2270976" y="4377783"/>
                </a:lnTo>
                <a:lnTo>
                  <a:pt x="0" y="437778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87800" y="6312584"/>
            <a:ext cx="1143000" cy="3974416"/>
          </a:xfrm>
          <a:custGeom>
            <a:avLst/>
            <a:gdLst/>
            <a:ahLst/>
            <a:cxnLst/>
            <a:rect l="l" t="t" r="r" b="b"/>
            <a:pathLst>
              <a:path w="3049796" h="8875067">
                <a:moveTo>
                  <a:pt x="0" y="0"/>
                </a:moveTo>
                <a:lnTo>
                  <a:pt x="3049796" y="0"/>
                </a:lnTo>
                <a:lnTo>
                  <a:pt x="3049796" y="8875067"/>
                </a:lnTo>
                <a:lnTo>
                  <a:pt x="0" y="8875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 cstate="print"/>
          <a:srcRect r="16250" b="29166"/>
          <a:stretch>
            <a:fillRect/>
          </a:stretch>
        </p:blipFill>
        <p:spPr bwMode="auto">
          <a:xfrm>
            <a:off x="3370729" y="723900"/>
            <a:ext cx="11412071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2200" y="8301957"/>
            <a:ext cx="1912770" cy="1912770"/>
          </a:xfrm>
          <a:custGeom>
            <a:avLst/>
            <a:gdLst/>
            <a:ahLst/>
            <a:cxnLst/>
            <a:rect l="l" t="t" r="r" b="b"/>
            <a:pathLst>
              <a:path w="1912769" h="1912769">
                <a:moveTo>
                  <a:pt x="0" y="0"/>
                </a:moveTo>
                <a:lnTo>
                  <a:pt x="1912769" y="0"/>
                </a:lnTo>
                <a:lnTo>
                  <a:pt x="1912769" y="1912770"/>
                </a:lnTo>
                <a:lnTo>
                  <a:pt x="0" y="191277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90800" y="-735137"/>
            <a:ext cx="1912770" cy="1912770"/>
          </a:xfrm>
          <a:custGeom>
            <a:avLst/>
            <a:gdLst/>
            <a:ahLst/>
            <a:cxnLst/>
            <a:rect l="l" t="t" r="r" b="b"/>
            <a:pathLst>
              <a:path w="1912769" h="1912769">
                <a:moveTo>
                  <a:pt x="0" y="0"/>
                </a:moveTo>
                <a:lnTo>
                  <a:pt x="1912769" y="0"/>
                </a:lnTo>
                <a:lnTo>
                  <a:pt x="1912769" y="1912770"/>
                </a:lnTo>
                <a:lnTo>
                  <a:pt x="0" y="191277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58676" y="419642"/>
            <a:ext cx="2812388" cy="281238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AE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943567" y="7707549"/>
            <a:ext cx="6524742" cy="6524742"/>
          </a:xfrm>
          <a:custGeom>
            <a:avLst/>
            <a:gdLst/>
            <a:ahLst/>
            <a:cxnLst/>
            <a:rect l="l" t="t" r="r" b="b"/>
            <a:pathLst>
              <a:path w="6524742" h="6524742">
                <a:moveTo>
                  <a:pt x="0" y="0"/>
                </a:moveTo>
                <a:lnTo>
                  <a:pt x="6524742" y="0"/>
                </a:lnTo>
                <a:lnTo>
                  <a:pt x="6524742" y="6524742"/>
                </a:lnTo>
                <a:lnTo>
                  <a:pt x="0" y="652474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3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64846" y="-4603290"/>
            <a:ext cx="7436700" cy="7436700"/>
          </a:xfrm>
          <a:custGeom>
            <a:avLst/>
            <a:gdLst/>
            <a:ahLst/>
            <a:cxnLst/>
            <a:rect l="l" t="t" r="r" b="b"/>
            <a:pathLst>
              <a:path w="7436699" h="7436699">
                <a:moveTo>
                  <a:pt x="0" y="0"/>
                </a:moveTo>
                <a:lnTo>
                  <a:pt x="7436699" y="0"/>
                </a:lnTo>
                <a:lnTo>
                  <a:pt x="7436699" y="7436699"/>
                </a:lnTo>
                <a:lnTo>
                  <a:pt x="0" y="74366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21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348010" y="-38100"/>
            <a:ext cx="1016190" cy="1016190"/>
          </a:xfrm>
          <a:custGeom>
            <a:avLst/>
            <a:gdLst/>
            <a:ahLst/>
            <a:cxnLst/>
            <a:rect l="l" t="t" r="r" b="b"/>
            <a:pathLst>
              <a:path w="1016189" h="1016189">
                <a:moveTo>
                  <a:pt x="0" y="0"/>
                </a:moveTo>
                <a:lnTo>
                  <a:pt x="1016190" y="0"/>
                </a:lnTo>
                <a:lnTo>
                  <a:pt x="1016190" y="1016190"/>
                </a:lnTo>
                <a:lnTo>
                  <a:pt x="0" y="10161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5715000" y="-568815"/>
            <a:ext cx="11424634" cy="114246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F6F5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03596" y="4350425"/>
            <a:ext cx="4854204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5400" b="1" smtClean="0">
                <a:solidFill>
                  <a:srgbClr val="ECE4CC"/>
                </a:solidFill>
                <a:latin typeface="Inter Bold"/>
                <a:ea typeface="Inter Bold"/>
                <a:cs typeface="Inter Bold"/>
                <a:sym typeface="Inter Bold"/>
              </a:rPr>
              <a:t>Giải pháp 5: Ứng dụng CNTT.</a:t>
            </a:r>
            <a:endParaRPr lang="en-US" sz="5400" b="1">
              <a:solidFill>
                <a:srgbClr val="ECE4CC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5867400" y="3924300"/>
            <a:ext cx="1980826" cy="198082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604B">
                <a:alpha val="14902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911683" y="3985411"/>
            <a:ext cx="1858600" cy="1858600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9B388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6324600" y="4375148"/>
            <a:ext cx="963006" cy="956986"/>
          </a:xfrm>
          <a:custGeom>
            <a:avLst/>
            <a:gdLst/>
            <a:ahLst/>
            <a:cxnLst/>
            <a:rect l="l" t="t" r="r" b="b"/>
            <a:pathLst>
              <a:path w="1284006" h="1275981">
                <a:moveTo>
                  <a:pt x="0" y="0"/>
                </a:moveTo>
                <a:lnTo>
                  <a:pt x="1284005" y="0"/>
                </a:lnTo>
                <a:lnTo>
                  <a:pt x="1284005" y="1275981"/>
                </a:lnTo>
                <a:lnTo>
                  <a:pt x="0" y="127598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7924800" y="4649775"/>
            <a:ext cx="80772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000" b="1" smtClean="0">
                <a:solidFill>
                  <a:srgbClr val="1C4F59"/>
                </a:solidFill>
                <a:latin typeface="Futura Bold"/>
                <a:ea typeface="Futura Bold"/>
                <a:cs typeface="Futura Bold"/>
                <a:sym typeface="Futura Bold"/>
              </a:rPr>
              <a:t>Sử dụng ứng dụng quản lí lớp học.</a:t>
            </a:r>
            <a:endParaRPr lang="en-US" sz="3200" b="1">
              <a:solidFill>
                <a:srgbClr val="1C4F59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grpSp>
        <p:nvGrpSpPr>
          <p:cNvPr id="43" name="Group 43"/>
          <p:cNvGrpSpPr/>
          <p:nvPr/>
        </p:nvGrpSpPr>
        <p:grpSpPr>
          <a:xfrm>
            <a:off x="5181600" y="1260845"/>
            <a:ext cx="2133600" cy="2057400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604B">
                <a:alpha val="14902"/>
              </a:srgbClr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274334" y="1257300"/>
            <a:ext cx="1985931" cy="205584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9B388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5815585" y="1714500"/>
            <a:ext cx="1091063" cy="984655"/>
          </a:xfrm>
          <a:custGeom>
            <a:avLst/>
            <a:gdLst/>
            <a:ahLst/>
            <a:cxnLst/>
            <a:rect l="l" t="t" r="r" b="b"/>
            <a:pathLst>
              <a:path w="1243947" h="1312873">
                <a:moveTo>
                  <a:pt x="0" y="0"/>
                </a:moveTo>
                <a:lnTo>
                  <a:pt x="1243947" y="0"/>
                </a:lnTo>
                <a:lnTo>
                  <a:pt x="1243947" y="1312873"/>
                </a:lnTo>
                <a:lnTo>
                  <a:pt x="0" y="1312873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7336465" y="1966340"/>
            <a:ext cx="10774942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4"/>
              </a:lnSpc>
            </a:pPr>
            <a:r>
              <a:rPr lang="en-US" sz="3200" b="1" smtClean="0">
                <a:solidFill>
                  <a:srgbClr val="1C4F59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lang="en-US" sz="3800" b="1" smtClean="0">
                <a:solidFill>
                  <a:srgbClr val="1C4F59"/>
                </a:solidFill>
                <a:latin typeface="Futura Bold"/>
                <a:ea typeface="Futura Bold"/>
                <a:cs typeface="Futura Bold"/>
                <a:sym typeface="Futura Bold"/>
              </a:rPr>
              <a:t>Sử dụng video hướng dẫn và mô phỏng trò chơi.</a:t>
            </a:r>
            <a:endParaRPr lang="en-US" sz="3800" b="1">
              <a:solidFill>
                <a:srgbClr val="1C4F59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2" name="Freeform 7"/>
          <p:cNvSpPr/>
          <p:nvPr/>
        </p:nvSpPr>
        <p:spPr>
          <a:xfrm flipH="1">
            <a:off x="8610600" y="2705100"/>
            <a:ext cx="4648200" cy="6858000"/>
          </a:xfrm>
          <a:custGeom>
            <a:avLst/>
            <a:gdLst/>
            <a:ahLst/>
            <a:cxnLst/>
            <a:rect l="l" t="t" r="r" b="b"/>
            <a:pathLst>
              <a:path w="7352145" h="11354665">
                <a:moveTo>
                  <a:pt x="7352145" y="0"/>
                </a:moveTo>
                <a:lnTo>
                  <a:pt x="0" y="0"/>
                </a:lnTo>
                <a:lnTo>
                  <a:pt x="0" y="11354664"/>
                </a:lnTo>
                <a:lnTo>
                  <a:pt x="7352145" y="11354664"/>
                </a:lnTo>
                <a:lnTo>
                  <a:pt x="7352145" y="0"/>
                </a:lnTo>
                <a:close/>
              </a:path>
            </a:pathLst>
          </a:custGeom>
          <a:blipFill>
            <a:blip r:embed="rId16" cstate="print"/>
            <a:stretch>
              <a:fillRect/>
            </a:stretch>
          </a:blipFill>
        </p:spPr>
      </p:sp>
      <p:sp>
        <p:nvSpPr>
          <p:cNvPr id="11267" name="AutoShape 3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9" name="AutoShape 5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1" name="AutoShape 7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3" name="AutoShape 9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2200" y="8301957"/>
            <a:ext cx="1912770" cy="1912770"/>
          </a:xfrm>
          <a:custGeom>
            <a:avLst/>
            <a:gdLst/>
            <a:ahLst/>
            <a:cxnLst/>
            <a:rect l="l" t="t" r="r" b="b"/>
            <a:pathLst>
              <a:path w="1912769" h="1912769">
                <a:moveTo>
                  <a:pt x="0" y="0"/>
                </a:moveTo>
                <a:lnTo>
                  <a:pt x="1912769" y="0"/>
                </a:lnTo>
                <a:lnTo>
                  <a:pt x="1912769" y="1912770"/>
                </a:lnTo>
                <a:lnTo>
                  <a:pt x="0" y="191277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90800" y="-735137"/>
            <a:ext cx="1912770" cy="1912770"/>
          </a:xfrm>
          <a:custGeom>
            <a:avLst/>
            <a:gdLst/>
            <a:ahLst/>
            <a:cxnLst/>
            <a:rect l="l" t="t" r="r" b="b"/>
            <a:pathLst>
              <a:path w="1912769" h="1912769">
                <a:moveTo>
                  <a:pt x="0" y="0"/>
                </a:moveTo>
                <a:lnTo>
                  <a:pt x="1912769" y="0"/>
                </a:lnTo>
                <a:lnTo>
                  <a:pt x="1912769" y="1912770"/>
                </a:lnTo>
                <a:lnTo>
                  <a:pt x="0" y="191277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58676" y="419642"/>
            <a:ext cx="2812388" cy="281238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AE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943567" y="7707549"/>
            <a:ext cx="6524742" cy="6524742"/>
          </a:xfrm>
          <a:custGeom>
            <a:avLst/>
            <a:gdLst/>
            <a:ahLst/>
            <a:cxnLst/>
            <a:rect l="l" t="t" r="r" b="b"/>
            <a:pathLst>
              <a:path w="6524742" h="6524742">
                <a:moveTo>
                  <a:pt x="0" y="0"/>
                </a:moveTo>
                <a:lnTo>
                  <a:pt x="6524742" y="0"/>
                </a:lnTo>
                <a:lnTo>
                  <a:pt x="6524742" y="6524742"/>
                </a:lnTo>
                <a:lnTo>
                  <a:pt x="0" y="652474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3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64846" y="-4603290"/>
            <a:ext cx="7436700" cy="7436700"/>
          </a:xfrm>
          <a:custGeom>
            <a:avLst/>
            <a:gdLst/>
            <a:ahLst/>
            <a:cxnLst/>
            <a:rect l="l" t="t" r="r" b="b"/>
            <a:pathLst>
              <a:path w="7436699" h="7436699">
                <a:moveTo>
                  <a:pt x="0" y="0"/>
                </a:moveTo>
                <a:lnTo>
                  <a:pt x="7436699" y="0"/>
                </a:lnTo>
                <a:lnTo>
                  <a:pt x="7436699" y="7436699"/>
                </a:lnTo>
                <a:lnTo>
                  <a:pt x="0" y="74366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21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348010" y="-38100"/>
            <a:ext cx="1016190" cy="1016190"/>
          </a:xfrm>
          <a:custGeom>
            <a:avLst/>
            <a:gdLst/>
            <a:ahLst/>
            <a:cxnLst/>
            <a:rect l="l" t="t" r="r" b="b"/>
            <a:pathLst>
              <a:path w="1016189" h="1016189">
                <a:moveTo>
                  <a:pt x="0" y="0"/>
                </a:moveTo>
                <a:lnTo>
                  <a:pt x="1016190" y="0"/>
                </a:lnTo>
                <a:lnTo>
                  <a:pt x="1016190" y="1016190"/>
                </a:lnTo>
                <a:lnTo>
                  <a:pt x="0" y="10161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271810" y="9270810"/>
            <a:ext cx="1016190" cy="1016190"/>
          </a:xfrm>
          <a:custGeom>
            <a:avLst/>
            <a:gdLst/>
            <a:ahLst/>
            <a:cxnLst/>
            <a:rect l="l" t="t" r="r" b="b"/>
            <a:pathLst>
              <a:path w="1016189" h="1016189">
                <a:moveTo>
                  <a:pt x="0" y="0"/>
                </a:moveTo>
                <a:lnTo>
                  <a:pt x="1016190" y="0"/>
                </a:lnTo>
                <a:lnTo>
                  <a:pt x="1016190" y="1016189"/>
                </a:lnTo>
                <a:lnTo>
                  <a:pt x="0" y="10161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5715000" y="-568815"/>
            <a:ext cx="11424634" cy="114246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F6F5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648200" y="8939197"/>
            <a:ext cx="635172" cy="1347846"/>
          </a:xfrm>
          <a:custGeom>
            <a:avLst/>
            <a:gdLst/>
            <a:ahLst/>
            <a:cxnLst/>
            <a:rect l="l" t="t" r="r" b="b"/>
            <a:pathLst>
              <a:path w="635172" h="1347845">
                <a:moveTo>
                  <a:pt x="0" y="0"/>
                </a:moveTo>
                <a:lnTo>
                  <a:pt x="635172" y="0"/>
                </a:lnTo>
                <a:lnTo>
                  <a:pt x="635172" y="1347845"/>
                </a:lnTo>
                <a:lnTo>
                  <a:pt x="0" y="134784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03596" y="4350425"/>
            <a:ext cx="4854204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5400" b="1" smtClean="0">
                <a:solidFill>
                  <a:srgbClr val="ECE4CC"/>
                </a:solidFill>
                <a:latin typeface="Inter Bold"/>
                <a:ea typeface="Inter Bold"/>
                <a:cs typeface="Inter Bold"/>
                <a:sym typeface="Inter Bold"/>
              </a:rPr>
              <a:t>Giải pháp 5: Ứng dụng CNTT.</a:t>
            </a:r>
            <a:endParaRPr lang="en-US" sz="5400" b="1">
              <a:solidFill>
                <a:srgbClr val="ECE4CC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67" name="AutoShape 3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9" name="AutoShape 5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1" name="AutoShape 7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3" name="AutoShape 9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8400" y="1562100"/>
            <a:ext cx="10913932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gray">
          <a:xfrm>
            <a:off x="3140076" y="3305176"/>
            <a:ext cx="11112500" cy="21717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black">
          <a:xfrm>
            <a:off x="5924575" y="3314700"/>
            <a:ext cx="11296650" cy="22159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82880" tIns="91440" rIns="182880" bIns="91440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 phần tích cực để giáo dục, rèn luyện cho học sinh phát triển trở thành con người toàn diện.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gray">
          <a:xfrm>
            <a:off x="4191000" y="4062412"/>
            <a:ext cx="1066800" cy="5715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8613" name="Picture 5" descr="DO_circl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086099"/>
            <a:ext cx="2590800" cy="2514601"/>
          </a:xfrm>
          <a:prstGeom prst="rect">
            <a:avLst/>
          </a:prstGeom>
          <a:noFill/>
        </p:spPr>
      </p:pic>
      <p:sp>
        <p:nvSpPr>
          <p:cNvPr id="68614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1104900"/>
            <a:ext cx="16459200" cy="1390650"/>
          </a:xfrm>
        </p:spPr>
        <p:txBody>
          <a:bodyPr/>
          <a:lstStyle/>
          <a:p>
            <a:r>
              <a:rPr lang="en-US" sz="6600" smtClean="0">
                <a:latin typeface="Times New Roman" pitchFamily="18" charset="0"/>
                <a:cs typeface="Times New Roman" pitchFamily="18" charset="0"/>
              </a:rPr>
              <a:t>Lí do chọn biện pháp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black">
          <a:xfrm>
            <a:off x="1813229" y="3695700"/>
            <a:ext cx="2149171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82880" tIns="91440" rIns="182880" bIns="9144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6400" b="1" smtClean="0">
                <a:solidFill>
                  <a:srgbClr val="000000"/>
                </a:solidFill>
              </a:rPr>
              <a:t>1</a:t>
            </a:r>
            <a:endParaRPr lang="en-US" sz="6400" b="1">
              <a:solidFill>
                <a:srgbClr val="000000"/>
              </a:solidFill>
            </a:endParaRPr>
          </a:p>
        </p:txBody>
      </p:sp>
      <p:sp>
        <p:nvSpPr>
          <p:cNvPr id="68616" name="AutoShape 8"/>
          <p:cNvSpPr>
            <a:spLocks noChangeArrowheads="1"/>
          </p:cNvSpPr>
          <p:nvPr/>
        </p:nvSpPr>
        <p:spPr bwMode="gray">
          <a:xfrm>
            <a:off x="3140076" y="6248400"/>
            <a:ext cx="11112500" cy="21717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black">
          <a:xfrm>
            <a:off x="5753100" y="6286500"/>
            <a:ext cx="11468100" cy="22159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82880" tIns="91440" rIns="182880" bIns="91440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trò chơi vận động được sử dụng trong quá trình giáo dục thể chất đều mang tính mục đích rõ ràng.</a:t>
            </a:r>
            <a:endParaRPr lang="en-US" sz="4400" b="1">
              <a:solidFill>
                <a:srgbClr val="000000"/>
              </a:solidFill>
            </a:endParaRPr>
          </a:p>
        </p:txBody>
      </p:sp>
      <p:sp>
        <p:nvSpPr>
          <p:cNvPr id="68618" name="AutoShape 10"/>
          <p:cNvSpPr>
            <a:spLocks noChangeArrowheads="1"/>
          </p:cNvSpPr>
          <p:nvPr/>
        </p:nvSpPr>
        <p:spPr bwMode="gray">
          <a:xfrm>
            <a:off x="4101664" y="7007116"/>
            <a:ext cx="1066800" cy="5715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8619" name="Picture 11" descr="DP_circl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311" y="6089940"/>
            <a:ext cx="2722489" cy="2482560"/>
          </a:xfrm>
          <a:prstGeom prst="rect">
            <a:avLst/>
          </a:prstGeom>
          <a:noFill/>
        </p:spPr>
      </p:pic>
      <p:sp>
        <p:nvSpPr>
          <p:cNvPr id="68620" name="Text Box 12"/>
          <p:cNvSpPr txBox="1">
            <a:spLocks noChangeArrowheads="1"/>
          </p:cNvSpPr>
          <p:nvPr/>
        </p:nvSpPr>
        <p:spPr bwMode="black">
          <a:xfrm>
            <a:off x="1371601" y="6819900"/>
            <a:ext cx="2622830" cy="10464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82880" tIns="91440" rIns="182880" bIns="9144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5600" b="1" smtClean="0">
                <a:solidFill>
                  <a:srgbClr val="000000"/>
                </a:solidFill>
              </a:rPr>
              <a:t>2</a:t>
            </a:r>
            <a:endParaRPr lang="en-US" sz="5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animBg="1"/>
      <p:bldP spid="68611" grpId="0"/>
      <p:bldP spid="68612" grpId="0" animBg="1"/>
      <p:bldP spid="68615" grpId="0"/>
      <p:bldP spid="68616" grpId="0" animBg="1"/>
      <p:bldP spid="68617" grpId="0"/>
      <p:bldP spid="68618" grpId="0" animBg="1"/>
      <p:bldP spid="686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2200" y="8301957"/>
            <a:ext cx="1912770" cy="1912770"/>
          </a:xfrm>
          <a:custGeom>
            <a:avLst/>
            <a:gdLst/>
            <a:ahLst/>
            <a:cxnLst/>
            <a:rect l="l" t="t" r="r" b="b"/>
            <a:pathLst>
              <a:path w="1912769" h="1912769">
                <a:moveTo>
                  <a:pt x="0" y="0"/>
                </a:moveTo>
                <a:lnTo>
                  <a:pt x="1912769" y="0"/>
                </a:lnTo>
                <a:lnTo>
                  <a:pt x="1912769" y="1912770"/>
                </a:lnTo>
                <a:lnTo>
                  <a:pt x="0" y="191277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90800" y="-735137"/>
            <a:ext cx="1912770" cy="1912770"/>
          </a:xfrm>
          <a:custGeom>
            <a:avLst/>
            <a:gdLst/>
            <a:ahLst/>
            <a:cxnLst/>
            <a:rect l="l" t="t" r="r" b="b"/>
            <a:pathLst>
              <a:path w="1912769" h="1912769">
                <a:moveTo>
                  <a:pt x="0" y="0"/>
                </a:moveTo>
                <a:lnTo>
                  <a:pt x="1912769" y="0"/>
                </a:lnTo>
                <a:lnTo>
                  <a:pt x="1912769" y="1912770"/>
                </a:lnTo>
                <a:lnTo>
                  <a:pt x="0" y="191277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58676" y="419642"/>
            <a:ext cx="2812388" cy="281238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AE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943567" y="7707549"/>
            <a:ext cx="6524742" cy="6524742"/>
          </a:xfrm>
          <a:custGeom>
            <a:avLst/>
            <a:gdLst/>
            <a:ahLst/>
            <a:cxnLst/>
            <a:rect l="l" t="t" r="r" b="b"/>
            <a:pathLst>
              <a:path w="6524742" h="6524742">
                <a:moveTo>
                  <a:pt x="0" y="0"/>
                </a:moveTo>
                <a:lnTo>
                  <a:pt x="6524742" y="0"/>
                </a:lnTo>
                <a:lnTo>
                  <a:pt x="6524742" y="6524742"/>
                </a:lnTo>
                <a:lnTo>
                  <a:pt x="0" y="652474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3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64846" y="-4603290"/>
            <a:ext cx="7436700" cy="7436700"/>
          </a:xfrm>
          <a:custGeom>
            <a:avLst/>
            <a:gdLst/>
            <a:ahLst/>
            <a:cxnLst/>
            <a:rect l="l" t="t" r="r" b="b"/>
            <a:pathLst>
              <a:path w="7436699" h="7436699">
                <a:moveTo>
                  <a:pt x="0" y="0"/>
                </a:moveTo>
                <a:lnTo>
                  <a:pt x="7436699" y="0"/>
                </a:lnTo>
                <a:lnTo>
                  <a:pt x="7436699" y="7436699"/>
                </a:lnTo>
                <a:lnTo>
                  <a:pt x="0" y="74366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21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348010" y="-38100"/>
            <a:ext cx="1016190" cy="1016190"/>
          </a:xfrm>
          <a:custGeom>
            <a:avLst/>
            <a:gdLst/>
            <a:ahLst/>
            <a:cxnLst/>
            <a:rect l="l" t="t" r="r" b="b"/>
            <a:pathLst>
              <a:path w="1016189" h="1016189">
                <a:moveTo>
                  <a:pt x="0" y="0"/>
                </a:moveTo>
                <a:lnTo>
                  <a:pt x="1016190" y="0"/>
                </a:lnTo>
                <a:lnTo>
                  <a:pt x="1016190" y="1016190"/>
                </a:lnTo>
                <a:lnTo>
                  <a:pt x="0" y="10161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1"/>
          <p:cNvGrpSpPr/>
          <p:nvPr/>
        </p:nvGrpSpPr>
        <p:grpSpPr>
          <a:xfrm>
            <a:off x="-5715000" y="-568815"/>
            <a:ext cx="11424634" cy="114246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F6F5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03596" y="4350425"/>
            <a:ext cx="4854204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5400" b="1" smtClean="0">
                <a:solidFill>
                  <a:srgbClr val="ECE4CC"/>
                </a:solidFill>
                <a:latin typeface="Inter Bold"/>
                <a:ea typeface="Inter Bold"/>
                <a:cs typeface="Inter Bold"/>
                <a:sym typeface="Inter Bold"/>
              </a:rPr>
              <a:t>Giải pháp 5: Ứng dụng CNTT.</a:t>
            </a:r>
            <a:endParaRPr lang="en-US" sz="5400" b="1">
              <a:solidFill>
                <a:srgbClr val="ECE4CC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grpSp>
        <p:nvGrpSpPr>
          <p:cNvPr id="11" name="Group 30"/>
          <p:cNvGrpSpPr/>
          <p:nvPr/>
        </p:nvGrpSpPr>
        <p:grpSpPr>
          <a:xfrm>
            <a:off x="5867400" y="3924300"/>
            <a:ext cx="1980826" cy="198082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604B">
                <a:alpha val="14902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33"/>
          <p:cNvGrpSpPr/>
          <p:nvPr/>
        </p:nvGrpSpPr>
        <p:grpSpPr>
          <a:xfrm>
            <a:off x="5911683" y="3985411"/>
            <a:ext cx="1858600" cy="1858600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9B388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6324600" y="4375148"/>
            <a:ext cx="963006" cy="956986"/>
          </a:xfrm>
          <a:custGeom>
            <a:avLst/>
            <a:gdLst/>
            <a:ahLst/>
            <a:cxnLst/>
            <a:rect l="l" t="t" r="r" b="b"/>
            <a:pathLst>
              <a:path w="1284006" h="1275981">
                <a:moveTo>
                  <a:pt x="0" y="0"/>
                </a:moveTo>
                <a:lnTo>
                  <a:pt x="1284005" y="0"/>
                </a:lnTo>
                <a:lnTo>
                  <a:pt x="1284005" y="1275981"/>
                </a:lnTo>
                <a:lnTo>
                  <a:pt x="0" y="127598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7924800" y="4649775"/>
            <a:ext cx="80772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000" b="1" smtClean="0">
                <a:solidFill>
                  <a:srgbClr val="1C4F59"/>
                </a:solidFill>
                <a:latin typeface="Futura Bold"/>
                <a:ea typeface="Futura Bold"/>
                <a:cs typeface="Futura Bold"/>
                <a:sym typeface="Futura Bold"/>
              </a:rPr>
              <a:t>Sử dụng ứng dụng quản lí lớp học.</a:t>
            </a:r>
            <a:endParaRPr lang="en-US" sz="3200" b="1">
              <a:solidFill>
                <a:srgbClr val="1C4F59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grpSp>
        <p:nvGrpSpPr>
          <p:cNvPr id="16" name="Group 43"/>
          <p:cNvGrpSpPr/>
          <p:nvPr/>
        </p:nvGrpSpPr>
        <p:grpSpPr>
          <a:xfrm>
            <a:off x="5181600" y="1260845"/>
            <a:ext cx="2133600" cy="2057400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604B">
                <a:alpha val="14902"/>
              </a:srgbClr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46"/>
          <p:cNvGrpSpPr/>
          <p:nvPr/>
        </p:nvGrpSpPr>
        <p:grpSpPr>
          <a:xfrm>
            <a:off x="5274334" y="1257300"/>
            <a:ext cx="1985931" cy="205584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9B388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5815585" y="1714500"/>
            <a:ext cx="1091063" cy="984655"/>
          </a:xfrm>
          <a:custGeom>
            <a:avLst/>
            <a:gdLst/>
            <a:ahLst/>
            <a:cxnLst/>
            <a:rect l="l" t="t" r="r" b="b"/>
            <a:pathLst>
              <a:path w="1243947" h="1312873">
                <a:moveTo>
                  <a:pt x="0" y="0"/>
                </a:moveTo>
                <a:lnTo>
                  <a:pt x="1243947" y="0"/>
                </a:lnTo>
                <a:lnTo>
                  <a:pt x="1243947" y="1312873"/>
                </a:lnTo>
                <a:lnTo>
                  <a:pt x="0" y="1312873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7336465" y="1966340"/>
            <a:ext cx="10774942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4"/>
              </a:lnSpc>
            </a:pPr>
            <a:r>
              <a:rPr lang="en-US" sz="3200" b="1" smtClean="0">
                <a:solidFill>
                  <a:srgbClr val="1C4F59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lang="en-US" sz="3800" b="1" smtClean="0">
                <a:solidFill>
                  <a:srgbClr val="1C4F59"/>
                </a:solidFill>
                <a:latin typeface="Futura Bold"/>
                <a:ea typeface="Futura Bold"/>
                <a:cs typeface="Futura Bold"/>
                <a:sym typeface="Futura Bold"/>
              </a:rPr>
              <a:t>Sử dụng video hướng dẫn và mô phỏng trò chơi.</a:t>
            </a:r>
            <a:endParaRPr lang="en-US" sz="3800" b="1">
              <a:solidFill>
                <a:srgbClr val="1C4F59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67" name="AutoShape 3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9" name="AutoShape 5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1" name="AutoShape 7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3" name="AutoShape 9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8" name="Group 17"/>
          <p:cNvGrpSpPr/>
          <p:nvPr/>
        </p:nvGrpSpPr>
        <p:grpSpPr>
          <a:xfrm>
            <a:off x="5266660" y="6667500"/>
            <a:ext cx="1980826" cy="1980826"/>
            <a:chOff x="0" y="0"/>
            <a:chExt cx="812800" cy="812800"/>
          </a:xfrm>
        </p:grpSpPr>
        <p:sp>
          <p:nvSpPr>
            <p:cNvPr id="39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604B">
                <a:alpha val="14902"/>
              </a:srgbClr>
            </a:solidFill>
          </p:spPr>
        </p:sp>
        <p:sp>
          <p:nvSpPr>
            <p:cNvPr id="40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1" name="Group 20"/>
          <p:cNvGrpSpPr/>
          <p:nvPr/>
        </p:nvGrpSpPr>
        <p:grpSpPr>
          <a:xfrm>
            <a:off x="5334000" y="6721003"/>
            <a:ext cx="1858600" cy="1858600"/>
            <a:chOff x="0" y="0"/>
            <a:chExt cx="812800" cy="812800"/>
          </a:xfrm>
        </p:grpSpPr>
        <p:sp>
          <p:nvSpPr>
            <p:cNvPr id="42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9B388"/>
            </a:solidFill>
          </p:spPr>
        </p:sp>
        <p:sp>
          <p:nvSpPr>
            <p:cNvPr id="43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6" name="Freeform 23"/>
          <p:cNvSpPr/>
          <p:nvPr/>
        </p:nvSpPr>
        <p:spPr>
          <a:xfrm>
            <a:off x="5713144" y="7100147"/>
            <a:ext cx="1100312" cy="1100312"/>
          </a:xfrm>
          <a:custGeom>
            <a:avLst/>
            <a:gdLst/>
            <a:ahLst/>
            <a:cxnLst/>
            <a:rect l="l" t="t" r="r" b="b"/>
            <a:pathLst>
              <a:path w="1467082" h="1467082">
                <a:moveTo>
                  <a:pt x="0" y="0"/>
                </a:moveTo>
                <a:lnTo>
                  <a:pt x="1467082" y="0"/>
                </a:lnTo>
                <a:lnTo>
                  <a:pt x="1467082" y="1467082"/>
                </a:lnTo>
                <a:lnTo>
                  <a:pt x="0" y="1467082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24"/>
          <p:cNvSpPr txBox="1"/>
          <p:nvPr/>
        </p:nvSpPr>
        <p:spPr>
          <a:xfrm>
            <a:off x="7246482" y="7429492"/>
            <a:ext cx="951751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6"/>
              </a:lnSpc>
            </a:pPr>
            <a:r>
              <a:rPr lang="en-US" sz="3800" b="1" smtClean="0">
                <a:solidFill>
                  <a:srgbClr val="1C4F59"/>
                </a:solidFill>
                <a:latin typeface="Futura Bold"/>
                <a:ea typeface="Futura Bold"/>
                <a:cs typeface="Futura Bold"/>
                <a:sym typeface="Futura Bold"/>
              </a:rPr>
              <a:t>Dùng ứng dụng đo sức khỏe và vận động</a:t>
            </a:r>
            <a:endParaRPr lang="en-US" sz="3800" b="1">
              <a:solidFill>
                <a:srgbClr val="1C4F59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2200" y="8301957"/>
            <a:ext cx="1912770" cy="1912770"/>
          </a:xfrm>
          <a:custGeom>
            <a:avLst/>
            <a:gdLst/>
            <a:ahLst/>
            <a:cxnLst/>
            <a:rect l="l" t="t" r="r" b="b"/>
            <a:pathLst>
              <a:path w="1912769" h="1912769">
                <a:moveTo>
                  <a:pt x="0" y="0"/>
                </a:moveTo>
                <a:lnTo>
                  <a:pt x="1912769" y="0"/>
                </a:lnTo>
                <a:lnTo>
                  <a:pt x="1912769" y="1912770"/>
                </a:lnTo>
                <a:lnTo>
                  <a:pt x="0" y="191277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90800" y="-735137"/>
            <a:ext cx="1912770" cy="1912770"/>
          </a:xfrm>
          <a:custGeom>
            <a:avLst/>
            <a:gdLst/>
            <a:ahLst/>
            <a:cxnLst/>
            <a:rect l="l" t="t" r="r" b="b"/>
            <a:pathLst>
              <a:path w="1912769" h="1912769">
                <a:moveTo>
                  <a:pt x="0" y="0"/>
                </a:moveTo>
                <a:lnTo>
                  <a:pt x="1912769" y="0"/>
                </a:lnTo>
                <a:lnTo>
                  <a:pt x="1912769" y="1912770"/>
                </a:lnTo>
                <a:lnTo>
                  <a:pt x="0" y="191277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58676" y="419642"/>
            <a:ext cx="2812388" cy="281238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AE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943567" y="7707549"/>
            <a:ext cx="6524742" cy="6524742"/>
          </a:xfrm>
          <a:custGeom>
            <a:avLst/>
            <a:gdLst/>
            <a:ahLst/>
            <a:cxnLst/>
            <a:rect l="l" t="t" r="r" b="b"/>
            <a:pathLst>
              <a:path w="6524742" h="6524742">
                <a:moveTo>
                  <a:pt x="0" y="0"/>
                </a:moveTo>
                <a:lnTo>
                  <a:pt x="6524742" y="0"/>
                </a:lnTo>
                <a:lnTo>
                  <a:pt x="6524742" y="6524742"/>
                </a:lnTo>
                <a:lnTo>
                  <a:pt x="0" y="652474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3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64846" y="-4603290"/>
            <a:ext cx="7436700" cy="7436700"/>
          </a:xfrm>
          <a:custGeom>
            <a:avLst/>
            <a:gdLst/>
            <a:ahLst/>
            <a:cxnLst/>
            <a:rect l="l" t="t" r="r" b="b"/>
            <a:pathLst>
              <a:path w="7436699" h="7436699">
                <a:moveTo>
                  <a:pt x="0" y="0"/>
                </a:moveTo>
                <a:lnTo>
                  <a:pt x="7436699" y="0"/>
                </a:lnTo>
                <a:lnTo>
                  <a:pt x="7436699" y="7436699"/>
                </a:lnTo>
                <a:lnTo>
                  <a:pt x="0" y="74366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21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348010" y="-38100"/>
            <a:ext cx="1016190" cy="1016190"/>
          </a:xfrm>
          <a:custGeom>
            <a:avLst/>
            <a:gdLst/>
            <a:ahLst/>
            <a:cxnLst/>
            <a:rect l="l" t="t" r="r" b="b"/>
            <a:pathLst>
              <a:path w="1016189" h="1016189">
                <a:moveTo>
                  <a:pt x="0" y="0"/>
                </a:moveTo>
                <a:lnTo>
                  <a:pt x="1016190" y="0"/>
                </a:lnTo>
                <a:lnTo>
                  <a:pt x="1016190" y="1016190"/>
                </a:lnTo>
                <a:lnTo>
                  <a:pt x="0" y="10161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271810" y="9270810"/>
            <a:ext cx="1016190" cy="1016190"/>
          </a:xfrm>
          <a:custGeom>
            <a:avLst/>
            <a:gdLst/>
            <a:ahLst/>
            <a:cxnLst/>
            <a:rect l="l" t="t" r="r" b="b"/>
            <a:pathLst>
              <a:path w="1016189" h="1016189">
                <a:moveTo>
                  <a:pt x="0" y="0"/>
                </a:moveTo>
                <a:lnTo>
                  <a:pt x="1016190" y="0"/>
                </a:lnTo>
                <a:lnTo>
                  <a:pt x="1016190" y="1016189"/>
                </a:lnTo>
                <a:lnTo>
                  <a:pt x="0" y="10161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5715000" y="-568815"/>
            <a:ext cx="11424634" cy="114246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F6F5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648200" y="8939197"/>
            <a:ext cx="635172" cy="1347846"/>
          </a:xfrm>
          <a:custGeom>
            <a:avLst/>
            <a:gdLst/>
            <a:ahLst/>
            <a:cxnLst/>
            <a:rect l="l" t="t" r="r" b="b"/>
            <a:pathLst>
              <a:path w="635172" h="1347845">
                <a:moveTo>
                  <a:pt x="0" y="0"/>
                </a:moveTo>
                <a:lnTo>
                  <a:pt x="635172" y="0"/>
                </a:lnTo>
                <a:lnTo>
                  <a:pt x="635172" y="1347845"/>
                </a:lnTo>
                <a:lnTo>
                  <a:pt x="0" y="134784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03596" y="4350425"/>
            <a:ext cx="4854204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5400" b="1" smtClean="0">
                <a:solidFill>
                  <a:srgbClr val="ECE4CC"/>
                </a:solidFill>
                <a:latin typeface="Inter Bold"/>
                <a:ea typeface="Inter Bold"/>
                <a:cs typeface="Inter Bold"/>
                <a:sym typeface="Inter Bold"/>
              </a:rPr>
              <a:t>Giải pháp 5: Ứng dụng CNTT.</a:t>
            </a:r>
            <a:endParaRPr lang="en-US" sz="5400" b="1">
              <a:solidFill>
                <a:srgbClr val="ECE4CC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67" name="AutoShape 3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9" name="AutoShape 5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1" name="AutoShape 7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3" name="AutoShape 9" descr="https://cdn2.cellphones.com.vn/x/media/catalog/product/t/e/text_ng_n_-_2024-08-01t155617.0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10600" y="1409700"/>
            <a:ext cx="5257800" cy="683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 cstate="print"/>
            <a:stretch>
              <a:fillRect l="-15444" r="-154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95477" y="0"/>
            <a:ext cx="5416698" cy="10796660"/>
            <a:chOff x="0" y="0"/>
            <a:chExt cx="1426620" cy="28435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6620" cy="2843565"/>
            </a:xfrm>
            <a:custGeom>
              <a:avLst/>
              <a:gdLst/>
              <a:ahLst/>
              <a:cxnLst/>
              <a:rect l="l" t="t" r="r" b="b"/>
              <a:pathLst>
                <a:path w="1426620" h="2843565">
                  <a:moveTo>
                    <a:pt x="85756" y="0"/>
                  </a:moveTo>
                  <a:lnTo>
                    <a:pt x="1340864" y="0"/>
                  </a:lnTo>
                  <a:cubicBezTo>
                    <a:pt x="1363608" y="0"/>
                    <a:pt x="1385420" y="9035"/>
                    <a:pt x="1401503" y="25117"/>
                  </a:cubicBezTo>
                  <a:cubicBezTo>
                    <a:pt x="1417585" y="41200"/>
                    <a:pt x="1426620" y="63012"/>
                    <a:pt x="1426620" y="85756"/>
                  </a:cubicBezTo>
                  <a:lnTo>
                    <a:pt x="1426620" y="2757809"/>
                  </a:lnTo>
                  <a:cubicBezTo>
                    <a:pt x="1426620" y="2780553"/>
                    <a:pt x="1417585" y="2802365"/>
                    <a:pt x="1401503" y="2818447"/>
                  </a:cubicBezTo>
                  <a:cubicBezTo>
                    <a:pt x="1385420" y="2834530"/>
                    <a:pt x="1363608" y="2843565"/>
                    <a:pt x="1340864" y="2843565"/>
                  </a:cubicBezTo>
                  <a:lnTo>
                    <a:pt x="85756" y="2843565"/>
                  </a:lnTo>
                  <a:cubicBezTo>
                    <a:pt x="63012" y="2843565"/>
                    <a:pt x="41200" y="2834530"/>
                    <a:pt x="25117" y="2818447"/>
                  </a:cubicBezTo>
                  <a:cubicBezTo>
                    <a:pt x="9035" y="2802365"/>
                    <a:pt x="0" y="2780553"/>
                    <a:pt x="0" y="2757809"/>
                  </a:cubicBezTo>
                  <a:lnTo>
                    <a:pt x="0" y="85756"/>
                  </a:lnTo>
                  <a:cubicBezTo>
                    <a:pt x="0" y="63012"/>
                    <a:pt x="9035" y="41200"/>
                    <a:pt x="25117" y="25117"/>
                  </a:cubicBezTo>
                  <a:cubicBezTo>
                    <a:pt x="41200" y="9035"/>
                    <a:pt x="63012" y="0"/>
                    <a:pt x="85756" y="0"/>
                  </a:cubicBezTo>
                  <a:close/>
                </a:path>
              </a:pathLst>
            </a:custGeom>
            <a:solidFill>
              <a:srgbClr val="28211E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26620" cy="2881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33400" y="2933700"/>
            <a:ext cx="2590800" cy="288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10"/>
              </a:lnSpc>
            </a:pPr>
            <a:r>
              <a:rPr lang="en-US" sz="4200" b="1">
                <a:solidFill>
                  <a:schemeClr val="bg1"/>
                </a:solidFill>
                <a:latin typeface="Times New Roman" pitchFamily="18" charset="0"/>
                <a:ea typeface="Poppins Ultra-Bold"/>
                <a:cs typeface="Times New Roman" pitchFamily="18" charset="0"/>
                <a:sym typeface="Poppins Ultra-Bold"/>
              </a:rPr>
              <a:t>Tính mới và hiệu quả của biện pháp mang lại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89487" y="8343941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7" y="0"/>
                </a:lnTo>
                <a:lnTo>
                  <a:pt x="2105667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6267860" y="932597"/>
            <a:ext cx="1301788" cy="1152374"/>
          </a:xfrm>
          <a:custGeom>
            <a:avLst/>
            <a:gdLst/>
            <a:ahLst/>
            <a:cxnLst/>
            <a:rect l="l" t="t" r="r" b="b"/>
            <a:pathLst>
              <a:path w="1301788" h="1152374">
                <a:moveTo>
                  <a:pt x="0" y="0"/>
                </a:moveTo>
                <a:lnTo>
                  <a:pt x="1301788" y="0"/>
                </a:lnTo>
                <a:lnTo>
                  <a:pt x="1301788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r="-61751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839145" y="8588649"/>
            <a:ext cx="2882434" cy="288243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846821" y="-406905"/>
            <a:ext cx="2882434" cy="288243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133327" y="2476501"/>
            <a:ext cx="1425874" cy="1425874"/>
            <a:chOff x="0" y="0"/>
            <a:chExt cx="1901165" cy="1901165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901165" cy="1901165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EA78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6594" tIns="46594" rIns="46594" bIns="4659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77606" y="465573"/>
              <a:ext cx="1345953" cy="970019"/>
            </a:xfrm>
            <a:custGeom>
              <a:avLst/>
              <a:gdLst/>
              <a:ahLst/>
              <a:cxnLst/>
              <a:rect l="l" t="t" r="r" b="b"/>
              <a:pathLst>
                <a:path w="1345953" h="970019">
                  <a:moveTo>
                    <a:pt x="0" y="0"/>
                  </a:moveTo>
                  <a:lnTo>
                    <a:pt x="1345953" y="0"/>
                  </a:lnTo>
                  <a:lnTo>
                    <a:pt x="1345953" y="970019"/>
                  </a:lnTo>
                  <a:lnTo>
                    <a:pt x="0" y="970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4133327" y="4914911"/>
            <a:ext cx="1425874" cy="1425874"/>
            <a:chOff x="0" y="0"/>
            <a:chExt cx="1901165" cy="190116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01165" cy="1901165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EA788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6594" tIns="46594" rIns="46594" bIns="4659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-10800000">
              <a:off x="385286" y="385286"/>
              <a:ext cx="1130592" cy="1130592"/>
            </a:xfrm>
            <a:custGeom>
              <a:avLst/>
              <a:gdLst/>
              <a:ahLst/>
              <a:cxnLst/>
              <a:rect l="l" t="t" r="r" b="b"/>
              <a:pathLst>
                <a:path w="1130592" h="1130592">
                  <a:moveTo>
                    <a:pt x="0" y="0"/>
                  </a:moveTo>
                  <a:lnTo>
                    <a:pt x="1130593" y="0"/>
                  </a:lnTo>
                  <a:lnTo>
                    <a:pt x="1130593" y="1130593"/>
                  </a:lnTo>
                  <a:lnTo>
                    <a:pt x="0" y="1130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4083291" y="7353311"/>
            <a:ext cx="1475938" cy="1475938"/>
            <a:chOff x="0" y="0"/>
            <a:chExt cx="1967917" cy="1967917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1967917" cy="196791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EA788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6594" tIns="46594" rIns="46594" bIns="4659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398814" y="398814"/>
              <a:ext cx="1170289" cy="1170289"/>
            </a:xfrm>
            <a:custGeom>
              <a:avLst/>
              <a:gdLst/>
              <a:ahLst/>
              <a:cxnLst/>
              <a:rect l="l" t="t" r="r" b="b"/>
              <a:pathLst>
                <a:path w="1170289" h="1170289">
                  <a:moveTo>
                    <a:pt x="0" y="0"/>
                  </a:moveTo>
                  <a:lnTo>
                    <a:pt x="1170289" y="0"/>
                  </a:lnTo>
                  <a:lnTo>
                    <a:pt x="1170289" y="1170289"/>
                  </a:lnTo>
                  <a:lnTo>
                    <a:pt x="0" y="1170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5938156" y="2812296"/>
            <a:ext cx="11861648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000000"/>
                </a:solidFill>
                <a:latin typeface="Times New Roman" pitchFamily="18" charset="0"/>
                <a:ea typeface="Poppins Bold"/>
                <a:cs typeface="Times New Roman" pitchFamily="18" charset="0"/>
                <a:sym typeface="Poppins Bold"/>
              </a:rPr>
              <a:t>Các em hứng thú hơn trong quá trình tham gia trò chơi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969193" y="5354191"/>
            <a:ext cx="9331550" cy="624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b="1" smtClean="0">
                <a:solidFill>
                  <a:srgbClr val="000000"/>
                </a:solidFill>
                <a:latin typeface="Times New Roman" pitchFamily="18" charset="0"/>
                <a:ea typeface="Poppins Bold"/>
                <a:cs typeface="Times New Roman" pitchFamily="18" charset="0"/>
                <a:sym typeface="Poppins Bold"/>
              </a:rPr>
              <a:t>Yêu thích môn học hơn.</a:t>
            </a:r>
            <a:endParaRPr lang="en-US" sz="3800" b="1">
              <a:solidFill>
                <a:srgbClr val="000000"/>
              </a:solidFill>
              <a:latin typeface="Times New Roman" pitchFamily="18" charset="0"/>
              <a:ea typeface="Poppins Bold"/>
              <a:cs typeface="Times New Roman" pitchFamily="18" charset="0"/>
              <a:sym typeface="Poppins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5969152" y="7436993"/>
            <a:ext cx="11328248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000000"/>
                </a:solidFill>
                <a:latin typeface="Times New Roman" pitchFamily="18" charset="0"/>
                <a:ea typeface="Poppins Bold"/>
                <a:cs typeface="Times New Roman" pitchFamily="18" charset="0"/>
                <a:sym typeface="Poppins Bold"/>
              </a:rPr>
              <a:t>Rèn được ý thức phẩm chất như: Kiên trì, chịu khó, nhẫn nại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815758" flipH="1">
            <a:off x="1659827" y="1439040"/>
            <a:ext cx="16376994" cy="16840096"/>
          </a:xfrm>
          <a:custGeom>
            <a:avLst/>
            <a:gdLst/>
            <a:ahLst/>
            <a:cxnLst/>
            <a:rect l="l" t="t" r="r" b="b"/>
            <a:pathLst>
              <a:path w="16376994" h="16840096">
                <a:moveTo>
                  <a:pt x="16376994" y="0"/>
                </a:moveTo>
                <a:lnTo>
                  <a:pt x="0" y="0"/>
                </a:lnTo>
                <a:lnTo>
                  <a:pt x="0" y="16840096"/>
                </a:lnTo>
                <a:lnTo>
                  <a:pt x="16376994" y="16840096"/>
                </a:lnTo>
                <a:lnTo>
                  <a:pt x="16376994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3850744" y="-4266733"/>
            <a:ext cx="10586512" cy="18820466"/>
          </a:xfrm>
          <a:custGeom>
            <a:avLst/>
            <a:gdLst/>
            <a:ahLst/>
            <a:cxnLst/>
            <a:rect l="l" t="t" r="r" b="b"/>
            <a:pathLst>
              <a:path w="10586512" h="18820466">
                <a:moveTo>
                  <a:pt x="0" y="0"/>
                </a:moveTo>
                <a:lnTo>
                  <a:pt x="10586512" y="0"/>
                </a:lnTo>
                <a:lnTo>
                  <a:pt x="10586512" y="18820466"/>
                </a:lnTo>
                <a:lnTo>
                  <a:pt x="0" y="1882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50000"/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588346" y="3121559"/>
            <a:ext cx="7670956" cy="5591834"/>
            <a:chOff x="0" y="0"/>
            <a:chExt cx="7221491" cy="5264191"/>
          </a:xfrm>
        </p:grpSpPr>
        <p:sp>
          <p:nvSpPr>
            <p:cNvPr id="15" name="Freeform 15"/>
            <p:cNvSpPr/>
            <p:nvPr/>
          </p:nvSpPr>
          <p:spPr>
            <a:xfrm>
              <a:off x="-9098" y="-6509"/>
              <a:ext cx="7235822" cy="5296245"/>
            </a:xfrm>
            <a:custGeom>
              <a:avLst/>
              <a:gdLst/>
              <a:ahLst/>
              <a:cxnLst/>
              <a:rect l="l" t="t" r="r" b="b"/>
              <a:pathLst>
                <a:path w="7235822" h="5296245">
                  <a:moveTo>
                    <a:pt x="63030" y="4702691"/>
                  </a:moveTo>
                  <a:cubicBezTo>
                    <a:pt x="63030" y="4702691"/>
                    <a:pt x="0" y="445612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42748" y="6965"/>
                  </a:cubicBezTo>
                  <a:cubicBezTo>
                    <a:pt x="6559497" y="16819"/>
                    <a:pt x="6763811" y="36481"/>
                    <a:pt x="6898000" y="101690"/>
                  </a:cubicBezTo>
                  <a:cubicBezTo>
                    <a:pt x="7154046" y="226120"/>
                    <a:pt x="7235821" y="459160"/>
                    <a:pt x="7230333" y="704684"/>
                  </a:cubicBezTo>
                  <a:cubicBezTo>
                    <a:pt x="7230333" y="704684"/>
                    <a:pt x="7187045" y="1013073"/>
                    <a:pt x="7194479" y="1248607"/>
                  </a:cubicBezTo>
                  <a:cubicBezTo>
                    <a:pt x="7201602" y="4444493"/>
                    <a:pt x="7208759" y="4640096"/>
                    <a:pt x="7208759" y="4640096"/>
                  </a:cubicBezTo>
                  <a:cubicBezTo>
                    <a:pt x="7192077" y="4855828"/>
                    <a:pt x="7077432" y="5066440"/>
                    <a:pt x="6880564" y="5178064"/>
                  </a:cubicBezTo>
                  <a:cubicBezTo>
                    <a:pt x="6730213" y="5263313"/>
                    <a:pt x="6532181" y="5278410"/>
                    <a:pt x="5190178" y="5267669"/>
                  </a:cubicBezTo>
                  <a:cubicBezTo>
                    <a:pt x="645952" y="5262392"/>
                    <a:pt x="384604" y="5296245"/>
                    <a:pt x="254278" y="5187087"/>
                  </a:cubicBezTo>
                  <a:cubicBezTo>
                    <a:pt x="145767" y="5096202"/>
                    <a:pt x="81795" y="4902890"/>
                    <a:pt x="63030" y="4702691"/>
                  </a:cubicBezTo>
                  <a:close/>
                </a:path>
              </a:pathLst>
            </a:custGeom>
            <a:solidFill>
              <a:srgbClr val="FFF8ED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275046" y="3021356"/>
            <a:ext cx="7945848" cy="5792220"/>
            <a:chOff x="0" y="0"/>
            <a:chExt cx="7221491" cy="5264191"/>
          </a:xfrm>
        </p:grpSpPr>
        <p:sp>
          <p:nvSpPr>
            <p:cNvPr id="17" name="Freeform 17"/>
            <p:cNvSpPr/>
            <p:nvPr/>
          </p:nvSpPr>
          <p:spPr>
            <a:xfrm>
              <a:off x="-9098" y="-6509"/>
              <a:ext cx="7235822" cy="5296245"/>
            </a:xfrm>
            <a:custGeom>
              <a:avLst/>
              <a:gdLst/>
              <a:ahLst/>
              <a:cxnLst/>
              <a:rect l="l" t="t" r="r" b="b"/>
              <a:pathLst>
                <a:path w="7235822" h="5296245">
                  <a:moveTo>
                    <a:pt x="63030" y="4702691"/>
                  </a:moveTo>
                  <a:cubicBezTo>
                    <a:pt x="63030" y="4702691"/>
                    <a:pt x="0" y="445612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42748" y="6965"/>
                  </a:cubicBezTo>
                  <a:cubicBezTo>
                    <a:pt x="6559497" y="16819"/>
                    <a:pt x="6763811" y="36481"/>
                    <a:pt x="6898000" y="101690"/>
                  </a:cubicBezTo>
                  <a:cubicBezTo>
                    <a:pt x="7154046" y="226120"/>
                    <a:pt x="7235821" y="459160"/>
                    <a:pt x="7230333" y="704684"/>
                  </a:cubicBezTo>
                  <a:cubicBezTo>
                    <a:pt x="7230333" y="704684"/>
                    <a:pt x="7187045" y="1013073"/>
                    <a:pt x="7194479" y="1248607"/>
                  </a:cubicBezTo>
                  <a:cubicBezTo>
                    <a:pt x="7201602" y="4444493"/>
                    <a:pt x="7208759" y="4640096"/>
                    <a:pt x="7208759" y="4640096"/>
                  </a:cubicBezTo>
                  <a:cubicBezTo>
                    <a:pt x="7192077" y="4855828"/>
                    <a:pt x="7077432" y="5066440"/>
                    <a:pt x="6880564" y="5178064"/>
                  </a:cubicBezTo>
                  <a:cubicBezTo>
                    <a:pt x="6730213" y="5263313"/>
                    <a:pt x="6532181" y="5278410"/>
                    <a:pt x="5190178" y="5267669"/>
                  </a:cubicBezTo>
                  <a:cubicBezTo>
                    <a:pt x="645952" y="5262392"/>
                    <a:pt x="384604" y="5296245"/>
                    <a:pt x="254278" y="5187087"/>
                  </a:cubicBezTo>
                  <a:cubicBezTo>
                    <a:pt x="145767" y="5096202"/>
                    <a:pt x="81795" y="4902890"/>
                    <a:pt x="63030" y="4702691"/>
                  </a:cubicBezTo>
                  <a:close/>
                </a:path>
              </a:pathLst>
            </a:custGeom>
            <a:solidFill>
              <a:srgbClr val="FFF8ED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804836" y="4497131"/>
            <a:ext cx="634856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68" lvl="1" indent="-356234">
              <a:lnSpc>
                <a:spcPts val="4620"/>
              </a:lnSpc>
              <a:buFont typeface="Arial"/>
              <a:buChar char="•"/>
            </a:pPr>
            <a:r>
              <a:rPr lang="en-US" sz="3600">
                <a:latin typeface="Asap"/>
                <a:ea typeface="Asap"/>
                <a:cs typeface="Asap"/>
                <a:sym typeface="Asap"/>
              </a:rPr>
              <a:t>Đem lại hiệu quả cao trong giảng dạy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15400" y="3631339"/>
            <a:ext cx="59152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4788"/>
              </a:lnSpc>
            </a:pPr>
            <a:r>
              <a:rPr lang="en-US" sz="3600" b="1">
                <a:solidFill>
                  <a:srgbClr val="4D4034"/>
                </a:solidFill>
                <a:latin typeface="Asap Bold"/>
                <a:ea typeface="Asap Bold"/>
                <a:cs typeface="Asap Bold"/>
                <a:sym typeface="Asap Bold"/>
              </a:rPr>
              <a:t>Đề </a:t>
            </a:r>
            <a:r>
              <a:rPr lang="en-US" sz="3600" b="1" smtClean="0">
                <a:solidFill>
                  <a:srgbClr val="4D4034"/>
                </a:solidFill>
                <a:latin typeface="Asap Bold"/>
                <a:ea typeface="Asap Bold"/>
                <a:cs typeface="Asap Bold"/>
                <a:sym typeface="Asap Bold"/>
              </a:rPr>
              <a:t>xuất, </a:t>
            </a:r>
            <a:r>
              <a:rPr lang="en-US" sz="3600" b="1">
                <a:solidFill>
                  <a:srgbClr val="4D4034"/>
                </a:solidFill>
                <a:latin typeface="Asap Bold"/>
                <a:ea typeface="Asap Bold"/>
                <a:cs typeface="Asap Bold"/>
                <a:sym typeface="Asap Bold"/>
              </a:rPr>
              <a:t>kiến nghị: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60275" y="988249"/>
            <a:ext cx="12089342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72"/>
              </a:lnSpc>
              <a:spcBef>
                <a:spcPct val="0"/>
              </a:spcBef>
            </a:pPr>
            <a:r>
              <a:rPr lang="en-US" sz="6000" b="1" spc="-182">
                <a:latin typeface="Faustina"/>
                <a:ea typeface="Faustina"/>
                <a:cs typeface="Faustina"/>
                <a:sym typeface="Faustina"/>
              </a:rPr>
              <a:t>KHẢ NĂNG </a:t>
            </a:r>
            <a:r>
              <a:rPr lang="en-US" sz="6000" b="1" spc="-182" smtClean="0">
                <a:latin typeface="Faustina"/>
                <a:ea typeface="Faustina"/>
                <a:cs typeface="Faustina"/>
                <a:sym typeface="Faustina"/>
              </a:rPr>
              <a:t> ÁP </a:t>
            </a:r>
            <a:r>
              <a:rPr lang="en-US" sz="6000" b="1" spc="-182">
                <a:latin typeface="Faustina"/>
                <a:ea typeface="Faustina"/>
                <a:cs typeface="Faustina"/>
                <a:sym typeface="Faustina"/>
              </a:rPr>
              <a:t>DỤNG VÀ KIẾN NGHỊ ĐỀ </a:t>
            </a:r>
            <a:r>
              <a:rPr lang="en-US" sz="6000" b="1" spc="-182" smtClean="0">
                <a:latin typeface="Faustina"/>
                <a:ea typeface="Faustina"/>
                <a:cs typeface="Faustina"/>
                <a:sym typeface="Faustina"/>
              </a:rPr>
              <a:t> XUẤT</a:t>
            </a:r>
            <a:endParaRPr lang="en-US" sz="6000" b="1" spc="-182"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804836" y="5944891"/>
            <a:ext cx="634856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68" lvl="1" indent="-356234">
              <a:lnSpc>
                <a:spcPts val="4620"/>
              </a:lnSpc>
              <a:buFont typeface="Arial"/>
              <a:buChar char="•"/>
            </a:pPr>
            <a:r>
              <a:rPr lang="en-US" sz="3600">
                <a:latin typeface="Asap"/>
                <a:ea typeface="Asap"/>
                <a:cs typeface="Asap"/>
                <a:sym typeface="Asap"/>
              </a:rPr>
              <a:t>Áp dụng được với tất cả các khối lớp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04836" y="7581901"/>
            <a:ext cx="5796160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>
              <a:lnSpc>
                <a:spcPts val="4620"/>
              </a:lnSpc>
              <a:buFont typeface="Arial"/>
              <a:buChar char="•"/>
            </a:pPr>
            <a:r>
              <a:rPr lang="en-US" sz="3600">
                <a:latin typeface="Asap"/>
                <a:ea typeface="Asap"/>
                <a:cs typeface="Asap"/>
                <a:sym typeface="Asap"/>
              </a:rPr>
              <a:t>Có tính khả thi cao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72600" y="4649497"/>
            <a:ext cx="7543800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68" lvl="1" indent="-356234">
              <a:lnSpc>
                <a:spcPts val="4620"/>
              </a:lnSpc>
              <a:buFont typeface="Arial"/>
              <a:buChar char="•"/>
            </a:pPr>
            <a:r>
              <a:rPr lang="en-US" sz="3600">
                <a:solidFill>
                  <a:srgbClr val="4D4034"/>
                </a:solidFill>
                <a:latin typeface="Asap"/>
                <a:ea typeface="Asap"/>
                <a:cs typeface="Asap"/>
                <a:sym typeface="Asap"/>
              </a:rPr>
              <a:t>Địa phương cần có sự đầu tư kinh phí, CSVC về bãi tập, sân chơi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25000" y="6325893"/>
            <a:ext cx="7315200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68" lvl="1" indent="-356234">
              <a:lnSpc>
                <a:spcPts val="4620"/>
              </a:lnSpc>
              <a:buFont typeface="Arial"/>
              <a:buChar char="•"/>
            </a:pPr>
            <a:r>
              <a:rPr lang="en-US" sz="3600">
                <a:solidFill>
                  <a:srgbClr val="4D4034"/>
                </a:solidFill>
                <a:latin typeface="Asap"/>
                <a:ea typeface="Asap"/>
                <a:cs typeface="Asap"/>
                <a:sym typeface="Asap"/>
              </a:rPr>
              <a:t>PGD tham mưu với các cấp trang bị đầy đủ dụng cụ, thiết bị </a:t>
            </a:r>
          </a:p>
        </p:txBody>
      </p:sp>
      <p:sp>
        <p:nvSpPr>
          <p:cNvPr id="25" name="TextBox 19"/>
          <p:cNvSpPr txBox="1"/>
          <p:nvPr/>
        </p:nvSpPr>
        <p:spPr>
          <a:xfrm>
            <a:off x="2667000" y="3543301"/>
            <a:ext cx="59152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4788"/>
              </a:lnSpc>
            </a:pPr>
            <a:r>
              <a:rPr lang="en-US" sz="3600" b="1" smtClean="0">
                <a:solidFill>
                  <a:srgbClr val="4D4034"/>
                </a:solidFill>
                <a:latin typeface="Asap Bold"/>
                <a:ea typeface="Asap Bold"/>
                <a:cs typeface="Asap Bold"/>
                <a:sym typeface="Asap Bold"/>
              </a:rPr>
              <a:t>Khả năng áp dụng: </a:t>
            </a:r>
            <a:endParaRPr lang="en-US" sz="3600" b="1">
              <a:solidFill>
                <a:srgbClr val="4D4034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10908">
            <a:off x="-2246287" y="-1732357"/>
            <a:ext cx="5964542" cy="7444046"/>
          </a:xfrm>
          <a:custGeom>
            <a:avLst/>
            <a:gdLst/>
            <a:ahLst/>
            <a:cxnLst/>
            <a:rect l="l" t="t" r="r" b="b"/>
            <a:pathLst>
              <a:path w="5964541" h="7444045">
                <a:moveTo>
                  <a:pt x="0" y="0"/>
                </a:moveTo>
                <a:lnTo>
                  <a:pt x="5964541" y="0"/>
                </a:lnTo>
                <a:lnTo>
                  <a:pt x="5964541" y="7444045"/>
                </a:lnTo>
                <a:lnTo>
                  <a:pt x="0" y="744404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8571" y="6382003"/>
            <a:ext cx="18505146" cy="5004394"/>
          </a:xfrm>
          <a:custGeom>
            <a:avLst/>
            <a:gdLst/>
            <a:ahLst/>
            <a:cxnLst/>
            <a:rect l="l" t="t" r="r" b="b"/>
            <a:pathLst>
              <a:path w="18505145" h="5004394">
                <a:moveTo>
                  <a:pt x="0" y="0"/>
                </a:moveTo>
                <a:lnTo>
                  <a:pt x="18505144" y="0"/>
                </a:lnTo>
                <a:lnTo>
                  <a:pt x="18505144" y="5004394"/>
                </a:lnTo>
                <a:lnTo>
                  <a:pt x="0" y="50043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568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60006" y="1989665"/>
            <a:ext cx="12367988" cy="6307674"/>
          </a:xfrm>
          <a:custGeom>
            <a:avLst/>
            <a:gdLst/>
            <a:ahLst/>
            <a:cxnLst/>
            <a:rect l="l" t="t" r="r" b="b"/>
            <a:pathLst>
              <a:path w="12367988" h="6307674">
                <a:moveTo>
                  <a:pt x="0" y="0"/>
                </a:moveTo>
                <a:lnTo>
                  <a:pt x="12367988" y="0"/>
                </a:lnTo>
                <a:lnTo>
                  <a:pt x="12367988" y="6307674"/>
                </a:lnTo>
                <a:lnTo>
                  <a:pt x="0" y="630767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399754" y="5143500"/>
            <a:ext cx="4747172" cy="5703104"/>
          </a:xfrm>
          <a:custGeom>
            <a:avLst/>
            <a:gdLst/>
            <a:ahLst/>
            <a:cxnLst/>
            <a:rect l="l" t="t" r="r" b="b"/>
            <a:pathLst>
              <a:path w="4747171" h="5703103">
                <a:moveTo>
                  <a:pt x="0" y="0"/>
                </a:moveTo>
                <a:lnTo>
                  <a:pt x="4747171" y="0"/>
                </a:lnTo>
                <a:lnTo>
                  <a:pt x="4747171" y="5703103"/>
                </a:lnTo>
                <a:lnTo>
                  <a:pt x="0" y="57031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6345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88967" y="8297379"/>
            <a:ext cx="1169902" cy="1332186"/>
          </a:xfrm>
          <a:custGeom>
            <a:avLst/>
            <a:gdLst/>
            <a:ahLst/>
            <a:cxnLst/>
            <a:rect l="l" t="t" r="r" b="b"/>
            <a:pathLst>
              <a:path w="1169901" h="1332186">
                <a:moveTo>
                  <a:pt x="0" y="0"/>
                </a:moveTo>
                <a:lnTo>
                  <a:pt x="1169902" y="0"/>
                </a:lnTo>
                <a:lnTo>
                  <a:pt x="1169902" y="1332185"/>
                </a:lnTo>
                <a:lnTo>
                  <a:pt x="0" y="133218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3509" y="829174"/>
            <a:ext cx="1345122" cy="1531712"/>
          </a:xfrm>
          <a:custGeom>
            <a:avLst/>
            <a:gdLst/>
            <a:ahLst/>
            <a:cxnLst/>
            <a:rect l="l" t="t" r="r" b="b"/>
            <a:pathLst>
              <a:path w="1345122" h="1531712">
                <a:moveTo>
                  <a:pt x="0" y="0"/>
                </a:moveTo>
                <a:lnTo>
                  <a:pt x="1345122" y="0"/>
                </a:lnTo>
                <a:lnTo>
                  <a:pt x="1345122" y="1531713"/>
                </a:lnTo>
                <a:lnTo>
                  <a:pt x="0" y="153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44525" y="1205304"/>
            <a:ext cx="859722" cy="978980"/>
          </a:xfrm>
          <a:custGeom>
            <a:avLst/>
            <a:gdLst/>
            <a:ahLst/>
            <a:cxnLst/>
            <a:rect l="l" t="t" r="r" b="b"/>
            <a:pathLst>
              <a:path w="859721" h="978979">
                <a:moveTo>
                  <a:pt x="0" y="0"/>
                </a:moveTo>
                <a:lnTo>
                  <a:pt x="859721" y="0"/>
                </a:lnTo>
                <a:lnTo>
                  <a:pt x="859721" y="978979"/>
                </a:lnTo>
                <a:lnTo>
                  <a:pt x="0" y="978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5661401" y="5665185"/>
            <a:ext cx="399054" cy="39905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059815" y="3503305"/>
            <a:ext cx="399054" cy="39905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A2B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576379" y="829215"/>
            <a:ext cx="399054" cy="39905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A2B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2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456057" y="9058815"/>
            <a:ext cx="399054" cy="39905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A2BB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2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2122534" y="6442480"/>
            <a:ext cx="4121956" cy="4943876"/>
          </a:xfrm>
          <a:custGeom>
            <a:avLst/>
            <a:gdLst/>
            <a:ahLst/>
            <a:cxnLst/>
            <a:rect l="l" t="t" r="r" b="b"/>
            <a:pathLst>
              <a:path w="4121956" h="4943876">
                <a:moveTo>
                  <a:pt x="4121956" y="0"/>
                </a:moveTo>
                <a:lnTo>
                  <a:pt x="0" y="0"/>
                </a:lnTo>
                <a:lnTo>
                  <a:pt x="0" y="4943876"/>
                </a:lnTo>
                <a:lnTo>
                  <a:pt x="4121956" y="4943876"/>
                </a:lnTo>
                <a:lnTo>
                  <a:pt x="4121956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5498069">
            <a:off x="8892970" y="5284963"/>
            <a:ext cx="502064" cy="3550970"/>
          </a:xfrm>
          <a:custGeom>
            <a:avLst/>
            <a:gdLst/>
            <a:ahLst/>
            <a:cxnLst/>
            <a:rect l="l" t="t" r="r" b="b"/>
            <a:pathLst>
              <a:path w="502063" h="3550970">
                <a:moveTo>
                  <a:pt x="0" y="0"/>
                </a:moveTo>
                <a:lnTo>
                  <a:pt x="502062" y="0"/>
                </a:lnTo>
                <a:lnTo>
                  <a:pt x="502062" y="3550970"/>
                </a:lnTo>
                <a:lnTo>
                  <a:pt x="0" y="3550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229204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326543" y="4943975"/>
            <a:ext cx="399054" cy="39905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E2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2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998097" y="4565337"/>
            <a:ext cx="8291858" cy="1427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13000" spc="-390">
                <a:solidFill>
                  <a:srgbClr val="683E38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Thank You!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473076" y="-19049"/>
            <a:ext cx="15528924" cy="1390650"/>
          </a:xfrm>
        </p:spPr>
        <p:txBody>
          <a:bodyPr/>
          <a:lstStyle/>
          <a:p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Thực trạng</a:t>
            </a:r>
            <a:endParaRPr lang="en-US" sz="540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52" name="AutoShape 8"/>
          <p:cNvSpPr>
            <a:spLocks noChangeArrowheads="1"/>
          </p:cNvSpPr>
          <p:nvPr/>
        </p:nvSpPr>
        <p:spPr bwMode="gray">
          <a:xfrm>
            <a:off x="5943600" y="1715152"/>
            <a:ext cx="11582400" cy="1225480"/>
          </a:xfrm>
          <a:prstGeom prst="roundRect">
            <a:avLst>
              <a:gd name="adj" fmla="val 7574"/>
            </a:avLst>
          </a:prstGeom>
          <a:solidFill>
            <a:srgbClr val="218583"/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8F8F8"/>
                </a:solidFill>
              </a:rPr>
              <a:t> </a:t>
            </a:r>
            <a:r>
              <a:rPr lang="nl-NL" sz="4000" b="1" smtClean="0">
                <a:solidFill>
                  <a:srgbClr val="FDF58D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chưa đáp ứng theo sở thích, NL của HS.</a:t>
            </a:r>
            <a:endParaRPr lang="en-US" sz="4000" b="1" dirty="0">
              <a:solidFill>
                <a:srgbClr val="FDF58D">
                  <a:lumMod val="20000"/>
                  <a:lumOff val="8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53" name="AutoShape 9"/>
          <p:cNvSpPr>
            <a:spLocks noChangeArrowheads="1"/>
          </p:cNvSpPr>
          <p:nvPr/>
        </p:nvSpPr>
        <p:spPr bwMode="gray">
          <a:xfrm>
            <a:off x="5943600" y="5259108"/>
            <a:ext cx="11582400" cy="1258600"/>
          </a:xfrm>
          <a:prstGeom prst="roundRect">
            <a:avLst>
              <a:gd name="adj" fmla="val 7574"/>
            </a:avLst>
          </a:prstGeom>
          <a:solidFill>
            <a:schemeClr val="accent6">
              <a:lumMod val="50000"/>
            </a:schemeClr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FDF58D">
                    <a:lumMod val="20000"/>
                    <a:lumOff val="80000"/>
                  </a:srgbClr>
                </a:solidFill>
              </a:rPr>
              <a:t> </a:t>
            </a:r>
            <a:r>
              <a:rPr lang="nl-NL" sz="4000" b="1" smtClean="0">
                <a:solidFill>
                  <a:srgbClr val="FDF58D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 quan tâm đến việc chuẩn bị, sử dụng đồ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4000" b="1" smtClean="0">
                <a:solidFill>
                  <a:srgbClr val="FDF58D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dạy học.</a:t>
            </a:r>
            <a:endParaRPr lang="en-US" sz="2400" b="1" dirty="0">
              <a:solidFill>
                <a:srgbClr val="FDF58D">
                  <a:lumMod val="20000"/>
                  <a:lumOff val="8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354" name="AutoShape 10"/>
          <p:cNvSpPr>
            <a:spLocks noChangeArrowheads="1"/>
          </p:cNvSpPr>
          <p:nvPr/>
        </p:nvSpPr>
        <p:spPr bwMode="gray">
          <a:xfrm>
            <a:off x="5943600" y="3430095"/>
            <a:ext cx="11582400" cy="1184998"/>
          </a:xfrm>
          <a:prstGeom prst="roundRect">
            <a:avLst>
              <a:gd name="adj" fmla="val 7574"/>
            </a:avLst>
          </a:prstGeom>
          <a:solidFill>
            <a:srgbClr val="002060"/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8F8F8"/>
                </a:solidFill>
              </a:rPr>
              <a:t> </a:t>
            </a:r>
            <a:r>
              <a:rPr lang="en-US" sz="4000" b="1" smtClean="0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Còn hình thức, </a:t>
            </a:r>
            <a:r>
              <a:rPr lang="nl-NL" sz="4000" b="1" smtClean="0">
                <a:solidFill>
                  <a:srgbClr val="FDF58D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 có sự  đổi mới các trò chơi</a:t>
            </a:r>
            <a:endParaRPr lang="en-US" sz="2400" b="1" dirty="0">
              <a:solidFill>
                <a:srgbClr val="FDF58D">
                  <a:lumMod val="20000"/>
                  <a:lumOff val="8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gray">
          <a:xfrm>
            <a:off x="5943600" y="8685298"/>
            <a:ext cx="11582400" cy="1030432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4000" b="1" smtClean="0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Chưa đổi mới tuyên dương, khen thưởng</a:t>
            </a:r>
            <a:endParaRPr lang="en-US" sz="4000" b="1">
              <a:solidFill>
                <a:srgbClr val="F8F8F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utoShape 9"/>
          <p:cNvSpPr>
            <a:spLocks noChangeArrowheads="1"/>
          </p:cNvSpPr>
          <p:nvPr/>
        </p:nvSpPr>
        <p:spPr bwMode="gray">
          <a:xfrm>
            <a:off x="5943600" y="6974042"/>
            <a:ext cx="11582400" cy="1258600"/>
          </a:xfrm>
          <a:prstGeom prst="roundRect">
            <a:avLst>
              <a:gd name="adj" fmla="val 7574"/>
            </a:avLst>
          </a:prstGeom>
          <a:solidFill>
            <a:srgbClr val="00B050"/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182880" tIns="91440" rIns="182880" bIns="9144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4000" b="1" smtClean="0">
                <a:solidFill>
                  <a:srgbClr val="FDF58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Chưa dành đủ thời lượng tổ chức các trò chơi.</a:t>
            </a:r>
            <a:endParaRPr lang="en-US" sz="4000" b="1">
              <a:solidFill>
                <a:srgbClr val="FDF58D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gray">
          <a:xfrm rot="5400000">
            <a:off x="663332" y="3794369"/>
            <a:ext cx="3531088" cy="3943350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>
              <a:srgbClr val="1C1C1C">
                <a:alpha val="50000"/>
              </a:srgbClr>
            </a:prstShdw>
          </a:effectLst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gray">
          <a:xfrm>
            <a:off x="492126" y="7310739"/>
            <a:ext cx="3908424" cy="615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2880" tIns="91440" rIns="182880" bIns="9144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1C1C1C"/>
                </a:solidFill>
              </a:rPr>
              <a:t>.</a:t>
            </a:r>
            <a:endParaRPr lang="en-US" sz="2800" b="1">
              <a:solidFill>
                <a:srgbClr val="1C1C1C"/>
              </a:solidFill>
            </a:endParaRPr>
          </a:p>
        </p:txBody>
      </p:sp>
      <p:pic>
        <p:nvPicPr>
          <p:cNvPr id="29" name="Picture 10" descr="LB_circl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216888"/>
            <a:ext cx="3080336" cy="2951844"/>
          </a:xfrm>
          <a:prstGeom prst="rect">
            <a:avLst/>
          </a:prstGeom>
          <a:noFill/>
        </p:spPr>
      </p:pic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1371600" y="5027795"/>
            <a:ext cx="2054224" cy="12337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82880" tIns="91440" rIns="182880" bIns="91440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endParaRPr lang="en-US" sz="28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Arrow Connector 33"/>
          <p:cNvCxnSpPr>
            <a:stCxn id="27" idx="0"/>
          </p:cNvCxnSpPr>
          <p:nvPr/>
        </p:nvCxnSpPr>
        <p:spPr bwMode="auto">
          <a:xfrm flipV="1">
            <a:off x="4400551" y="2388104"/>
            <a:ext cx="1543049" cy="337794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27" idx="0"/>
            <a:endCxn id="57354" idx="1"/>
          </p:cNvCxnSpPr>
          <p:nvPr/>
        </p:nvCxnSpPr>
        <p:spPr bwMode="auto">
          <a:xfrm flipV="1">
            <a:off x="4400551" y="4022594"/>
            <a:ext cx="1543049" cy="17434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stCxn id="27" idx="0"/>
          </p:cNvCxnSpPr>
          <p:nvPr/>
        </p:nvCxnSpPr>
        <p:spPr bwMode="auto">
          <a:xfrm>
            <a:off x="4400551" y="5766044"/>
            <a:ext cx="1568449" cy="17756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>
            <a:stCxn id="27" idx="0"/>
            <a:endCxn id="32" idx="1"/>
          </p:cNvCxnSpPr>
          <p:nvPr/>
        </p:nvCxnSpPr>
        <p:spPr bwMode="auto">
          <a:xfrm>
            <a:off x="4400551" y="5766044"/>
            <a:ext cx="1543049" cy="183729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>
            <a:stCxn id="27" idx="0"/>
          </p:cNvCxnSpPr>
          <p:nvPr/>
        </p:nvCxnSpPr>
        <p:spPr bwMode="auto">
          <a:xfrm>
            <a:off x="4400551" y="5766044"/>
            <a:ext cx="1390649" cy="33109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52" grpId="0" animBg="1"/>
      <p:bldP spid="57353" grpId="0" animBg="1"/>
      <p:bldP spid="57354" grpId="0" animBg="1"/>
      <p:bldP spid="57356" grpId="0" animBg="1"/>
      <p:bldP spid="32" grpId="0" animBg="1"/>
      <p:bldP spid="27" grpId="0" animBg="1"/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/>
          <p:cNvSpPr>
            <a:spLocks noChangeArrowheads="1"/>
          </p:cNvSpPr>
          <p:nvPr/>
        </p:nvSpPr>
        <p:spPr bwMode="gray">
          <a:xfrm rot="5400000">
            <a:off x="2171717" y="3505204"/>
            <a:ext cx="3581402" cy="6400800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>
              <a:srgbClr val="1C1C1C">
                <a:alpha val="50000"/>
              </a:srgbClr>
            </a:prstShdw>
          </a:effectLst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gray">
          <a:xfrm>
            <a:off x="1178108" y="4960710"/>
            <a:ext cx="5638800" cy="3139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82880" tIns="91440" rIns="182880" bIns="9144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dè, thiếu tự tin, lo lắng khi phải thi đấu hoặc chơi cùng các bạn.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30"/>
          <p:cNvGrpSpPr/>
          <p:nvPr/>
        </p:nvGrpSpPr>
        <p:grpSpPr>
          <a:xfrm>
            <a:off x="11125200" y="4686300"/>
            <a:ext cx="6248400" cy="3657600"/>
            <a:chOff x="5257799" y="3505203"/>
            <a:chExt cx="3124200" cy="2260600"/>
          </a:xfrm>
        </p:grpSpPr>
        <p:sp>
          <p:nvSpPr>
            <p:cNvPr id="15" name="AutoShape 5"/>
            <p:cNvSpPr>
              <a:spLocks noChangeArrowheads="1"/>
            </p:cNvSpPr>
            <p:nvPr/>
          </p:nvSpPr>
          <p:spPr bwMode="gray">
            <a:xfrm rot="5400000">
              <a:off x="5689599" y="3073403"/>
              <a:ext cx="2260600" cy="3124200"/>
            </a:xfrm>
            <a:prstGeom prst="roundRect">
              <a:avLst>
                <a:gd name="adj" fmla="val 19894"/>
              </a:avLst>
            </a:prstGeom>
            <a:gradFill rotWithShape="1">
              <a:gsLst>
                <a:gs pos="0">
                  <a:srgbClr val="F8F8F8">
                    <a:gamma/>
                    <a:shade val="77647"/>
                    <a:invGamma/>
                    <a:alpha val="98000"/>
                  </a:srgbClr>
                </a:gs>
                <a:gs pos="50000">
                  <a:srgbClr val="F8F8F8"/>
                </a:gs>
                <a:gs pos="100000">
                  <a:srgbClr val="F8F8F8">
                    <a:gamma/>
                    <a:shade val="77647"/>
                    <a:invGamma/>
                    <a:alpha val="98000"/>
                  </a:srgbClr>
                </a:gs>
              </a:gsLst>
              <a:lin ang="5400000" scaled="1"/>
            </a:gradFill>
            <a:ln w="38100" algn="ctr">
              <a:solidFill>
                <a:srgbClr val="808080"/>
              </a:solidFill>
              <a:round/>
              <a:headEnd/>
              <a:tailEnd/>
            </a:ln>
            <a:effectLst>
              <a:prstShdw prst="shdw12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gray">
            <a:xfrm>
              <a:off x="5486400" y="3581401"/>
              <a:ext cx="2590799" cy="19402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 chơi phức tạp, yêu cầu khả năng nhớ và tuân thủ nhiều bước.</a:t>
              </a:r>
              <a:endPara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5791200" y="1828800"/>
            <a:ext cx="5486400" cy="1600200"/>
          </a:xfrm>
          <a:prstGeom prst="ellipse">
            <a:avLst/>
          </a:prstGeom>
          <a:solidFill>
            <a:srgbClr val="993366"/>
          </a:solidFill>
          <a:ln w="28575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10400" y="2171700"/>
            <a:ext cx="3062376" cy="1046440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Học sinh</a:t>
            </a:r>
            <a:endParaRPr lang="en-US" b="1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Freeform 4"/>
          <p:cNvSpPr>
            <a:spLocks/>
          </p:cNvSpPr>
          <p:nvPr/>
        </p:nvSpPr>
        <p:spPr bwMode="gray">
          <a:xfrm rot="5400000" flipV="1">
            <a:off x="3108958" y="1943098"/>
            <a:ext cx="2194560" cy="3474720"/>
          </a:xfrm>
          <a:custGeom>
            <a:avLst/>
            <a:gdLst/>
            <a:ahLst/>
            <a:cxnLst>
              <a:cxn ang="0">
                <a:pos x="118" y="1044"/>
              </a:cxn>
              <a:cxn ang="0">
                <a:pos x="128" y="340"/>
              </a:cxn>
              <a:cxn ang="0">
                <a:pos x="264" y="210"/>
              </a:cxn>
              <a:cxn ang="0">
                <a:pos x="720" y="202"/>
              </a:cxn>
              <a:cxn ang="0">
                <a:pos x="720" y="320"/>
              </a:cxn>
              <a:cxn ang="0">
                <a:pos x="933" y="153"/>
              </a:cxn>
              <a:cxn ang="0">
                <a:pos x="712" y="0"/>
              </a:cxn>
              <a:cxn ang="0">
                <a:pos x="714" y="92"/>
              </a:cxn>
              <a:cxn ang="0">
                <a:pos x="234" y="94"/>
              </a:cxn>
              <a:cxn ang="0">
                <a:pos x="0" y="298"/>
              </a:cxn>
              <a:cxn ang="0">
                <a:pos x="0" y="1058"/>
              </a:cxn>
              <a:cxn ang="0">
                <a:pos x="118" y="1044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" name="Freeform 6"/>
          <p:cNvSpPr>
            <a:spLocks/>
          </p:cNvSpPr>
          <p:nvPr/>
        </p:nvSpPr>
        <p:spPr bwMode="gray">
          <a:xfrm rot="5400000">
            <a:off x="12010360" y="1752600"/>
            <a:ext cx="2057400" cy="3657600"/>
          </a:xfrm>
          <a:custGeom>
            <a:avLst/>
            <a:gdLst/>
            <a:ahLst/>
            <a:cxnLst>
              <a:cxn ang="0">
                <a:pos x="118" y="1044"/>
              </a:cxn>
              <a:cxn ang="0">
                <a:pos x="128" y="340"/>
              </a:cxn>
              <a:cxn ang="0">
                <a:pos x="264" y="210"/>
              </a:cxn>
              <a:cxn ang="0">
                <a:pos x="720" y="202"/>
              </a:cxn>
              <a:cxn ang="0">
                <a:pos x="720" y="320"/>
              </a:cxn>
              <a:cxn ang="0">
                <a:pos x="933" y="153"/>
              </a:cxn>
              <a:cxn ang="0">
                <a:pos x="712" y="0"/>
              </a:cxn>
              <a:cxn ang="0">
                <a:pos x="714" y="92"/>
              </a:cxn>
              <a:cxn ang="0">
                <a:pos x="234" y="94"/>
              </a:cxn>
              <a:cxn ang="0">
                <a:pos x="0" y="298"/>
              </a:cxn>
              <a:cxn ang="0">
                <a:pos x="0" y="1058"/>
              </a:cxn>
              <a:cxn ang="0">
                <a:pos x="118" y="1044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>
          <a:xfrm>
            <a:off x="473076" y="323850"/>
            <a:ext cx="15528924" cy="1390650"/>
          </a:xfrm>
        </p:spPr>
        <p:txBody>
          <a:bodyPr/>
          <a:lstStyle/>
          <a:p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Thực trạng</a:t>
            </a:r>
            <a:endParaRPr lang="en-US" sz="540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61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25"/>
            <a:ext cx="16459200" cy="1390650"/>
          </a:xfrm>
        </p:spPr>
        <p:txBody>
          <a:bodyPr/>
          <a:lstStyle/>
          <a:p>
            <a:r>
              <a:rPr lang="en-US" sz="4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THỨC, QUÁ TRÌNH ÁP DỤNG: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gray">
          <a:xfrm>
            <a:off x="2438400" y="3314719"/>
            <a:ext cx="14173200" cy="1343026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gray">
          <a:xfrm>
            <a:off x="2438400" y="1714525"/>
            <a:ext cx="14173200" cy="1343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</a:gra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606064" y="2400305"/>
            <a:ext cx="395936" cy="1360982"/>
            <a:chOff x="960" y="1764"/>
            <a:chExt cx="130" cy="418"/>
          </a:xfrm>
        </p:grpSpPr>
        <p:sp>
          <p:nvSpPr>
            <p:cNvPr id="5126" name="Oval 6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8" name="AutoShape 8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27451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743200" y="2514625"/>
            <a:ext cx="395936" cy="1360982"/>
            <a:chOff x="960" y="1764"/>
            <a:chExt cx="130" cy="418"/>
          </a:xfrm>
        </p:grpSpPr>
        <p:sp>
          <p:nvSpPr>
            <p:cNvPr id="5130" name="Oval 10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31" name="Oval 11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32" name="AutoShape 12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0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133" name="Text Box 13"/>
          <p:cNvSpPr txBox="1">
            <a:spLocks noChangeArrowheads="1"/>
          </p:cNvSpPr>
          <p:nvPr/>
        </p:nvSpPr>
        <p:spPr bwMode="white">
          <a:xfrm>
            <a:off x="2697480" y="1974529"/>
            <a:ext cx="114351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lIns="182880" tIns="91440" rIns="182880" bIns="91440">
            <a:spAutoFit/>
          </a:bodyPr>
          <a:lstStyle/>
          <a:p>
            <a:pPr marL="914400" indent="-9144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4800" b="1">
                <a:solidFill>
                  <a:srgbClr val="FFFFFF"/>
                </a:solidFill>
              </a:rPr>
              <a:t>1. </a:t>
            </a:r>
            <a:r>
              <a:rPr lang="en-US" sz="4800" b="1" smtClean="0">
                <a:solidFill>
                  <a:srgbClr val="FFFFFF"/>
                </a:solidFill>
              </a:rPr>
              <a:t>Nắm chắc các trò chơi vận động.</a:t>
            </a:r>
            <a:endParaRPr lang="en-US" sz="4800" b="1">
              <a:solidFill>
                <a:srgbClr val="FFFFFF"/>
              </a:solidFill>
            </a:endParaRPr>
          </a:p>
        </p:txBody>
      </p:sp>
      <p:sp>
        <p:nvSpPr>
          <p:cNvPr id="5134" name="AutoShape 14"/>
          <p:cNvSpPr>
            <a:spLocks noChangeArrowheads="1"/>
          </p:cNvSpPr>
          <p:nvPr/>
        </p:nvSpPr>
        <p:spPr bwMode="gray">
          <a:xfrm>
            <a:off x="2438400" y="5013655"/>
            <a:ext cx="14173200" cy="1343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A796FE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5" name="AutoShape 15"/>
          <p:cNvSpPr>
            <a:spLocks noChangeArrowheads="1"/>
          </p:cNvSpPr>
          <p:nvPr/>
        </p:nvSpPr>
        <p:spPr bwMode="gray">
          <a:xfrm>
            <a:off x="2438400" y="6657989"/>
            <a:ext cx="14173200" cy="13430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5659074" y="5810109"/>
            <a:ext cx="395936" cy="1360978"/>
            <a:chOff x="960" y="1764"/>
            <a:chExt cx="130" cy="418"/>
          </a:xfrm>
        </p:grpSpPr>
        <p:sp>
          <p:nvSpPr>
            <p:cNvPr id="5137" name="Oval 17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39" name="AutoShape 19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27451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743200" y="5835175"/>
            <a:ext cx="395936" cy="1360978"/>
            <a:chOff x="960" y="1764"/>
            <a:chExt cx="130" cy="418"/>
          </a:xfrm>
        </p:grpSpPr>
        <p:sp>
          <p:nvSpPr>
            <p:cNvPr id="5141" name="Oval 21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42" name="Oval 22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43" name="AutoShape 23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0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144" name="AutoShape 24"/>
          <p:cNvSpPr>
            <a:spLocks noChangeArrowheads="1"/>
          </p:cNvSpPr>
          <p:nvPr/>
        </p:nvSpPr>
        <p:spPr bwMode="gray">
          <a:xfrm>
            <a:off x="2438400" y="8143899"/>
            <a:ext cx="14173200" cy="1343026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white">
          <a:xfrm>
            <a:off x="2727960" y="3559485"/>
            <a:ext cx="128847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lIns="182880" tIns="91440" rIns="182880" bIns="91440">
            <a:spAutoFit/>
          </a:bodyPr>
          <a:lstStyle/>
          <a:p>
            <a:pPr marL="914400" indent="-9144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4800" b="1">
                <a:solidFill>
                  <a:srgbClr val="FFFFFF"/>
                </a:solidFill>
              </a:rPr>
              <a:t>2. </a:t>
            </a:r>
            <a:r>
              <a:rPr lang="en-US" sz="4800" b="1" smtClean="0">
                <a:solidFill>
                  <a:srgbClr val="FFFFFF"/>
                </a:solidFill>
              </a:rPr>
              <a:t>Chuẩn bị, khai thác hiệu quả đồ dùng.</a:t>
            </a:r>
            <a:endParaRPr lang="en-US" sz="4800" b="1">
              <a:solidFill>
                <a:srgbClr val="FFFFFF"/>
              </a:solidFill>
            </a:endParaRP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white">
          <a:xfrm>
            <a:off x="2225040" y="5243509"/>
            <a:ext cx="10629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lIns="182880" tIns="91440" rIns="182880" bIns="91440">
            <a:spAutoFit/>
          </a:bodyPr>
          <a:lstStyle/>
          <a:p>
            <a:pPr marL="914400" indent="-9144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4800" b="1">
                <a:solidFill>
                  <a:srgbClr val="0000FF"/>
                </a:solidFill>
              </a:rPr>
              <a:t>3. </a:t>
            </a:r>
            <a:r>
              <a:rPr lang="en-US" sz="4800" b="1" smtClean="0">
                <a:solidFill>
                  <a:srgbClr val="0000FF"/>
                </a:solidFill>
              </a:rPr>
              <a:t>Đổi mới hình thức tổ chức.</a:t>
            </a:r>
            <a:endParaRPr lang="en-US" sz="4800" b="1">
              <a:solidFill>
                <a:srgbClr val="0000FF"/>
              </a:solidFill>
            </a:endParaRPr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white">
          <a:xfrm>
            <a:off x="2926107" y="6889429"/>
            <a:ext cx="1303017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lIns="182880" tIns="91440" rIns="182880" bIns="91440">
            <a:spAutoFit/>
          </a:bodyPr>
          <a:lstStyle/>
          <a:p>
            <a:pPr marL="914400" indent="-9144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4800" b="1">
                <a:solidFill>
                  <a:srgbClr val="FFFFFF"/>
                </a:solidFill>
              </a:rPr>
              <a:t>4. </a:t>
            </a:r>
            <a:r>
              <a:rPr lang="en-US" sz="4800" b="1" smtClean="0">
                <a:solidFill>
                  <a:srgbClr val="FFFFFF"/>
                </a:solidFill>
              </a:rPr>
              <a:t>Đưa trò chơi dân gian vào chương trình.</a:t>
            </a:r>
            <a:endParaRPr lang="en-US" sz="4800" b="1">
              <a:solidFill>
                <a:srgbClr val="FFFFFF"/>
              </a:solidFill>
            </a:endParaRP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white">
          <a:xfrm>
            <a:off x="2362200" y="8366785"/>
            <a:ext cx="137160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 lIns="182880" tIns="91440" rIns="182880" bIns="91440">
            <a:spAutoFit/>
          </a:bodyPr>
          <a:lstStyle/>
          <a:p>
            <a:pPr marL="914400" indent="-9144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4500" b="1">
                <a:solidFill>
                  <a:srgbClr val="000000"/>
                </a:solidFill>
              </a:rPr>
              <a:t>5. </a:t>
            </a:r>
            <a:r>
              <a:rPr lang="en-US" sz="4500" b="1" smtClean="0">
                <a:solidFill>
                  <a:srgbClr val="000000"/>
                </a:solidFill>
              </a:rPr>
              <a:t>Ứng dụng CNTT vào tổ chức các trò chơi.</a:t>
            </a:r>
            <a:endParaRPr lang="en-US" sz="4500" b="1">
              <a:solidFill>
                <a:srgbClr val="000000"/>
              </a:solidFill>
            </a:endParaRPr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5606064" y="4075069"/>
            <a:ext cx="395936" cy="1360982"/>
            <a:chOff x="960" y="1764"/>
            <a:chExt cx="130" cy="418"/>
          </a:xfrm>
        </p:grpSpPr>
        <p:sp>
          <p:nvSpPr>
            <p:cNvPr id="5152" name="Oval 32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53" name="Oval 33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54" name="AutoShape 34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27451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5758464" y="7440121"/>
            <a:ext cx="395936" cy="1360982"/>
            <a:chOff x="960" y="1764"/>
            <a:chExt cx="130" cy="41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AutoShape 34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27451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2743200" y="4114825"/>
            <a:ext cx="395936" cy="1360982"/>
            <a:chOff x="960" y="1764"/>
            <a:chExt cx="130" cy="418"/>
          </a:xfrm>
        </p:grpSpPr>
        <p:sp>
          <p:nvSpPr>
            <p:cNvPr id="44" name="Oval 36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Oval 37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AutoShape 38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0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2743200" y="7554445"/>
            <a:ext cx="395936" cy="1360982"/>
            <a:chOff x="960" y="1764"/>
            <a:chExt cx="130" cy="418"/>
          </a:xfrm>
        </p:grpSpPr>
        <p:sp>
          <p:nvSpPr>
            <p:cNvPr id="48" name="Oval 36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Oval 37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AutoShape 38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0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4" grpId="0" animBg="1"/>
      <p:bldP spid="5133" grpId="0"/>
      <p:bldP spid="5134" grpId="0" animBg="1"/>
      <p:bldP spid="5135" grpId="0" animBg="1"/>
      <p:bldP spid="5144" grpId="0" animBg="1"/>
      <p:bldP spid="5145" grpId="0"/>
      <p:bldP spid="5146" grpId="0"/>
      <p:bldP spid="5147" grpId="0"/>
      <p:bldP spid="5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AutoShape 3"/>
          <p:cNvSpPr>
            <a:spLocks noChangeArrowheads="1"/>
          </p:cNvSpPr>
          <p:nvPr/>
        </p:nvSpPr>
        <p:spPr bwMode="gray">
          <a:xfrm rot="5400000">
            <a:off x="-1057279" y="3800477"/>
            <a:ext cx="6972298" cy="3943350"/>
          </a:xfrm>
          <a:prstGeom prst="roundRect">
            <a:avLst>
              <a:gd name="adj" fmla="val 19894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gray">
          <a:xfrm>
            <a:off x="492126" y="4533900"/>
            <a:ext cx="3908424" cy="50475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2880" tIns="91440" rIns="182880" bIns="9144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viên nghiên cứu chương trình để nắm được các trò chơi vận động.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1C1C1C"/>
              </a:solidFill>
            </a:endParaRPr>
          </a:p>
        </p:txBody>
      </p:sp>
      <p:sp>
        <p:nvSpPr>
          <p:cNvPr id="70661" name="AutoShape 5"/>
          <p:cNvSpPr>
            <a:spLocks noChangeArrowheads="1"/>
          </p:cNvSpPr>
          <p:nvPr/>
        </p:nvSpPr>
        <p:spPr bwMode="gray">
          <a:xfrm rot="5400000">
            <a:off x="3590924" y="3724281"/>
            <a:ext cx="6819900" cy="3943350"/>
          </a:xfrm>
          <a:prstGeom prst="roundRect">
            <a:avLst>
              <a:gd name="adj" fmla="val 19894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DF58D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gray">
          <a:xfrm>
            <a:off x="5257800" y="4610100"/>
            <a:ext cx="3733800" cy="38779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82880" tIns="91440" rIns="182880" bIns="9144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Chương trình GDTC đưa vào một số trò chơi mới,…</a:t>
            </a:r>
            <a:endParaRPr lang="en-US" sz="4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gray">
          <a:xfrm rot="5400000">
            <a:off x="7959723" y="3800477"/>
            <a:ext cx="6972302" cy="3943350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 dist="88900" dir="10800000">
              <a:srgbClr val="1C1C1C">
                <a:alpha val="50000"/>
              </a:srgbClr>
            </a:prstShdw>
          </a:effectLst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gray">
          <a:xfrm>
            <a:off x="9505950" y="4652814"/>
            <a:ext cx="4000500" cy="46166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82880" tIns="91440" rIns="182880" bIns="9144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4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mục đích của từng trò chơi, cách thức tổ chức để định lượng thời gian.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665" name="Picture 9" descr="RY_circl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7493" y="2324102"/>
            <a:ext cx="2216150" cy="1662112"/>
          </a:xfrm>
          <a:prstGeom prst="rect">
            <a:avLst/>
          </a:prstGeom>
          <a:noFill/>
        </p:spPr>
      </p:pic>
      <p:pic>
        <p:nvPicPr>
          <p:cNvPr id="70666" name="Picture 10" descr="LB_circl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643" y="2324101"/>
            <a:ext cx="2352674" cy="1762126"/>
          </a:xfrm>
          <a:prstGeom prst="rect">
            <a:avLst/>
          </a:prstGeom>
          <a:noFill/>
        </p:spPr>
      </p:pic>
      <p:pic>
        <p:nvPicPr>
          <p:cNvPr id="70667" name="Picture 11" descr="YG_circle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2011" y="2286003"/>
            <a:ext cx="2384426" cy="1788318"/>
          </a:xfrm>
          <a:prstGeom prst="rect">
            <a:avLst/>
          </a:prstGeom>
          <a:noFill/>
        </p:spPr>
      </p:pic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1450976" y="2934312"/>
            <a:ext cx="1825624" cy="8005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2880" tIns="91440" rIns="182880" bIns="91440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5600" b="1" smtClean="0">
                <a:solidFill>
                  <a:srgbClr val="D13F11"/>
                </a:solidFill>
              </a:rPr>
              <a:t>1</a:t>
            </a:r>
            <a:endParaRPr lang="en-US" b="1">
              <a:solidFill>
                <a:srgbClr val="5F5F5F"/>
              </a:solidFill>
            </a:endParaRP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10445750" y="2934310"/>
            <a:ext cx="1828800" cy="8005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2880" tIns="91440" rIns="182880" bIns="91440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5600" b="1" smtClean="0">
                <a:solidFill>
                  <a:srgbClr val="D13F11"/>
                </a:solidFill>
              </a:rPr>
              <a:t>3</a:t>
            </a:r>
            <a:endParaRPr lang="en-US" b="1">
              <a:solidFill>
                <a:srgbClr val="5F5F5F"/>
              </a:solidFill>
            </a:endParaRP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6102350" y="2934312"/>
            <a:ext cx="1828800" cy="8005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2880" tIns="91440" rIns="182880" bIns="91440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5600" b="1" smtClean="0">
                <a:solidFill>
                  <a:srgbClr val="D13F11"/>
                </a:solidFill>
              </a:rPr>
              <a:t>2</a:t>
            </a:r>
            <a:endParaRPr lang="en-US" b="1">
              <a:solidFill>
                <a:srgbClr val="5F5F5F"/>
              </a:solidFill>
            </a:endParaRPr>
          </a:p>
        </p:txBody>
      </p:sp>
      <p:pic>
        <p:nvPicPr>
          <p:cNvPr id="70671" name="Picture 15" descr="O_chevron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7500" y="4114817"/>
            <a:ext cx="825500" cy="545306"/>
          </a:xfrm>
          <a:prstGeom prst="rect">
            <a:avLst/>
          </a:prstGeom>
          <a:noFill/>
        </p:spPr>
      </p:pic>
      <p:pic>
        <p:nvPicPr>
          <p:cNvPr id="70672" name="Picture 16" descr="O_chevron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0400" y="4114817"/>
            <a:ext cx="825500" cy="545306"/>
          </a:xfrm>
          <a:prstGeom prst="rect">
            <a:avLst/>
          </a:prstGeom>
          <a:noFill/>
        </p:spPr>
      </p:pic>
      <p:pic>
        <p:nvPicPr>
          <p:cNvPr id="70673" name="Picture 17" descr="O_chevron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01376" y="4000515"/>
            <a:ext cx="825500" cy="545306"/>
          </a:xfrm>
          <a:prstGeom prst="rect">
            <a:avLst/>
          </a:prstGeom>
          <a:noFill/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black">
          <a:xfrm>
            <a:off x="457200" y="685801"/>
            <a:ext cx="16459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pháp 1: Nắm chắc c</a:t>
            </a:r>
            <a:r>
              <a:rPr lang="nl-NL" sz="64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trò chơi vận động.</a:t>
            </a:r>
            <a:endParaRPr lang="en-US" sz="6400" b="1" kern="0">
              <a:solidFill>
                <a:srgbClr val="CC3300"/>
              </a:solidFill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gray">
          <a:xfrm rot="5400000">
            <a:off x="12582535" y="3724281"/>
            <a:ext cx="6819902" cy="3943350"/>
          </a:xfrm>
          <a:prstGeom prst="roundRect">
            <a:avLst>
              <a:gd name="adj" fmla="val 19894"/>
            </a:avLst>
          </a:prstGeom>
          <a:solidFill>
            <a:schemeClr val="tx2">
              <a:lumMod val="20000"/>
              <a:lumOff val="80000"/>
            </a:schemeClr>
          </a:soli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 dist="88900" dir="10800000">
              <a:srgbClr val="1C1C1C">
                <a:alpha val="50000"/>
              </a:srgbClr>
            </a:prstShdw>
          </a:effectLst>
        </p:spPr>
        <p:txBody>
          <a:bodyPr wrap="none" lIns="182880" tIns="91440" rIns="18288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gray">
          <a:xfrm>
            <a:off x="14052550" y="4749612"/>
            <a:ext cx="4000500" cy="3877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82880" tIns="91440" rIns="182880" bIns="9144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4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được các bước tổ chức các trò chơi vận động.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9" descr="RY_circl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24093" y="2324102"/>
            <a:ext cx="2216150" cy="1662112"/>
          </a:xfrm>
          <a:prstGeom prst="rect">
            <a:avLst/>
          </a:prstGeom>
          <a:noFill/>
        </p:spPr>
      </p:pic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14992350" y="2934310"/>
            <a:ext cx="1828800" cy="8005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2880" tIns="91440" rIns="182880" bIns="91440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5600" b="1" smtClean="0">
                <a:solidFill>
                  <a:srgbClr val="D13F11"/>
                </a:solidFill>
              </a:rPr>
              <a:t>4</a:t>
            </a:r>
            <a:endParaRPr lang="en-US" b="1">
              <a:solidFill>
                <a:srgbClr val="5F5F5F"/>
              </a:solidFill>
            </a:endParaRPr>
          </a:p>
        </p:txBody>
      </p:sp>
      <p:pic>
        <p:nvPicPr>
          <p:cNvPr id="25" name="Picture 17" descr="O_chevron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47976" y="4000515"/>
            <a:ext cx="825500" cy="545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/>
      <p:bldP spid="70660" grpId="0"/>
      <p:bldP spid="70661" grpId="0" animBg="1"/>
      <p:bldP spid="70662" grpId="0"/>
      <p:bldP spid="70663" grpId="0" animBg="1"/>
      <p:bldP spid="70664" grpId="0"/>
      <p:bldP spid="70668" grpId="0"/>
      <p:bldP spid="70669" grpId="0"/>
      <p:bldP spid="70670" grpId="0"/>
      <p:bldP spid="21" grpId="0" animBg="1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3000" y="9258300"/>
            <a:ext cx="7772400" cy="5974688"/>
          </a:xfrm>
          <a:custGeom>
            <a:avLst/>
            <a:gdLst/>
            <a:ahLst/>
            <a:cxnLst/>
            <a:rect l="l" t="t" r="r" b="b"/>
            <a:pathLst>
              <a:path w="8838610" h="8032087">
                <a:moveTo>
                  <a:pt x="0" y="0"/>
                </a:moveTo>
                <a:lnTo>
                  <a:pt x="8838611" y="0"/>
                </a:lnTo>
                <a:lnTo>
                  <a:pt x="8838611" y="8032087"/>
                </a:lnTo>
                <a:lnTo>
                  <a:pt x="0" y="80320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49000" y="7734300"/>
            <a:ext cx="6553200" cy="5105400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6274" y="0"/>
              <a:ext cx="800252" cy="698500"/>
            </a:xfrm>
            <a:custGeom>
              <a:avLst/>
              <a:gdLst/>
              <a:ahLst/>
              <a:cxnLst/>
              <a:rect l="l" t="t" r="r" b="b"/>
              <a:pathLst>
                <a:path w="800252" h="698500">
                  <a:moveTo>
                    <a:pt x="790096" y="377490"/>
                  </a:moveTo>
                  <a:lnTo>
                    <a:pt x="619756" y="670260"/>
                  </a:lnTo>
                  <a:cubicBezTo>
                    <a:pt x="609584" y="687744"/>
                    <a:pt x="590882" y="698500"/>
                    <a:pt x="570654" y="698500"/>
                  </a:cubicBezTo>
                  <a:lnTo>
                    <a:pt x="229598" y="698500"/>
                  </a:lnTo>
                  <a:cubicBezTo>
                    <a:pt x="209370" y="698500"/>
                    <a:pt x="190668" y="687744"/>
                    <a:pt x="180496" y="670260"/>
                  </a:cubicBezTo>
                  <a:lnTo>
                    <a:pt x="10156" y="377490"/>
                  </a:lnTo>
                  <a:cubicBezTo>
                    <a:pt x="0" y="360033"/>
                    <a:pt x="0" y="338467"/>
                    <a:pt x="10156" y="321010"/>
                  </a:cubicBezTo>
                  <a:lnTo>
                    <a:pt x="180496" y="28240"/>
                  </a:lnTo>
                  <a:cubicBezTo>
                    <a:pt x="190668" y="10756"/>
                    <a:pt x="209370" y="0"/>
                    <a:pt x="229598" y="0"/>
                  </a:cubicBezTo>
                  <a:lnTo>
                    <a:pt x="570654" y="0"/>
                  </a:lnTo>
                  <a:cubicBezTo>
                    <a:pt x="590882" y="0"/>
                    <a:pt x="609584" y="10756"/>
                    <a:pt x="619756" y="28240"/>
                  </a:cubicBezTo>
                  <a:lnTo>
                    <a:pt x="790096" y="321010"/>
                  </a:lnTo>
                  <a:cubicBezTo>
                    <a:pt x="800252" y="338467"/>
                    <a:pt x="800252" y="360033"/>
                    <a:pt x="790096" y="377490"/>
                  </a:cubicBezTo>
                  <a:close/>
                </a:path>
              </a:pathLst>
            </a:custGeom>
            <a:solidFill>
              <a:srgbClr val="C9987A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544829" y="3314700"/>
            <a:ext cx="6201626" cy="5336676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BD846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205046" y="3771900"/>
            <a:ext cx="5054888" cy="4349876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C9987A"/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78636">
            <a:off x="16246525" y="4542177"/>
            <a:ext cx="1513054" cy="1758282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4847"/>
              <a:ext cx="698500" cy="803107"/>
            </a:xfrm>
            <a:custGeom>
              <a:avLst/>
              <a:gdLst/>
              <a:ahLst/>
              <a:cxnLst/>
              <a:rect l="l" t="t" r="r" b="b"/>
              <a:pathLst>
                <a:path w="698500" h="803107">
                  <a:moveTo>
                    <a:pt x="371066" y="7846"/>
                  </a:moveTo>
                  <a:lnTo>
                    <a:pt x="676684" y="185660"/>
                  </a:lnTo>
                  <a:cubicBezTo>
                    <a:pt x="690191" y="193519"/>
                    <a:pt x="698500" y="207966"/>
                    <a:pt x="698500" y="223593"/>
                  </a:cubicBezTo>
                  <a:lnTo>
                    <a:pt x="698500" y="579513"/>
                  </a:lnTo>
                  <a:cubicBezTo>
                    <a:pt x="698500" y="595140"/>
                    <a:pt x="690191" y="609587"/>
                    <a:pt x="676684" y="617446"/>
                  </a:cubicBezTo>
                  <a:lnTo>
                    <a:pt x="371066" y="795260"/>
                  </a:lnTo>
                  <a:cubicBezTo>
                    <a:pt x="357580" y="803106"/>
                    <a:pt x="340920" y="803106"/>
                    <a:pt x="327434" y="795260"/>
                  </a:cubicBezTo>
                  <a:lnTo>
                    <a:pt x="21816" y="617446"/>
                  </a:lnTo>
                  <a:cubicBezTo>
                    <a:pt x="8309" y="609587"/>
                    <a:pt x="0" y="595140"/>
                    <a:pt x="0" y="579513"/>
                  </a:cubicBezTo>
                  <a:lnTo>
                    <a:pt x="0" y="223593"/>
                  </a:lnTo>
                  <a:cubicBezTo>
                    <a:pt x="0" y="207966"/>
                    <a:pt x="8309" y="193519"/>
                    <a:pt x="21816" y="185660"/>
                  </a:cubicBezTo>
                  <a:lnTo>
                    <a:pt x="327434" y="7846"/>
                  </a:lnTo>
                  <a:cubicBezTo>
                    <a:pt x="340920" y="0"/>
                    <a:pt x="357580" y="0"/>
                    <a:pt x="371066" y="78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81000" y="399752"/>
            <a:ext cx="12192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72"/>
              </a:lnSpc>
            </a:pPr>
            <a:r>
              <a:rPr lang="en-US" sz="4800" b="1" spc="-148">
                <a:solidFill>
                  <a:srgbClr val="0000FF"/>
                </a:solidFill>
                <a:latin typeface="Times New Roman" pitchFamily="18" charset="0"/>
                <a:ea typeface="TT Commons Pro Bold"/>
                <a:cs typeface="Times New Roman" pitchFamily="18" charset="0"/>
                <a:sym typeface="TT Commons Pro Bold"/>
              </a:rPr>
              <a:t>Giải pháp 2: Khai thác hiệu quả đồ dùng học tập</a:t>
            </a:r>
          </a:p>
          <a:p>
            <a:pPr>
              <a:lnSpc>
                <a:spcPts val="9180"/>
              </a:lnSpc>
            </a:pPr>
            <a:endParaRPr sz="2000"/>
          </a:p>
        </p:txBody>
      </p:sp>
      <p:sp>
        <p:nvSpPr>
          <p:cNvPr id="17" name="Freeform 17"/>
          <p:cNvSpPr/>
          <p:nvPr/>
        </p:nvSpPr>
        <p:spPr>
          <a:xfrm>
            <a:off x="762025" y="2866500"/>
            <a:ext cx="9567434" cy="1571272"/>
          </a:xfrm>
          <a:custGeom>
            <a:avLst/>
            <a:gdLst/>
            <a:ahLst/>
            <a:cxnLst/>
            <a:rect l="l" t="t" r="r" b="b"/>
            <a:pathLst>
              <a:path w="8556681" h="1536139">
                <a:moveTo>
                  <a:pt x="8347644" y="0"/>
                </a:moveTo>
                <a:lnTo>
                  <a:pt x="5839" y="0"/>
                </a:lnTo>
                <a:cubicBezTo>
                  <a:pt x="4204" y="0"/>
                  <a:pt x="2650" y="705"/>
                  <a:pt x="1572" y="1934"/>
                </a:cubicBezTo>
                <a:cubicBezTo>
                  <a:pt x="495" y="3163"/>
                  <a:pt x="0" y="4797"/>
                  <a:pt x="215" y="6417"/>
                </a:cubicBezTo>
                <a:lnTo>
                  <a:pt x="201717" y="1529722"/>
                </a:lnTo>
                <a:cubicBezTo>
                  <a:pt x="202203" y="1533394"/>
                  <a:pt x="205334" y="1536139"/>
                  <a:pt x="209039" y="1536139"/>
                </a:cubicBezTo>
                <a:lnTo>
                  <a:pt x="8550844" y="1536139"/>
                </a:lnTo>
                <a:cubicBezTo>
                  <a:pt x="8552478" y="1536139"/>
                  <a:pt x="8554033" y="1535434"/>
                  <a:pt x="8555110" y="1534205"/>
                </a:cubicBezTo>
                <a:cubicBezTo>
                  <a:pt x="8556187" y="1532976"/>
                  <a:pt x="8556682" y="1531342"/>
                  <a:pt x="8556468" y="1529722"/>
                </a:cubicBezTo>
                <a:lnTo>
                  <a:pt x="8354965" y="6417"/>
                </a:lnTo>
                <a:cubicBezTo>
                  <a:pt x="8354479" y="2744"/>
                  <a:pt x="8351348" y="0"/>
                  <a:pt x="8347644" y="0"/>
                </a:cubicBezTo>
                <a:close/>
              </a:path>
            </a:pathLst>
          </a:custGeom>
          <a:solidFill>
            <a:srgbClr val="CA9879"/>
          </a:solidFill>
        </p:spPr>
      </p:sp>
      <p:sp>
        <p:nvSpPr>
          <p:cNvPr id="18" name="TextBox 18"/>
          <p:cNvSpPr txBox="1"/>
          <p:nvPr/>
        </p:nvSpPr>
        <p:spPr>
          <a:xfrm>
            <a:off x="1295441" y="3122134"/>
            <a:ext cx="9341650" cy="116324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>
              <a:lnSpc>
                <a:spcPts val="5600"/>
              </a:lnSpc>
            </a:pPr>
            <a:r>
              <a:rPr lang="en-US" sz="4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Đồ dùng, thiết bị đa dạng, phong phú, mang tính đặc </a:t>
            </a:r>
            <a:r>
              <a:rPr lang="en-US" sz="4000" b="1" smtClean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trưng.</a:t>
            </a:r>
            <a:endParaRPr lang="en-US" sz="4000" b="1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30" name="Freeform 17"/>
          <p:cNvSpPr/>
          <p:nvPr/>
        </p:nvSpPr>
        <p:spPr>
          <a:xfrm>
            <a:off x="762000" y="1540876"/>
            <a:ext cx="9567436" cy="1108264"/>
          </a:xfrm>
          <a:custGeom>
            <a:avLst/>
            <a:gdLst/>
            <a:ahLst/>
            <a:cxnLst/>
            <a:rect l="l" t="t" r="r" b="b"/>
            <a:pathLst>
              <a:path w="8556681" h="1536139">
                <a:moveTo>
                  <a:pt x="8347644" y="0"/>
                </a:moveTo>
                <a:lnTo>
                  <a:pt x="5839" y="0"/>
                </a:lnTo>
                <a:cubicBezTo>
                  <a:pt x="4204" y="0"/>
                  <a:pt x="2650" y="705"/>
                  <a:pt x="1572" y="1934"/>
                </a:cubicBezTo>
                <a:cubicBezTo>
                  <a:pt x="495" y="3163"/>
                  <a:pt x="0" y="4797"/>
                  <a:pt x="215" y="6417"/>
                </a:cubicBezTo>
                <a:lnTo>
                  <a:pt x="201717" y="1529722"/>
                </a:lnTo>
                <a:cubicBezTo>
                  <a:pt x="202203" y="1533394"/>
                  <a:pt x="205334" y="1536139"/>
                  <a:pt x="209039" y="1536139"/>
                </a:cubicBezTo>
                <a:lnTo>
                  <a:pt x="8550844" y="1536139"/>
                </a:lnTo>
                <a:cubicBezTo>
                  <a:pt x="8552478" y="1536139"/>
                  <a:pt x="8554033" y="1535434"/>
                  <a:pt x="8555110" y="1534205"/>
                </a:cubicBezTo>
                <a:cubicBezTo>
                  <a:pt x="8556187" y="1532976"/>
                  <a:pt x="8556682" y="1531342"/>
                  <a:pt x="8556468" y="1529722"/>
                </a:cubicBezTo>
                <a:lnTo>
                  <a:pt x="8354965" y="6417"/>
                </a:lnTo>
                <a:cubicBezTo>
                  <a:pt x="8354479" y="2744"/>
                  <a:pt x="8351348" y="0"/>
                  <a:pt x="8347644" y="0"/>
                </a:cubicBezTo>
                <a:close/>
              </a:path>
            </a:pathLst>
          </a:custGeom>
          <a:solidFill>
            <a:srgbClr val="CA9879"/>
          </a:solidFill>
        </p:spPr>
      </p:sp>
      <p:sp>
        <p:nvSpPr>
          <p:cNvPr id="31" name="TextBox 18"/>
          <p:cNvSpPr txBox="1"/>
          <p:nvPr/>
        </p:nvSpPr>
        <p:spPr>
          <a:xfrm>
            <a:off x="874894" y="1485900"/>
            <a:ext cx="9341652" cy="116324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>
              <a:lnSpc>
                <a:spcPts val="5600"/>
              </a:lnSpc>
            </a:pPr>
            <a:r>
              <a:rPr lang="en-US" sz="4000" b="1" smtClean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Chuẩn bị đồ dùng là cần thiết.</a:t>
            </a:r>
            <a:endParaRPr lang="en-US" sz="4000" b="1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38200" y="4619102"/>
            <a:ext cx="9677400" cy="1524000"/>
            <a:chOff x="-76662" y="-436689"/>
            <a:chExt cx="8126077" cy="1826373"/>
          </a:xfrm>
        </p:grpSpPr>
        <p:sp>
          <p:nvSpPr>
            <p:cNvPr id="20" name="Freeform 20"/>
            <p:cNvSpPr/>
            <p:nvPr/>
          </p:nvSpPr>
          <p:spPr>
            <a:xfrm>
              <a:off x="-76662" y="-232239"/>
              <a:ext cx="8126077" cy="1621923"/>
            </a:xfrm>
            <a:custGeom>
              <a:avLst/>
              <a:gdLst/>
              <a:ahLst/>
              <a:cxnLst/>
              <a:rect l="l" t="t" r="r" b="b"/>
              <a:pathLst>
                <a:path w="8126077" h="1621923">
                  <a:moveTo>
                    <a:pt x="7916693" y="0"/>
                  </a:moveTo>
                  <a:lnTo>
                    <a:pt x="6183" y="0"/>
                  </a:lnTo>
                  <a:cubicBezTo>
                    <a:pt x="4457" y="0"/>
                    <a:pt x="2815" y="741"/>
                    <a:pt x="1673" y="2035"/>
                  </a:cubicBezTo>
                  <a:cubicBezTo>
                    <a:pt x="531" y="3329"/>
                    <a:pt x="0" y="5050"/>
                    <a:pt x="214" y="6763"/>
                  </a:cubicBezTo>
                  <a:lnTo>
                    <a:pt x="201720" y="1615160"/>
                  </a:lnTo>
                  <a:cubicBezTo>
                    <a:pt x="202204" y="1619024"/>
                    <a:pt x="205489" y="1621923"/>
                    <a:pt x="209383" y="1621923"/>
                  </a:cubicBezTo>
                  <a:lnTo>
                    <a:pt x="8119893" y="1621923"/>
                  </a:lnTo>
                  <a:cubicBezTo>
                    <a:pt x="8121619" y="1621923"/>
                    <a:pt x="8123261" y="1621182"/>
                    <a:pt x="8124403" y="1619888"/>
                  </a:cubicBezTo>
                  <a:cubicBezTo>
                    <a:pt x="8125545" y="1618594"/>
                    <a:pt x="8126076" y="1616872"/>
                    <a:pt x="8125862" y="1615160"/>
                  </a:cubicBezTo>
                  <a:lnTo>
                    <a:pt x="7924356" y="6763"/>
                  </a:lnTo>
                  <a:cubicBezTo>
                    <a:pt x="7923872" y="2899"/>
                    <a:pt x="7920587" y="0"/>
                    <a:pt x="7916693" y="0"/>
                  </a:cubicBezTo>
                  <a:close/>
                </a:path>
              </a:pathLst>
            </a:custGeom>
            <a:solidFill>
              <a:srgbClr val="CA987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-8512" y="-436689"/>
              <a:ext cx="7924142" cy="1698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5040"/>
                </a:lnSpc>
              </a:pPr>
              <a:r>
                <a:rPr lang="en-US" sz="3600" b="1" smtClean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Lựa chọn đồ dùng phù hợp với trò chơi.</a:t>
              </a:r>
              <a:endParaRPr lang="en-US" sz="36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325622" y="-2246414"/>
            <a:ext cx="7645588" cy="6947928"/>
          </a:xfrm>
          <a:custGeom>
            <a:avLst/>
            <a:gdLst/>
            <a:ahLst/>
            <a:cxnLst/>
            <a:rect l="l" t="t" r="r" b="b"/>
            <a:pathLst>
              <a:path w="7645588" h="6947928">
                <a:moveTo>
                  <a:pt x="0" y="0"/>
                </a:moveTo>
                <a:lnTo>
                  <a:pt x="7645589" y="0"/>
                </a:lnTo>
                <a:lnTo>
                  <a:pt x="7645589" y="6947929"/>
                </a:lnTo>
                <a:lnTo>
                  <a:pt x="0" y="69479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013604" y="38100"/>
            <a:ext cx="5512396" cy="4364102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8422" y="0"/>
              <a:ext cx="795957" cy="698500"/>
            </a:xfrm>
            <a:custGeom>
              <a:avLst/>
              <a:gdLst/>
              <a:ahLst/>
              <a:cxnLst/>
              <a:rect l="l" t="t" r="r" b="b"/>
              <a:pathLst>
                <a:path w="795957" h="698500">
                  <a:moveTo>
                    <a:pt x="782323" y="387158"/>
                  </a:moveTo>
                  <a:lnTo>
                    <a:pt x="623233" y="660592"/>
                  </a:lnTo>
                  <a:cubicBezTo>
                    <a:pt x="609578" y="684062"/>
                    <a:pt x="584474" y="698500"/>
                    <a:pt x="557321" y="698500"/>
                  </a:cubicBezTo>
                  <a:lnTo>
                    <a:pt x="238635" y="698500"/>
                  </a:lnTo>
                  <a:cubicBezTo>
                    <a:pt x="211482" y="698500"/>
                    <a:pt x="186378" y="684062"/>
                    <a:pt x="172723" y="660592"/>
                  </a:cubicBezTo>
                  <a:lnTo>
                    <a:pt x="13633" y="387158"/>
                  </a:lnTo>
                  <a:cubicBezTo>
                    <a:pt x="0" y="363725"/>
                    <a:pt x="0" y="334775"/>
                    <a:pt x="13633" y="311342"/>
                  </a:cubicBezTo>
                  <a:lnTo>
                    <a:pt x="172723" y="37908"/>
                  </a:lnTo>
                  <a:cubicBezTo>
                    <a:pt x="186378" y="14438"/>
                    <a:pt x="211482" y="0"/>
                    <a:pt x="238635" y="0"/>
                  </a:cubicBezTo>
                  <a:lnTo>
                    <a:pt x="557321" y="0"/>
                  </a:lnTo>
                  <a:cubicBezTo>
                    <a:pt x="584474" y="0"/>
                    <a:pt x="609578" y="14438"/>
                    <a:pt x="623233" y="37908"/>
                  </a:cubicBezTo>
                  <a:lnTo>
                    <a:pt x="782323" y="311342"/>
                  </a:lnTo>
                  <a:cubicBezTo>
                    <a:pt x="795956" y="334775"/>
                    <a:pt x="795956" y="363725"/>
                    <a:pt x="782323" y="387158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344400" y="266700"/>
            <a:ext cx="4831200" cy="3949402"/>
            <a:chOff x="0" y="0"/>
            <a:chExt cx="4346359" cy="3856825"/>
          </a:xfrm>
        </p:grpSpPr>
        <p:sp>
          <p:nvSpPr>
            <p:cNvPr id="27" name="Freeform 27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8" name="Freeform 28"/>
          <p:cNvSpPr/>
          <p:nvPr/>
        </p:nvSpPr>
        <p:spPr>
          <a:xfrm>
            <a:off x="13411200" y="571500"/>
            <a:ext cx="2320870" cy="2904004"/>
          </a:xfrm>
          <a:custGeom>
            <a:avLst/>
            <a:gdLst/>
            <a:ahLst/>
            <a:cxnLst/>
            <a:rect l="l" t="t" r="r" b="b"/>
            <a:pathLst>
              <a:path w="2824260" h="3836006">
                <a:moveTo>
                  <a:pt x="0" y="0"/>
                </a:moveTo>
                <a:lnTo>
                  <a:pt x="2824260" y="0"/>
                </a:lnTo>
                <a:lnTo>
                  <a:pt x="2824260" y="3836006"/>
                </a:lnTo>
                <a:lnTo>
                  <a:pt x="0" y="38360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887200" y="4762500"/>
            <a:ext cx="4703444" cy="2895600"/>
          </a:xfrm>
          <a:custGeom>
            <a:avLst/>
            <a:gdLst/>
            <a:ahLst/>
            <a:cxnLst/>
            <a:rect l="l" t="t" r="r" b="b"/>
            <a:pathLst>
              <a:path w="5160643" h="3676958">
                <a:moveTo>
                  <a:pt x="0" y="0"/>
                </a:moveTo>
                <a:lnTo>
                  <a:pt x="5160643" y="0"/>
                </a:lnTo>
                <a:lnTo>
                  <a:pt x="5160643" y="3676958"/>
                </a:lnTo>
                <a:lnTo>
                  <a:pt x="0" y="367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19"/>
          <p:cNvGrpSpPr/>
          <p:nvPr/>
        </p:nvGrpSpPr>
        <p:grpSpPr>
          <a:xfrm>
            <a:off x="838200" y="6371702"/>
            <a:ext cx="9677400" cy="1524000"/>
            <a:chOff x="-76662" y="-436689"/>
            <a:chExt cx="8126077" cy="1826373"/>
          </a:xfrm>
        </p:grpSpPr>
        <p:sp>
          <p:nvSpPr>
            <p:cNvPr id="33" name="Freeform 20"/>
            <p:cNvSpPr/>
            <p:nvPr/>
          </p:nvSpPr>
          <p:spPr>
            <a:xfrm>
              <a:off x="-76662" y="-232239"/>
              <a:ext cx="8126077" cy="1621923"/>
            </a:xfrm>
            <a:custGeom>
              <a:avLst/>
              <a:gdLst/>
              <a:ahLst/>
              <a:cxnLst/>
              <a:rect l="l" t="t" r="r" b="b"/>
              <a:pathLst>
                <a:path w="8126077" h="1621923">
                  <a:moveTo>
                    <a:pt x="7916693" y="0"/>
                  </a:moveTo>
                  <a:lnTo>
                    <a:pt x="6183" y="0"/>
                  </a:lnTo>
                  <a:cubicBezTo>
                    <a:pt x="4457" y="0"/>
                    <a:pt x="2815" y="741"/>
                    <a:pt x="1673" y="2035"/>
                  </a:cubicBezTo>
                  <a:cubicBezTo>
                    <a:pt x="531" y="3329"/>
                    <a:pt x="0" y="5050"/>
                    <a:pt x="214" y="6763"/>
                  </a:cubicBezTo>
                  <a:lnTo>
                    <a:pt x="201720" y="1615160"/>
                  </a:lnTo>
                  <a:cubicBezTo>
                    <a:pt x="202204" y="1619024"/>
                    <a:pt x="205489" y="1621923"/>
                    <a:pt x="209383" y="1621923"/>
                  </a:cubicBezTo>
                  <a:lnTo>
                    <a:pt x="8119893" y="1621923"/>
                  </a:lnTo>
                  <a:cubicBezTo>
                    <a:pt x="8121619" y="1621923"/>
                    <a:pt x="8123261" y="1621182"/>
                    <a:pt x="8124403" y="1619888"/>
                  </a:cubicBezTo>
                  <a:cubicBezTo>
                    <a:pt x="8125545" y="1618594"/>
                    <a:pt x="8126076" y="1616872"/>
                    <a:pt x="8125862" y="1615160"/>
                  </a:cubicBezTo>
                  <a:lnTo>
                    <a:pt x="7924356" y="6763"/>
                  </a:lnTo>
                  <a:cubicBezTo>
                    <a:pt x="7923872" y="2899"/>
                    <a:pt x="7920587" y="0"/>
                    <a:pt x="7916693" y="0"/>
                  </a:cubicBezTo>
                  <a:close/>
                </a:path>
              </a:pathLst>
            </a:custGeom>
            <a:solidFill>
              <a:srgbClr val="CA9879"/>
            </a:solidFill>
          </p:spPr>
        </p:sp>
        <p:sp>
          <p:nvSpPr>
            <p:cNvPr id="34" name="TextBox 21"/>
            <p:cNvSpPr txBox="1"/>
            <p:nvPr/>
          </p:nvSpPr>
          <p:spPr>
            <a:xfrm>
              <a:off x="-8512" y="-436689"/>
              <a:ext cx="7924142" cy="1698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5040"/>
                </a:lnSpc>
              </a:pPr>
              <a:r>
                <a:rPr lang="en-US" sz="3600" b="1" smtClean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Sắp xếp vị trí để đặt đồ dùng đảm bảo tính khả thi.</a:t>
              </a:r>
              <a:endParaRPr lang="en-US" sz="36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grpSp>
        <p:nvGrpSpPr>
          <p:cNvPr id="35" name="Group 9"/>
          <p:cNvGrpSpPr/>
          <p:nvPr/>
        </p:nvGrpSpPr>
        <p:grpSpPr>
          <a:xfrm>
            <a:off x="11811000" y="8420100"/>
            <a:ext cx="5054888" cy="4349876"/>
            <a:chOff x="0" y="0"/>
            <a:chExt cx="812800" cy="698500"/>
          </a:xfrm>
        </p:grpSpPr>
        <p:sp>
          <p:nvSpPr>
            <p:cNvPr id="36" name="Freeform 1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C9987A"/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37" name="TextBox 11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8" name="Group 19"/>
          <p:cNvGrpSpPr/>
          <p:nvPr/>
        </p:nvGrpSpPr>
        <p:grpSpPr>
          <a:xfrm>
            <a:off x="762000" y="8115300"/>
            <a:ext cx="9677400" cy="1524000"/>
            <a:chOff x="-76662" y="-436689"/>
            <a:chExt cx="8126077" cy="1826373"/>
          </a:xfrm>
        </p:grpSpPr>
        <p:sp>
          <p:nvSpPr>
            <p:cNvPr id="39" name="Freeform 20"/>
            <p:cNvSpPr/>
            <p:nvPr/>
          </p:nvSpPr>
          <p:spPr>
            <a:xfrm>
              <a:off x="-76662" y="-232239"/>
              <a:ext cx="8126077" cy="1621923"/>
            </a:xfrm>
            <a:custGeom>
              <a:avLst/>
              <a:gdLst/>
              <a:ahLst/>
              <a:cxnLst/>
              <a:rect l="l" t="t" r="r" b="b"/>
              <a:pathLst>
                <a:path w="8126077" h="1621923">
                  <a:moveTo>
                    <a:pt x="7916693" y="0"/>
                  </a:moveTo>
                  <a:lnTo>
                    <a:pt x="6183" y="0"/>
                  </a:lnTo>
                  <a:cubicBezTo>
                    <a:pt x="4457" y="0"/>
                    <a:pt x="2815" y="741"/>
                    <a:pt x="1673" y="2035"/>
                  </a:cubicBezTo>
                  <a:cubicBezTo>
                    <a:pt x="531" y="3329"/>
                    <a:pt x="0" y="5050"/>
                    <a:pt x="214" y="6763"/>
                  </a:cubicBezTo>
                  <a:lnTo>
                    <a:pt x="201720" y="1615160"/>
                  </a:lnTo>
                  <a:cubicBezTo>
                    <a:pt x="202204" y="1619024"/>
                    <a:pt x="205489" y="1621923"/>
                    <a:pt x="209383" y="1621923"/>
                  </a:cubicBezTo>
                  <a:lnTo>
                    <a:pt x="8119893" y="1621923"/>
                  </a:lnTo>
                  <a:cubicBezTo>
                    <a:pt x="8121619" y="1621923"/>
                    <a:pt x="8123261" y="1621182"/>
                    <a:pt x="8124403" y="1619888"/>
                  </a:cubicBezTo>
                  <a:cubicBezTo>
                    <a:pt x="8125545" y="1618594"/>
                    <a:pt x="8126076" y="1616872"/>
                    <a:pt x="8125862" y="1615160"/>
                  </a:cubicBezTo>
                  <a:lnTo>
                    <a:pt x="7924356" y="6763"/>
                  </a:lnTo>
                  <a:cubicBezTo>
                    <a:pt x="7923872" y="2899"/>
                    <a:pt x="7920587" y="0"/>
                    <a:pt x="7916693" y="0"/>
                  </a:cubicBezTo>
                  <a:close/>
                </a:path>
              </a:pathLst>
            </a:custGeom>
            <a:solidFill>
              <a:srgbClr val="CA9879"/>
            </a:solidFill>
          </p:spPr>
        </p:sp>
        <p:sp>
          <p:nvSpPr>
            <p:cNvPr id="40" name="TextBox 21"/>
            <p:cNvSpPr txBox="1"/>
            <p:nvPr/>
          </p:nvSpPr>
          <p:spPr>
            <a:xfrm>
              <a:off x="-8512" y="-436689"/>
              <a:ext cx="7924142" cy="1698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5040"/>
                </a:lnSpc>
              </a:pPr>
              <a:r>
                <a:rPr lang="en-US" sz="3600" b="1" smtClean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Hướng dẫn sử dụng đồ dùng để không vi phạm luật trước khi chơi.</a:t>
              </a:r>
              <a:endParaRPr lang="en-US" sz="36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" y="0"/>
            <a:ext cx="18287959" cy="103631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000" y="7581900"/>
            <a:ext cx="514691" cy="948876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9200" y="7581900"/>
            <a:ext cx="384642" cy="812741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4410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000246" y="1485900"/>
            <a:ext cx="10934954" cy="1605782"/>
            <a:chOff x="0" y="0"/>
            <a:chExt cx="18168082" cy="2835865"/>
          </a:xfrm>
          <a:solidFill>
            <a:srgbClr val="00B050"/>
          </a:solidFill>
        </p:grpSpPr>
        <p:sp>
          <p:nvSpPr>
            <p:cNvPr id="7" name="Freeform 7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Freeform 10"/>
          <p:cNvSpPr/>
          <p:nvPr/>
        </p:nvSpPr>
        <p:spPr>
          <a:xfrm>
            <a:off x="228600" y="8523728"/>
            <a:ext cx="1600200" cy="1763272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62041" y="190500"/>
            <a:ext cx="1592605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4"/>
              </a:lnSpc>
              <a:spcBef>
                <a:spcPct val="0"/>
              </a:spcBef>
            </a:pPr>
            <a:r>
              <a:rPr lang="en-US" sz="4800" b="1" spc="-112">
                <a:solidFill>
                  <a:srgbClr val="372929"/>
                </a:solidFill>
                <a:latin typeface="Times New Roman" pitchFamily="18" charset="0"/>
                <a:ea typeface="Cabin Bold"/>
                <a:cs typeface="Times New Roman" pitchFamily="18" charset="0"/>
                <a:sym typeface="Cabin Bold"/>
              </a:rPr>
              <a:t>Giải pháp 3:  Đổi mới hình thức tổ chức các trò </a:t>
            </a:r>
            <a:r>
              <a:rPr lang="en-US" sz="4800" b="1" spc="-112" smtClean="0">
                <a:solidFill>
                  <a:srgbClr val="372929"/>
                </a:solidFill>
                <a:latin typeface="Times New Roman" pitchFamily="18" charset="0"/>
                <a:ea typeface="Cabin Bold"/>
                <a:cs typeface="Times New Roman" pitchFamily="18" charset="0"/>
                <a:sym typeface="Cabin Bold"/>
              </a:rPr>
              <a:t>chơi.</a:t>
            </a:r>
            <a:endParaRPr lang="en-US" sz="4800" b="1" spc="-112">
              <a:solidFill>
                <a:srgbClr val="372929"/>
              </a:solidFill>
              <a:latin typeface="Times New Roman" pitchFamily="18" charset="0"/>
              <a:ea typeface="Cabin Bold"/>
              <a:cs typeface="Times New Roman" pitchFamily="18" charset="0"/>
              <a:sym typeface="Cabin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76800" y="1937147"/>
            <a:ext cx="10668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4400" b="1" smtClean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Tổ chức trò chơi  kết hợp với âm nhạc.</a:t>
            </a:r>
            <a:endParaRPr lang="en-US" sz="4400" b="1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621000" y="7505700"/>
            <a:ext cx="2079941" cy="2276908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8"/>
          <p:cNvGrpSpPr>
            <a:grpSpLocks/>
          </p:cNvGrpSpPr>
          <p:nvPr/>
        </p:nvGrpSpPr>
        <p:grpSpPr bwMode="auto">
          <a:xfrm rot="16200000">
            <a:off x="3086100" y="4343400"/>
            <a:ext cx="6400800" cy="4038600"/>
            <a:chOff x="4397" y="1430"/>
            <a:chExt cx="1005" cy="960"/>
          </a:xfrm>
          <a:solidFill>
            <a:srgbClr val="0000FF"/>
          </a:solidFill>
        </p:grpSpPr>
        <p:sp>
          <p:nvSpPr>
            <p:cNvPr id="22" name="AutoShape 9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pFill/>
            <a:ln w="9525" algn="ctr">
              <a:solidFill>
                <a:srgbClr val="76858A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10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grpFill/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572000" y="4305300"/>
            <a:ext cx="3810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 dụng những bài nhạc nhẹ nhàng, nhịp điệu vừa phải với những trò chơi  rèn khả năng phối hợp vận động</a:t>
            </a:r>
            <a:endParaRPr 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8"/>
          <p:cNvGrpSpPr>
            <a:grpSpLocks/>
          </p:cNvGrpSpPr>
          <p:nvPr/>
        </p:nvGrpSpPr>
        <p:grpSpPr bwMode="auto">
          <a:xfrm rot="16200000">
            <a:off x="8801100" y="4343401"/>
            <a:ext cx="6400800" cy="4038600"/>
            <a:chOff x="4397" y="1430"/>
            <a:chExt cx="1005" cy="960"/>
          </a:xfrm>
          <a:solidFill>
            <a:srgbClr val="0000FF"/>
          </a:solidFill>
        </p:grpSpPr>
        <p:sp>
          <p:nvSpPr>
            <p:cNvPr id="26" name="AutoShape 9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pFill/>
            <a:ln w="9525" algn="ctr">
              <a:solidFill>
                <a:srgbClr val="76858A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0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grpFill/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363200" y="4274820"/>
            <a:ext cx="3810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 dụng những bài nhạc sôi động, nhịp nhanh với những trò chơi tổ chức dưới hình thức   thi đấu  </a:t>
            </a:r>
            <a:endParaRPr 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" y="0"/>
            <a:ext cx="18287959" cy="103631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000" y="7581900"/>
            <a:ext cx="514691" cy="948876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9200" y="7581900"/>
            <a:ext cx="384642" cy="812741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44107"/>
            </a:stretch>
          </a:blipFill>
        </p:spPr>
      </p:sp>
      <p:grpSp>
        <p:nvGrpSpPr>
          <p:cNvPr id="4" name="Group 6"/>
          <p:cNvGrpSpPr/>
          <p:nvPr/>
        </p:nvGrpSpPr>
        <p:grpSpPr>
          <a:xfrm>
            <a:off x="3124200" y="1485900"/>
            <a:ext cx="12535154" cy="1605782"/>
            <a:chOff x="0" y="0"/>
            <a:chExt cx="18168082" cy="2835865"/>
          </a:xfrm>
          <a:solidFill>
            <a:srgbClr val="00B050"/>
          </a:solidFill>
        </p:grpSpPr>
        <p:sp>
          <p:nvSpPr>
            <p:cNvPr id="7" name="Freeform 7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Freeform 10"/>
          <p:cNvSpPr/>
          <p:nvPr/>
        </p:nvSpPr>
        <p:spPr>
          <a:xfrm>
            <a:off x="228600" y="8523728"/>
            <a:ext cx="1600200" cy="1763272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62041" y="190500"/>
            <a:ext cx="15926054" cy="822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4"/>
              </a:lnSpc>
              <a:spcBef>
                <a:spcPct val="0"/>
              </a:spcBef>
            </a:pPr>
            <a:r>
              <a:rPr lang="en-US" sz="4800" b="1" spc="-112">
                <a:solidFill>
                  <a:srgbClr val="372929"/>
                </a:solidFill>
                <a:latin typeface="Times New Roman" pitchFamily="18" charset="0"/>
                <a:ea typeface="Cabin Bold"/>
                <a:cs typeface="Times New Roman" pitchFamily="18" charset="0"/>
                <a:sym typeface="Cabin Bold"/>
              </a:rPr>
              <a:t>Giải pháp 3:  Đổi mới hình thức tổ chức các trò chơi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00754" y="1937147"/>
            <a:ext cx="10668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4000" b="1" smtClean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Tổ chức trò chơi kết hợp với âm nhạc.</a:t>
            </a:r>
            <a:endParaRPr lang="en-US" sz="4000" b="1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621000" y="7505700"/>
            <a:ext cx="2079941" cy="2276908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6"/>
          <p:cNvGrpSpPr/>
          <p:nvPr/>
        </p:nvGrpSpPr>
        <p:grpSpPr>
          <a:xfrm>
            <a:off x="3162554" y="3543300"/>
            <a:ext cx="12573000" cy="1605782"/>
            <a:chOff x="0" y="0"/>
            <a:chExt cx="18168082" cy="2835865"/>
          </a:xfrm>
          <a:solidFill>
            <a:srgbClr val="0070C0"/>
          </a:solidFill>
        </p:grpSpPr>
        <p:sp>
          <p:nvSpPr>
            <p:cNvPr id="30" name="Freeform 7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1" name="TextBox 15"/>
          <p:cNvSpPr txBox="1"/>
          <p:nvPr/>
        </p:nvSpPr>
        <p:spPr>
          <a:xfrm>
            <a:off x="3330194" y="3759994"/>
            <a:ext cx="118719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4000" b="1" smtClean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Sử dụng đồ dùng dạy học để thay đổi hình thức tổ chức.</a:t>
            </a:r>
            <a:endParaRPr lang="en-US" sz="4000" b="1">
              <a:solidFill>
                <a:schemeClr val="bg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80TGp_general_light_ani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580TGp_general_light_ani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580TGp_general_light_ani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580TGp_general_light_ani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580TGp_general_light_ani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580TGp_general_light_ani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950</Words>
  <Application>Microsoft Office PowerPoint</Application>
  <PresentationFormat>Custom</PresentationFormat>
  <Paragraphs>92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Arial</vt:lpstr>
      <vt:lpstr>Times New Roman</vt:lpstr>
      <vt:lpstr>Inter Bold</vt:lpstr>
      <vt:lpstr>Chewy</vt:lpstr>
      <vt:lpstr>微软雅黑</vt:lpstr>
      <vt:lpstr>Wingdings</vt:lpstr>
      <vt:lpstr>Calibri</vt:lpstr>
      <vt:lpstr>TT Commons Pro Bold</vt:lpstr>
      <vt:lpstr>Clear Sans Bold</vt:lpstr>
      <vt:lpstr>Cabin Bold</vt:lpstr>
      <vt:lpstr>Cabin</vt:lpstr>
      <vt:lpstr>Futura Bold</vt:lpstr>
      <vt:lpstr>Poppins Ultra-Bold</vt:lpstr>
      <vt:lpstr>Poppins Bold</vt:lpstr>
      <vt:lpstr>Asap</vt:lpstr>
      <vt:lpstr>Asap Bold</vt:lpstr>
      <vt:lpstr>Faustina</vt:lpstr>
      <vt:lpstr>Bobby Jones Soft</vt:lpstr>
      <vt:lpstr>Office Theme</vt:lpstr>
      <vt:lpstr>580TGp_general_light_ani</vt:lpstr>
      <vt:lpstr>1_580TGp_general_light_ani</vt:lpstr>
      <vt:lpstr>2_580TGp_general_light_ani</vt:lpstr>
      <vt:lpstr>3_580TGp_general_light_ani</vt:lpstr>
      <vt:lpstr>5_580TGp_general_light_ani</vt:lpstr>
      <vt:lpstr>6_580TGp_general_light_ani</vt:lpstr>
      <vt:lpstr>Slide 1</vt:lpstr>
      <vt:lpstr>Lí do chọn biện pháp</vt:lpstr>
      <vt:lpstr>Thực trạng</vt:lpstr>
      <vt:lpstr>Thực trạng</vt:lpstr>
      <vt:lpstr>CÁCH THỨC, QUÁ TRÌNH ÁP DỤNG: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Employee Development</dc:title>
  <dc:creator>PC</dc:creator>
  <cp:lastModifiedBy>admin</cp:lastModifiedBy>
  <cp:revision>82</cp:revision>
  <dcterms:created xsi:type="dcterms:W3CDTF">2006-08-16T00:00:00Z</dcterms:created>
  <dcterms:modified xsi:type="dcterms:W3CDTF">2024-11-05T16:49:45Z</dcterms:modified>
  <dc:identifier>DAGVbI06sls</dc:identifier>
</cp:coreProperties>
</file>