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56" r:id="rId2"/>
    <p:sldId id="261" r:id="rId3"/>
    <p:sldId id="275" r:id="rId4"/>
    <p:sldId id="258" r:id="rId5"/>
    <p:sldId id="259" r:id="rId6"/>
    <p:sldId id="265" r:id="rId7"/>
    <p:sldId id="260" r:id="rId8"/>
    <p:sldId id="264" r:id="rId9"/>
    <p:sldId id="278" r:id="rId10"/>
    <p:sldId id="257" r:id="rId11"/>
    <p:sldId id="280" r:id="rId12"/>
    <p:sldId id="274" r:id="rId13"/>
    <p:sldId id="282" r:id="rId14"/>
    <p:sldId id="284" r:id="rId15"/>
    <p:sldId id="285" r:id="rId16"/>
    <p:sldId id="286" r:id="rId17"/>
    <p:sldId id="270" r:id="rId18"/>
    <p:sldId id="279" r:id="rId19"/>
    <p:sldId id="263" r:id="rId20"/>
    <p:sldId id="272" r:id="rId21"/>
    <p:sldId id="271" r:id="rId22"/>
    <p:sldId id="281" r:id="rId23"/>
    <p:sldId id="277" r:id="rId24"/>
    <p:sldId id="289" r:id="rId25"/>
    <p:sldId id="287" r:id="rId26"/>
    <p:sldId id="288" r:id="rId27"/>
    <p:sldId id="290" r:id="rId28"/>
    <p:sldId id="283" r:id="rId29"/>
    <p:sldId id="292" r:id="rId30"/>
    <p:sldId id="276" r:id="rId31"/>
    <p:sldId id="293" r:id="rId32"/>
    <p:sldId id="294" r:id="rId33"/>
    <p:sldId id="295" r:id="rId34"/>
    <p:sldId id="296" r:id="rId35"/>
    <p:sldId id="297" r:id="rId36"/>
    <p:sldId id="298" r:id="rId37"/>
    <p:sldId id="291" r:id="rId38"/>
    <p:sldId id="299" r:id="rId39"/>
    <p:sldId id="300" r:id="rId40"/>
    <p:sldId id="273" r:id="rId41"/>
  </p:sldIdLst>
  <p:sldSz cx="18288000" cy="10287000"/>
  <p:notesSz cx="6858000" cy="9144000"/>
  <p:embeddedFontLs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FF"/>
    <a:srgbClr val="EEEAF2"/>
    <a:srgbClr val="FF33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0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A0274-B110-4D68-9B02-3B03C8918598}" type="datetimeFigureOut">
              <a:rPr lang="en-US" smtClean="0"/>
              <a:t>8/31/2023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9E48B-8D96-4C26-ADF9-12CE9A31C0CF}" type="slidenum">
              <a:rPr lang="en-US" smtClean="0"/>
              <a:t>‹#›</a:t>
            </a:fld>
            <a:endParaRPr lang="en-US"/>
          </a:p>
        </p:txBody>
      </p:sp>
    </p:spTree>
    <p:extLst>
      <p:ext uri="{BB962C8B-B14F-4D97-AF65-F5344CB8AC3E}">
        <p14:creationId xmlns:p14="http://schemas.microsoft.com/office/powerpoint/2010/main" val="1397578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9E48B-8D96-4C26-ADF9-12CE9A31C0CF}" type="slidenum">
              <a:rPr lang="en-US" smtClean="0"/>
              <a:t>8</a:t>
            </a:fld>
            <a:endParaRPr lang="en-US"/>
          </a:p>
        </p:txBody>
      </p:sp>
    </p:spTree>
    <p:extLst>
      <p:ext uri="{BB962C8B-B14F-4D97-AF65-F5344CB8AC3E}">
        <p14:creationId xmlns:p14="http://schemas.microsoft.com/office/powerpoint/2010/main" val="2501827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9E48B-8D96-4C26-ADF9-12CE9A31C0CF}" type="slidenum">
              <a:rPr lang="en-US" smtClean="0"/>
              <a:t>9</a:t>
            </a:fld>
            <a:endParaRPr lang="en-US"/>
          </a:p>
        </p:txBody>
      </p:sp>
    </p:spTree>
    <p:extLst>
      <p:ext uri="{BB962C8B-B14F-4D97-AF65-F5344CB8AC3E}">
        <p14:creationId xmlns:p14="http://schemas.microsoft.com/office/powerpoint/2010/main" val="88826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9E48B-8D96-4C26-ADF9-12CE9A31C0CF}" type="slidenum">
              <a:rPr lang="en-US" smtClean="0"/>
              <a:t>23</a:t>
            </a:fld>
            <a:endParaRPr lang="en-US"/>
          </a:p>
        </p:txBody>
      </p:sp>
    </p:spTree>
    <p:extLst>
      <p:ext uri="{BB962C8B-B14F-4D97-AF65-F5344CB8AC3E}">
        <p14:creationId xmlns:p14="http://schemas.microsoft.com/office/powerpoint/2010/main" val="398328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9E48B-8D96-4C26-ADF9-12CE9A31C0CF}" type="slidenum">
              <a:rPr lang="en-US" smtClean="0"/>
              <a:t>24</a:t>
            </a:fld>
            <a:endParaRPr lang="en-US"/>
          </a:p>
        </p:txBody>
      </p:sp>
    </p:spTree>
    <p:extLst>
      <p:ext uri="{BB962C8B-B14F-4D97-AF65-F5344CB8AC3E}">
        <p14:creationId xmlns:p14="http://schemas.microsoft.com/office/powerpoint/2010/main" val="2926072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9E48B-8D96-4C26-ADF9-12CE9A31C0CF}" type="slidenum">
              <a:rPr lang="en-US" smtClean="0"/>
              <a:t>26</a:t>
            </a:fld>
            <a:endParaRPr lang="en-US"/>
          </a:p>
        </p:txBody>
      </p:sp>
    </p:spTree>
    <p:extLst>
      <p:ext uri="{BB962C8B-B14F-4D97-AF65-F5344CB8AC3E}">
        <p14:creationId xmlns:p14="http://schemas.microsoft.com/office/powerpoint/2010/main" val="31071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59E48B-8D96-4C26-ADF9-12CE9A31C0CF}" type="slidenum">
              <a:rPr lang="en-US" smtClean="0"/>
              <a:t>27</a:t>
            </a:fld>
            <a:endParaRPr lang="en-US"/>
          </a:p>
        </p:txBody>
      </p:sp>
    </p:spTree>
    <p:extLst>
      <p:ext uri="{BB962C8B-B14F-4D97-AF65-F5344CB8AC3E}">
        <p14:creationId xmlns:p14="http://schemas.microsoft.com/office/powerpoint/2010/main" val="2335558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svg"/></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png"/><Relationship Id="rId7" Type="http://schemas.openxmlformats.org/officeDocument/2006/relationships/image" Target="../media/image5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6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47.sv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6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9.svg"/><Relationship Id="rId5" Type="http://schemas.openxmlformats.org/officeDocument/2006/relationships/image" Target="../media/image65.svg"/><Relationship Id="rId10" Type="http://schemas.openxmlformats.org/officeDocument/2006/relationships/image" Target="../media/image68.png"/><Relationship Id="rId4" Type="http://schemas.openxmlformats.org/officeDocument/2006/relationships/image" Target="../media/image64.png"/><Relationship Id="rId9" Type="http://schemas.openxmlformats.org/officeDocument/2006/relationships/image" Target="../media/image47.sv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5.sv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65.svg"/></Relationships>
</file>

<file path=ppt/slides/_rels/slide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sv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image" Target="../media/image3.png"/><Relationship Id="rId7" Type="http://schemas.openxmlformats.org/officeDocument/2006/relationships/image" Target="../media/image67.svg"/><Relationship Id="rId12"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85.svg"/><Relationship Id="rId5" Type="http://schemas.openxmlformats.org/officeDocument/2006/relationships/image" Target="../media/image65.svg"/><Relationship Id="rId10" Type="http://schemas.openxmlformats.org/officeDocument/2006/relationships/image" Target="../media/image84.png"/><Relationship Id="rId4" Type="http://schemas.openxmlformats.org/officeDocument/2006/relationships/image" Target="../media/image64.png"/><Relationship Id="rId9" Type="http://schemas.openxmlformats.org/officeDocument/2006/relationships/image" Target="../media/image83.sv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sv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sv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5" name="Freeform 5"/>
          <p:cNvSpPr/>
          <p:nvPr/>
        </p:nvSpPr>
        <p:spPr>
          <a:xfrm rot="-8679040">
            <a:off x="16001571" y="-748288"/>
            <a:ext cx="3503663" cy="2958859"/>
          </a:xfrm>
          <a:custGeom>
            <a:avLst/>
            <a:gdLst/>
            <a:ahLst/>
            <a:cxnLst/>
            <a:rect l="l" t="t" r="r" b="b"/>
            <a:pathLst>
              <a:path w="4200159" h="4147657">
                <a:moveTo>
                  <a:pt x="0" y="0"/>
                </a:moveTo>
                <a:lnTo>
                  <a:pt x="4200159" y="0"/>
                </a:lnTo>
                <a:lnTo>
                  <a:pt x="4200159" y="4147656"/>
                </a:lnTo>
                <a:lnTo>
                  <a:pt x="0" y="4147656"/>
                </a:lnTo>
                <a:lnTo>
                  <a:pt x="0" y="0"/>
                </a:lnTo>
                <a:close/>
              </a:path>
            </a:pathLst>
          </a:custGeom>
          <a:blipFill>
            <a:blip r:embed="rId2"/>
            <a:stretch>
              <a:fillRect/>
            </a:stretch>
          </a:blipFill>
        </p:spPr>
        <p:txBody>
          <a:bodyPr/>
          <a:lstStyle/>
          <a:p>
            <a:endParaRPr lang="en-US"/>
          </a:p>
        </p:txBody>
      </p:sp>
      <p:sp>
        <p:nvSpPr>
          <p:cNvPr id="6" name="Freeform 6"/>
          <p:cNvSpPr/>
          <p:nvPr/>
        </p:nvSpPr>
        <p:spPr>
          <a:xfrm rot="8550344">
            <a:off x="-1155146" y="-1257824"/>
            <a:ext cx="3655059" cy="2984663"/>
          </a:xfrm>
          <a:custGeom>
            <a:avLst/>
            <a:gdLst/>
            <a:ahLst/>
            <a:cxnLst/>
            <a:rect l="l" t="t" r="r" b="b"/>
            <a:pathLst>
              <a:path w="4200159" h="4147657">
                <a:moveTo>
                  <a:pt x="0" y="0"/>
                </a:moveTo>
                <a:lnTo>
                  <a:pt x="4200158" y="0"/>
                </a:lnTo>
                <a:lnTo>
                  <a:pt x="4200158" y="4147657"/>
                </a:lnTo>
                <a:lnTo>
                  <a:pt x="0" y="4147657"/>
                </a:lnTo>
                <a:lnTo>
                  <a:pt x="0" y="0"/>
                </a:lnTo>
                <a:close/>
              </a:path>
            </a:pathLst>
          </a:custGeom>
          <a:blipFill>
            <a:blip r:embed="rId2"/>
            <a:stretch>
              <a:fillRect/>
            </a:stretch>
          </a:blipFill>
        </p:spPr>
        <p:txBody>
          <a:bodyPr/>
          <a:lstStyle/>
          <a:p>
            <a:endParaRPr lang="en-US"/>
          </a:p>
        </p:txBody>
      </p:sp>
      <p:sp>
        <p:nvSpPr>
          <p:cNvPr id="9" name="Freeform 9"/>
          <p:cNvSpPr/>
          <p:nvPr/>
        </p:nvSpPr>
        <p:spPr>
          <a:xfrm flipH="1">
            <a:off x="0" y="8145461"/>
            <a:ext cx="1515980" cy="1788766"/>
          </a:xfrm>
          <a:custGeom>
            <a:avLst/>
            <a:gdLst/>
            <a:ahLst/>
            <a:cxnLst/>
            <a:rect l="l" t="t" r="r" b="b"/>
            <a:pathLst>
              <a:path w="1515980" h="1788766">
                <a:moveTo>
                  <a:pt x="1515980" y="0"/>
                </a:moveTo>
                <a:lnTo>
                  <a:pt x="0" y="0"/>
                </a:lnTo>
                <a:lnTo>
                  <a:pt x="0" y="1788767"/>
                </a:lnTo>
                <a:lnTo>
                  <a:pt x="1515980" y="1788767"/>
                </a:lnTo>
                <a:lnTo>
                  <a:pt x="1515980" y="0"/>
                </a:lnTo>
                <a:close/>
              </a:path>
            </a:pathLst>
          </a:custGeom>
          <a:blipFill>
            <a:blip r:embed="rId3"/>
            <a:stretch>
              <a:fillRect/>
            </a:stretch>
          </a:blipFill>
        </p:spPr>
        <p:txBody>
          <a:bodyPr/>
          <a:lstStyle/>
          <a:p>
            <a:endParaRPr lang="en-US"/>
          </a:p>
        </p:txBody>
      </p:sp>
      <p:sp>
        <p:nvSpPr>
          <p:cNvPr id="11" name="Freeform 11"/>
          <p:cNvSpPr/>
          <p:nvPr/>
        </p:nvSpPr>
        <p:spPr>
          <a:xfrm flipH="1">
            <a:off x="16991682" y="8145461"/>
            <a:ext cx="1265552" cy="1788766"/>
          </a:xfrm>
          <a:custGeom>
            <a:avLst/>
            <a:gdLst/>
            <a:ahLst/>
            <a:cxnLst/>
            <a:rect l="l" t="t" r="r" b="b"/>
            <a:pathLst>
              <a:path w="1265552" h="1788766">
                <a:moveTo>
                  <a:pt x="1265553" y="0"/>
                </a:moveTo>
                <a:lnTo>
                  <a:pt x="0" y="0"/>
                </a:lnTo>
                <a:lnTo>
                  <a:pt x="0" y="1788767"/>
                </a:lnTo>
                <a:lnTo>
                  <a:pt x="1265553" y="1788767"/>
                </a:lnTo>
                <a:lnTo>
                  <a:pt x="1265553" y="0"/>
                </a:lnTo>
                <a:close/>
              </a:path>
            </a:pathLst>
          </a:custGeom>
          <a:blipFill>
            <a:blip r:embed="rId4"/>
            <a:stretch>
              <a:fillRect/>
            </a:stretch>
          </a:blipFill>
        </p:spPr>
        <p:txBody>
          <a:bodyPr/>
          <a:lstStyle/>
          <a:p>
            <a:endParaRPr lang="en-US"/>
          </a:p>
        </p:txBody>
      </p:sp>
      <p:sp>
        <p:nvSpPr>
          <p:cNvPr id="18" name="TextBox 12">
            <a:extLst>
              <a:ext uri="{FF2B5EF4-FFF2-40B4-BE49-F238E27FC236}">
                <a16:creationId xmlns:a16="http://schemas.microsoft.com/office/drawing/2014/main" id="{95EE5463-A10C-EF7F-77D1-215C7757D0C5}"/>
              </a:ext>
            </a:extLst>
          </p:cNvPr>
          <p:cNvSpPr txBox="1"/>
          <p:nvPr/>
        </p:nvSpPr>
        <p:spPr>
          <a:xfrm>
            <a:off x="1094536" y="3230939"/>
            <a:ext cx="16098927" cy="3465179"/>
          </a:xfrm>
          <a:prstGeom prst="rect">
            <a:avLst/>
          </a:prstGeom>
        </p:spPr>
        <p:txBody>
          <a:bodyPr wrap="square" lIns="0" tIns="0" rIns="0" bIns="0" rtlCol="0" anchor="t">
            <a:spAutoFit/>
          </a:bodyPr>
          <a:lstStyle/>
          <a:p>
            <a:pPr algn="ctr">
              <a:lnSpc>
                <a:spcPct val="150000"/>
              </a:lnSpc>
            </a:pPr>
            <a:r>
              <a:rPr lang="en-US" sz="8000" b="1" dirty="0">
                <a:solidFill>
                  <a:schemeClr val="accent2">
                    <a:lumMod val="75000"/>
                  </a:schemeClr>
                </a:solidFill>
                <a:latin typeface="Arial" panose="020B0604020202020204" pitchFamily="34" charset="0"/>
                <a:cs typeface="Arial" panose="020B0604020202020204" pitchFamily="34" charset="0"/>
              </a:rPr>
              <a:t>CHÀO MỪNG CÁC EM HỌC SINH ĐẾN </a:t>
            </a:r>
            <a:r>
              <a:rPr lang="en-US" sz="8000" b="1">
                <a:solidFill>
                  <a:schemeClr val="accent2">
                    <a:lumMod val="75000"/>
                  </a:schemeClr>
                </a:solidFill>
                <a:latin typeface="Arial" panose="020B0604020202020204" pitchFamily="34" charset="0"/>
                <a:cs typeface="Arial" panose="020B0604020202020204" pitchFamily="34" charset="0"/>
              </a:rPr>
              <a:t>VỚI BÀI GIẢNG HÔM </a:t>
            </a:r>
            <a:r>
              <a:rPr lang="en-US" sz="8000" b="1" dirty="0">
                <a:solidFill>
                  <a:schemeClr val="accent2">
                    <a:lumMod val="75000"/>
                  </a:schemeClr>
                </a:solidFill>
                <a:latin typeface="Arial" panose="020B0604020202020204" pitchFamily="34" charset="0"/>
                <a:cs typeface="Arial" panose="020B0604020202020204" pitchFamily="34" charset="0"/>
              </a:rPr>
              <a:t>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9" name="Freeform 9"/>
          <p:cNvSpPr/>
          <p:nvPr/>
        </p:nvSpPr>
        <p:spPr>
          <a:xfrm rot="-1469705">
            <a:off x="17096114" y="21255"/>
            <a:ext cx="1503039" cy="1446644"/>
          </a:xfrm>
          <a:custGeom>
            <a:avLst/>
            <a:gdLst/>
            <a:ahLst/>
            <a:cxnLst/>
            <a:rect l="l" t="t" r="r" b="b"/>
            <a:pathLst>
              <a:path w="3208635" h="3168527">
                <a:moveTo>
                  <a:pt x="0" y="0"/>
                </a:moveTo>
                <a:lnTo>
                  <a:pt x="3208634" y="0"/>
                </a:lnTo>
                <a:lnTo>
                  <a:pt x="3208634" y="3168527"/>
                </a:lnTo>
                <a:lnTo>
                  <a:pt x="0" y="3168527"/>
                </a:lnTo>
                <a:lnTo>
                  <a:pt x="0" y="0"/>
                </a:lnTo>
                <a:close/>
              </a:path>
            </a:pathLst>
          </a:custGeom>
          <a:blipFill>
            <a:blip r:embed="rId2"/>
            <a:stretch>
              <a:fillRect/>
            </a:stretch>
          </a:blipFill>
        </p:spPr>
        <p:txBody>
          <a:bodyPr/>
          <a:lstStyle/>
          <a:p>
            <a:endParaRPr lang="en-US"/>
          </a:p>
        </p:txBody>
      </p:sp>
      <p:sp>
        <p:nvSpPr>
          <p:cNvPr id="11" name="Freeform 11"/>
          <p:cNvSpPr/>
          <p:nvPr/>
        </p:nvSpPr>
        <p:spPr>
          <a:xfrm rot="9330294">
            <a:off x="-419642" y="-99543"/>
            <a:ext cx="1662841" cy="1538445"/>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p>
        </p:txBody>
      </p:sp>
      <p:sp>
        <p:nvSpPr>
          <p:cNvPr id="4" name="Freeform 3">
            <a:extLst>
              <a:ext uri="{FF2B5EF4-FFF2-40B4-BE49-F238E27FC236}">
                <a16:creationId xmlns:a16="http://schemas.microsoft.com/office/drawing/2014/main" id="{001E94DD-587A-4512-4B19-8DA1EE2E8CE5}"/>
              </a:ext>
            </a:extLst>
          </p:cNvPr>
          <p:cNvSpPr/>
          <p:nvPr/>
        </p:nvSpPr>
        <p:spPr>
          <a:xfrm>
            <a:off x="1066800" y="1790700"/>
            <a:ext cx="12563807" cy="7641442"/>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a:p>
        </p:txBody>
      </p:sp>
      <p:grpSp>
        <p:nvGrpSpPr>
          <p:cNvPr id="5" name="Group 4">
            <a:extLst>
              <a:ext uri="{FF2B5EF4-FFF2-40B4-BE49-F238E27FC236}">
                <a16:creationId xmlns:a16="http://schemas.microsoft.com/office/drawing/2014/main" id="{C131C037-62EC-C306-5F14-C8AB99DCBC06}"/>
              </a:ext>
            </a:extLst>
          </p:cNvPr>
          <p:cNvGrpSpPr/>
          <p:nvPr/>
        </p:nvGrpSpPr>
        <p:grpSpPr>
          <a:xfrm>
            <a:off x="2743200" y="1158722"/>
            <a:ext cx="9525000" cy="1263956"/>
            <a:chOff x="4786306" y="620614"/>
            <a:chExt cx="9525000" cy="1263956"/>
          </a:xfrm>
        </p:grpSpPr>
        <p:pic>
          <p:nvPicPr>
            <p:cNvPr id="6" name="Picture 9">
              <a:extLst>
                <a:ext uri="{FF2B5EF4-FFF2-40B4-BE49-F238E27FC236}">
                  <a16:creationId xmlns:a16="http://schemas.microsoft.com/office/drawing/2014/main" id="{B2FDA6B8-CFB0-23F9-86FC-D6F88D9A32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86306" y="620614"/>
              <a:ext cx="9525000" cy="1263956"/>
            </a:xfrm>
            <a:prstGeom prst="rect">
              <a:avLst/>
            </a:prstGeom>
          </p:spPr>
        </p:pic>
        <p:sp>
          <p:nvSpPr>
            <p:cNvPr id="7" name="TextBox 6">
              <a:extLst>
                <a:ext uri="{FF2B5EF4-FFF2-40B4-BE49-F238E27FC236}">
                  <a16:creationId xmlns:a16="http://schemas.microsoft.com/office/drawing/2014/main" id="{0874C12E-FE00-D011-8644-DE6DB9C889EC}"/>
                </a:ext>
              </a:extLst>
            </p:cNvPr>
            <p:cNvSpPr txBox="1"/>
            <p:nvPr/>
          </p:nvSpPr>
          <p:spPr>
            <a:xfrm>
              <a:off x="5225156" y="837039"/>
              <a:ext cx="8647300"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 Câu b</a:t>
              </a:r>
              <a:endParaRPr lang="en-US" sz="4800" b="1" dirty="0">
                <a:solidFill>
                  <a:schemeClr val="bg1"/>
                </a:solidFill>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id="{748BD449-E05C-DAB4-E19C-313ABD36D70E}"/>
              </a:ext>
            </a:extLst>
          </p:cNvPr>
          <p:cNvSpPr txBox="1"/>
          <p:nvPr/>
        </p:nvSpPr>
        <p:spPr>
          <a:xfrm>
            <a:off x="1671803" y="2970855"/>
            <a:ext cx="10748798"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Ø"/>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Bài học mà pê-chi-a đã nhận ra từ những tấm gương lao động đó</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là</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40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Nhận ra thế nào là một ngày hoài phí đối với chính bản thân</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người tích cực lao động luôn vui vẻ và thu được kết quả tốt.</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A picture containing human face, smile, clothing, cartoon&#10;&#10;Description automatically generated">
            <a:extLst>
              <a:ext uri="{FF2B5EF4-FFF2-40B4-BE49-F238E27FC236}">
                <a16:creationId xmlns:a16="http://schemas.microsoft.com/office/drawing/2014/main" id="{291270E6-13C3-2A70-6FB9-EF01891C2B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1000" y="5729976"/>
            <a:ext cx="5548778" cy="4690403"/>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left)">
                                      <p:cBhvr>
                                        <p:cTn id="1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2A63CC5E-AAF7-C2CA-68C9-5B969853517B}"/>
              </a:ext>
            </a:extLst>
          </p:cNvPr>
          <p:cNvGrpSpPr/>
          <p:nvPr/>
        </p:nvGrpSpPr>
        <p:grpSpPr>
          <a:xfrm>
            <a:off x="1028700" y="1028700"/>
            <a:ext cx="16230600" cy="8229600"/>
            <a:chOff x="0" y="0"/>
            <a:chExt cx="4274726" cy="2167467"/>
          </a:xfrm>
        </p:grpSpPr>
        <p:sp>
          <p:nvSpPr>
            <p:cNvPr id="13" name="Freeform 4">
              <a:extLst>
                <a:ext uri="{FF2B5EF4-FFF2-40B4-BE49-F238E27FC236}">
                  <a16:creationId xmlns:a16="http://schemas.microsoft.com/office/drawing/2014/main" id="{FC9D2C1D-BDF9-5E76-799C-711E8B3FE5AA}"/>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1C5">
                <a:alpha val="89804"/>
              </a:srgbClr>
            </a:solidFill>
          </p:spPr>
          <p:txBody>
            <a:bodyPr/>
            <a:lstStyle/>
            <a:p>
              <a:endParaRPr lang="en-US"/>
            </a:p>
          </p:txBody>
        </p:sp>
        <p:sp>
          <p:nvSpPr>
            <p:cNvPr id="14" name="TextBox 13">
              <a:extLst>
                <a:ext uri="{FF2B5EF4-FFF2-40B4-BE49-F238E27FC236}">
                  <a16:creationId xmlns:a16="http://schemas.microsoft.com/office/drawing/2014/main" id="{D259068B-8B0A-6D95-10B2-F1166E46C72D}"/>
                </a:ext>
              </a:extLst>
            </p:cNvPr>
            <p:cNvSpPr txBox="1"/>
            <p:nvPr/>
          </p:nvSpPr>
          <p:spPr>
            <a:xfrm>
              <a:off x="0" y="-28575"/>
              <a:ext cx="812800" cy="841375"/>
            </a:xfrm>
            <a:prstGeom prst="rect">
              <a:avLst/>
            </a:prstGeom>
          </p:spPr>
          <p:txBody>
            <a:bodyPr lIns="50800" tIns="50800" rIns="50800" bIns="50800" rtlCol="0" anchor="ctr"/>
            <a:lstStyle/>
            <a:p>
              <a:pPr algn="ctr">
                <a:lnSpc>
                  <a:spcPts val="3022"/>
                </a:lnSpc>
              </a:pPr>
              <a:endParaRPr/>
            </a:p>
          </p:txBody>
        </p:sp>
      </p:grpSp>
      <p:sp>
        <p:nvSpPr>
          <p:cNvPr id="15" name="TextBox 20">
            <a:extLst>
              <a:ext uri="{FF2B5EF4-FFF2-40B4-BE49-F238E27FC236}">
                <a16:creationId xmlns:a16="http://schemas.microsoft.com/office/drawing/2014/main" id="{72C6BFC5-A6BA-4AEB-03A1-CECDA4092A1C}"/>
              </a:ext>
            </a:extLst>
          </p:cNvPr>
          <p:cNvSpPr txBox="1"/>
          <p:nvPr/>
        </p:nvSpPr>
        <p:spPr>
          <a:xfrm>
            <a:off x="2171342" y="2490636"/>
            <a:ext cx="13945316" cy="451508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2</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800" b="1">
                <a:solidFill>
                  <a:srgbClr val="C00000"/>
                </a:solidFill>
                <a:ea typeface="Calibri" panose="020F0502020204030204" pitchFamily="34" charset="0"/>
                <a:cs typeface="Arial" panose="020B0604020202020204" pitchFamily="34" charset="0"/>
              </a:rPr>
              <a:t>QUAN SÁT TRANH VÀ TRẢ LỜI CÂU HỎI</a:t>
            </a:r>
            <a:endParaRPr lang="vi-VN" sz="6800" b="1" dirty="0">
              <a:solidFill>
                <a:srgbClr val="C00000"/>
              </a:solidFill>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1C80A736-134F-438C-DE7F-D883280E8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8200" y="8208535"/>
            <a:ext cx="8500994" cy="2316521"/>
          </a:xfrm>
          <a:prstGeom prst="rect">
            <a:avLst/>
          </a:prstGeom>
        </p:spPr>
      </p:pic>
      <p:sp>
        <p:nvSpPr>
          <p:cNvPr id="17" name="Freeform 6">
            <a:extLst>
              <a:ext uri="{FF2B5EF4-FFF2-40B4-BE49-F238E27FC236}">
                <a16:creationId xmlns:a16="http://schemas.microsoft.com/office/drawing/2014/main" id="{AAC48E84-4C70-7DB3-52AE-3BD1E09B8908}"/>
              </a:ext>
            </a:extLst>
          </p:cNvPr>
          <p:cNvSpPr/>
          <p:nvPr/>
        </p:nvSpPr>
        <p:spPr>
          <a:xfrm>
            <a:off x="339984" y="7311401"/>
            <a:ext cx="1377431" cy="1946899"/>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4"/>
            <a:stretch>
              <a:fillRect/>
            </a:stretch>
          </a:blipFill>
        </p:spPr>
        <p:txBody>
          <a:bodyPr/>
          <a:lstStyle/>
          <a:p>
            <a:endParaRPr lang="en-US"/>
          </a:p>
        </p:txBody>
      </p:sp>
      <p:sp>
        <p:nvSpPr>
          <p:cNvPr id="18" name="Freeform 12">
            <a:extLst>
              <a:ext uri="{FF2B5EF4-FFF2-40B4-BE49-F238E27FC236}">
                <a16:creationId xmlns:a16="http://schemas.microsoft.com/office/drawing/2014/main" id="{9C1256EC-CF63-456C-F2A4-2948FC6781E9}"/>
              </a:ext>
            </a:extLst>
          </p:cNvPr>
          <p:cNvSpPr/>
          <p:nvPr/>
        </p:nvSpPr>
        <p:spPr>
          <a:xfrm rot="-9085359">
            <a:off x="15774551" y="-183448"/>
            <a:ext cx="3208635" cy="3168527"/>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74613777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5" name="Picture 4" descr="A collage of images of a couple of girls&#10;&#10;Description automatically generated">
            <a:extLst>
              <a:ext uri="{FF2B5EF4-FFF2-40B4-BE49-F238E27FC236}">
                <a16:creationId xmlns:a16="http://schemas.microsoft.com/office/drawing/2014/main" id="{618B67BD-E679-EC20-2197-BE57CFFFC8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82" t="9999" r="19463" b="61112"/>
          <a:stretch/>
        </p:blipFill>
        <p:spPr>
          <a:xfrm>
            <a:off x="3581400" y="3238500"/>
            <a:ext cx="4179676" cy="281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FCB9C318-FD1D-D019-B51F-2C08C8C3CEAE}"/>
              </a:ext>
            </a:extLst>
          </p:cNvPr>
          <p:cNvGrpSpPr/>
          <p:nvPr/>
        </p:nvGrpSpPr>
        <p:grpSpPr>
          <a:xfrm>
            <a:off x="771861" y="724395"/>
            <a:ext cx="16744278" cy="2019064"/>
            <a:chOff x="685800" y="606730"/>
            <a:chExt cx="16744278" cy="2019064"/>
          </a:xfrm>
        </p:grpSpPr>
        <p:sp>
          <p:nvSpPr>
            <p:cNvPr id="9" name="TextBox 8">
              <a:extLst>
                <a:ext uri="{FF2B5EF4-FFF2-40B4-BE49-F238E27FC236}">
                  <a16:creationId xmlns:a16="http://schemas.microsoft.com/office/drawing/2014/main" id="{F349A0C3-5174-9D3D-BE66-2F762F592904}"/>
                </a:ext>
              </a:extLst>
            </p:cNvPr>
            <p:cNvSpPr txBox="1"/>
            <p:nvPr/>
          </p:nvSpPr>
          <p:spPr>
            <a:xfrm>
              <a:off x="2895600" y="606730"/>
              <a:ext cx="14534478" cy="2019064"/>
            </a:xfrm>
            <a:prstGeom prst="roundRect">
              <a:avLst/>
            </a:prstGeom>
            <a:solidFill>
              <a:schemeClr val="accent3">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quan sát tranh và trả lời câu hỏi: </a:t>
              </a:r>
              <a:r>
                <a:rPr lang="en-US" sz="4000" b="1">
                  <a:solidFill>
                    <a:srgbClr val="FF0000"/>
                  </a:solidFill>
                  <a:latin typeface="Arial" panose="020B0604020202020204" pitchFamily="34" charset="0"/>
                  <a:cs typeface="Arial" panose="020B0604020202020204" pitchFamily="34" charset="0"/>
                </a:rPr>
                <a:t>Bạn nào trong tranh tích cực tự giác tham gia lao động? Vì sao?</a:t>
              </a:r>
            </a:p>
          </p:txBody>
        </p:sp>
        <p:pic>
          <p:nvPicPr>
            <p:cNvPr id="15" name="Picture 8">
              <a:extLst>
                <a:ext uri="{FF2B5EF4-FFF2-40B4-BE49-F238E27FC236}">
                  <a16:creationId xmlns:a16="http://schemas.microsoft.com/office/drawing/2014/main" id="{4DCD38E7-AA9D-FCF9-50A0-0B36766E9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5800" y="800100"/>
              <a:ext cx="2012957" cy="1632325"/>
            </a:xfrm>
            <a:prstGeom prst="rect">
              <a:avLst/>
            </a:prstGeom>
          </p:spPr>
        </p:pic>
      </p:grpSp>
      <p:cxnSp>
        <p:nvCxnSpPr>
          <p:cNvPr id="23" name="Straight Connector 22">
            <a:extLst>
              <a:ext uri="{FF2B5EF4-FFF2-40B4-BE49-F238E27FC236}">
                <a16:creationId xmlns:a16="http://schemas.microsoft.com/office/drawing/2014/main" id="{42043B08-0AE7-692E-4379-5A0C58E0A4BC}"/>
              </a:ext>
            </a:extLst>
          </p:cNvPr>
          <p:cNvCxnSpPr>
            <a:cxnSpLocks/>
          </p:cNvCxnSpPr>
          <p:nvPr/>
        </p:nvCxnSpPr>
        <p:spPr>
          <a:xfrm>
            <a:off x="9380594" y="3135935"/>
            <a:ext cx="0" cy="6629400"/>
          </a:xfrm>
          <a:prstGeom prst="line">
            <a:avLst/>
          </a:prstGeom>
          <a:ln w="28575">
            <a:solidFill>
              <a:schemeClr val="accent2">
                <a:lumMod val="75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9A3ED24-BE9E-7CAD-6B86-681A5BA14F48}"/>
              </a:ext>
            </a:extLst>
          </p:cNvPr>
          <p:cNvCxnSpPr>
            <a:cxnSpLocks/>
          </p:cNvCxnSpPr>
          <p:nvPr/>
        </p:nvCxnSpPr>
        <p:spPr>
          <a:xfrm>
            <a:off x="1760594" y="6450635"/>
            <a:ext cx="15240000" cy="0"/>
          </a:xfrm>
          <a:prstGeom prst="line">
            <a:avLst/>
          </a:prstGeom>
          <a:ln w="28575">
            <a:solidFill>
              <a:schemeClr val="accent2">
                <a:lumMod val="75000"/>
              </a:schemeClr>
            </a:solidFill>
            <a:prstDash val="lgDashDot"/>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782DED37-0F52-3D58-771F-ECCC4F4259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282" t="38149" r="18372" b="32963"/>
          <a:stretch/>
        </p:blipFill>
        <p:spPr>
          <a:xfrm>
            <a:off x="10951367" y="3216729"/>
            <a:ext cx="4251736" cy="2810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35" descr="A collage of images of a couple of girls&#10;&#10;Description automatically generated">
            <a:extLst>
              <a:ext uri="{FF2B5EF4-FFF2-40B4-BE49-F238E27FC236}">
                <a16:creationId xmlns:a16="http://schemas.microsoft.com/office/drawing/2014/main" id="{DADA85DC-9108-DA89-6F7D-14210F81CB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3" t="67037" r="48364" b="3292"/>
          <a:stretch/>
        </p:blipFill>
        <p:spPr>
          <a:xfrm>
            <a:off x="3968820" y="6841048"/>
            <a:ext cx="3404836" cy="2997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 name="Picture 39" descr="A collage of images of a couple of girls&#10;&#10;Description automatically generated">
            <a:extLst>
              <a:ext uri="{FF2B5EF4-FFF2-40B4-BE49-F238E27FC236}">
                <a16:creationId xmlns:a16="http://schemas.microsoft.com/office/drawing/2014/main" id="{F5EF8465-3CA3-800F-D69A-4FAF2285B5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70000" r="689" b="3734"/>
          <a:stretch/>
        </p:blipFill>
        <p:spPr>
          <a:xfrm>
            <a:off x="11177144" y="6841048"/>
            <a:ext cx="3800183" cy="2980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357977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up)">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childTnLst>
                          </p:cTn>
                        </p:par>
                        <p:par>
                          <p:cTn id="27" fill="hold">
                            <p:stCondLst>
                              <p:cond delay="1500"/>
                            </p:stCondLst>
                            <p:childTnLst>
                              <p:par>
                                <p:cTn id="28" presetID="14" presetClass="entr" presetSubtype="10"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randombar(horizontal)">
                                      <p:cBhvr>
                                        <p:cTn id="3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Freeform 6"/>
          <p:cNvSpPr/>
          <p:nvPr/>
        </p:nvSpPr>
        <p:spPr>
          <a:xfrm rot="-9263780">
            <a:off x="16559297" y="-103927"/>
            <a:ext cx="2139951" cy="2212895"/>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B2BC218-6762-E907-000C-A1AFEE95C830}"/>
              </a:ext>
            </a:extLst>
          </p:cNvPr>
          <p:cNvGrpSpPr/>
          <p:nvPr/>
        </p:nvGrpSpPr>
        <p:grpSpPr>
          <a:xfrm>
            <a:off x="7687129" y="1741854"/>
            <a:ext cx="9848615" cy="7966644"/>
            <a:chOff x="7753587" y="1699178"/>
            <a:chExt cx="9848615" cy="7966644"/>
          </a:xfrm>
        </p:grpSpPr>
        <p:grpSp>
          <p:nvGrpSpPr>
            <p:cNvPr id="4" name="Group 3">
              <a:extLst>
                <a:ext uri="{FF2B5EF4-FFF2-40B4-BE49-F238E27FC236}">
                  <a16:creationId xmlns:a16="http://schemas.microsoft.com/office/drawing/2014/main" id="{7BAFAC8E-79E7-F556-1CFA-020FD2CB12BF}"/>
                </a:ext>
              </a:extLst>
            </p:cNvPr>
            <p:cNvGrpSpPr/>
            <p:nvPr/>
          </p:nvGrpSpPr>
          <p:grpSpPr>
            <a:xfrm>
              <a:off x="7753587" y="1699178"/>
              <a:ext cx="9848615" cy="7966644"/>
              <a:chOff x="0" y="-47625"/>
              <a:chExt cx="2528007" cy="2188197"/>
            </a:xfrm>
          </p:grpSpPr>
          <p:sp>
            <p:nvSpPr>
              <p:cNvPr id="7" name="Freeform 7">
                <a:extLst>
                  <a:ext uri="{FF2B5EF4-FFF2-40B4-BE49-F238E27FC236}">
                    <a16:creationId xmlns:a16="http://schemas.microsoft.com/office/drawing/2014/main" id="{7BF04E55-ED66-18D8-55CB-346343C62D60}"/>
                  </a:ext>
                </a:extLst>
              </p:cNvPr>
              <p:cNvSpPr/>
              <p:nvPr/>
            </p:nvSpPr>
            <p:spPr>
              <a:xfrm>
                <a:off x="0" y="204506"/>
                <a:ext cx="2528007" cy="193606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3">
                  <a:lumMod val="20000"/>
                  <a:lumOff val="80000"/>
                </a:schemeClr>
              </a:solidFill>
            </p:spPr>
            <p:txBody>
              <a:bodyPr/>
              <a:lstStyle/>
              <a:p>
                <a:endParaRPr lang="en-US"/>
              </a:p>
            </p:txBody>
          </p:sp>
          <p:sp>
            <p:nvSpPr>
              <p:cNvPr id="8" name="TextBox 8">
                <a:extLst>
                  <a:ext uri="{FF2B5EF4-FFF2-40B4-BE49-F238E27FC236}">
                    <a16:creationId xmlns:a16="http://schemas.microsoft.com/office/drawing/2014/main" id="{D8A70309-046F-0711-8D7D-A78C14C09E2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9">
              <a:extLst>
                <a:ext uri="{FF2B5EF4-FFF2-40B4-BE49-F238E27FC236}">
                  <a16:creationId xmlns:a16="http://schemas.microsoft.com/office/drawing/2014/main" id="{5F945868-4826-A544-0990-92F41A0E56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25208" y="2261311"/>
              <a:ext cx="3339128" cy="862102"/>
            </a:xfrm>
            <a:prstGeom prst="rect">
              <a:avLst/>
            </a:prstGeom>
          </p:spPr>
        </p:pic>
      </p:grpSp>
      <p:sp>
        <p:nvSpPr>
          <p:cNvPr id="9" name="TextBox 9">
            <a:extLst>
              <a:ext uri="{FF2B5EF4-FFF2-40B4-BE49-F238E27FC236}">
                <a16:creationId xmlns:a16="http://schemas.microsoft.com/office/drawing/2014/main" id="{B6772B00-38CD-F245-C267-A4F4EFD1AFB4}"/>
              </a:ext>
            </a:extLst>
          </p:cNvPr>
          <p:cNvSpPr txBox="1"/>
          <p:nvPr/>
        </p:nvSpPr>
        <p:spPr>
          <a:xfrm>
            <a:off x="8487829" y="4078588"/>
            <a:ext cx="8247214" cy="450257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Hai bạn </a:t>
            </a:r>
            <a:r>
              <a:rPr lang="en-US" sz="4000">
                <a:latin typeface="Arial" panose="020B0604020202020204" pitchFamily="34" charset="0"/>
                <a:cs typeface="Arial" panose="020B0604020202020204" pitchFamily="34" charset="0"/>
              </a:rPr>
              <a:t>học sinh</a:t>
            </a:r>
            <a:r>
              <a:rPr lang="vi-VN" sz="4000">
                <a:latin typeface="Arial" panose="020B0604020202020204" pitchFamily="34" charset="0"/>
                <a:cs typeface="Arial" panose="020B0604020202020204" pitchFamily="34" charset="0"/>
              </a:rPr>
              <a:t> bỏ về sau khi làm xong việc nh</a:t>
            </a:r>
            <a:r>
              <a:rPr lang="en-US" sz="4000">
                <a:latin typeface="Arial" panose="020B0604020202020204" pitchFamily="34" charset="0"/>
                <a:cs typeface="Arial" panose="020B0604020202020204" pitchFamily="34" charset="0"/>
              </a:rPr>
              <a:t>óm</a:t>
            </a:r>
            <a:r>
              <a:rPr lang="vi-VN" sz="4000">
                <a:latin typeface="Arial" panose="020B0604020202020204" pitchFamily="34" charset="0"/>
                <a:cs typeface="Arial" panose="020B0604020202020204" pitchFamily="34" charset="0"/>
              </a:rPr>
              <a:t> mình và từ chối giúp nhóm bạn để hoàn thành công việc chung của lớp là trồng cây.</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vi-VN" sz="4000" i="1">
                <a:solidFill>
                  <a:srgbClr val="FF0000"/>
                </a:solidFill>
                <a:latin typeface="Arial" panose="020B0604020202020204" pitchFamily="34" charset="0"/>
                <a:cs typeface="Arial" panose="020B0604020202020204" pitchFamily="34" charset="0"/>
              </a:rPr>
              <a:t>Chưa tích cực tham gia lao động.</a:t>
            </a:r>
            <a:endParaRPr lang="vi-VN" sz="4000" i="1" dirty="0">
              <a:solidFill>
                <a:srgbClr val="FF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C83B90E-D284-6986-4FDE-A81154F5831B}"/>
              </a:ext>
            </a:extLst>
          </p:cNvPr>
          <p:cNvGrpSpPr/>
          <p:nvPr/>
        </p:nvGrpSpPr>
        <p:grpSpPr>
          <a:xfrm>
            <a:off x="-2299539" y="633965"/>
            <a:ext cx="11582400" cy="1363710"/>
            <a:chOff x="3467284" y="414578"/>
            <a:chExt cx="11582400" cy="1363710"/>
          </a:xfrm>
        </p:grpSpPr>
        <p:grpSp>
          <p:nvGrpSpPr>
            <p:cNvPr id="12" name="Group 18">
              <a:extLst>
                <a:ext uri="{FF2B5EF4-FFF2-40B4-BE49-F238E27FC236}">
                  <a16:creationId xmlns:a16="http://schemas.microsoft.com/office/drawing/2014/main" id="{EFE0520F-3932-0067-AA45-00E25530068B}"/>
                </a:ext>
              </a:extLst>
            </p:cNvPr>
            <p:cNvGrpSpPr/>
            <p:nvPr/>
          </p:nvGrpSpPr>
          <p:grpSpPr>
            <a:xfrm>
              <a:off x="3467284" y="414578"/>
              <a:ext cx="11582400" cy="1363710"/>
              <a:chOff x="0" y="0"/>
              <a:chExt cx="3160916" cy="406400"/>
            </a:xfrm>
          </p:grpSpPr>
          <p:sp>
            <p:nvSpPr>
              <p:cNvPr id="14" name="Freeform 19">
                <a:extLst>
                  <a:ext uri="{FF2B5EF4-FFF2-40B4-BE49-F238E27FC236}">
                    <a16:creationId xmlns:a16="http://schemas.microsoft.com/office/drawing/2014/main" id="{CC8725F7-BC75-1EEE-A009-3BF8A57AAD8E}"/>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5" name="TextBox 20">
                <a:extLst>
                  <a:ext uri="{FF2B5EF4-FFF2-40B4-BE49-F238E27FC236}">
                    <a16:creationId xmlns:a16="http://schemas.microsoft.com/office/drawing/2014/main" id="{92C30923-7F4A-1C80-0EF6-443F1B8BCC3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2">
              <a:extLst>
                <a:ext uri="{FF2B5EF4-FFF2-40B4-BE49-F238E27FC236}">
                  <a16:creationId xmlns:a16="http://schemas.microsoft.com/office/drawing/2014/main" id="{28355974-BFD9-A854-E446-AB7F82542EB6}"/>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C480D4ED-DC8C-5067-1AB7-4AE2CDDBB846}"/>
              </a:ext>
            </a:extLst>
          </p:cNvPr>
          <p:cNvGrpSpPr/>
          <p:nvPr/>
        </p:nvGrpSpPr>
        <p:grpSpPr>
          <a:xfrm>
            <a:off x="930636" y="2659796"/>
            <a:ext cx="6324600" cy="7048702"/>
            <a:chOff x="931111" y="2328347"/>
            <a:chExt cx="6324600" cy="7048702"/>
          </a:xfrm>
        </p:grpSpPr>
        <p:grpSp>
          <p:nvGrpSpPr>
            <p:cNvPr id="17" name="Group 16">
              <a:extLst>
                <a:ext uri="{FF2B5EF4-FFF2-40B4-BE49-F238E27FC236}">
                  <a16:creationId xmlns:a16="http://schemas.microsoft.com/office/drawing/2014/main" id="{C858DA65-AF08-DC17-4BB4-908ACA680575}"/>
                </a:ext>
              </a:extLst>
            </p:cNvPr>
            <p:cNvGrpSpPr/>
            <p:nvPr/>
          </p:nvGrpSpPr>
          <p:grpSpPr>
            <a:xfrm>
              <a:off x="931111" y="2328347"/>
              <a:ext cx="6324600" cy="7048702"/>
              <a:chOff x="849062" y="2617120"/>
              <a:chExt cx="6324600" cy="7048702"/>
            </a:xfrm>
          </p:grpSpPr>
          <p:sp>
            <p:nvSpPr>
              <p:cNvPr id="19" name="Freeform 7">
                <a:extLst>
                  <a:ext uri="{FF2B5EF4-FFF2-40B4-BE49-F238E27FC236}">
                    <a16:creationId xmlns:a16="http://schemas.microsoft.com/office/drawing/2014/main" id="{93D7CBB1-8F15-7EA7-1A8F-6358A463D1FA}"/>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p>
            </p:txBody>
          </p:sp>
          <p:grpSp>
            <p:nvGrpSpPr>
              <p:cNvPr id="20" name="Group 19">
                <a:extLst>
                  <a:ext uri="{FF2B5EF4-FFF2-40B4-BE49-F238E27FC236}">
                    <a16:creationId xmlns:a16="http://schemas.microsoft.com/office/drawing/2014/main" id="{3D23C588-22A7-5F83-DBDE-5B72AFB441F3}"/>
                  </a:ext>
                </a:extLst>
              </p:cNvPr>
              <p:cNvGrpSpPr/>
              <p:nvPr/>
            </p:nvGrpSpPr>
            <p:grpSpPr>
              <a:xfrm>
                <a:off x="1079357" y="3135485"/>
                <a:ext cx="5860220" cy="1734226"/>
                <a:chOff x="1393218" y="3332563"/>
                <a:chExt cx="5860220" cy="1734226"/>
              </a:xfrm>
            </p:grpSpPr>
            <p:sp>
              <p:nvSpPr>
                <p:cNvPr id="21" name="Freeform 10">
                  <a:extLst>
                    <a:ext uri="{FF2B5EF4-FFF2-40B4-BE49-F238E27FC236}">
                      <a16:creationId xmlns:a16="http://schemas.microsoft.com/office/drawing/2014/main" id="{9BF02CE0-056E-1695-38FB-66951CE01812}"/>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22" name="TextBox 21">
                  <a:extLst>
                    <a:ext uri="{FF2B5EF4-FFF2-40B4-BE49-F238E27FC236}">
                      <a16:creationId xmlns:a16="http://schemas.microsoft.com/office/drawing/2014/main" id="{59CD4C1E-02CE-ED44-752F-3E8B6977F456}"/>
                    </a:ext>
                  </a:extLst>
                </p:cNvPr>
                <p:cNvSpPr txBox="1"/>
                <p:nvPr/>
              </p:nvSpPr>
              <p:spPr>
                <a:xfrm>
                  <a:off x="1393218" y="3802298"/>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TRANH 1</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38" name="Picture 37" descr="A collage of images of a couple of girls&#10;&#10;Description automatically generated">
              <a:extLst>
                <a:ext uri="{FF2B5EF4-FFF2-40B4-BE49-F238E27FC236}">
                  <a16:creationId xmlns:a16="http://schemas.microsoft.com/office/drawing/2014/main" id="{48118E8F-0E49-1FED-2B9E-D2B13AA42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82" t="9999" r="19463" b="61112"/>
            <a:stretch/>
          </p:blipFill>
          <p:spPr>
            <a:xfrm>
              <a:off x="1480536" y="5234591"/>
              <a:ext cx="5188479" cy="3488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60224078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right)">
                                      <p:cBhvr>
                                        <p:cTn id="20" dur="500"/>
                                        <p:tgtEl>
                                          <p:spTgt spid="9">
                                            <p:txEl>
                                              <p:pRg st="0" end="0"/>
                                            </p:tx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right)">
                                      <p:cBhvr>
                                        <p:cTn id="2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Freeform 6"/>
          <p:cNvSpPr/>
          <p:nvPr/>
        </p:nvSpPr>
        <p:spPr>
          <a:xfrm rot="-9263780">
            <a:off x="16559297" y="-103927"/>
            <a:ext cx="2139951" cy="2212895"/>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B2BC218-6762-E907-000C-A1AFEE95C830}"/>
              </a:ext>
            </a:extLst>
          </p:cNvPr>
          <p:cNvGrpSpPr/>
          <p:nvPr/>
        </p:nvGrpSpPr>
        <p:grpSpPr>
          <a:xfrm>
            <a:off x="7687129" y="1741854"/>
            <a:ext cx="9848615" cy="7966644"/>
            <a:chOff x="7753587" y="1699178"/>
            <a:chExt cx="9848615" cy="7966644"/>
          </a:xfrm>
        </p:grpSpPr>
        <p:grpSp>
          <p:nvGrpSpPr>
            <p:cNvPr id="4" name="Group 3">
              <a:extLst>
                <a:ext uri="{FF2B5EF4-FFF2-40B4-BE49-F238E27FC236}">
                  <a16:creationId xmlns:a16="http://schemas.microsoft.com/office/drawing/2014/main" id="{7BAFAC8E-79E7-F556-1CFA-020FD2CB12BF}"/>
                </a:ext>
              </a:extLst>
            </p:cNvPr>
            <p:cNvGrpSpPr/>
            <p:nvPr/>
          </p:nvGrpSpPr>
          <p:grpSpPr>
            <a:xfrm>
              <a:off x="7753587" y="1699178"/>
              <a:ext cx="9848615" cy="7966644"/>
              <a:chOff x="0" y="-47625"/>
              <a:chExt cx="2528007" cy="2188197"/>
            </a:xfrm>
          </p:grpSpPr>
          <p:sp>
            <p:nvSpPr>
              <p:cNvPr id="7" name="Freeform 7">
                <a:extLst>
                  <a:ext uri="{FF2B5EF4-FFF2-40B4-BE49-F238E27FC236}">
                    <a16:creationId xmlns:a16="http://schemas.microsoft.com/office/drawing/2014/main" id="{7BF04E55-ED66-18D8-55CB-346343C62D60}"/>
                  </a:ext>
                </a:extLst>
              </p:cNvPr>
              <p:cNvSpPr/>
              <p:nvPr/>
            </p:nvSpPr>
            <p:spPr>
              <a:xfrm>
                <a:off x="0" y="204506"/>
                <a:ext cx="2528007" cy="193606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3">
                  <a:lumMod val="20000"/>
                  <a:lumOff val="80000"/>
                </a:schemeClr>
              </a:solidFill>
            </p:spPr>
            <p:txBody>
              <a:bodyPr/>
              <a:lstStyle/>
              <a:p>
                <a:endParaRPr lang="en-US"/>
              </a:p>
            </p:txBody>
          </p:sp>
          <p:sp>
            <p:nvSpPr>
              <p:cNvPr id="8" name="TextBox 8">
                <a:extLst>
                  <a:ext uri="{FF2B5EF4-FFF2-40B4-BE49-F238E27FC236}">
                    <a16:creationId xmlns:a16="http://schemas.microsoft.com/office/drawing/2014/main" id="{D8A70309-046F-0711-8D7D-A78C14C09E2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5" name="Picture 9">
              <a:extLst>
                <a:ext uri="{FF2B5EF4-FFF2-40B4-BE49-F238E27FC236}">
                  <a16:creationId xmlns:a16="http://schemas.microsoft.com/office/drawing/2014/main" id="{5F945868-4826-A544-0990-92F41A0E56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25208" y="2261311"/>
              <a:ext cx="3339128" cy="862102"/>
            </a:xfrm>
            <a:prstGeom prst="rect">
              <a:avLst/>
            </a:prstGeom>
          </p:spPr>
        </p:pic>
      </p:grpSp>
      <p:sp>
        <p:nvSpPr>
          <p:cNvPr id="9" name="TextBox 9">
            <a:extLst>
              <a:ext uri="{FF2B5EF4-FFF2-40B4-BE49-F238E27FC236}">
                <a16:creationId xmlns:a16="http://schemas.microsoft.com/office/drawing/2014/main" id="{B6772B00-38CD-F245-C267-A4F4EFD1AFB4}"/>
              </a:ext>
            </a:extLst>
          </p:cNvPr>
          <p:cNvSpPr txBox="1"/>
          <p:nvPr/>
        </p:nvSpPr>
        <p:spPr>
          <a:xfrm>
            <a:off x="8491539" y="3304890"/>
            <a:ext cx="8239794" cy="634923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Hai bạn </a:t>
            </a:r>
            <a:r>
              <a:rPr lang="en-US" sz="4000">
                <a:latin typeface="Arial" panose="020B0604020202020204" pitchFamily="34" charset="0"/>
                <a:cs typeface="Arial" panose="020B0604020202020204" pitchFamily="34" charset="0"/>
              </a:rPr>
              <a:t>học sinh</a:t>
            </a:r>
            <a:r>
              <a:rPr lang="vi-VN" sz="4000">
                <a:latin typeface="Arial" panose="020B0604020202020204" pitchFamily="34" charset="0"/>
                <a:cs typeface="Arial" panose="020B0604020202020204" pitchFamily="34" charset="0"/>
              </a:rPr>
              <a:t> chủ động đưa ra ý kiến xin phép thầy cô sửa hàng rào để góp phần làm đẹp không gian trường học</a:t>
            </a:r>
            <a:r>
              <a:rPr lang="en-US" sz="40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vi-VN" sz="4000" i="1">
                <a:solidFill>
                  <a:srgbClr val="FF0000"/>
                </a:solidFill>
                <a:latin typeface="Arial" panose="020B0604020202020204" pitchFamily="34" charset="0"/>
                <a:cs typeface="Arial" panose="020B0604020202020204" pitchFamily="34" charset="0"/>
              </a:rPr>
              <a:t>Tích cực tham gia lao động vì các bạn tự đề xuất ý kiến để được làm việc.</a:t>
            </a:r>
            <a:endParaRPr lang="vi-VN" sz="4000" i="1" dirty="0">
              <a:solidFill>
                <a:srgbClr val="FF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C83B90E-D284-6986-4FDE-A81154F5831B}"/>
              </a:ext>
            </a:extLst>
          </p:cNvPr>
          <p:cNvGrpSpPr/>
          <p:nvPr/>
        </p:nvGrpSpPr>
        <p:grpSpPr>
          <a:xfrm>
            <a:off x="-2299539" y="633965"/>
            <a:ext cx="11582400" cy="1363710"/>
            <a:chOff x="3467284" y="414578"/>
            <a:chExt cx="11582400" cy="1363710"/>
          </a:xfrm>
        </p:grpSpPr>
        <p:grpSp>
          <p:nvGrpSpPr>
            <p:cNvPr id="12" name="Group 18">
              <a:extLst>
                <a:ext uri="{FF2B5EF4-FFF2-40B4-BE49-F238E27FC236}">
                  <a16:creationId xmlns:a16="http://schemas.microsoft.com/office/drawing/2014/main" id="{EFE0520F-3932-0067-AA45-00E25530068B}"/>
                </a:ext>
              </a:extLst>
            </p:cNvPr>
            <p:cNvGrpSpPr/>
            <p:nvPr/>
          </p:nvGrpSpPr>
          <p:grpSpPr>
            <a:xfrm>
              <a:off x="3467284" y="414578"/>
              <a:ext cx="11582400" cy="1363710"/>
              <a:chOff x="0" y="0"/>
              <a:chExt cx="3160916" cy="406400"/>
            </a:xfrm>
          </p:grpSpPr>
          <p:sp>
            <p:nvSpPr>
              <p:cNvPr id="14" name="Freeform 19">
                <a:extLst>
                  <a:ext uri="{FF2B5EF4-FFF2-40B4-BE49-F238E27FC236}">
                    <a16:creationId xmlns:a16="http://schemas.microsoft.com/office/drawing/2014/main" id="{CC8725F7-BC75-1EEE-A009-3BF8A57AAD8E}"/>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5" name="TextBox 20">
                <a:extLst>
                  <a:ext uri="{FF2B5EF4-FFF2-40B4-BE49-F238E27FC236}">
                    <a16:creationId xmlns:a16="http://schemas.microsoft.com/office/drawing/2014/main" id="{92C30923-7F4A-1C80-0EF6-443F1B8BCC3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13" name="TextBox 12">
              <a:extLst>
                <a:ext uri="{FF2B5EF4-FFF2-40B4-BE49-F238E27FC236}">
                  <a16:creationId xmlns:a16="http://schemas.microsoft.com/office/drawing/2014/main" id="{28355974-BFD9-A854-E446-AB7F82542EB6}"/>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6E7D2BE9-ABAC-0F45-D39A-69543D286008}"/>
              </a:ext>
            </a:extLst>
          </p:cNvPr>
          <p:cNvGrpSpPr/>
          <p:nvPr/>
        </p:nvGrpSpPr>
        <p:grpSpPr>
          <a:xfrm>
            <a:off x="930636" y="2659796"/>
            <a:ext cx="6324600" cy="7048702"/>
            <a:chOff x="930636" y="2659796"/>
            <a:chExt cx="6324600" cy="7048702"/>
          </a:xfrm>
        </p:grpSpPr>
        <p:grpSp>
          <p:nvGrpSpPr>
            <p:cNvPr id="17" name="Group 16">
              <a:extLst>
                <a:ext uri="{FF2B5EF4-FFF2-40B4-BE49-F238E27FC236}">
                  <a16:creationId xmlns:a16="http://schemas.microsoft.com/office/drawing/2014/main" id="{C858DA65-AF08-DC17-4BB4-908ACA680575}"/>
                </a:ext>
              </a:extLst>
            </p:cNvPr>
            <p:cNvGrpSpPr/>
            <p:nvPr/>
          </p:nvGrpSpPr>
          <p:grpSpPr>
            <a:xfrm>
              <a:off x="930636" y="2659796"/>
              <a:ext cx="6324600" cy="7048702"/>
              <a:chOff x="849062" y="2617120"/>
              <a:chExt cx="6324600" cy="7048702"/>
            </a:xfrm>
          </p:grpSpPr>
          <p:sp>
            <p:nvSpPr>
              <p:cNvPr id="19" name="Freeform 7">
                <a:extLst>
                  <a:ext uri="{FF2B5EF4-FFF2-40B4-BE49-F238E27FC236}">
                    <a16:creationId xmlns:a16="http://schemas.microsoft.com/office/drawing/2014/main" id="{93D7CBB1-8F15-7EA7-1A8F-6358A463D1FA}"/>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p>
            </p:txBody>
          </p:sp>
          <p:grpSp>
            <p:nvGrpSpPr>
              <p:cNvPr id="20" name="Group 19">
                <a:extLst>
                  <a:ext uri="{FF2B5EF4-FFF2-40B4-BE49-F238E27FC236}">
                    <a16:creationId xmlns:a16="http://schemas.microsoft.com/office/drawing/2014/main" id="{3D23C588-22A7-5F83-DBDE-5B72AFB441F3}"/>
                  </a:ext>
                </a:extLst>
              </p:cNvPr>
              <p:cNvGrpSpPr/>
              <p:nvPr/>
            </p:nvGrpSpPr>
            <p:grpSpPr>
              <a:xfrm>
                <a:off x="1079357" y="3135485"/>
                <a:ext cx="5860220" cy="1734226"/>
                <a:chOff x="1393218" y="3332563"/>
                <a:chExt cx="5860220" cy="1734226"/>
              </a:xfrm>
            </p:grpSpPr>
            <p:sp>
              <p:nvSpPr>
                <p:cNvPr id="21" name="Freeform 10">
                  <a:extLst>
                    <a:ext uri="{FF2B5EF4-FFF2-40B4-BE49-F238E27FC236}">
                      <a16:creationId xmlns:a16="http://schemas.microsoft.com/office/drawing/2014/main" id="{9BF02CE0-056E-1695-38FB-66951CE01812}"/>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p>
              </p:txBody>
            </p:sp>
            <p:sp>
              <p:nvSpPr>
                <p:cNvPr id="22" name="TextBox 21">
                  <a:extLst>
                    <a:ext uri="{FF2B5EF4-FFF2-40B4-BE49-F238E27FC236}">
                      <a16:creationId xmlns:a16="http://schemas.microsoft.com/office/drawing/2014/main" id="{59CD4C1E-02CE-ED44-752F-3E8B6977F456}"/>
                    </a:ext>
                  </a:extLst>
                </p:cNvPr>
                <p:cNvSpPr txBox="1"/>
                <p:nvPr/>
              </p:nvSpPr>
              <p:spPr>
                <a:xfrm>
                  <a:off x="1393218" y="3802298"/>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TRANH 2</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2" name="Picture 1">
              <a:extLst>
                <a:ext uri="{FF2B5EF4-FFF2-40B4-BE49-F238E27FC236}">
                  <a16:creationId xmlns:a16="http://schemas.microsoft.com/office/drawing/2014/main" id="{5F29808B-1060-DEFE-0AF8-A708255E6B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82" t="38149" r="18372" b="32963"/>
            <a:stretch/>
          </p:blipFill>
          <p:spPr>
            <a:xfrm>
              <a:off x="1457610" y="5573418"/>
              <a:ext cx="5233381" cy="3459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23407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
                                            <p:txEl>
                                              <p:charRg st="113" end="187"/>
                                            </p:txEl>
                                          </p:spTgt>
                                        </p:tgtEl>
                                        <p:attrNameLst>
                                          <p:attrName>style.visibility</p:attrName>
                                        </p:attrNameLst>
                                      </p:cBhvr>
                                      <p:to>
                                        <p:strVal val="visible"/>
                                      </p:to>
                                    </p:set>
                                    <p:animEffect transition="in" filter="wipe(left)">
                                      <p:cBhvr>
                                        <p:cTn id="19" dur="500"/>
                                        <p:tgtEl>
                                          <p:spTgt spid="9">
                                            <p:txEl>
                                              <p:charRg st="113" end="18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Freeform 6"/>
          <p:cNvSpPr/>
          <p:nvPr/>
        </p:nvSpPr>
        <p:spPr>
          <a:xfrm rot="-9263780">
            <a:off x="16559297" y="-103927"/>
            <a:ext cx="2139951" cy="2212895"/>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B2BC218-6762-E907-000C-A1AFEE95C830}"/>
              </a:ext>
            </a:extLst>
          </p:cNvPr>
          <p:cNvGrpSpPr/>
          <p:nvPr/>
        </p:nvGrpSpPr>
        <p:grpSpPr>
          <a:xfrm>
            <a:off x="7687129" y="1741854"/>
            <a:ext cx="9848615" cy="7966644"/>
            <a:chOff x="7753587" y="1699178"/>
            <a:chExt cx="9848615" cy="7966644"/>
          </a:xfrm>
        </p:grpSpPr>
        <p:grpSp>
          <p:nvGrpSpPr>
            <p:cNvPr id="4" name="Group 3">
              <a:extLst>
                <a:ext uri="{FF2B5EF4-FFF2-40B4-BE49-F238E27FC236}">
                  <a16:creationId xmlns:a16="http://schemas.microsoft.com/office/drawing/2014/main" id="{7BAFAC8E-79E7-F556-1CFA-020FD2CB12BF}"/>
                </a:ext>
              </a:extLst>
            </p:cNvPr>
            <p:cNvGrpSpPr/>
            <p:nvPr/>
          </p:nvGrpSpPr>
          <p:grpSpPr>
            <a:xfrm>
              <a:off x="7753587" y="1699178"/>
              <a:ext cx="9848615" cy="7966644"/>
              <a:chOff x="0" y="-47625"/>
              <a:chExt cx="2528007" cy="2188197"/>
            </a:xfrm>
          </p:grpSpPr>
          <p:sp>
            <p:nvSpPr>
              <p:cNvPr id="7" name="Freeform 7">
                <a:extLst>
                  <a:ext uri="{FF2B5EF4-FFF2-40B4-BE49-F238E27FC236}">
                    <a16:creationId xmlns:a16="http://schemas.microsoft.com/office/drawing/2014/main" id="{7BF04E55-ED66-18D8-55CB-346343C62D60}"/>
                  </a:ext>
                </a:extLst>
              </p:cNvPr>
              <p:cNvSpPr/>
              <p:nvPr/>
            </p:nvSpPr>
            <p:spPr>
              <a:xfrm>
                <a:off x="0" y="204506"/>
                <a:ext cx="2528007" cy="193606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D8A70309-046F-0711-8D7D-A78C14C09E2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5" name="Picture 9">
              <a:extLst>
                <a:ext uri="{FF2B5EF4-FFF2-40B4-BE49-F238E27FC236}">
                  <a16:creationId xmlns:a16="http://schemas.microsoft.com/office/drawing/2014/main" id="{5F945868-4826-A544-0990-92F41A0E56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25208" y="2261311"/>
              <a:ext cx="3339128" cy="862102"/>
            </a:xfrm>
            <a:prstGeom prst="rect">
              <a:avLst/>
            </a:prstGeom>
          </p:spPr>
        </p:pic>
      </p:grpSp>
      <p:sp>
        <p:nvSpPr>
          <p:cNvPr id="9" name="TextBox 9">
            <a:extLst>
              <a:ext uri="{FF2B5EF4-FFF2-40B4-BE49-F238E27FC236}">
                <a16:creationId xmlns:a16="http://schemas.microsoft.com/office/drawing/2014/main" id="{B6772B00-38CD-F245-C267-A4F4EFD1AFB4}"/>
              </a:ext>
            </a:extLst>
          </p:cNvPr>
          <p:cNvSpPr txBox="1"/>
          <p:nvPr/>
        </p:nvSpPr>
        <p:spPr>
          <a:xfrm>
            <a:off x="8376015" y="3795405"/>
            <a:ext cx="8605761" cy="4733412"/>
          </a:xfrm>
          <a:prstGeom prst="rect">
            <a:avLst/>
          </a:prstGeom>
        </p:spPr>
        <p:txBody>
          <a:bodyPr wrap="square" lIns="0" tIns="0" rIns="0" bIns="0" rtlCol="0" anchor="t">
            <a:spAutoFit/>
          </a:bodyPr>
          <a:lstStyle/>
          <a:p>
            <a:pPr algn="just">
              <a:lnSpc>
                <a:spcPct val="200000"/>
              </a:lnSpc>
            </a:pPr>
            <a:r>
              <a:rPr lang="vi-VN" sz="4000">
                <a:latin typeface="Arial" panose="020B0604020202020204" pitchFamily="34" charset="0"/>
                <a:cs typeface="Arial" panose="020B0604020202020204" pitchFamily="34" charset="0"/>
              </a:rPr>
              <a:t>Bạn nam trong tranh chủ động muốn được giúp mẹ trong công việc.</a:t>
            </a:r>
            <a:endParaRPr lang="en-US" sz="4000">
              <a:latin typeface="Arial" panose="020B060402020202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4000" i="1">
                <a:solidFill>
                  <a:srgbClr val="FF0000"/>
                </a:solidFill>
                <a:latin typeface="Arial" panose="020B0604020202020204" pitchFamily="34" charset="0"/>
                <a:cs typeface="Arial" panose="020B0604020202020204" pitchFamily="34" charset="0"/>
              </a:rPr>
              <a:t>Tích cực tham gia lao động vì bạn tự đề xuất ý kiến để được làm việc.</a:t>
            </a:r>
            <a:endParaRPr lang="vi-VN" sz="4000" i="1" dirty="0">
              <a:solidFill>
                <a:srgbClr val="FF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C83B90E-D284-6986-4FDE-A81154F5831B}"/>
              </a:ext>
            </a:extLst>
          </p:cNvPr>
          <p:cNvGrpSpPr/>
          <p:nvPr/>
        </p:nvGrpSpPr>
        <p:grpSpPr>
          <a:xfrm>
            <a:off x="-2299539" y="633965"/>
            <a:ext cx="11582400" cy="1363710"/>
            <a:chOff x="3467284" y="414578"/>
            <a:chExt cx="11582400" cy="1363710"/>
          </a:xfrm>
        </p:grpSpPr>
        <p:grpSp>
          <p:nvGrpSpPr>
            <p:cNvPr id="12" name="Group 18">
              <a:extLst>
                <a:ext uri="{FF2B5EF4-FFF2-40B4-BE49-F238E27FC236}">
                  <a16:creationId xmlns:a16="http://schemas.microsoft.com/office/drawing/2014/main" id="{EFE0520F-3932-0067-AA45-00E25530068B}"/>
                </a:ext>
              </a:extLst>
            </p:cNvPr>
            <p:cNvGrpSpPr/>
            <p:nvPr/>
          </p:nvGrpSpPr>
          <p:grpSpPr>
            <a:xfrm>
              <a:off x="3467284" y="414578"/>
              <a:ext cx="11582400" cy="1363710"/>
              <a:chOff x="0" y="0"/>
              <a:chExt cx="3160916" cy="406400"/>
            </a:xfrm>
          </p:grpSpPr>
          <p:sp>
            <p:nvSpPr>
              <p:cNvPr id="14" name="Freeform 19">
                <a:extLst>
                  <a:ext uri="{FF2B5EF4-FFF2-40B4-BE49-F238E27FC236}">
                    <a16:creationId xmlns:a16="http://schemas.microsoft.com/office/drawing/2014/main" id="{CC8725F7-BC75-1EEE-A009-3BF8A57AAD8E}"/>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20">
                <a:extLst>
                  <a:ext uri="{FF2B5EF4-FFF2-40B4-BE49-F238E27FC236}">
                    <a16:creationId xmlns:a16="http://schemas.microsoft.com/office/drawing/2014/main" id="{92C30923-7F4A-1C80-0EF6-443F1B8BCC3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28355974-BFD9-A854-E446-AB7F82542EB6}"/>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A615AF6D-5E82-62D5-D712-00E1722FB17B}"/>
              </a:ext>
            </a:extLst>
          </p:cNvPr>
          <p:cNvGrpSpPr/>
          <p:nvPr/>
        </p:nvGrpSpPr>
        <p:grpSpPr>
          <a:xfrm>
            <a:off x="930636" y="2659796"/>
            <a:ext cx="6324600" cy="7048702"/>
            <a:chOff x="930636" y="2659796"/>
            <a:chExt cx="6324600" cy="7048702"/>
          </a:xfrm>
        </p:grpSpPr>
        <p:grpSp>
          <p:nvGrpSpPr>
            <p:cNvPr id="17" name="Group 16">
              <a:extLst>
                <a:ext uri="{FF2B5EF4-FFF2-40B4-BE49-F238E27FC236}">
                  <a16:creationId xmlns:a16="http://schemas.microsoft.com/office/drawing/2014/main" id="{C858DA65-AF08-DC17-4BB4-908ACA680575}"/>
                </a:ext>
              </a:extLst>
            </p:cNvPr>
            <p:cNvGrpSpPr/>
            <p:nvPr/>
          </p:nvGrpSpPr>
          <p:grpSpPr>
            <a:xfrm>
              <a:off x="930636" y="2659796"/>
              <a:ext cx="6324600" cy="7048702"/>
              <a:chOff x="849062" y="2617120"/>
              <a:chExt cx="6324600" cy="7048702"/>
            </a:xfrm>
          </p:grpSpPr>
          <p:sp>
            <p:nvSpPr>
              <p:cNvPr id="19" name="Freeform 7">
                <a:extLst>
                  <a:ext uri="{FF2B5EF4-FFF2-40B4-BE49-F238E27FC236}">
                    <a16:creationId xmlns:a16="http://schemas.microsoft.com/office/drawing/2014/main" id="{93D7CBB1-8F15-7EA7-1A8F-6358A463D1FA}"/>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D23C588-22A7-5F83-DBDE-5B72AFB441F3}"/>
                  </a:ext>
                </a:extLst>
              </p:cNvPr>
              <p:cNvGrpSpPr/>
              <p:nvPr/>
            </p:nvGrpSpPr>
            <p:grpSpPr>
              <a:xfrm>
                <a:off x="1079357" y="3135485"/>
                <a:ext cx="5860220" cy="1734226"/>
                <a:chOff x="1393218" y="3332563"/>
                <a:chExt cx="5860220" cy="1734226"/>
              </a:xfrm>
            </p:grpSpPr>
            <p:sp>
              <p:nvSpPr>
                <p:cNvPr id="21" name="Freeform 10">
                  <a:extLst>
                    <a:ext uri="{FF2B5EF4-FFF2-40B4-BE49-F238E27FC236}">
                      <a16:creationId xmlns:a16="http://schemas.microsoft.com/office/drawing/2014/main" id="{9BF02CE0-056E-1695-38FB-66951CE01812}"/>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9CD4C1E-02CE-ED44-752F-3E8B6977F456}"/>
                    </a:ext>
                  </a:extLst>
                </p:cNvPr>
                <p:cNvSpPr txBox="1"/>
                <p:nvPr/>
              </p:nvSpPr>
              <p:spPr>
                <a:xfrm>
                  <a:off x="1393218" y="3802298"/>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TRANH 3</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2" name="Picture 1" descr="A collage of images of a couple of girls&#10;&#10;Description automatically generated">
              <a:extLst>
                <a:ext uri="{FF2B5EF4-FFF2-40B4-BE49-F238E27FC236}">
                  <a16:creationId xmlns:a16="http://schemas.microsoft.com/office/drawing/2014/main" id="{33F014EB-4745-749B-BECC-C51D0E1448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3" t="67037" r="48364" b="3292"/>
            <a:stretch/>
          </p:blipFill>
          <p:spPr>
            <a:xfrm>
              <a:off x="1926943" y="5374614"/>
              <a:ext cx="4331986" cy="3813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0269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right)">
                                      <p:cBhvr>
                                        <p:cTn id="15" dur="500"/>
                                        <p:tgtEl>
                                          <p:spTgt spid="9">
                                            <p:txEl>
                                              <p:pRg st="0" end="0"/>
                                            </p:tx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9">
                                            <p:txEl>
                                              <p:charRg st="64" end="134"/>
                                            </p:txEl>
                                          </p:spTgt>
                                        </p:tgtEl>
                                        <p:attrNameLst>
                                          <p:attrName>style.visibility</p:attrName>
                                        </p:attrNameLst>
                                      </p:cBhvr>
                                      <p:to>
                                        <p:strVal val="visible"/>
                                      </p:to>
                                    </p:set>
                                    <p:animEffect transition="in" filter="wipe(right)">
                                      <p:cBhvr>
                                        <p:cTn id="19" dur="500"/>
                                        <p:tgtEl>
                                          <p:spTgt spid="9">
                                            <p:txEl>
                                              <p:charRg st="64" end="13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Freeform 6"/>
          <p:cNvSpPr/>
          <p:nvPr/>
        </p:nvSpPr>
        <p:spPr>
          <a:xfrm rot="-9263780">
            <a:off x="16559297" y="-103927"/>
            <a:ext cx="2139951" cy="2212895"/>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2B2BC218-6762-E907-000C-A1AFEE95C830}"/>
              </a:ext>
            </a:extLst>
          </p:cNvPr>
          <p:cNvGrpSpPr/>
          <p:nvPr/>
        </p:nvGrpSpPr>
        <p:grpSpPr>
          <a:xfrm>
            <a:off x="7687129" y="1741854"/>
            <a:ext cx="9848615" cy="7966644"/>
            <a:chOff x="7753587" y="1699178"/>
            <a:chExt cx="9848615" cy="7966644"/>
          </a:xfrm>
        </p:grpSpPr>
        <p:grpSp>
          <p:nvGrpSpPr>
            <p:cNvPr id="4" name="Group 3">
              <a:extLst>
                <a:ext uri="{FF2B5EF4-FFF2-40B4-BE49-F238E27FC236}">
                  <a16:creationId xmlns:a16="http://schemas.microsoft.com/office/drawing/2014/main" id="{7BAFAC8E-79E7-F556-1CFA-020FD2CB12BF}"/>
                </a:ext>
              </a:extLst>
            </p:cNvPr>
            <p:cNvGrpSpPr/>
            <p:nvPr/>
          </p:nvGrpSpPr>
          <p:grpSpPr>
            <a:xfrm>
              <a:off x="7753587" y="1699178"/>
              <a:ext cx="9848615" cy="7966644"/>
              <a:chOff x="0" y="-47625"/>
              <a:chExt cx="2528007" cy="2188197"/>
            </a:xfrm>
          </p:grpSpPr>
          <p:sp>
            <p:nvSpPr>
              <p:cNvPr id="7" name="Freeform 7">
                <a:extLst>
                  <a:ext uri="{FF2B5EF4-FFF2-40B4-BE49-F238E27FC236}">
                    <a16:creationId xmlns:a16="http://schemas.microsoft.com/office/drawing/2014/main" id="{7BF04E55-ED66-18D8-55CB-346343C62D60}"/>
                  </a:ext>
                </a:extLst>
              </p:cNvPr>
              <p:cNvSpPr/>
              <p:nvPr/>
            </p:nvSpPr>
            <p:spPr>
              <a:xfrm>
                <a:off x="0" y="204506"/>
                <a:ext cx="2528007" cy="1936066"/>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TextBox 8">
                <a:extLst>
                  <a:ext uri="{FF2B5EF4-FFF2-40B4-BE49-F238E27FC236}">
                    <a16:creationId xmlns:a16="http://schemas.microsoft.com/office/drawing/2014/main" id="{D8A70309-046F-0711-8D7D-A78C14C09E23}"/>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5" name="Picture 9">
              <a:extLst>
                <a:ext uri="{FF2B5EF4-FFF2-40B4-BE49-F238E27FC236}">
                  <a16:creationId xmlns:a16="http://schemas.microsoft.com/office/drawing/2014/main" id="{5F945868-4826-A544-0990-92F41A0E56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025208" y="2261311"/>
              <a:ext cx="3339128" cy="862102"/>
            </a:xfrm>
            <a:prstGeom prst="rect">
              <a:avLst/>
            </a:prstGeom>
          </p:spPr>
        </p:pic>
      </p:grpSp>
      <p:sp>
        <p:nvSpPr>
          <p:cNvPr id="9" name="TextBox 9">
            <a:extLst>
              <a:ext uri="{FF2B5EF4-FFF2-40B4-BE49-F238E27FC236}">
                <a16:creationId xmlns:a16="http://schemas.microsoft.com/office/drawing/2014/main" id="{B6772B00-38CD-F245-C267-A4F4EFD1AFB4}"/>
              </a:ext>
            </a:extLst>
          </p:cNvPr>
          <p:cNvSpPr txBox="1"/>
          <p:nvPr/>
        </p:nvSpPr>
        <p:spPr>
          <a:xfrm>
            <a:off x="8617525" y="3571687"/>
            <a:ext cx="8146475" cy="5425909"/>
          </a:xfrm>
          <a:prstGeom prst="rect">
            <a:avLst/>
          </a:prstGeom>
        </p:spPr>
        <p:txBody>
          <a:bodyPr wrap="square" lIns="0" tIns="0" rIns="0" bIns="0" rtlCol="0" anchor="t">
            <a:spAutoFit/>
          </a:bodyPr>
          <a:lstStyle/>
          <a:p>
            <a:pPr algn="just">
              <a:lnSpc>
                <a:spcPct val="150000"/>
              </a:lnSpc>
            </a:pPr>
            <a:r>
              <a:rPr lang="vi-VN" sz="4000">
                <a:latin typeface="Arial" panose="020B0604020202020204" pitchFamily="34" charset="0"/>
                <a:cs typeface="Arial" panose="020B0604020202020204" pitchFamily="34" charset="0"/>
              </a:rPr>
              <a:t>Vì trời lạnh, bạn nam trong tranh không tham gia phong trào </a:t>
            </a:r>
            <a:r>
              <a:rPr lang="vi-VN" sz="4000" i="1">
                <a:latin typeface="Arial" panose="020B0604020202020204" pitchFamily="34" charset="0"/>
                <a:cs typeface="Arial" panose="020B0604020202020204" pitchFamily="34" charset="0"/>
              </a:rPr>
              <a:t>“Chủ nhật xanh”</a:t>
            </a:r>
            <a:r>
              <a:rPr lang="vi-VN" sz="4000">
                <a:latin typeface="Arial" panose="020B0604020202020204" pitchFamily="34" charset="0"/>
                <a:cs typeface="Arial" panose="020B0604020202020204" pitchFamily="34" charset="0"/>
              </a:rPr>
              <a:t>, thu gom rác bảo vệ môi trường trong khi các bạn khác tham gia rất tích cực</a:t>
            </a:r>
            <a:r>
              <a:rPr lang="en-US" sz="40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Ø"/>
            </a:pPr>
            <a:r>
              <a:rPr lang="vi-VN" sz="4000" i="1">
                <a:solidFill>
                  <a:srgbClr val="FF0000"/>
                </a:solidFill>
                <a:latin typeface="Arial" panose="020B0604020202020204" pitchFamily="34" charset="0"/>
                <a:cs typeface="Arial" panose="020B0604020202020204" pitchFamily="34" charset="0"/>
              </a:rPr>
              <a:t>Chưa tích cực tham gia lao động.</a:t>
            </a:r>
            <a:endParaRPr lang="vi-VN" sz="4000" i="1" dirty="0">
              <a:solidFill>
                <a:srgbClr val="FF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CC83B90E-D284-6986-4FDE-A81154F5831B}"/>
              </a:ext>
            </a:extLst>
          </p:cNvPr>
          <p:cNvGrpSpPr/>
          <p:nvPr/>
        </p:nvGrpSpPr>
        <p:grpSpPr>
          <a:xfrm>
            <a:off x="-2299539" y="633965"/>
            <a:ext cx="11582400" cy="1363710"/>
            <a:chOff x="3467284" y="414578"/>
            <a:chExt cx="11582400" cy="1363710"/>
          </a:xfrm>
        </p:grpSpPr>
        <p:grpSp>
          <p:nvGrpSpPr>
            <p:cNvPr id="12" name="Group 18">
              <a:extLst>
                <a:ext uri="{FF2B5EF4-FFF2-40B4-BE49-F238E27FC236}">
                  <a16:creationId xmlns:a16="http://schemas.microsoft.com/office/drawing/2014/main" id="{EFE0520F-3932-0067-AA45-00E25530068B}"/>
                </a:ext>
              </a:extLst>
            </p:cNvPr>
            <p:cNvGrpSpPr/>
            <p:nvPr/>
          </p:nvGrpSpPr>
          <p:grpSpPr>
            <a:xfrm>
              <a:off x="3467284" y="414578"/>
              <a:ext cx="11582400" cy="1363710"/>
              <a:chOff x="0" y="0"/>
              <a:chExt cx="3160916" cy="406400"/>
            </a:xfrm>
          </p:grpSpPr>
          <p:sp>
            <p:nvSpPr>
              <p:cNvPr id="14" name="Freeform 19">
                <a:extLst>
                  <a:ext uri="{FF2B5EF4-FFF2-40B4-BE49-F238E27FC236}">
                    <a16:creationId xmlns:a16="http://schemas.microsoft.com/office/drawing/2014/main" id="{CC8725F7-BC75-1EEE-A009-3BF8A57AAD8E}"/>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5" name="TextBox 20">
                <a:extLst>
                  <a:ext uri="{FF2B5EF4-FFF2-40B4-BE49-F238E27FC236}">
                    <a16:creationId xmlns:a16="http://schemas.microsoft.com/office/drawing/2014/main" id="{92C30923-7F4A-1C80-0EF6-443F1B8BCC32}"/>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28355974-BFD9-A854-E446-AB7F82542EB6}"/>
                </a:ext>
              </a:extLst>
            </p:cNvPr>
            <p:cNvSpPr txBox="1"/>
            <p:nvPr/>
          </p:nvSpPr>
          <p:spPr>
            <a:xfrm>
              <a:off x="5509746" y="590412"/>
              <a:ext cx="7148064"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Gợi ý </a:t>
              </a:r>
              <a:r>
                <a:rPr lang="en-US" sz="5400" b="1" dirty="0" err="1">
                  <a:solidFill>
                    <a:schemeClr val="bg1"/>
                  </a:solidFill>
                  <a:latin typeface="Arial" panose="020B0604020202020204" pitchFamily="34" charset="0"/>
                  <a:cs typeface="Arial" panose="020B0604020202020204" pitchFamily="34" charset="0"/>
                </a:rPr>
                <a:t>trả</a:t>
              </a:r>
              <a:r>
                <a:rPr lang="en-US" sz="5400" b="1" dirty="0">
                  <a:solidFill>
                    <a:schemeClr val="bg1"/>
                  </a:solidFill>
                  <a:latin typeface="Arial" panose="020B0604020202020204" pitchFamily="34" charset="0"/>
                  <a:cs typeface="Arial" panose="020B0604020202020204" pitchFamily="34" charset="0"/>
                </a:rPr>
                <a:t> </a:t>
              </a:r>
              <a:r>
                <a:rPr lang="en-US" sz="5400" b="1" dirty="0" err="1">
                  <a:solidFill>
                    <a:schemeClr val="bg1"/>
                  </a:solidFill>
                  <a:latin typeface="Arial" panose="020B0604020202020204" pitchFamily="34" charset="0"/>
                  <a:cs typeface="Arial" panose="020B0604020202020204" pitchFamily="34" charset="0"/>
                </a:rPr>
                <a:t>lời</a:t>
              </a:r>
              <a:endParaRPr lang="en-US" sz="5400" b="1"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00ABB5F-FE19-8C7D-726D-47473D448EA5}"/>
              </a:ext>
            </a:extLst>
          </p:cNvPr>
          <p:cNvGrpSpPr/>
          <p:nvPr/>
        </p:nvGrpSpPr>
        <p:grpSpPr>
          <a:xfrm>
            <a:off x="930636" y="2659796"/>
            <a:ext cx="6324600" cy="7048702"/>
            <a:chOff x="930636" y="2659796"/>
            <a:chExt cx="6324600" cy="7048702"/>
          </a:xfrm>
        </p:grpSpPr>
        <p:grpSp>
          <p:nvGrpSpPr>
            <p:cNvPr id="17" name="Group 16">
              <a:extLst>
                <a:ext uri="{FF2B5EF4-FFF2-40B4-BE49-F238E27FC236}">
                  <a16:creationId xmlns:a16="http://schemas.microsoft.com/office/drawing/2014/main" id="{C858DA65-AF08-DC17-4BB4-908ACA680575}"/>
                </a:ext>
              </a:extLst>
            </p:cNvPr>
            <p:cNvGrpSpPr/>
            <p:nvPr/>
          </p:nvGrpSpPr>
          <p:grpSpPr>
            <a:xfrm>
              <a:off x="930636" y="2659796"/>
              <a:ext cx="6324600" cy="7048702"/>
              <a:chOff x="849062" y="2617120"/>
              <a:chExt cx="6324600" cy="7048702"/>
            </a:xfrm>
          </p:grpSpPr>
          <p:sp>
            <p:nvSpPr>
              <p:cNvPr id="19" name="Freeform 7">
                <a:extLst>
                  <a:ext uri="{FF2B5EF4-FFF2-40B4-BE49-F238E27FC236}">
                    <a16:creationId xmlns:a16="http://schemas.microsoft.com/office/drawing/2014/main" id="{93D7CBB1-8F15-7EA7-1A8F-6358A463D1FA}"/>
                  </a:ext>
                </a:extLst>
              </p:cNvPr>
              <p:cNvSpPr/>
              <p:nvPr/>
            </p:nvSpPr>
            <p:spPr>
              <a:xfrm>
                <a:off x="849062" y="2617120"/>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3D23C588-22A7-5F83-DBDE-5B72AFB441F3}"/>
                  </a:ext>
                </a:extLst>
              </p:cNvPr>
              <p:cNvGrpSpPr/>
              <p:nvPr/>
            </p:nvGrpSpPr>
            <p:grpSpPr>
              <a:xfrm>
                <a:off x="1079357" y="3135485"/>
                <a:ext cx="5860220" cy="1734226"/>
                <a:chOff x="1393218" y="3332563"/>
                <a:chExt cx="5860220" cy="1734226"/>
              </a:xfrm>
            </p:grpSpPr>
            <p:sp>
              <p:nvSpPr>
                <p:cNvPr id="21" name="Freeform 10">
                  <a:extLst>
                    <a:ext uri="{FF2B5EF4-FFF2-40B4-BE49-F238E27FC236}">
                      <a16:creationId xmlns:a16="http://schemas.microsoft.com/office/drawing/2014/main" id="{9BF02CE0-056E-1695-38FB-66951CE01812}"/>
                    </a:ext>
                  </a:extLst>
                </p:cNvPr>
                <p:cNvSpPr/>
                <p:nvPr/>
              </p:nvSpPr>
              <p:spPr>
                <a:xfrm>
                  <a:off x="1426698" y="3332563"/>
                  <a:ext cx="5826740" cy="17342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9CD4C1E-02CE-ED44-752F-3E8B6977F456}"/>
                    </a:ext>
                  </a:extLst>
                </p:cNvPr>
                <p:cNvSpPr txBox="1"/>
                <p:nvPr/>
              </p:nvSpPr>
              <p:spPr>
                <a:xfrm>
                  <a:off x="1393218" y="3802298"/>
                  <a:ext cx="5826740" cy="830997"/>
                </a:xfrm>
                <a:prstGeom prst="rect">
                  <a:avLst/>
                </a:prstGeom>
                <a:noFill/>
              </p:spPr>
              <p:txBody>
                <a:bodyPr wrap="square" rtlCol="0">
                  <a:spAutoFit/>
                </a:bodyPr>
                <a:lstStyle/>
                <a:p>
                  <a:pPr algn="ctr"/>
                  <a:r>
                    <a:rPr lang="en-US" sz="4800" b="1">
                      <a:solidFill>
                        <a:srgbClr val="FF0000"/>
                      </a:solidFill>
                      <a:latin typeface="Arial" panose="020B0604020202020204" pitchFamily="34" charset="0"/>
                      <a:cs typeface="Arial" panose="020B0604020202020204" pitchFamily="34" charset="0"/>
                    </a:rPr>
                    <a:t>TRANH 3</a:t>
                  </a:r>
                  <a:endParaRPr lang="en-US" sz="4800" b="1" dirty="0">
                    <a:solidFill>
                      <a:srgbClr val="FF0000"/>
                    </a:solidFill>
                    <a:latin typeface="Arial" panose="020B0604020202020204" pitchFamily="34" charset="0"/>
                    <a:cs typeface="Arial" panose="020B0604020202020204" pitchFamily="34" charset="0"/>
                  </a:endParaRPr>
                </a:p>
              </p:txBody>
            </p:sp>
          </p:grpSp>
        </p:grpSp>
        <p:pic>
          <p:nvPicPr>
            <p:cNvPr id="16" name="Picture 15" descr="A collage of images of a couple of girls&#10;&#10;Description automatically generated">
              <a:extLst>
                <a:ext uri="{FF2B5EF4-FFF2-40B4-BE49-F238E27FC236}">
                  <a16:creationId xmlns:a16="http://schemas.microsoft.com/office/drawing/2014/main" id="{3EF83B49-6D21-438C-0033-3745D8254415}"/>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70000" r="689" b="3734"/>
            <a:stretch/>
          </p:blipFill>
          <p:spPr>
            <a:xfrm>
              <a:off x="1696632" y="5374614"/>
              <a:ext cx="4755337" cy="3729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8580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9">
                                            <p:txEl>
                                              <p:charRg st="153" end="186"/>
                                            </p:txEl>
                                          </p:spTgt>
                                        </p:tgtEl>
                                        <p:attrNameLst>
                                          <p:attrName>style.visibility</p:attrName>
                                        </p:attrNameLst>
                                      </p:cBhvr>
                                      <p:to>
                                        <p:strVal val="visible"/>
                                      </p:to>
                                    </p:set>
                                    <p:animEffect transition="in" filter="wipe(left)">
                                      <p:cBhvr>
                                        <p:cTn id="19" dur="500"/>
                                        <p:tgtEl>
                                          <p:spTgt spid="9">
                                            <p:txEl>
                                              <p:charRg st="153" end="18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2A63CC5E-AAF7-C2CA-68C9-5B969853517B}"/>
              </a:ext>
            </a:extLst>
          </p:cNvPr>
          <p:cNvGrpSpPr/>
          <p:nvPr/>
        </p:nvGrpSpPr>
        <p:grpSpPr>
          <a:xfrm>
            <a:off x="1028700" y="1028700"/>
            <a:ext cx="16230600" cy="8229600"/>
            <a:chOff x="0" y="0"/>
            <a:chExt cx="4274726" cy="2167467"/>
          </a:xfrm>
        </p:grpSpPr>
        <p:sp>
          <p:nvSpPr>
            <p:cNvPr id="13" name="Freeform 4">
              <a:extLst>
                <a:ext uri="{FF2B5EF4-FFF2-40B4-BE49-F238E27FC236}">
                  <a16:creationId xmlns:a16="http://schemas.microsoft.com/office/drawing/2014/main" id="{FC9D2C1D-BDF9-5E76-799C-711E8B3FE5AA}"/>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1C5">
                <a:alpha val="89804"/>
              </a:srgbClr>
            </a:solidFill>
          </p:spPr>
          <p:txBody>
            <a:bodyPr/>
            <a:lstStyle/>
            <a:p>
              <a:endParaRPr lang="en-US"/>
            </a:p>
          </p:txBody>
        </p:sp>
        <p:sp>
          <p:nvSpPr>
            <p:cNvPr id="14" name="TextBox 13">
              <a:extLst>
                <a:ext uri="{FF2B5EF4-FFF2-40B4-BE49-F238E27FC236}">
                  <a16:creationId xmlns:a16="http://schemas.microsoft.com/office/drawing/2014/main" id="{D259068B-8B0A-6D95-10B2-F1166E46C72D}"/>
                </a:ext>
              </a:extLst>
            </p:cNvPr>
            <p:cNvSpPr txBox="1"/>
            <p:nvPr/>
          </p:nvSpPr>
          <p:spPr>
            <a:xfrm>
              <a:off x="0" y="-28575"/>
              <a:ext cx="812800" cy="841375"/>
            </a:xfrm>
            <a:prstGeom prst="rect">
              <a:avLst/>
            </a:prstGeom>
          </p:spPr>
          <p:txBody>
            <a:bodyPr lIns="50800" tIns="50800" rIns="50800" bIns="50800" rtlCol="0" anchor="ctr"/>
            <a:lstStyle/>
            <a:p>
              <a:pPr algn="ctr">
                <a:lnSpc>
                  <a:spcPts val="3022"/>
                </a:lnSpc>
              </a:pPr>
              <a:endParaRPr/>
            </a:p>
          </p:txBody>
        </p:sp>
      </p:grpSp>
      <p:sp>
        <p:nvSpPr>
          <p:cNvPr id="15" name="TextBox 20">
            <a:extLst>
              <a:ext uri="{FF2B5EF4-FFF2-40B4-BE49-F238E27FC236}">
                <a16:creationId xmlns:a16="http://schemas.microsoft.com/office/drawing/2014/main" id="{72C6BFC5-A6BA-4AEB-03A1-CECDA4092A1C}"/>
              </a:ext>
            </a:extLst>
          </p:cNvPr>
          <p:cNvSpPr txBox="1"/>
          <p:nvPr/>
        </p:nvSpPr>
        <p:spPr>
          <a:xfrm>
            <a:off x="1999176" y="2800174"/>
            <a:ext cx="14554916" cy="451508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3</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800" b="1">
                <a:solidFill>
                  <a:srgbClr val="C00000"/>
                </a:solidFill>
                <a:ea typeface="Calibri" panose="020F0502020204030204" pitchFamily="34" charset="0"/>
                <a:cs typeface="Arial" panose="020B0604020202020204" pitchFamily="34" charset="0"/>
              </a:rPr>
              <a:t>ĐỌC TÌNH HUỐNG VÀ TRẢ LỜI CÂU HỎI</a:t>
            </a:r>
            <a:endParaRPr lang="vi-VN" sz="6800" b="1" dirty="0">
              <a:solidFill>
                <a:srgbClr val="C00000"/>
              </a:solidFill>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1C80A736-134F-438C-DE7F-D883280E8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8200" y="8208535"/>
            <a:ext cx="8500994" cy="2316521"/>
          </a:xfrm>
          <a:prstGeom prst="rect">
            <a:avLst/>
          </a:prstGeom>
        </p:spPr>
      </p:pic>
      <p:sp>
        <p:nvSpPr>
          <p:cNvPr id="17" name="Freeform 6">
            <a:extLst>
              <a:ext uri="{FF2B5EF4-FFF2-40B4-BE49-F238E27FC236}">
                <a16:creationId xmlns:a16="http://schemas.microsoft.com/office/drawing/2014/main" id="{AAC48E84-4C70-7DB3-52AE-3BD1E09B8908}"/>
              </a:ext>
            </a:extLst>
          </p:cNvPr>
          <p:cNvSpPr/>
          <p:nvPr/>
        </p:nvSpPr>
        <p:spPr>
          <a:xfrm>
            <a:off x="339984" y="7311401"/>
            <a:ext cx="1377431" cy="1946899"/>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4"/>
            <a:stretch>
              <a:fillRect/>
            </a:stretch>
          </a:blipFill>
        </p:spPr>
        <p:txBody>
          <a:bodyPr/>
          <a:lstStyle/>
          <a:p>
            <a:endParaRPr lang="en-US"/>
          </a:p>
        </p:txBody>
      </p:sp>
      <p:sp>
        <p:nvSpPr>
          <p:cNvPr id="18" name="Freeform 12">
            <a:extLst>
              <a:ext uri="{FF2B5EF4-FFF2-40B4-BE49-F238E27FC236}">
                <a16:creationId xmlns:a16="http://schemas.microsoft.com/office/drawing/2014/main" id="{9C1256EC-CF63-456C-F2A4-2948FC6781E9}"/>
              </a:ext>
            </a:extLst>
          </p:cNvPr>
          <p:cNvSpPr/>
          <p:nvPr/>
        </p:nvSpPr>
        <p:spPr>
          <a:xfrm rot="-9085359">
            <a:off x="15774551" y="-183448"/>
            <a:ext cx="3208635" cy="3168527"/>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1347786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9" name="Freeform 9"/>
          <p:cNvSpPr/>
          <p:nvPr/>
        </p:nvSpPr>
        <p:spPr>
          <a:xfrm rot="-1469705">
            <a:off x="15704689" y="7725860"/>
            <a:ext cx="3208635" cy="3168527"/>
          </a:xfrm>
          <a:custGeom>
            <a:avLst/>
            <a:gdLst/>
            <a:ahLst/>
            <a:cxnLst/>
            <a:rect l="l" t="t" r="r" b="b"/>
            <a:pathLst>
              <a:path w="3208635" h="3168527">
                <a:moveTo>
                  <a:pt x="0" y="0"/>
                </a:moveTo>
                <a:lnTo>
                  <a:pt x="3208634" y="0"/>
                </a:lnTo>
                <a:lnTo>
                  <a:pt x="3208634" y="3168527"/>
                </a:lnTo>
                <a:lnTo>
                  <a:pt x="0" y="3168527"/>
                </a:lnTo>
                <a:lnTo>
                  <a:pt x="0" y="0"/>
                </a:lnTo>
                <a:close/>
              </a:path>
            </a:pathLst>
          </a:custGeom>
          <a:blipFill>
            <a:blip r:embed="rId2"/>
            <a:stretch>
              <a:fillRect/>
            </a:stretch>
          </a:blipFill>
        </p:spPr>
        <p:txBody>
          <a:bodyPr/>
          <a:lstStyle/>
          <a:p>
            <a:endParaRPr lang="en-US"/>
          </a:p>
        </p:txBody>
      </p:sp>
      <p:sp>
        <p:nvSpPr>
          <p:cNvPr id="11" name="Freeform 11"/>
          <p:cNvSpPr/>
          <p:nvPr/>
        </p:nvSpPr>
        <p:spPr>
          <a:xfrm rot="9330294">
            <a:off x="-745093" y="-131624"/>
            <a:ext cx="3208635" cy="3168527"/>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p>
        </p:txBody>
      </p:sp>
      <p:sp>
        <p:nvSpPr>
          <p:cNvPr id="15" name="Freeform 6">
            <a:extLst>
              <a:ext uri="{FF2B5EF4-FFF2-40B4-BE49-F238E27FC236}">
                <a16:creationId xmlns:a16="http://schemas.microsoft.com/office/drawing/2014/main" id="{1C8BBE18-9811-23C3-02AB-D3CEDBC51179}"/>
              </a:ext>
            </a:extLst>
          </p:cNvPr>
          <p:cNvSpPr/>
          <p:nvPr/>
        </p:nvSpPr>
        <p:spPr>
          <a:xfrm>
            <a:off x="1345875" y="1028700"/>
            <a:ext cx="15596249" cy="8513618"/>
          </a:xfrm>
          <a:custGeom>
            <a:avLst/>
            <a:gdLst/>
            <a:ahLst/>
            <a:cxnLst/>
            <a:rect l="l" t="t" r="r" b="b"/>
            <a:pathLst>
              <a:path w="15596249" h="8188031">
                <a:moveTo>
                  <a:pt x="0" y="0"/>
                </a:moveTo>
                <a:lnTo>
                  <a:pt x="15596250" y="0"/>
                </a:lnTo>
                <a:lnTo>
                  <a:pt x="15596250" y="8188030"/>
                </a:lnTo>
                <a:lnTo>
                  <a:pt x="0" y="81880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6" name="Picture 10">
            <a:extLst>
              <a:ext uri="{FF2B5EF4-FFF2-40B4-BE49-F238E27FC236}">
                <a16:creationId xmlns:a16="http://schemas.microsoft.com/office/drawing/2014/main" id="{0E1841F9-1413-33E5-E5A0-5D10F17C960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6169" y="6107596"/>
            <a:ext cx="4321638" cy="4421114"/>
          </a:xfrm>
          <a:prstGeom prst="rect">
            <a:avLst/>
          </a:prstGeom>
        </p:spPr>
      </p:pic>
      <p:pic>
        <p:nvPicPr>
          <p:cNvPr id="17" name="Picture 2">
            <a:extLst>
              <a:ext uri="{FF2B5EF4-FFF2-40B4-BE49-F238E27FC236}">
                <a16:creationId xmlns:a16="http://schemas.microsoft.com/office/drawing/2014/main" id="{17072FAA-DCCE-2BF8-9917-8FBF97C0F82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411200" y="362272"/>
            <a:ext cx="2950087" cy="2721454"/>
          </a:xfrm>
          <a:prstGeom prst="rect">
            <a:avLst/>
          </a:prstGeom>
        </p:spPr>
      </p:pic>
      <p:sp>
        <p:nvSpPr>
          <p:cNvPr id="18" name="TextBox 11">
            <a:extLst>
              <a:ext uri="{FF2B5EF4-FFF2-40B4-BE49-F238E27FC236}">
                <a16:creationId xmlns:a16="http://schemas.microsoft.com/office/drawing/2014/main" id="{2187976F-EFD8-150D-0DF2-D3D50EFD76E7}"/>
              </a:ext>
            </a:extLst>
          </p:cNvPr>
          <p:cNvSpPr txBox="1"/>
          <p:nvPr/>
        </p:nvSpPr>
        <p:spPr>
          <a:xfrm>
            <a:off x="4305317" y="3353875"/>
            <a:ext cx="9677363" cy="3579250"/>
          </a:xfrm>
          <a:prstGeom prst="rect">
            <a:avLst/>
          </a:prstGeom>
        </p:spPr>
        <p:txBody>
          <a:bodyPr wrap="square" lIns="0" tIns="0" rIns="0" bIns="0" rtlCol="0" anchor="t">
            <a:spAutoFit/>
          </a:bodyPr>
          <a:lstStyle/>
          <a:p>
            <a:pPr algn="ctr">
              <a:lnSpc>
                <a:spcPct val="150000"/>
              </a:lnSpc>
              <a:spcBef>
                <a:spcPct val="0"/>
              </a:spcBef>
            </a:pPr>
            <a:r>
              <a:rPr lang="en-US" sz="4000">
                <a:latin typeface="Arial" panose="020B0604020202020204" pitchFamily="34" charset="0"/>
                <a:cs typeface="Arial" panose="020B0604020202020204" pitchFamily="34" charset="0"/>
              </a:rPr>
              <a:t>Các em đọc tình huống </a:t>
            </a:r>
            <a:r>
              <a:rPr lang="en-US" sz="4000" i="1">
                <a:latin typeface="Arial" panose="020B0604020202020204" pitchFamily="34" charset="0"/>
                <a:cs typeface="Arial" panose="020B0604020202020204" pitchFamily="34" charset="0"/>
              </a:rPr>
              <a:t>(SHS – tr.32) </a:t>
            </a:r>
            <a:r>
              <a:rPr lang="en-US" sz="4000">
                <a:latin typeface="Arial" panose="020B0604020202020204" pitchFamily="34" charset="0"/>
                <a:cs typeface="Arial" panose="020B0604020202020204" pitchFamily="34" charset="0"/>
              </a:rPr>
              <a:t>và trả lời câu hỏi: </a:t>
            </a:r>
            <a:r>
              <a:rPr lang="vi-VN" sz="4000" b="1">
                <a:solidFill>
                  <a:srgbClr val="FF0000"/>
                </a:solidFill>
                <a:cs typeface="Arial" panose="020B0604020202020204" pitchFamily="34" charset="0"/>
              </a:rPr>
              <a:t>Các bạn Hoàng, Phượng, Hà đã thể hiện sự quý trọng người yêu lao động như thế nào?</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665095"/>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111" name="Freeform 6">
            <a:extLst>
              <a:ext uri="{FF2B5EF4-FFF2-40B4-BE49-F238E27FC236}">
                <a16:creationId xmlns:a16="http://schemas.microsoft.com/office/drawing/2014/main" id="{EA79AF10-357C-41C6-A3B0-322259F043BF}"/>
              </a:ext>
            </a:extLst>
          </p:cNvPr>
          <p:cNvSpPr/>
          <p:nvPr/>
        </p:nvSpPr>
        <p:spPr>
          <a:xfrm rot="-9263780">
            <a:off x="16854287" y="-110406"/>
            <a:ext cx="1924859" cy="1781521"/>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677D25B5-7C01-04A5-9D87-8BCEF3B38F54}"/>
              </a:ext>
            </a:extLst>
          </p:cNvPr>
          <p:cNvSpPr/>
          <p:nvPr/>
        </p:nvSpPr>
        <p:spPr>
          <a:xfrm>
            <a:off x="819149" y="1790700"/>
            <a:ext cx="16649700" cy="3590079"/>
          </a:xfrm>
          <a:prstGeom prst="roundRect">
            <a:avLst/>
          </a:prstGeom>
          <a:solidFill>
            <a:schemeClr val="bg1"/>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Tình huống </a:t>
            </a:r>
            <a:r>
              <a:rPr lang="en-US" sz="3600" b="1">
                <a:solidFill>
                  <a:schemeClr val="tx1"/>
                </a:solidFill>
                <a:latin typeface="Arial" panose="020B0604020202020204" pitchFamily="34" charset="0"/>
                <a:cs typeface="Arial" panose="020B0604020202020204" pitchFamily="34" charset="0"/>
              </a:rPr>
              <a:t>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Đang phụ mẹ tưới cây ngoài sân, Hoàng thấy một cô lao công mồ hôi nhễ nhại đi tới và ngồi nghỉ trước cổng nhà mình. Hoàng liền xin phép mẹ đi lấy nước cho cô uống. Mẹ Hoàng rất vui vì thấy con mình biết quý trọng người lao động.</a:t>
            </a:r>
            <a:endParaRPr lang="en-US" sz="3600">
              <a:solidFill>
                <a:schemeClr val="tx1"/>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DFE2A3A-6222-C6FF-0020-C61334598A19}"/>
              </a:ext>
            </a:extLst>
          </p:cNvPr>
          <p:cNvSpPr/>
          <p:nvPr/>
        </p:nvSpPr>
        <p:spPr>
          <a:xfrm>
            <a:off x="819149" y="5863346"/>
            <a:ext cx="16649700" cy="3852153"/>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Tình huống </a:t>
            </a:r>
            <a:r>
              <a:rPr lang="en-US" sz="3600" b="1">
                <a:solidFill>
                  <a:schemeClr val="tx1"/>
                </a:solidFill>
                <a:latin typeface="Arial" panose="020B0604020202020204" pitchFamily="34" charset="0"/>
                <a:cs typeface="Arial" panose="020B0604020202020204" pitchFamily="34" charset="0"/>
              </a:rPr>
              <a:t>2</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cs typeface="Arial" panose="020B0604020202020204" pitchFamily="34" charset="0"/>
              </a:rPr>
              <a:t>Phượng và Hà đang chơi trong nhà thì mẹ về. Thấy mẹ chở hàng nặng, mặt đỏ bừng vì phải đi giữa trưa nắng, hai bạn thương mẹ lắm. Không ai bảo ai, cả hai cùng chạy vội ra cổng, phụ mẹ mang đồ vào trong nhà rồi cùng nhau lấy khăn lau mồ hôi và nước uống cho mẹ.</a:t>
            </a:r>
            <a:endParaRPr lang="en-US" sz="3600">
              <a:solidFill>
                <a:schemeClr val="tx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D4462B7-2F12-0AFE-1AF7-4BA8E49CDEF6}"/>
              </a:ext>
            </a:extLst>
          </p:cNvPr>
          <p:cNvSpPr txBox="1"/>
          <p:nvPr/>
        </p:nvSpPr>
        <p:spPr>
          <a:xfrm>
            <a:off x="5770557" y="685991"/>
            <a:ext cx="6746885"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9251869">
            <a:off x="17452166" y="116069"/>
            <a:ext cx="1086051" cy="1660157"/>
          </a:xfrm>
          <a:custGeom>
            <a:avLst/>
            <a:gdLst/>
            <a:ahLst/>
            <a:cxnLst/>
            <a:rect l="l" t="t" r="r" b="b"/>
            <a:pathLst>
              <a:path w="3205176" h="4530284">
                <a:moveTo>
                  <a:pt x="0" y="0"/>
                </a:moveTo>
                <a:lnTo>
                  <a:pt x="3205176" y="0"/>
                </a:lnTo>
                <a:lnTo>
                  <a:pt x="3205176" y="4530284"/>
                </a:lnTo>
                <a:lnTo>
                  <a:pt x="0" y="4530284"/>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6">
            <a:extLst>
              <a:ext uri="{FF2B5EF4-FFF2-40B4-BE49-F238E27FC236}">
                <a16:creationId xmlns:a16="http://schemas.microsoft.com/office/drawing/2014/main" id="{C290AC5F-6BA6-4A16-72BE-21E0269209ED}"/>
              </a:ext>
            </a:extLst>
          </p:cNvPr>
          <p:cNvSpPr/>
          <p:nvPr/>
        </p:nvSpPr>
        <p:spPr>
          <a:xfrm>
            <a:off x="-228600" y="-120410"/>
            <a:ext cx="1096928" cy="1392718"/>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4"/>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B9E54A1-03D5-E7F4-72A1-16DE9EBFC05E}"/>
              </a:ext>
            </a:extLst>
          </p:cNvPr>
          <p:cNvGrpSpPr/>
          <p:nvPr/>
        </p:nvGrpSpPr>
        <p:grpSpPr>
          <a:xfrm>
            <a:off x="6315075" y="-13582"/>
            <a:ext cx="6324600" cy="1563773"/>
            <a:chOff x="5715000" y="-1"/>
            <a:chExt cx="6324600" cy="1563773"/>
          </a:xfrm>
        </p:grpSpPr>
        <p:sp>
          <p:nvSpPr>
            <p:cNvPr id="6" name="Round Same Side Corner Rectangle 11">
              <a:extLst>
                <a:ext uri="{FF2B5EF4-FFF2-40B4-BE49-F238E27FC236}">
                  <a16:creationId xmlns:a16="http://schemas.microsoft.com/office/drawing/2014/main" id="{100849B6-D2A6-7514-E6D8-039EC49D5AD1}"/>
                </a:ext>
              </a:extLst>
            </p:cNvPr>
            <p:cNvSpPr/>
            <p:nvPr/>
          </p:nvSpPr>
          <p:spPr>
            <a:xfrm flipV="1">
              <a:off x="5715000" y="-1"/>
              <a:ext cx="6324600" cy="1563773"/>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CD5CB57-E803-6D8C-A00A-AD0141C512DB}"/>
                </a:ext>
              </a:extLst>
            </p:cNvPr>
            <p:cNvSpPr txBox="1"/>
            <p:nvPr/>
          </p:nvSpPr>
          <p:spPr>
            <a:xfrm>
              <a:off x="6515100" y="297440"/>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38" name="Group 37">
            <a:extLst>
              <a:ext uri="{FF2B5EF4-FFF2-40B4-BE49-F238E27FC236}">
                <a16:creationId xmlns:a16="http://schemas.microsoft.com/office/drawing/2014/main" id="{D821F5D7-2AF1-F010-2E83-E1A56321E078}"/>
              </a:ext>
            </a:extLst>
          </p:cNvPr>
          <p:cNvGrpSpPr/>
          <p:nvPr/>
        </p:nvGrpSpPr>
        <p:grpSpPr>
          <a:xfrm>
            <a:off x="0" y="2189092"/>
            <a:ext cx="15283397" cy="1283141"/>
            <a:chOff x="0" y="2032031"/>
            <a:chExt cx="15283397" cy="1283141"/>
          </a:xfrm>
        </p:grpSpPr>
        <p:sp>
          <p:nvSpPr>
            <p:cNvPr id="39" name="Rectangle 38">
              <a:extLst>
                <a:ext uri="{FF2B5EF4-FFF2-40B4-BE49-F238E27FC236}">
                  <a16:creationId xmlns:a16="http://schemas.microsoft.com/office/drawing/2014/main" id="{DE7DD4E4-55A9-3742-CE1B-6417E43EA80D}"/>
                </a:ext>
              </a:extLst>
            </p:cNvPr>
            <p:cNvSpPr/>
            <p:nvPr/>
          </p:nvSpPr>
          <p:spPr>
            <a:xfrm>
              <a:off x="0" y="2032031"/>
              <a:ext cx="14630400" cy="128314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Các em nghe bài hát </a:t>
              </a:r>
              <a:r>
                <a:rPr lang="vi-VN" sz="4000" b="1" i="1">
                  <a:solidFill>
                    <a:schemeClr val="tx1"/>
                  </a:solidFill>
                  <a:latin typeface="Arial" panose="020B0604020202020204" pitchFamily="34" charset="0"/>
                  <a:cs typeface="Arial" panose="020B0604020202020204" pitchFamily="34" charset="0"/>
                </a:rPr>
                <a:t>Cái bống </a:t>
              </a:r>
              <a:r>
                <a:rPr lang="vi-VN" sz="4000" b="1">
                  <a:solidFill>
                    <a:schemeClr val="tx1"/>
                  </a:solidFill>
                  <a:latin typeface="Arial" panose="020B0604020202020204" pitchFamily="34" charset="0"/>
                  <a:cs typeface="Arial" panose="020B0604020202020204" pitchFamily="34" charset="0"/>
                </a:rPr>
                <a:t>và trả lời câu hỏi</a:t>
              </a:r>
              <a:r>
                <a:rPr lang="en-US" sz="4000" b="1">
                  <a:solidFill>
                    <a:schemeClr val="tx1"/>
                  </a:solidFill>
                  <a:latin typeface="Arial" panose="020B0604020202020204" pitchFamily="34" charset="0"/>
                  <a:cs typeface="Arial" panose="020B0604020202020204" pitchFamily="34" charset="0"/>
                </a:rPr>
                <a:t>:</a:t>
              </a:r>
              <a:endParaRPr lang="vi-VN" sz="4000" b="1" dirty="0">
                <a:solidFill>
                  <a:schemeClr val="tx1"/>
                </a:solidFill>
                <a:latin typeface="Arial" panose="020B0604020202020204" pitchFamily="34" charset="0"/>
                <a:cs typeface="Arial" panose="020B0604020202020204" pitchFamily="34" charset="0"/>
              </a:endParaRPr>
            </a:p>
          </p:txBody>
        </p:sp>
        <p:pic>
          <p:nvPicPr>
            <p:cNvPr id="40" name="Picture 13">
              <a:extLst>
                <a:ext uri="{FF2B5EF4-FFF2-40B4-BE49-F238E27FC236}">
                  <a16:creationId xmlns:a16="http://schemas.microsoft.com/office/drawing/2014/main" id="{A49E10F5-40D2-0C97-54CF-29C90106685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77402" y="2032031"/>
              <a:ext cx="1305995" cy="1283141"/>
            </a:xfrm>
            <a:prstGeom prst="rect">
              <a:avLst/>
            </a:prstGeom>
          </p:spPr>
        </p:pic>
      </p:grpSp>
      <p:grpSp>
        <p:nvGrpSpPr>
          <p:cNvPr id="43" name="Group 42">
            <a:extLst>
              <a:ext uri="{FF2B5EF4-FFF2-40B4-BE49-F238E27FC236}">
                <a16:creationId xmlns:a16="http://schemas.microsoft.com/office/drawing/2014/main" id="{705F89A0-6CEC-AD4F-7404-8F5E099DF991}"/>
              </a:ext>
            </a:extLst>
          </p:cNvPr>
          <p:cNvGrpSpPr/>
          <p:nvPr/>
        </p:nvGrpSpPr>
        <p:grpSpPr>
          <a:xfrm>
            <a:off x="9737271" y="4095371"/>
            <a:ext cx="7407728" cy="5487099"/>
            <a:chOff x="9982200" y="4113887"/>
            <a:chExt cx="7407728" cy="5487099"/>
          </a:xfrm>
        </p:grpSpPr>
        <p:pic>
          <p:nvPicPr>
            <p:cNvPr id="42" name="Picture 41" descr="A cartoon of a child and child carrying baskets&#10;&#10;Description automatically generated">
              <a:extLst>
                <a:ext uri="{FF2B5EF4-FFF2-40B4-BE49-F238E27FC236}">
                  <a16:creationId xmlns:a16="http://schemas.microsoft.com/office/drawing/2014/main" id="{B1F5CC01-0948-AE2F-7016-5688307EE0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12" t="10741" r="6185" b="5955"/>
            <a:stretch/>
          </p:blipFill>
          <p:spPr>
            <a:xfrm>
              <a:off x="9982200" y="4113887"/>
              <a:ext cx="7407728" cy="5487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a:extLst>
                <a:ext uri="{FF2B5EF4-FFF2-40B4-BE49-F238E27FC236}">
                  <a16:creationId xmlns:a16="http://schemas.microsoft.com/office/drawing/2014/main" id="{E53A5936-2C8D-9DF8-8B61-D77FEC993191}"/>
                </a:ext>
              </a:extLst>
            </p:cNvPr>
            <p:cNvSpPr txBox="1"/>
            <p:nvPr/>
          </p:nvSpPr>
          <p:spPr>
            <a:xfrm>
              <a:off x="10107531" y="4240579"/>
              <a:ext cx="4114800" cy="2482667"/>
            </a:xfrm>
            <a:prstGeom prst="rect">
              <a:avLst/>
            </a:prstGeom>
            <a:noFill/>
          </p:spPr>
          <p:txBody>
            <a:bodyPr wrap="square">
              <a:spAutoFit/>
            </a:bodyPr>
            <a:lstStyle/>
            <a:p>
              <a:pPr algn="just">
                <a:lnSpc>
                  <a:spcPct val="150000"/>
                </a:lnSpc>
              </a:pPr>
              <a:r>
                <a:rPr lang="vi-VN" sz="3600">
                  <a:solidFill>
                    <a:srgbClr val="FF0000"/>
                  </a:solidFill>
                  <a:latin typeface="Arial" panose="020B0604020202020204" pitchFamily="34" charset="0"/>
                  <a:ea typeface="Calibri" panose="020F0502020204030204" pitchFamily="34" charset="0"/>
                  <a:cs typeface="Arial" panose="020B0604020202020204" pitchFamily="34" charset="0"/>
                </a:rPr>
                <a:t>Trong bài hát, Bống đã có việc làm gì đáng khen?</a:t>
              </a:r>
              <a:endParaRPr lang="en-US" sz="3600" dirty="0">
                <a:solidFill>
                  <a:srgbClr val="FF0000"/>
                </a:solidFill>
                <a:latin typeface="Arial" panose="020B0604020202020204" pitchFamily="34" charset="0"/>
                <a:cs typeface="Arial" panose="020B0604020202020204" pitchFamily="34" charset="0"/>
              </a:endParaRPr>
            </a:p>
          </p:txBody>
        </p:sp>
      </p:grpSp>
      <p:pic>
        <p:nvPicPr>
          <p:cNvPr id="44" name="CÁI BỐNG - bé Mai Vy - Nhạc Thiếu Nhi Vui Nhộn 2022">
            <a:hlinkClick r:id="" action="ppaction://media"/>
            <a:extLst>
              <a:ext uri="{FF2B5EF4-FFF2-40B4-BE49-F238E27FC236}">
                <a16:creationId xmlns:a16="http://schemas.microsoft.com/office/drawing/2014/main" id="{FEBBC814-F83E-231C-443F-EA24F3822F1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68328" y="4528769"/>
            <a:ext cx="8128000" cy="4572000"/>
          </a:xfrm>
          <a:prstGeom prst="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par>
                                <p:cTn id="13" presetID="14" presetClass="entr" presetSubtype="1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9855"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0" fill="hold" display="0">
                  <p:stCondLst>
                    <p:cond delay="indefinite"/>
                  </p:stCondLst>
                </p:cTn>
                <p:tgtEl>
                  <p:spTgt spid="4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1" name="Freeform 11">
            <a:extLst>
              <a:ext uri="{FF2B5EF4-FFF2-40B4-BE49-F238E27FC236}">
                <a16:creationId xmlns:a16="http://schemas.microsoft.com/office/drawing/2014/main" id="{E0D84625-CA3E-FB6E-273A-D6453E4F3CBD}"/>
              </a:ext>
            </a:extLst>
          </p:cNvPr>
          <p:cNvSpPr/>
          <p:nvPr/>
        </p:nvSpPr>
        <p:spPr>
          <a:xfrm rot="13790302">
            <a:off x="16874903" y="-185751"/>
            <a:ext cx="1549122" cy="1590702"/>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Speech Bubble: Rectangle with Corners Rounded 7">
            <a:extLst>
              <a:ext uri="{FF2B5EF4-FFF2-40B4-BE49-F238E27FC236}">
                <a16:creationId xmlns:a16="http://schemas.microsoft.com/office/drawing/2014/main" id="{41261D8D-AB8E-7BEE-5EBC-3F632F8E487D}"/>
              </a:ext>
            </a:extLst>
          </p:cNvPr>
          <p:cNvSpPr/>
          <p:nvPr/>
        </p:nvSpPr>
        <p:spPr>
          <a:xfrm>
            <a:off x="6858000" y="4152664"/>
            <a:ext cx="10683184" cy="2057400"/>
          </a:xfrm>
          <a:prstGeom prst="wedgeRoundRectCallout">
            <a:avLst>
              <a:gd name="adj1" fmla="val -57480"/>
              <a:gd name="adj2" fmla="val 43842"/>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Tình huống 1: </a:t>
            </a:r>
            <a:endParaRPr lang="en-US" sz="3600" b="1">
              <a:solidFill>
                <a:schemeClr val="tx1"/>
              </a:solidFill>
              <a:latin typeface="Arial" panose="020B0604020202020204" pitchFamily="34" charset="0"/>
              <a:cs typeface="Arial" panose="020B0604020202020204" pitchFamily="34" charset="0"/>
            </a:endParaRPr>
          </a:p>
          <a:p>
            <a:pPr algn="ctr">
              <a:lnSpc>
                <a:spcPct val="150000"/>
              </a:lnSpc>
            </a:pPr>
            <a:r>
              <a:rPr lang="vi-VN" sz="3600">
                <a:solidFill>
                  <a:schemeClr val="tx1"/>
                </a:solidFill>
                <a:latin typeface="Arial" panose="020B0604020202020204" pitchFamily="34" charset="0"/>
                <a:cs typeface="Arial" panose="020B0604020202020204" pitchFamily="34" charset="0"/>
              </a:rPr>
              <a:t>Hoàng biết lấy nước mời cô lao công.</a:t>
            </a:r>
            <a:endParaRPr lang="en-US" sz="3600">
              <a:solidFill>
                <a:schemeClr val="tx1"/>
              </a:solidFill>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50DD6CDD-C7E5-B51C-1FD6-C51A275060BC}"/>
              </a:ext>
            </a:extLst>
          </p:cNvPr>
          <p:cNvSpPr/>
          <p:nvPr/>
        </p:nvSpPr>
        <p:spPr>
          <a:xfrm>
            <a:off x="6858000" y="6667500"/>
            <a:ext cx="10683184" cy="3048000"/>
          </a:xfrm>
          <a:prstGeom prst="wedgeRoundRectCallout">
            <a:avLst>
              <a:gd name="adj1" fmla="val -56146"/>
              <a:gd name="adj2" fmla="val 2064"/>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latin typeface="Arial" panose="020B0604020202020204" pitchFamily="34" charset="0"/>
                <a:cs typeface="Arial" panose="020B0604020202020204" pitchFamily="34" charset="0"/>
              </a:rPr>
              <a:t>Tình huống 2</a:t>
            </a:r>
            <a:r>
              <a:rPr lang="vi-VN" sz="3600" b="1">
                <a:solidFill>
                  <a:schemeClr val="accent4">
                    <a:lumMod val="50000"/>
                  </a:schemeClr>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Phượng và Hà biết ra mở cổng, phụ mẹ mang đồ vào trong nhà, rồi cùng nhau lấy khăn lau mồ hôi và lấy nước cho mẹ uống.</a:t>
            </a:r>
            <a:endParaRPr lang="en-US" sz="3600">
              <a:solidFill>
                <a:schemeClr val="tx1"/>
              </a:solidFill>
              <a:latin typeface="Arial" panose="020B0604020202020204" pitchFamily="34" charset="0"/>
              <a:cs typeface="Arial" panose="020B0604020202020204" pitchFamily="34" charset="0"/>
            </a:endParaRPr>
          </a:p>
        </p:txBody>
      </p:sp>
      <p:sp>
        <p:nvSpPr>
          <p:cNvPr id="15" name="Line Callout 1 (Border and Accent Bar) 3">
            <a:extLst>
              <a:ext uri="{FF2B5EF4-FFF2-40B4-BE49-F238E27FC236}">
                <a16:creationId xmlns:a16="http://schemas.microsoft.com/office/drawing/2014/main" id="{B88CE798-DA28-A3F3-B8E5-0B8BCB51032B}"/>
              </a:ext>
            </a:extLst>
          </p:cNvPr>
          <p:cNvSpPr/>
          <p:nvPr/>
        </p:nvSpPr>
        <p:spPr>
          <a:xfrm>
            <a:off x="457200" y="596917"/>
            <a:ext cx="15544800" cy="2880170"/>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C00000"/>
                </a:solidFill>
                <a:latin typeface="Arial" panose="020B0604020202020204" pitchFamily="34" charset="0"/>
                <a:cs typeface="Arial" panose="020B0604020202020204" pitchFamily="34" charset="0"/>
              </a:rPr>
              <a:t>Gợi ý trả lời: </a:t>
            </a:r>
            <a:r>
              <a:rPr lang="vi-VN" sz="3800">
                <a:solidFill>
                  <a:schemeClr val="tx1"/>
                </a:solidFill>
                <a:latin typeface="Arial" panose="020B0604020202020204" pitchFamily="34" charset="0"/>
                <a:cs typeface="Arial" panose="020B0604020202020204" pitchFamily="34" charset="0"/>
              </a:rPr>
              <a:t>Các bạn Hoàng, Phượng, Hà đã thể hiện sự quý trọng người yêu lao động vì các bạn không cần ai nhắc nhở mà tự biết thực hiện các hành động:</a:t>
            </a:r>
          </a:p>
        </p:txBody>
      </p:sp>
      <p:pic>
        <p:nvPicPr>
          <p:cNvPr id="17" name="Picture 3">
            <a:extLst>
              <a:ext uri="{FF2B5EF4-FFF2-40B4-BE49-F238E27FC236}">
                <a16:creationId xmlns:a16="http://schemas.microsoft.com/office/drawing/2014/main" id="{B7FAAF35-0230-2868-DC5D-A5014510B8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0600" y="4152664"/>
            <a:ext cx="4622437" cy="6105586"/>
          </a:xfrm>
          <a:prstGeom prst="rect">
            <a:avLst/>
          </a:prstGeom>
        </p:spPr>
      </p:pic>
    </p:spTree>
    <p:extLst>
      <p:ext uri="{BB962C8B-B14F-4D97-AF65-F5344CB8AC3E}">
        <p14:creationId xmlns:p14="http://schemas.microsoft.com/office/powerpoint/2010/main" val="4094550218"/>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2A63CC5E-AAF7-C2CA-68C9-5B969853517B}"/>
              </a:ext>
            </a:extLst>
          </p:cNvPr>
          <p:cNvGrpSpPr/>
          <p:nvPr/>
        </p:nvGrpSpPr>
        <p:grpSpPr>
          <a:xfrm>
            <a:off x="1028700" y="1028700"/>
            <a:ext cx="16230600" cy="8229600"/>
            <a:chOff x="0" y="0"/>
            <a:chExt cx="4274726" cy="2167467"/>
          </a:xfrm>
        </p:grpSpPr>
        <p:sp>
          <p:nvSpPr>
            <p:cNvPr id="13" name="Freeform 4">
              <a:extLst>
                <a:ext uri="{FF2B5EF4-FFF2-40B4-BE49-F238E27FC236}">
                  <a16:creationId xmlns:a16="http://schemas.microsoft.com/office/drawing/2014/main" id="{FC9D2C1D-BDF9-5E76-799C-711E8B3FE5AA}"/>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1C5">
                <a:alpha val="89804"/>
              </a:srgbClr>
            </a:solidFill>
          </p:spPr>
          <p:txBody>
            <a:bodyPr/>
            <a:lstStyle/>
            <a:p>
              <a:endParaRPr lang="en-US"/>
            </a:p>
          </p:txBody>
        </p:sp>
        <p:sp>
          <p:nvSpPr>
            <p:cNvPr id="14" name="TextBox 13">
              <a:extLst>
                <a:ext uri="{FF2B5EF4-FFF2-40B4-BE49-F238E27FC236}">
                  <a16:creationId xmlns:a16="http://schemas.microsoft.com/office/drawing/2014/main" id="{D259068B-8B0A-6D95-10B2-F1166E46C72D}"/>
                </a:ext>
              </a:extLst>
            </p:cNvPr>
            <p:cNvSpPr txBox="1"/>
            <p:nvPr/>
          </p:nvSpPr>
          <p:spPr>
            <a:xfrm>
              <a:off x="0" y="-28575"/>
              <a:ext cx="812800" cy="841375"/>
            </a:xfrm>
            <a:prstGeom prst="rect">
              <a:avLst/>
            </a:prstGeom>
          </p:spPr>
          <p:txBody>
            <a:bodyPr lIns="50800" tIns="50800" rIns="50800" bIns="50800" rtlCol="0" anchor="ctr"/>
            <a:lstStyle/>
            <a:p>
              <a:pPr algn="ctr">
                <a:lnSpc>
                  <a:spcPts val="3022"/>
                </a:lnSpc>
              </a:pPr>
              <a:endParaRPr/>
            </a:p>
          </p:txBody>
        </p:sp>
      </p:grpSp>
      <p:sp>
        <p:nvSpPr>
          <p:cNvPr id="15" name="TextBox 20">
            <a:extLst>
              <a:ext uri="{FF2B5EF4-FFF2-40B4-BE49-F238E27FC236}">
                <a16:creationId xmlns:a16="http://schemas.microsoft.com/office/drawing/2014/main" id="{72C6BFC5-A6BA-4AEB-03A1-CECDA4092A1C}"/>
              </a:ext>
            </a:extLst>
          </p:cNvPr>
          <p:cNvSpPr txBox="1"/>
          <p:nvPr/>
        </p:nvSpPr>
        <p:spPr>
          <a:xfrm>
            <a:off x="1866542" y="3145907"/>
            <a:ext cx="14554916" cy="294542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LUYỆN TẬP</a:t>
            </a:r>
            <a:endParaRPr lang="vi-VN" sz="6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1C80A736-134F-438C-DE7F-D883280E8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8200" y="8208535"/>
            <a:ext cx="8500994" cy="2316521"/>
          </a:xfrm>
          <a:prstGeom prst="rect">
            <a:avLst/>
          </a:prstGeom>
        </p:spPr>
      </p:pic>
      <p:sp>
        <p:nvSpPr>
          <p:cNvPr id="17" name="Freeform 6">
            <a:extLst>
              <a:ext uri="{FF2B5EF4-FFF2-40B4-BE49-F238E27FC236}">
                <a16:creationId xmlns:a16="http://schemas.microsoft.com/office/drawing/2014/main" id="{AAC48E84-4C70-7DB3-52AE-3BD1E09B8908}"/>
              </a:ext>
            </a:extLst>
          </p:cNvPr>
          <p:cNvSpPr/>
          <p:nvPr/>
        </p:nvSpPr>
        <p:spPr>
          <a:xfrm>
            <a:off x="339984" y="7311401"/>
            <a:ext cx="1377431" cy="1946899"/>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4"/>
            <a:stretch>
              <a:fillRect/>
            </a:stretch>
          </a:blipFill>
        </p:spPr>
        <p:txBody>
          <a:bodyPr/>
          <a:lstStyle/>
          <a:p>
            <a:endParaRPr lang="en-US"/>
          </a:p>
        </p:txBody>
      </p:sp>
      <p:sp>
        <p:nvSpPr>
          <p:cNvPr id="18" name="Freeform 12">
            <a:extLst>
              <a:ext uri="{FF2B5EF4-FFF2-40B4-BE49-F238E27FC236}">
                <a16:creationId xmlns:a16="http://schemas.microsoft.com/office/drawing/2014/main" id="{9C1256EC-CF63-456C-F2A4-2948FC6781E9}"/>
              </a:ext>
            </a:extLst>
          </p:cNvPr>
          <p:cNvSpPr/>
          <p:nvPr/>
        </p:nvSpPr>
        <p:spPr>
          <a:xfrm rot="-9085359">
            <a:off x="15774551" y="-183448"/>
            <a:ext cx="3208635" cy="3168527"/>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50155284"/>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9251869">
            <a:off x="17528365" y="-86650"/>
            <a:ext cx="1086051" cy="1660157"/>
          </a:xfrm>
          <a:custGeom>
            <a:avLst/>
            <a:gdLst/>
            <a:ahLst/>
            <a:cxnLst/>
            <a:rect l="l" t="t" r="r" b="b"/>
            <a:pathLst>
              <a:path w="3205176" h="4530284">
                <a:moveTo>
                  <a:pt x="0" y="0"/>
                </a:moveTo>
                <a:lnTo>
                  <a:pt x="3205176" y="0"/>
                </a:lnTo>
                <a:lnTo>
                  <a:pt x="3205176" y="4530284"/>
                </a:lnTo>
                <a:lnTo>
                  <a:pt x="0" y="4530284"/>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1" name="Freeform 6">
            <a:extLst>
              <a:ext uri="{FF2B5EF4-FFF2-40B4-BE49-F238E27FC236}">
                <a16:creationId xmlns:a16="http://schemas.microsoft.com/office/drawing/2014/main" id="{C290AC5F-6BA6-4A16-72BE-21E0269209ED}"/>
              </a:ext>
            </a:extLst>
          </p:cNvPr>
          <p:cNvSpPr/>
          <p:nvPr/>
        </p:nvSpPr>
        <p:spPr>
          <a:xfrm>
            <a:off x="-380999" y="8953500"/>
            <a:ext cx="1066800" cy="1333500"/>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3C600A8-0025-4AB0-00CC-BBD8334CE90E}"/>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8FAFD3E-C051-1EBA-A344-26DB9E5F3D2B}"/>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43B3330-86FF-EEAA-A00A-F7528AD063A5}"/>
              </a:ext>
            </a:extLst>
          </p:cNvPr>
          <p:cNvGrpSpPr/>
          <p:nvPr/>
        </p:nvGrpSpPr>
        <p:grpSpPr>
          <a:xfrm>
            <a:off x="996431" y="2882215"/>
            <a:ext cx="16154400" cy="2019064"/>
            <a:chOff x="673283" y="2033982"/>
            <a:chExt cx="16154400" cy="2019064"/>
          </a:xfrm>
        </p:grpSpPr>
        <p:sp>
          <p:nvSpPr>
            <p:cNvPr id="10" name="TextBox 9">
              <a:extLst>
                <a:ext uri="{FF2B5EF4-FFF2-40B4-BE49-F238E27FC236}">
                  <a16:creationId xmlns:a16="http://schemas.microsoft.com/office/drawing/2014/main" id="{41B17394-7CB9-CD86-F192-C957AA5A83B7}"/>
                </a:ext>
              </a:extLst>
            </p:cNvPr>
            <p:cNvSpPr txBox="1"/>
            <p:nvPr/>
          </p:nvSpPr>
          <p:spPr>
            <a:xfrm>
              <a:off x="2377671" y="2033982"/>
              <a:ext cx="14450012" cy="2019064"/>
            </a:xfrm>
            <a:prstGeom prst="roundRect">
              <a:avLst/>
            </a:prstGeom>
            <a:solidFill>
              <a:srgbClr val="EEEAF2"/>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1"/>
                  </a:solidFill>
                  <a:latin typeface="Arial" panose="020B0604020202020204" pitchFamily="34" charset="0"/>
                  <a:cs typeface="Arial" panose="020B0604020202020204" pitchFamily="34" charset="0"/>
                </a:rPr>
                <a:t>Làm việc theo nhóm (4 HS/nhóm): </a:t>
              </a:r>
              <a:r>
                <a:rPr lang="en-US" sz="4000">
                  <a:solidFill>
                    <a:schemeClr val="tx1"/>
                  </a:solidFill>
                  <a:latin typeface="Arial" panose="020B0604020202020204" pitchFamily="34" charset="0"/>
                  <a:cs typeface="Arial" panose="020B0604020202020204" pitchFamily="34" charset="0"/>
                </a:rPr>
                <a:t>C</a:t>
              </a:r>
              <a:r>
                <a:rPr lang="en-US" sz="4000">
                  <a:latin typeface="Arial" panose="020B0604020202020204" pitchFamily="34" charset="0"/>
                  <a:cs typeface="Arial" panose="020B0604020202020204" pitchFamily="34" charset="0"/>
                </a:rPr>
                <a:t>ác nhóm đọc những hành vi, việc làm (SHS – tr.33) và trả lời các câu hỏi sau:</a:t>
              </a:r>
              <a:endParaRPr lang="vi-VN" sz="4000" i="1">
                <a:solidFill>
                  <a:srgbClr val="FF0000"/>
                </a:solidFill>
                <a:latin typeface="Arial" panose="020B0604020202020204" pitchFamily="34" charset="0"/>
                <a:cs typeface="Arial" panose="020B0604020202020204" pitchFamily="34" charset="0"/>
              </a:endParaRPr>
            </a:p>
          </p:txBody>
        </p:sp>
        <p:pic>
          <p:nvPicPr>
            <p:cNvPr id="15" name="Picture 9">
              <a:extLst>
                <a:ext uri="{FF2B5EF4-FFF2-40B4-BE49-F238E27FC236}">
                  <a16:creationId xmlns:a16="http://schemas.microsoft.com/office/drawing/2014/main" id="{7A19AFF9-1434-0D54-A8D4-DE6EE676477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73283" y="2278221"/>
              <a:ext cx="1437688" cy="1615380"/>
            </a:xfrm>
            <a:prstGeom prst="rect">
              <a:avLst/>
            </a:prstGeom>
          </p:spPr>
        </p:pic>
      </p:grpSp>
      <p:sp>
        <p:nvSpPr>
          <p:cNvPr id="22" name="TextBox 21">
            <a:extLst>
              <a:ext uri="{FF2B5EF4-FFF2-40B4-BE49-F238E27FC236}">
                <a16:creationId xmlns:a16="http://schemas.microsoft.com/office/drawing/2014/main" id="{7E3F7F38-0A47-5511-C233-0D8CFE62BFFF}"/>
              </a:ext>
            </a:extLst>
          </p:cNvPr>
          <p:cNvSpPr txBox="1"/>
          <p:nvPr/>
        </p:nvSpPr>
        <p:spPr>
          <a:xfrm>
            <a:off x="1397577" y="523432"/>
            <a:ext cx="15492846"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Hoạt động 1: Lựa chọn những hành vi, việc làm thể hiện tích cực, tự giác trong lao động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F0C5ED0D-B042-0C60-120F-292AF992F6FA}"/>
              </a:ext>
            </a:extLst>
          </p:cNvPr>
          <p:cNvGrpSpPr/>
          <p:nvPr/>
        </p:nvGrpSpPr>
        <p:grpSpPr>
          <a:xfrm>
            <a:off x="4800600" y="4890393"/>
            <a:ext cx="8915400" cy="1381772"/>
            <a:chOff x="3029863" y="1823688"/>
            <a:chExt cx="12362538" cy="1262412"/>
          </a:xfrm>
        </p:grpSpPr>
        <p:cxnSp>
          <p:nvCxnSpPr>
            <p:cNvPr id="24" name="Straight Connector 23">
              <a:extLst>
                <a:ext uri="{FF2B5EF4-FFF2-40B4-BE49-F238E27FC236}">
                  <a16:creationId xmlns:a16="http://schemas.microsoft.com/office/drawing/2014/main" id="{FE4B6C88-6B01-AE5D-3959-F9FA11C1CFD8}"/>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18DB872-B22A-4EC9-ED5F-14B2C5607AF7}"/>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409F917-CFCB-8CB2-7CB3-1AB0C24BD61F}"/>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49AEE3-80F9-FCBD-E482-06B29EF578C9}"/>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D9AE3AC8-3A58-CE58-A2A4-93475AEAACF2}"/>
              </a:ext>
            </a:extLst>
          </p:cNvPr>
          <p:cNvSpPr/>
          <p:nvPr/>
        </p:nvSpPr>
        <p:spPr>
          <a:xfrm>
            <a:off x="2047161" y="6272165"/>
            <a:ext cx="6195404" cy="3326175"/>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Hành vi, việc làm nào thể hiện sự tích cực, tự giác trong lao động? </a:t>
            </a:r>
            <a:endParaRPr lang="en-US" sz="3600" dirty="0">
              <a:solidFill>
                <a:schemeClr val="tx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350D605-1399-4297-4179-972FF440B4A5}"/>
              </a:ext>
            </a:extLst>
          </p:cNvPr>
          <p:cNvSpPr/>
          <p:nvPr/>
        </p:nvSpPr>
        <p:spPr>
          <a:xfrm>
            <a:off x="9776089" y="6236926"/>
            <a:ext cx="6195402" cy="3361413"/>
          </a:xfrm>
          <a:prstGeom prst="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Vì sao các hành vi khác không thể hiện sự tích cực, tự giác trong lao động</a:t>
            </a:r>
            <a:r>
              <a:rPr lang="en-US" sz="360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90958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up)">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0-#ppt_w/2"/>
                                          </p:val>
                                        </p:tav>
                                        <p:tav tm="100000">
                                          <p:val>
                                            <p:strVal val="#ppt_x"/>
                                          </p:val>
                                        </p:tav>
                                      </p:tavLst>
                                    </p:anim>
                                    <p:anim calcmode="lin" valueType="num">
                                      <p:cBhvr additive="base">
                                        <p:cTn id="22" dur="500" fill="hold"/>
                                        <p:tgtEl>
                                          <p:spTgt spid="2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1+#ppt_w/2"/>
                                          </p:val>
                                        </p:tav>
                                        <p:tav tm="100000">
                                          <p:val>
                                            <p:strVal val="#ppt_x"/>
                                          </p:val>
                                        </p:tav>
                                      </p:tavLst>
                                    </p:anim>
                                    <p:anim calcmode="lin" valueType="num">
                                      <p:cBhvr additive="base">
                                        <p:cTn id="27"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9" name="Freeform 9"/>
          <p:cNvSpPr/>
          <p:nvPr/>
        </p:nvSpPr>
        <p:spPr>
          <a:xfrm rot="-1385239">
            <a:off x="-295350" y="8508004"/>
            <a:ext cx="1132150" cy="1845071"/>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p>
        </p:txBody>
      </p:sp>
      <p:grpSp>
        <p:nvGrpSpPr>
          <p:cNvPr id="2" name="Group 6">
            <a:extLst>
              <a:ext uri="{FF2B5EF4-FFF2-40B4-BE49-F238E27FC236}">
                <a16:creationId xmlns:a16="http://schemas.microsoft.com/office/drawing/2014/main" id="{CC317CF6-3766-3B31-7B30-15631C0258EF}"/>
              </a:ext>
            </a:extLst>
          </p:cNvPr>
          <p:cNvGrpSpPr/>
          <p:nvPr/>
        </p:nvGrpSpPr>
        <p:grpSpPr>
          <a:xfrm>
            <a:off x="7149697" y="1033783"/>
            <a:ext cx="10093152" cy="8396758"/>
            <a:chOff x="0" y="0"/>
            <a:chExt cx="2644875" cy="2069539"/>
          </a:xfrm>
        </p:grpSpPr>
        <p:sp>
          <p:nvSpPr>
            <p:cNvPr id="3" name="Freeform 7">
              <a:extLst>
                <a:ext uri="{FF2B5EF4-FFF2-40B4-BE49-F238E27FC236}">
                  <a16:creationId xmlns:a16="http://schemas.microsoft.com/office/drawing/2014/main" id="{41BE4A77-AA5B-7281-FB00-57842420C75F}"/>
                </a:ext>
              </a:extLst>
            </p:cNvPr>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p>
          </p:txBody>
        </p:sp>
        <p:sp>
          <p:nvSpPr>
            <p:cNvPr id="4" name="TextBox 8">
              <a:extLst>
                <a:ext uri="{FF2B5EF4-FFF2-40B4-BE49-F238E27FC236}">
                  <a16:creationId xmlns:a16="http://schemas.microsoft.com/office/drawing/2014/main" id="{0128E63E-C3BF-DACE-E792-84DF1D9F014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TextBox 9">
            <a:extLst>
              <a:ext uri="{FF2B5EF4-FFF2-40B4-BE49-F238E27FC236}">
                <a16:creationId xmlns:a16="http://schemas.microsoft.com/office/drawing/2014/main" id="{FE279B03-E7EE-FF68-511C-4AA6918D2734}"/>
              </a:ext>
            </a:extLst>
          </p:cNvPr>
          <p:cNvSpPr txBox="1"/>
          <p:nvPr/>
        </p:nvSpPr>
        <p:spPr>
          <a:xfrm>
            <a:off x="8562137" y="4325298"/>
            <a:ext cx="7979447" cy="1559338"/>
          </a:xfrm>
          <a:prstGeom prst="rect">
            <a:avLst/>
          </a:prstGeom>
        </p:spPr>
        <p:txBody>
          <a:bodyPr wrap="square" lIns="0" tIns="0" rIns="0" bIns="0" rtlCol="0" anchor="t">
            <a:spAutoFit/>
          </a:bodyPr>
          <a:lstStyle/>
          <a:p>
            <a:pPr algn="just">
              <a:lnSpc>
                <a:spcPct val="150000"/>
              </a:lnSpc>
            </a:pPr>
            <a:r>
              <a:rPr lang="vi-VN" sz="3600">
                <a:cs typeface="Arial" panose="020B0604020202020204" pitchFamily="34" charset="0"/>
              </a:rPr>
              <a:t>b. Tài tham gia đầy đủ và nhiệt tình các buổi lao động tại sân trường.</a:t>
            </a:r>
            <a:endParaRPr lang="en-US" sz="3600" dirty="0">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B53C9236-8605-FD87-4FE6-45463B3C35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28377" y="2129901"/>
            <a:ext cx="1212316" cy="1049205"/>
          </a:xfrm>
          <a:prstGeom prst="rect">
            <a:avLst/>
          </a:prstGeom>
        </p:spPr>
      </p:pic>
      <p:pic>
        <p:nvPicPr>
          <p:cNvPr id="7" name="Picture 13">
            <a:extLst>
              <a:ext uri="{FF2B5EF4-FFF2-40B4-BE49-F238E27FC236}">
                <a16:creationId xmlns:a16="http://schemas.microsoft.com/office/drawing/2014/main" id="{5C2E9CC7-B95A-AFEC-63E4-9214D50271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5206" y="4618897"/>
            <a:ext cx="1212316" cy="1049205"/>
          </a:xfrm>
          <a:prstGeom prst="rect">
            <a:avLst/>
          </a:prstGeom>
        </p:spPr>
      </p:pic>
      <p:pic>
        <p:nvPicPr>
          <p:cNvPr id="10" name="Picture 14">
            <a:extLst>
              <a:ext uri="{FF2B5EF4-FFF2-40B4-BE49-F238E27FC236}">
                <a16:creationId xmlns:a16="http://schemas.microsoft.com/office/drawing/2014/main" id="{43062BB0-64C8-9938-5E37-69D72590C4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8877" y="7152218"/>
            <a:ext cx="1212316" cy="1049205"/>
          </a:xfrm>
          <a:prstGeom prst="rect">
            <a:avLst/>
          </a:prstGeom>
        </p:spPr>
      </p:pic>
      <p:sp>
        <p:nvSpPr>
          <p:cNvPr id="11" name="TextBox 9">
            <a:extLst>
              <a:ext uri="{FF2B5EF4-FFF2-40B4-BE49-F238E27FC236}">
                <a16:creationId xmlns:a16="http://schemas.microsoft.com/office/drawing/2014/main" id="{0C5BACDA-1C17-3111-C8B0-179B496BB5AF}"/>
              </a:ext>
            </a:extLst>
          </p:cNvPr>
          <p:cNvSpPr txBox="1"/>
          <p:nvPr/>
        </p:nvSpPr>
        <p:spPr>
          <a:xfrm>
            <a:off x="8605680" y="1415014"/>
            <a:ext cx="8157908" cy="2390334"/>
          </a:xfrm>
          <a:prstGeom prst="rect">
            <a:avLst/>
          </a:prstGeom>
        </p:spPr>
        <p:txBody>
          <a:bodyPr wrap="square" lIns="0" tIns="0" rIns="0" bIns="0" rtlCol="0" anchor="t">
            <a:spAutoFit/>
          </a:bodyPr>
          <a:lstStyle/>
          <a:p>
            <a:pPr algn="just">
              <a:lnSpc>
                <a:spcPct val="150000"/>
              </a:lnSpc>
            </a:pPr>
            <a:r>
              <a:rPr lang="vi-VN" sz="3600">
                <a:cs typeface="Arial" panose="020B0604020202020204" pitchFamily="34" charset="0"/>
              </a:rPr>
              <a:t>a. Khi được bố mẹ giao việc gì, Thanh thường lấy lí do bận học bài để không phải làm.</a:t>
            </a:r>
            <a:endParaRPr lang="en-US" sz="3600" dirty="0">
              <a:latin typeface="Arial" panose="020B0604020202020204" pitchFamily="34" charset="0"/>
              <a:cs typeface="Arial" panose="020B0604020202020204" pitchFamily="34" charset="0"/>
            </a:endParaRPr>
          </a:p>
        </p:txBody>
      </p:sp>
      <p:sp>
        <p:nvSpPr>
          <p:cNvPr id="24" name="TextBox 9">
            <a:extLst>
              <a:ext uri="{FF2B5EF4-FFF2-40B4-BE49-F238E27FC236}">
                <a16:creationId xmlns:a16="http://schemas.microsoft.com/office/drawing/2014/main" id="{23DFFBCD-7E1B-DF3C-5BA9-B8EB0554201E}"/>
              </a:ext>
            </a:extLst>
          </p:cNvPr>
          <p:cNvSpPr txBox="1"/>
          <p:nvPr/>
        </p:nvSpPr>
        <p:spPr>
          <a:xfrm>
            <a:off x="8611053" y="6481653"/>
            <a:ext cx="7933149" cy="2390334"/>
          </a:xfrm>
          <a:prstGeom prst="rect">
            <a:avLst/>
          </a:prstGeom>
        </p:spPr>
        <p:txBody>
          <a:bodyPr wrap="square" lIns="0" tIns="0" rIns="0" bIns="0" rtlCol="0" anchor="t">
            <a:spAutoFit/>
          </a:bodyPr>
          <a:lstStyle/>
          <a:p>
            <a:pPr algn="just">
              <a:lnSpc>
                <a:spcPct val="150000"/>
              </a:lnSpc>
            </a:pPr>
            <a:r>
              <a:rPr lang="vi-VN" sz="3600">
                <a:cs typeface="Arial" panose="020B0604020202020204" pitchFamily="34" charset="0"/>
              </a:rPr>
              <a:t>c. Ngoài giờ học ở trường và ở nhà, Phụng thường giúp mẹ bán hàng ngoài chợ.</a:t>
            </a:r>
            <a:endParaRPr lang="en-US" sz="3600" b="1" i="1" dirty="0">
              <a:latin typeface="Arial" panose="020B0604020202020204" pitchFamily="34" charset="0"/>
              <a:cs typeface="Arial" panose="020B0604020202020204" pitchFamily="34" charset="0"/>
            </a:endParaRPr>
          </a:p>
        </p:txBody>
      </p:sp>
      <p:grpSp>
        <p:nvGrpSpPr>
          <p:cNvPr id="27" name="Group 3">
            <a:extLst>
              <a:ext uri="{FF2B5EF4-FFF2-40B4-BE49-F238E27FC236}">
                <a16:creationId xmlns:a16="http://schemas.microsoft.com/office/drawing/2014/main" id="{7A03AAD6-CC55-1889-5DB7-DAAC7EBD7B77}"/>
              </a:ext>
            </a:extLst>
          </p:cNvPr>
          <p:cNvGrpSpPr/>
          <p:nvPr/>
        </p:nvGrpSpPr>
        <p:grpSpPr>
          <a:xfrm>
            <a:off x="1153219" y="1033783"/>
            <a:ext cx="5341848" cy="8396758"/>
            <a:chOff x="0" y="-81312"/>
            <a:chExt cx="1406906" cy="2117020"/>
          </a:xfrm>
        </p:grpSpPr>
        <p:sp>
          <p:nvSpPr>
            <p:cNvPr id="28" name="Freeform 4">
              <a:extLst>
                <a:ext uri="{FF2B5EF4-FFF2-40B4-BE49-F238E27FC236}">
                  <a16:creationId xmlns:a16="http://schemas.microsoft.com/office/drawing/2014/main" id="{07C08BA0-ABCA-0966-CB4E-6AEB534FECDA}"/>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a:p>
          </p:txBody>
        </p:sp>
        <p:sp>
          <p:nvSpPr>
            <p:cNvPr id="29" name="TextBox 5">
              <a:extLst>
                <a:ext uri="{FF2B5EF4-FFF2-40B4-BE49-F238E27FC236}">
                  <a16:creationId xmlns:a16="http://schemas.microsoft.com/office/drawing/2014/main" id="{9963C4C5-B491-71C5-ED0A-09FC69CED1C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30" name="Group 94">
            <a:extLst>
              <a:ext uri="{FF2B5EF4-FFF2-40B4-BE49-F238E27FC236}">
                <a16:creationId xmlns:a16="http://schemas.microsoft.com/office/drawing/2014/main" id="{2CB4310F-1E11-2636-8997-1DEB25D19261}"/>
              </a:ext>
            </a:extLst>
          </p:cNvPr>
          <p:cNvGrpSpPr/>
          <p:nvPr/>
        </p:nvGrpSpPr>
        <p:grpSpPr>
          <a:xfrm>
            <a:off x="1434314" y="1809423"/>
            <a:ext cx="4779658" cy="4252609"/>
            <a:chOff x="0" y="0"/>
            <a:chExt cx="812800" cy="812800"/>
          </a:xfrm>
        </p:grpSpPr>
        <p:sp>
          <p:nvSpPr>
            <p:cNvPr id="31" name="Freeform 95">
              <a:extLst>
                <a:ext uri="{FF2B5EF4-FFF2-40B4-BE49-F238E27FC236}">
                  <a16:creationId xmlns:a16="http://schemas.microsoft.com/office/drawing/2014/main" id="{19B9CB0B-A39F-A96E-1FB1-442D7B77616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a:p>
          </p:txBody>
        </p:sp>
        <p:sp>
          <p:nvSpPr>
            <p:cNvPr id="32" name="TextBox 96">
              <a:extLst>
                <a:ext uri="{FF2B5EF4-FFF2-40B4-BE49-F238E27FC236}">
                  <a16:creationId xmlns:a16="http://schemas.microsoft.com/office/drawing/2014/main" id="{81E68073-79B5-C98C-5014-A7DF7F85460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33" name="TextBox 32">
            <a:extLst>
              <a:ext uri="{FF2B5EF4-FFF2-40B4-BE49-F238E27FC236}">
                <a16:creationId xmlns:a16="http://schemas.microsoft.com/office/drawing/2014/main" id="{36FEE040-C690-4997-DD73-11C1B420372F}"/>
              </a:ext>
            </a:extLst>
          </p:cNvPr>
          <p:cNvSpPr txBox="1"/>
          <p:nvPr/>
        </p:nvSpPr>
        <p:spPr>
          <a:xfrm>
            <a:off x="1707323" y="3490433"/>
            <a:ext cx="4233632" cy="1015663"/>
          </a:xfrm>
          <a:prstGeom prst="rect">
            <a:avLst/>
          </a:prstGeom>
          <a:noFill/>
        </p:spPr>
        <p:txBody>
          <a:bodyPr wrap="square" rtlCol="0">
            <a:spAutoFit/>
          </a:bodyPr>
          <a:lstStyle/>
          <a:p>
            <a:pPr algn="ct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ĐỀ BÀI</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4" name="Picture 97">
            <a:extLst>
              <a:ext uri="{FF2B5EF4-FFF2-40B4-BE49-F238E27FC236}">
                <a16:creationId xmlns:a16="http://schemas.microsoft.com/office/drawing/2014/main" id="{237589D0-501E-2D2E-EE2B-22B57C2B11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2186">
            <a:off x="2640205" y="1458886"/>
            <a:ext cx="2267093" cy="585322"/>
          </a:xfrm>
          <a:prstGeom prst="rect">
            <a:avLst/>
          </a:prstGeom>
        </p:spPr>
      </p:pic>
      <p:pic>
        <p:nvPicPr>
          <p:cNvPr id="35" name="Picture 34" descr="Icon&#10;&#10;Description automatically generated">
            <a:extLst>
              <a:ext uri="{FF2B5EF4-FFF2-40B4-BE49-F238E27FC236}">
                <a16:creationId xmlns:a16="http://schemas.microsoft.com/office/drawing/2014/main" id="{1959A1BB-5AB4-10E9-EA1B-7C65C0B82D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795" y="191417"/>
            <a:ext cx="1951957" cy="1951957"/>
          </a:xfrm>
          <a:prstGeom prst="rect">
            <a:avLst/>
          </a:prstGeom>
        </p:spPr>
      </p:pic>
      <p:pic>
        <p:nvPicPr>
          <p:cNvPr id="36" name="Picture 35" descr="A picture containing cartoon, clothing, animated cartoon, illustration&#10;&#10;Description automatically generated">
            <a:extLst>
              <a:ext uri="{FF2B5EF4-FFF2-40B4-BE49-F238E27FC236}">
                <a16:creationId xmlns:a16="http://schemas.microsoft.com/office/drawing/2014/main" id="{EE902568-1416-94A2-CBEA-DEF052792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24" y="4386493"/>
            <a:ext cx="5171438" cy="5404100"/>
          </a:xfrm>
          <a:prstGeom prst="rect">
            <a:avLst/>
          </a:prstGeom>
        </p:spPr>
      </p:pic>
      <p:sp>
        <p:nvSpPr>
          <p:cNvPr id="8" name="Freeform 8"/>
          <p:cNvSpPr/>
          <p:nvPr/>
        </p:nvSpPr>
        <p:spPr>
          <a:xfrm rot="-10025980">
            <a:off x="17309033" y="1273"/>
            <a:ext cx="1439155" cy="2065018"/>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491800420"/>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9" name="Freeform 9"/>
          <p:cNvSpPr/>
          <p:nvPr/>
        </p:nvSpPr>
        <p:spPr>
          <a:xfrm rot="-1385239">
            <a:off x="-295350" y="8508004"/>
            <a:ext cx="1132150" cy="1845071"/>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p>
        </p:txBody>
      </p:sp>
      <p:grpSp>
        <p:nvGrpSpPr>
          <p:cNvPr id="2" name="Group 6">
            <a:extLst>
              <a:ext uri="{FF2B5EF4-FFF2-40B4-BE49-F238E27FC236}">
                <a16:creationId xmlns:a16="http://schemas.microsoft.com/office/drawing/2014/main" id="{CC317CF6-3766-3B31-7B30-15631C0258EF}"/>
              </a:ext>
            </a:extLst>
          </p:cNvPr>
          <p:cNvGrpSpPr/>
          <p:nvPr/>
        </p:nvGrpSpPr>
        <p:grpSpPr>
          <a:xfrm>
            <a:off x="7149697" y="1033783"/>
            <a:ext cx="10093152" cy="8396758"/>
            <a:chOff x="0" y="0"/>
            <a:chExt cx="2644875" cy="2069539"/>
          </a:xfrm>
        </p:grpSpPr>
        <p:sp>
          <p:nvSpPr>
            <p:cNvPr id="3" name="Freeform 7">
              <a:extLst>
                <a:ext uri="{FF2B5EF4-FFF2-40B4-BE49-F238E27FC236}">
                  <a16:creationId xmlns:a16="http://schemas.microsoft.com/office/drawing/2014/main" id="{41BE4A77-AA5B-7281-FB00-57842420C75F}"/>
                </a:ext>
              </a:extLst>
            </p:cNvPr>
            <p:cNvSpPr/>
            <p:nvPr/>
          </p:nvSpPr>
          <p:spPr>
            <a:xfrm>
              <a:off x="0" y="0"/>
              <a:ext cx="2644875" cy="2069539"/>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p>
          </p:txBody>
        </p:sp>
        <p:sp>
          <p:nvSpPr>
            <p:cNvPr id="4" name="TextBox 8">
              <a:extLst>
                <a:ext uri="{FF2B5EF4-FFF2-40B4-BE49-F238E27FC236}">
                  <a16:creationId xmlns:a16="http://schemas.microsoft.com/office/drawing/2014/main" id="{0128E63E-C3BF-DACE-E792-84DF1D9F0144}"/>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 name="TextBox 9">
            <a:extLst>
              <a:ext uri="{FF2B5EF4-FFF2-40B4-BE49-F238E27FC236}">
                <a16:creationId xmlns:a16="http://schemas.microsoft.com/office/drawing/2014/main" id="{FE279B03-E7EE-FF68-511C-4AA6918D2734}"/>
              </a:ext>
            </a:extLst>
          </p:cNvPr>
          <p:cNvSpPr txBox="1"/>
          <p:nvPr/>
        </p:nvSpPr>
        <p:spPr>
          <a:xfrm>
            <a:off x="8612954" y="4049879"/>
            <a:ext cx="8001218" cy="2390334"/>
          </a:xfrm>
          <a:prstGeom prst="rect">
            <a:avLst/>
          </a:prstGeom>
        </p:spPr>
        <p:txBody>
          <a:bodyPr wrap="square" lIns="0" tIns="0" rIns="0" bIns="0" rtlCol="0" anchor="t">
            <a:spAutoFit/>
          </a:bodyPr>
          <a:lstStyle/>
          <a:p>
            <a:pPr algn="just">
              <a:lnSpc>
                <a:spcPct val="150000"/>
              </a:lnSpc>
            </a:pPr>
            <a:r>
              <a:rPr lang="vi-VN" sz="3600">
                <a:cs typeface="Arial" panose="020B0604020202020204" pitchFamily="34" charset="0"/>
              </a:rPr>
              <a:t>e. Khi thực hiện công việc trong nhóm, Đạt luôn tranh làm những công việc nhẹ nhàng nhất.</a:t>
            </a:r>
            <a:endParaRPr lang="en-US" sz="3600" dirty="0">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B53C9236-8605-FD87-4FE6-45463B3C35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33110" y="2319566"/>
            <a:ext cx="1212316" cy="1049205"/>
          </a:xfrm>
          <a:prstGeom prst="rect">
            <a:avLst/>
          </a:prstGeom>
        </p:spPr>
      </p:pic>
      <p:pic>
        <p:nvPicPr>
          <p:cNvPr id="7" name="Picture 13">
            <a:extLst>
              <a:ext uri="{FF2B5EF4-FFF2-40B4-BE49-F238E27FC236}">
                <a16:creationId xmlns:a16="http://schemas.microsoft.com/office/drawing/2014/main" id="{5C2E9CC7-B95A-AFEC-63E4-9214D502715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50986" y="4826279"/>
            <a:ext cx="1212316" cy="1049205"/>
          </a:xfrm>
          <a:prstGeom prst="rect">
            <a:avLst/>
          </a:prstGeom>
        </p:spPr>
      </p:pic>
      <p:pic>
        <p:nvPicPr>
          <p:cNvPr id="10" name="Picture 14">
            <a:extLst>
              <a:ext uri="{FF2B5EF4-FFF2-40B4-BE49-F238E27FC236}">
                <a16:creationId xmlns:a16="http://schemas.microsoft.com/office/drawing/2014/main" id="{43062BB0-64C8-9938-5E37-69D72590C4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50986" y="7365962"/>
            <a:ext cx="1212316" cy="1049205"/>
          </a:xfrm>
          <a:prstGeom prst="rect">
            <a:avLst/>
          </a:prstGeom>
        </p:spPr>
      </p:pic>
      <p:sp>
        <p:nvSpPr>
          <p:cNvPr id="11" name="TextBox 9">
            <a:extLst>
              <a:ext uri="{FF2B5EF4-FFF2-40B4-BE49-F238E27FC236}">
                <a16:creationId xmlns:a16="http://schemas.microsoft.com/office/drawing/2014/main" id="{0C5BACDA-1C17-3111-C8B0-179B496BB5AF}"/>
              </a:ext>
            </a:extLst>
          </p:cNvPr>
          <p:cNvSpPr txBox="1"/>
          <p:nvPr/>
        </p:nvSpPr>
        <p:spPr>
          <a:xfrm>
            <a:off x="8644548" y="1958929"/>
            <a:ext cx="7933149" cy="1559338"/>
          </a:xfrm>
          <a:prstGeom prst="rect">
            <a:avLst/>
          </a:prstGeom>
        </p:spPr>
        <p:txBody>
          <a:bodyPr wrap="square" lIns="0" tIns="0" rIns="0" bIns="0" rtlCol="0" anchor="t">
            <a:spAutoFit/>
          </a:bodyPr>
          <a:lstStyle/>
          <a:p>
            <a:pPr algn="just">
              <a:lnSpc>
                <a:spcPct val="150000"/>
              </a:lnSpc>
            </a:pPr>
            <a:r>
              <a:rPr lang="vi-VN" sz="3600">
                <a:cs typeface="Arial" panose="020B0604020202020204" pitchFamily="34" charset="0"/>
              </a:rPr>
              <a:t>d. Khi tới lượt mình trực nhật, Bắc thường tìm lí do đi muộn.</a:t>
            </a:r>
            <a:endParaRPr lang="en-US" sz="3600" dirty="0">
              <a:latin typeface="Arial" panose="020B0604020202020204" pitchFamily="34" charset="0"/>
              <a:cs typeface="Arial" panose="020B0604020202020204" pitchFamily="34" charset="0"/>
            </a:endParaRPr>
          </a:p>
        </p:txBody>
      </p:sp>
      <p:sp>
        <p:nvSpPr>
          <p:cNvPr id="24" name="TextBox 9">
            <a:extLst>
              <a:ext uri="{FF2B5EF4-FFF2-40B4-BE49-F238E27FC236}">
                <a16:creationId xmlns:a16="http://schemas.microsoft.com/office/drawing/2014/main" id="{23DFFBCD-7E1B-DF3C-5BA9-B8EB0554201E}"/>
              </a:ext>
            </a:extLst>
          </p:cNvPr>
          <p:cNvSpPr txBox="1"/>
          <p:nvPr/>
        </p:nvSpPr>
        <p:spPr>
          <a:xfrm>
            <a:off x="8642923" y="6971825"/>
            <a:ext cx="7933149" cy="1559338"/>
          </a:xfrm>
          <a:prstGeom prst="rect">
            <a:avLst/>
          </a:prstGeom>
        </p:spPr>
        <p:txBody>
          <a:bodyPr wrap="square" lIns="0" tIns="0" rIns="0" bIns="0" rtlCol="0" anchor="t">
            <a:spAutoFit/>
          </a:bodyPr>
          <a:lstStyle/>
          <a:p>
            <a:pPr algn="just">
              <a:lnSpc>
                <a:spcPct val="150000"/>
              </a:lnSpc>
            </a:pPr>
            <a:r>
              <a:rPr lang="vi-VN" sz="3600">
                <a:cs typeface="Arial" panose="020B0604020202020204" pitchFamily="34" charset="0"/>
              </a:rPr>
              <a:t>g. Nhà có vườn rộng, Hiền xin bố mẹ mua đàn gà về nuôi.</a:t>
            </a:r>
            <a:endParaRPr lang="en-US" sz="3600" b="1" i="1" dirty="0">
              <a:latin typeface="Arial" panose="020B0604020202020204" pitchFamily="34" charset="0"/>
              <a:cs typeface="Arial" panose="020B0604020202020204" pitchFamily="34" charset="0"/>
            </a:endParaRPr>
          </a:p>
        </p:txBody>
      </p:sp>
      <p:grpSp>
        <p:nvGrpSpPr>
          <p:cNvPr id="27" name="Group 3">
            <a:extLst>
              <a:ext uri="{FF2B5EF4-FFF2-40B4-BE49-F238E27FC236}">
                <a16:creationId xmlns:a16="http://schemas.microsoft.com/office/drawing/2014/main" id="{7A03AAD6-CC55-1889-5DB7-DAAC7EBD7B77}"/>
              </a:ext>
            </a:extLst>
          </p:cNvPr>
          <p:cNvGrpSpPr/>
          <p:nvPr/>
        </p:nvGrpSpPr>
        <p:grpSpPr>
          <a:xfrm>
            <a:off x="1153219" y="1033783"/>
            <a:ext cx="5341848" cy="8396758"/>
            <a:chOff x="0" y="-81312"/>
            <a:chExt cx="1406906" cy="2117020"/>
          </a:xfrm>
        </p:grpSpPr>
        <p:sp>
          <p:nvSpPr>
            <p:cNvPr id="28" name="Freeform 4">
              <a:extLst>
                <a:ext uri="{FF2B5EF4-FFF2-40B4-BE49-F238E27FC236}">
                  <a16:creationId xmlns:a16="http://schemas.microsoft.com/office/drawing/2014/main" id="{07C08BA0-ABCA-0966-CB4E-6AEB534FECDA}"/>
                </a:ext>
              </a:extLst>
            </p:cNvPr>
            <p:cNvSpPr/>
            <p:nvPr/>
          </p:nvSpPr>
          <p:spPr>
            <a:xfrm>
              <a:off x="0" y="-81312"/>
              <a:ext cx="1406906" cy="2117020"/>
            </a:xfrm>
            <a:custGeom>
              <a:avLst/>
              <a:gdLst/>
              <a:ahLst/>
              <a:cxnLst/>
              <a:rect l="l" t="t" r="r" b="b"/>
              <a:pathLst>
                <a:path w="1406906" h="2065462">
                  <a:moveTo>
                    <a:pt x="73914" y="0"/>
                  </a:moveTo>
                  <a:lnTo>
                    <a:pt x="1332991" y="0"/>
                  </a:lnTo>
                  <a:cubicBezTo>
                    <a:pt x="1373813" y="0"/>
                    <a:pt x="1406906" y="33092"/>
                    <a:pt x="1406906" y="73914"/>
                  </a:cubicBezTo>
                  <a:lnTo>
                    <a:pt x="1406906" y="1991548"/>
                  </a:lnTo>
                  <a:cubicBezTo>
                    <a:pt x="1406906" y="2011151"/>
                    <a:pt x="1399118" y="2029951"/>
                    <a:pt x="1385257" y="2043813"/>
                  </a:cubicBezTo>
                  <a:cubicBezTo>
                    <a:pt x="1371395" y="2057675"/>
                    <a:pt x="1352595" y="2065462"/>
                    <a:pt x="1332991" y="2065462"/>
                  </a:cubicBezTo>
                  <a:lnTo>
                    <a:pt x="73914" y="2065462"/>
                  </a:lnTo>
                  <a:cubicBezTo>
                    <a:pt x="54311" y="2065462"/>
                    <a:pt x="35511" y="2057675"/>
                    <a:pt x="21649" y="2043813"/>
                  </a:cubicBezTo>
                  <a:cubicBezTo>
                    <a:pt x="7787" y="2029951"/>
                    <a:pt x="0" y="2011151"/>
                    <a:pt x="0" y="1991548"/>
                  </a:cubicBezTo>
                  <a:lnTo>
                    <a:pt x="0" y="73914"/>
                  </a:lnTo>
                  <a:cubicBezTo>
                    <a:pt x="0" y="54311"/>
                    <a:pt x="7787" y="35511"/>
                    <a:pt x="21649" y="21649"/>
                  </a:cubicBezTo>
                  <a:cubicBezTo>
                    <a:pt x="35511" y="7787"/>
                    <a:pt x="54311" y="0"/>
                    <a:pt x="73914" y="0"/>
                  </a:cubicBezTo>
                  <a:close/>
                </a:path>
              </a:pathLst>
            </a:custGeom>
            <a:solidFill>
              <a:srgbClr val="FFA771"/>
            </a:solidFill>
          </p:spPr>
          <p:txBody>
            <a:bodyPr/>
            <a:lstStyle/>
            <a:p>
              <a:endParaRPr lang="en-US"/>
            </a:p>
          </p:txBody>
        </p:sp>
        <p:sp>
          <p:nvSpPr>
            <p:cNvPr id="29" name="TextBox 5">
              <a:extLst>
                <a:ext uri="{FF2B5EF4-FFF2-40B4-BE49-F238E27FC236}">
                  <a16:creationId xmlns:a16="http://schemas.microsoft.com/office/drawing/2014/main" id="{9963C4C5-B491-71C5-ED0A-09FC69CED1C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30" name="Group 94">
            <a:extLst>
              <a:ext uri="{FF2B5EF4-FFF2-40B4-BE49-F238E27FC236}">
                <a16:creationId xmlns:a16="http://schemas.microsoft.com/office/drawing/2014/main" id="{2CB4310F-1E11-2636-8997-1DEB25D19261}"/>
              </a:ext>
            </a:extLst>
          </p:cNvPr>
          <p:cNvGrpSpPr/>
          <p:nvPr/>
        </p:nvGrpSpPr>
        <p:grpSpPr>
          <a:xfrm>
            <a:off x="1434314" y="1809423"/>
            <a:ext cx="4779658" cy="4252609"/>
            <a:chOff x="0" y="0"/>
            <a:chExt cx="812800" cy="812800"/>
          </a:xfrm>
        </p:grpSpPr>
        <p:sp>
          <p:nvSpPr>
            <p:cNvPr id="31" name="Freeform 95">
              <a:extLst>
                <a:ext uri="{FF2B5EF4-FFF2-40B4-BE49-F238E27FC236}">
                  <a16:creationId xmlns:a16="http://schemas.microsoft.com/office/drawing/2014/main" id="{19B9CB0B-A39F-A96E-1FB1-442D7B77616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5D9"/>
            </a:solidFill>
          </p:spPr>
          <p:txBody>
            <a:bodyPr/>
            <a:lstStyle/>
            <a:p>
              <a:endParaRPr lang="en-US"/>
            </a:p>
          </p:txBody>
        </p:sp>
        <p:sp>
          <p:nvSpPr>
            <p:cNvPr id="32" name="TextBox 96">
              <a:extLst>
                <a:ext uri="{FF2B5EF4-FFF2-40B4-BE49-F238E27FC236}">
                  <a16:creationId xmlns:a16="http://schemas.microsoft.com/office/drawing/2014/main" id="{81E68073-79B5-C98C-5014-A7DF7F854601}"/>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33" name="TextBox 32">
            <a:extLst>
              <a:ext uri="{FF2B5EF4-FFF2-40B4-BE49-F238E27FC236}">
                <a16:creationId xmlns:a16="http://schemas.microsoft.com/office/drawing/2014/main" id="{36FEE040-C690-4997-DD73-11C1B420372F}"/>
              </a:ext>
            </a:extLst>
          </p:cNvPr>
          <p:cNvSpPr txBox="1"/>
          <p:nvPr/>
        </p:nvSpPr>
        <p:spPr>
          <a:xfrm>
            <a:off x="1707323" y="3490433"/>
            <a:ext cx="4233632" cy="1015663"/>
          </a:xfrm>
          <a:prstGeom prst="rect">
            <a:avLst/>
          </a:prstGeom>
          <a:noFill/>
        </p:spPr>
        <p:txBody>
          <a:bodyPr wrap="square" rtlCol="0">
            <a:spAutoFit/>
          </a:bodyPr>
          <a:lstStyle/>
          <a:p>
            <a:pPr algn="ctr"/>
            <a:r>
              <a:rPr lang="en-US" sz="5800" b="1">
                <a:solidFill>
                  <a:srgbClr val="FF0000"/>
                </a:solidFill>
                <a:latin typeface="Arial" panose="020B0604020202020204" pitchFamily="34" charset="0"/>
                <a:ea typeface="Calibri" panose="020F0502020204030204" pitchFamily="34" charset="0"/>
                <a:cs typeface="Arial" panose="020B0604020202020204" pitchFamily="34" charset="0"/>
              </a:rPr>
              <a:t>ĐỀ BÀI</a:t>
            </a:r>
            <a:endParaRPr lang="en-US" sz="58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34" name="Picture 97">
            <a:extLst>
              <a:ext uri="{FF2B5EF4-FFF2-40B4-BE49-F238E27FC236}">
                <a16:creationId xmlns:a16="http://schemas.microsoft.com/office/drawing/2014/main" id="{237589D0-501E-2D2E-EE2B-22B57C2B118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2186">
            <a:off x="2640205" y="1458886"/>
            <a:ext cx="2267093" cy="585322"/>
          </a:xfrm>
          <a:prstGeom prst="rect">
            <a:avLst/>
          </a:prstGeom>
        </p:spPr>
      </p:pic>
      <p:pic>
        <p:nvPicPr>
          <p:cNvPr id="35" name="Picture 34" descr="Icon&#10;&#10;Description automatically generated">
            <a:extLst>
              <a:ext uri="{FF2B5EF4-FFF2-40B4-BE49-F238E27FC236}">
                <a16:creationId xmlns:a16="http://schemas.microsoft.com/office/drawing/2014/main" id="{1959A1BB-5AB4-10E9-EA1B-7C65C0B82D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795" y="191417"/>
            <a:ext cx="1951957" cy="1951957"/>
          </a:xfrm>
          <a:prstGeom prst="rect">
            <a:avLst/>
          </a:prstGeom>
        </p:spPr>
      </p:pic>
      <p:pic>
        <p:nvPicPr>
          <p:cNvPr id="36" name="Picture 35" descr="A picture containing cartoon, clothing, animated cartoon, illustration&#10;&#10;Description automatically generated">
            <a:extLst>
              <a:ext uri="{FF2B5EF4-FFF2-40B4-BE49-F238E27FC236}">
                <a16:creationId xmlns:a16="http://schemas.microsoft.com/office/drawing/2014/main" id="{EE902568-1416-94A2-CBEA-DEF0527925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24" y="4386493"/>
            <a:ext cx="5171438" cy="5404100"/>
          </a:xfrm>
          <a:prstGeom prst="rect">
            <a:avLst/>
          </a:prstGeom>
        </p:spPr>
      </p:pic>
      <p:sp>
        <p:nvSpPr>
          <p:cNvPr id="8" name="Freeform 8"/>
          <p:cNvSpPr/>
          <p:nvPr/>
        </p:nvSpPr>
        <p:spPr>
          <a:xfrm rot="-10025980">
            <a:off x="17309033" y="1273"/>
            <a:ext cx="1439155" cy="2065018"/>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8336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9" name="Freeform 9"/>
          <p:cNvSpPr/>
          <p:nvPr/>
        </p:nvSpPr>
        <p:spPr>
          <a:xfrm rot="-8895780">
            <a:off x="16606101" y="-433459"/>
            <a:ext cx="2525116" cy="2111693"/>
          </a:xfrm>
          <a:custGeom>
            <a:avLst/>
            <a:gdLst/>
            <a:ahLst/>
            <a:cxnLst/>
            <a:rect l="l" t="t" r="r" b="b"/>
            <a:pathLst>
              <a:path w="5012316" h="4949662">
                <a:moveTo>
                  <a:pt x="0" y="0"/>
                </a:moveTo>
                <a:lnTo>
                  <a:pt x="5012315" y="0"/>
                </a:lnTo>
                <a:lnTo>
                  <a:pt x="5012315" y="4949662"/>
                </a:lnTo>
                <a:lnTo>
                  <a:pt x="0" y="4949662"/>
                </a:lnTo>
                <a:lnTo>
                  <a:pt x="0" y="0"/>
                </a:lnTo>
                <a:close/>
              </a:path>
            </a:pathLst>
          </a:custGeom>
          <a:blipFill>
            <a:blip r:embed="rId2"/>
            <a:stretch>
              <a:fillRect/>
            </a:stretch>
          </a:blipFill>
        </p:spPr>
        <p:txBody>
          <a:bodyPr/>
          <a:lstStyle/>
          <a:p>
            <a:endParaRPr lang="en-US"/>
          </a:p>
        </p:txBody>
      </p:sp>
      <p:sp>
        <p:nvSpPr>
          <p:cNvPr id="21" name="Freeform 11">
            <a:extLst>
              <a:ext uri="{FF2B5EF4-FFF2-40B4-BE49-F238E27FC236}">
                <a16:creationId xmlns:a16="http://schemas.microsoft.com/office/drawing/2014/main" id="{E0D84625-CA3E-FB6E-273A-D6453E4F3CBD}"/>
              </a:ext>
            </a:extLst>
          </p:cNvPr>
          <p:cNvSpPr/>
          <p:nvPr/>
        </p:nvSpPr>
        <p:spPr>
          <a:xfrm rot="9330294">
            <a:off x="-460558" y="-227184"/>
            <a:ext cx="2211368" cy="2130768"/>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p>
        </p:txBody>
      </p:sp>
      <p:grpSp>
        <p:nvGrpSpPr>
          <p:cNvPr id="26" name="Group 25">
            <a:extLst>
              <a:ext uri="{FF2B5EF4-FFF2-40B4-BE49-F238E27FC236}">
                <a16:creationId xmlns:a16="http://schemas.microsoft.com/office/drawing/2014/main" id="{A451AC09-EECE-DC76-C738-273D3B28711A}"/>
              </a:ext>
            </a:extLst>
          </p:cNvPr>
          <p:cNvGrpSpPr/>
          <p:nvPr/>
        </p:nvGrpSpPr>
        <p:grpSpPr>
          <a:xfrm>
            <a:off x="623785" y="1222861"/>
            <a:ext cx="6229033" cy="6473161"/>
            <a:chOff x="594846" y="1891431"/>
            <a:chExt cx="6229033" cy="6473161"/>
          </a:xfrm>
        </p:grpSpPr>
        <p:grpSp>
          <p:nvGrpSpPr>
            <p:cNvPr id="27" name="Group 26">
              <a:extLst>
                <a:ext uri="{FF2B5EF4-FFF2-40B4-BE49-F238E27FC236}">
                  <a16:creationId xmlns:a16="http://schemas.microsoft.com/office/drawing/2014/main" id="{C675403B-55EA-0917-1FE9-9CBAEA579626}"/>
                </a:ext>
              </a:extLst>
            </p:cNvPr>
            <p:cNvGrpSpPr/>
            <p:nvPr/>
          </p:nvGrpSpPr>
          <p:grpSpPr>
            <a:xfrm>
              <a:off x="594846" y="2135559"/>
              <a:ext cx="6229033" cy="6229033"/>
              <a:chOff x="0" y="0"/>
              <a:chExt cx="812800" cy="812800"/>
            </a:xfrm>
          </p:grpSpPr>
          <p:sp>
            <p:nvSpPr>
              <p:cNvPr id="30" name="Freeform 7">
                <a:extLst>
                  <a:ext uri="{FF2B5EF4-FFF2-40B4-BE49-F238E27FC236}">
                    <a16:creationId xmlns:a16="http://schemas.microsoft.com/office/drawing/2014/main" id="{3BE4EC45-7DEE-6F13-83A9-AB724F9C11E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a:p>
            </p:txBody>
          </p:sp>
          <p:sp>
            <p:nvSpPr>
              <p:cNvPr id="31" name="TextBox 8">
                <a:extLst>
                  <a:ext uri="{FF2B5EF4-FFF2-40B4-BE49-F238E27FC236}">
                    <a16:creationId xmlns:a16="http://schemas.microsoft.com/office/drawing/2014/main" id="{4B8D670B-93B2-46C1-093A-693404DD0090}"/>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28" name="Picture 11">
              <a:extLst>
                <a:ext uri="{FF2B5EF4-FFF2-40B4-BE49-F238E27FC236}">
                  <a16:creationId xmlns:a16="http://schemas.microsoft.com/office/drawing/2014/main" id="{B1FE8AA0-6B14-A4C5-79F7-BF7C953795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56866">
              <a:off x="1753508" y="1891431"/>
              <a:ext cx="3587522" cy="926233"/>
            </a:xfrm>
            <a:prstGeom prst="rect">
              <a:avLst/>
            </a:prstGeom>
          </p:spPr>
        </p:pic>
        <p:sp>
          <p:nvSpPr>
            <p:cNvPr id="29" name="TextBox 28">
              <a:extLst>
                <a:ext uri="{FF2B5EF4-FFF2-40B4-BE49-F238E27FC236}">
                  <a16:creationId xmlns:a16="http://schemas.microsoft.com/office/drawing/2014/main" id="{A1D7EE21-E590-B7BF-4BB9-215550291B4A}"/>
                </a:ext>
              </a:extLst>
            </p:cNvPr>
            <p:cNvSpPr txBox="1"/>
            <p:nvPr/>
          </p:nvSpPr>
          <p:spPr>
            <a:xfrm>
              <a:off x="1061139" y="4141974"/>
              <a:ext cx="5290901" cy="2431371"/>
            </a:xfrm>
            <a:prstGeom prst="rect">
              <a:avLst/>
            </a:prstGeom>
            <a:noFill/>
          </p:spPr>
          <p:txBody>
            <a:bodyPr wrap="square" rtlCol="0">
              <a:spAutoFit/>
            </a:bodyPr>
            <a:lstStyle/>
            <a:p>
              <a:pPr algn="ctr">
                <a:lnSpc>
                  <a:spcPct val="150000"/>
                </a:lnSpc>
              </a:pPr>
              <a:r>
                <a:rPr lang="en-US" sz="5400" b="1">
                  <a:solidFill>
                    <a:schemeClr val="bg1"/>
                  </a:solidFill>
                  <a:latin typeface="Arial" panose="020B0604020202020204" pitchFamily="34" charset="0"/>
                  <a:ea typeface="Calibri" panose="020F0502020204030204" pitchFamily="34" charset="0"/>
                  <a:cs typeface="Arial" panose="020B0604020202020204" pitchFamily="34" charset="0"/>
                </a:rPr>
                <a:t>GỢI Ý CÂU TRẢ LỜI</a:t>
              </a:r>
              <a:endParaRPr lang="en-US" sz="54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32" name="Picture 11">
            <a:extLst>
              <a:ext uri="{FF2B5EF4-FFF2-40B4-BE49-F238E27FC236}">
                <a16:creationId xmlns:a16="http://schemas.microsoft.com/office/drawing/2014/main" id="{893CBCD2-3B9C-4A5B-C5D1-A7FF47ABA5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17628" y="6676835"/>
            <a:ext cx="2435802" cy="4943509"/>
          </a:xfrm>
          <a:prstGeom prst="rect">
            <a:avLst/>
          </a:prstGeom>
        </p:spPr>
      </p:pic>
      <p:grpSp>
        <p:nvGrpSpPr>
          <p:cNvPr id="41" name="Group 40">
            <a:extLst>
              <a:ext uri="{FF2B5EF4-FFF2-40B4-BE49-F238E27FC236}">
                <a16:creationId xmlns:a16="http://schemas.microsoft.com/office/drawing/2014/main" id="{0D9CDC1E-4C47-3DB2-837B-2EE7B86D480C}"/>
              </a:ext>
            </a:extLst>
          </p:cNvPr>
          <p:cNvGrpSpPr/>
          <p:nvPr/>
        </p:nvGrpSpPr>
        <p:grpSpPr>
          <a:xfrm>
            <a:off x="7936387" y="374019"/>
            <a:ext cx="9627581" cy="4769482"/>
            <a:chOff x="7908141" y="4793555"/>
            <a:chExt cx="9627581" cy="4769482"/>
          </a:xfrm>
        </p:grpSpPr>
        <p:sp>
          <p:nvSpPr>
            <p:cNvPr id="42" name="Freeform 3">
              <a:extLst>
                <a:ext uri="{FF2B5EF4-FFF2-40B4-BE49-F238E27FC236}">
                  <a16:creationId xmlns:a16="http://schemas.microsoft.com/office/drawing/2014/main" id="{50E2DAED-5927-A28E-5D8C-C5C0F7358A9F}"/>
                </a:ext>
              </a:extLst>
            </p:cNvPr>
            <p:cNvSpPr/>
            <p:nvPr/>
          </p:nvSpPr>
          <p:spPr>
            <a:xfrm>
              <a:off x="7908141" y="5524501"/>
              <a:ext cx="9052864" cy="4038536"/>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3" name="TextBox 42">
              <a:extLst>
                <a:ext uri="{FF2B5EF4-FFF2-40B4-BE49-F238E27FC236}">
                  <a16:creationId xmlns:a16="http://schemas.microsoft.com/office/drawing/2014/main" id="{01B79B28-876C-C013-CE07-F90A0A624F81}"/>
                </a:ext>
              </a:extLst>
            </p:cNvPr>
            <p:cNvSpPr txBox="1"/>
            <p:nvPr/>
          </p:nvSpPr>
          <p:spPr>
            <a:xfrm>
              <a:off x="8305659" y="5785029"/>
              <a:ext cx="8229490" cy="3492623"/>
            </a:xfrm>
            <a:prstGeom prst="rect">
              <a:avLst/>
            </a:prstGeom>
            <a:noFill/>
          </p:spPr>
          <p:txBody>
            <a:bodyPr wrap="square">
              <a:spAutoFit/>
            </a:bodyPr>
            <a:lstStyle/>
            <a:p>
              <a:pPr algn="just">
                <a:lnSpc>
                  <a:spcPct val="150000"/>
                </a:lnSpc>
              </a:pPr>
              <a:r>
                <a:rPr lang="vi-VN" sz="3800" b="1">
                  <a:effectLst/>
                  <a:latin typeface="Arial" panose="020B0604020202020204" pitchFamily="34" charset="0"/>
                  <a:ea typeface="Calibri" panose="020F0502020204030204" pitchFamily="34" charset="0"/>
                  <a:cs typeface="Arial" panose="020B0604020202020204" pitchFamily="34" charset="0"/>
                </a:rPr>
                <a:t>Hành vi, việc làm thể hiện sự tích cực trong lao động: </a:t>
              </a:r>
              <a:r>
                <a:rPr lang="vi-VN" sz="3800">
                  <a:effectLst/>
                  <a:latin typeface="Arial" panose="020B0604020202020204" pitchFamily="34" charset="0"/>
                  <a:ea typeface="Calibri" panose="020F0502020204030204" pitchFamily="34" charset="0"/>
                  <a:cs typeface="Arial" panose="020B0604020202020204" pitchFamily="34" charset="0"/>
                </a:rPr>
                <a:t>Tình huống b, c, g vì các nhân vật tự giác làm những việc phù hợp với lứa tuổi.</a:t>
              </a:r>
              <a:endParaRPr lang="fr-FR" sz="38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48" name="TextBox 16">
              <a:extLst>
                <a:ext uri="{FF2B5EF4-FFF2-40B4-BE49-F238E27FC236}">
                  <a16:creationId xmlns:a16="http://schemas.microsoft.com/office/drawing/2014/main" id="{4EB98FAB-A37F-9AA5-244C-61C2ED255600}"/>
                </a:ext>
              </a:extLst>
            </p:cNvPr>
            <p:cNvSpPr txBox="1"/>
            <p:nvPr/>
          </p:nvSpPr>
          <p:spPr>
            <a:xfrm>
              <a:off x="16306660" y="4793555"/>
              <a:ext cx="1229062" cy="1281855"/>
            </a:xfrm>
            <a:prstGeom prst="rect">
              <a:avLst/>
            </a:prstGeom>
          </p:spPr>
          <p:txBody>
            <a:bodyPr lIns="50800" tIns="50800" rIns="50800" bIns="50800" rtlCol="0" anchor="ctr"/>
            <a:lstStyle/>
            <a:p>
              <a:pPr algn="ctr">
                <a:lnSpc>
                  <a:spcPts val="2659"/>
                </a:lnSpc>
              </a:pPr>
              <a:endParaRPr/>
            </a:p>
          </p:txBody>
        </p:sp>
      </p:grpSp>
      <p:grpSp>
        <p:nvGrpSpPr>
          <p:cNvPr id="2" name="Group 1">
            <a:extLst>
              <a:ext uri="{FF2B5EF4-FFF2-40B4-BE49-F238E27FC236}">
                <a16:creationId xmlns:a16="http://schemas.microsoft.com/office/drawing/2014/main" id="{E978ADE0-9B05-3D69-3C36-1C5F6CD82354}"/>
              </a:ext>
            </a:extLst>
          </p:cNvPr>
          <p:cNvGrpSpPr/>
          <p:nvPr/>
        </p:nvGrpSpPr>
        <p:grpSpPr>
          <a:xfrm>
            <a:off x="7936387" y="4885330"/>
            <a:ext cx="9627581" cy="4769482"/>
            <a:chOff x="7908141" y="4793555"/>
            <a:chExt cx="9627581" cy="4769482"/>
          </a:xfrm>
        </p:grpSpPr>
        <p:sp>
          <p:nvSpPr>
            <p:cNvPr id="3" name="Freeform 3">
              <a:extLst>
                <a:ext uri="{FF2B5EF4-FFF2-40B4-BE49-F238E27FC236}">
                  <a16:creationId xmlns:a16="http://schemas.microsoft.com/office/drawing/2014/main" id="{F4A689B3-4FCE-EFE0-CA97-3989ECEE3D38}"/>
                </a:ext>
              </a:extLst>
            </p:cNvPr>
            <p:cNvSpPr/>
            <p:nvPr/>
          </p:nvSpPr>
          <p:spPr>
            <a:xfrm>
              <a:off x="7908141" y="5524501"/>
              <a:ext cx="9052864" cy="4038536"/>
            </a:xfrm>
            <a:custGeom>
              <a:avLst/>
              <a:gdLst/>
              <a:ahLst/>
              <a:cxnLst/>
              <a:rect l="l" t="t" r="r" b="b"/>
              <a:pathLst>
                <a:path w="1594297" h="588105">
                  <a:moveTo>
                    <a:pt x="73508" y="0"/>
                  </a:moveTo>
                  <a:lnTo>
                    <a:pt x="1520789" y="0"/>
                  </a:lnTo>
                  <a:cubicBezTo>
                    <a:pt x="1540284" y="0"/>
                    <a:pt x="1558981" y="7745"/>
                    <a:pt x="1572767" y="21530"/>
                  </a:cubicBezTo>
                  <a:cubicBezTo>
                    <a:pt x="1586552" y="35315"/>
                    <a:pt x="1594297" y="54013"/>
                    <a:pt x="1594297" y="73508"/>
                  </a:cubicBezTo>
                  <a:lnTo>
                    <a:pt x="1594297" y="514597"/>
                  </a:lnTo>
                  <a:cubicBezTo>
                    <a:pt x="1594297" y="555195"/>
                    <a:pt x="1561386" y="588105"/>
                    <a:pt x="1520789" y="588105"/>
                  </a:cubicBezTo>
                  <a:lnTo>
                    <a:pt x="73508" y="588105"/>
                  </a:lnTo>
                  <a:cubicBezTo>
                    <a:pt x="54013" y="588105"/>
                    <a:pt x="35315" y="580361"/>
                    <a:pt x="21530" y="566575"/>
                  </a:cubicBezTo>
                  <a:cubicBezTo>
                    <a:pt x="7745" y="552790"/>
                    <a:pt x="0" y="534093"/>
                    <a:pt x="0" y="514597"/>
                  </a:cubicBezTo>
                  <a:lnTo>
                    <a:pt x="0" y="73508"/>
                  </a:lnTo>
                  <a:cubicBezTo>
                    <a:pt x="0" y="32911"/>
                    <a:pt x="32911" y="0"/>
                    <a:pt x="73508" y="0"/>
                  </a:cubicBezTo>
                  <a:close/>
                </a:path>
              </a:pathLst>
            </a:cu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4" name="TextBox 3">
              <a:extLst>
                <a:ext uri="{FF2B5EF4-FFF2-40B4-BE49-F238E27FC236}">
                  <a16:creationId xmlns:a16="http://schemas.microsoft.com/office/drawing/2014/main" id="{81F5D7AE-3A82-976E-8D4E-C9C4B1516B75}"/>
                </a:ext>
              </a:extLst>
            </p:cNvPr>
            <p:cNvSpPr txBox="1"/>
            <p:nvPr/>
          </p:nvSpPr>
          <p:spPr>
            <a:xfrm>
              <a:off x="8305659" y="5785029"/>
              <a:ext cx="8229490" cy="3492623"/>
            </a:xfrm>
            <a:prstGeom prst="rect">
              <a:avLst/>
            </a:prstGeom>
            <a:noFill/>
          </p:spPr>
          <p:txBody>
            <a:bodyPr wrap="square">
              <a:spAutoFit/>
            </a:bodyPr>
            <a:lstStyle/>
            <a:p>
              <a:pPr algn="just">
                <a:lnSpc>
                  <a:spcPct val="150000"/>
                </a:lnSpc>
              </a:pPr>
              <a:r>
                <a:rPr lang="vi-VN" sz="3800" b="1">
                  <a:effectLst/>
                  <a:latin typeface="Arial" panose="020B0604020202020204" pitchFamily="34" charset="0"/>
                  <a:ea typeface="Calibri" panose="020F0502020204030204" pitchFamily="34" charset="0"/>
                  <a:cs typeface="Arial" panose="020B0604020202020204" pitchFamily="34" charset="0"/>
                </a:rPr>
                <a:t>Hành vi ở tình huống a, d, e không thể hiện sự tích cực</a:t>
              </a:r>
              <a:r>
                <a:rPr lang="en-US" sz="3800">
                  <a:effectLst/>
                  <a:latin typeface="Arial" panose="020B0604020202020204" pitchFamily="34" charset="0"/>
                  <a:ea typeface="Calibri" panose="020F0502020204030204" pitchFamily="34" charset="0"/>
                  <a:cs typeface="Arial" panose="020B0604020202020204" pitchFamily="34" charset="0"/>
                </a:rPr>
                <a:t>:</a:t>
              </a:r>
              <a:r>
                <a:rPr lang="vi-VN" sz="3800">
                  <a:effectLst/>
                  <a:latin typeface="Arial" panose="020B0604020202020204" pitchFamily="34" charset="0"/>
                  <a:ea typeface="Calibri" panose="020F0502020204030204" pitchFamily="34" charset="0"/>
                  <a:cs typeface="Arial" panose="020B0604020202020204" pitchFamily="34" charset="0"/>
                </a:rPr>
                <a:t> vì các nhân vật không tự giác lao động mà đùn đẩy, lấy lí do để không phải làm.</a:t>
              </a:r>
              <a:endParaRPr lang="fr-FR" sz="3800" b="1" i="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16">
              <a:extLst>
                <a:ext uri="{FF2B5EF4-FFF2-40B4-BE49-F238E27FC236}">
                  <a16:creationId xmlns:a16="http://schemas.microsoft.com/office/drawing/2014/main" id="{EE2289A5-41D3-9076-2762-30ED8710CBBF}"/>
                </a:ext>
              </a:extLst>
            </p:cNvPr>
            <p:cNvSpPr txBox="1"/>
            <p:nvPr/>
          </p:nvSpPr>
          <p:spPr>
            <a:xfrm>
              <a:off x="16306660" y="4793555"/>
              <a:ext cx="1229062" cy="1281855"/>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40143972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out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out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10025980">
            <a:off x="17539612" y="-109005"/>
            <a:ext cx="1439155" cy="2065018"/>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p>
        </p:txBody>
      </p:sp>
      <p:sp>
        <p:nvSpPr>
          <p:cNvPr id="3" name="Rounded Rectangle 21">
            <a:extLst>
              <a:ext uri="{FF2B5EF4-FFF2-40B4-BE49-F238E27FC236}">
                <a16:creationId xmlns:a16="http://schemas.microsoft.com/office/drawing/2014/main" id="{D18267FF-06C0-C772-4725-8252B736DBF0}"/>
              </a:ext>
            </a:extLst>
          </p:cNvPr>
          <p:cNvSpPr/>
          <p:nvPr/>
        </p:nvSpPr>
        <p:spPr>
          <a:xfrm>
            <a:off x="914157" y="3041807"/>
            <a:ext cx="5258043" cy="2047604"/>
          </a:xfrm>
          <a:prstGeom prst="roundRect">
            <a:avLst/>
          </a:prstGeom>
          <a:solidFill>
            <a:schemeClr val="accent1">
              <a:lumMod val="20000"/>
              <a:lumOff val="8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Arial" panose="020B0604020202020204" pitchFamily="34" charset="0"/>
                <a:cs typeface="Arial" panose="020B0604020202020204" pitchFamily="34" charset="0"/>
              </a:rPr>
              <a:t>Hoạt động nhóm</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DCAFD9E-C2FF-1C44-587A-5DA843554C2C}"/>
              </a:ext>
            </a:extLst>
          </p:cNvPr>
          <p:cNvGrpSpPr/>
          <p:nvPr/>
        </p:nvGrpSpPr>
        <p:grpSpPr>
          <a:xfrm>
            <a:off x="-2057400" y="616899"/>
            <a:ext cx="14020800" cy="1728807"/>
            <a:chOff x="3467284" y="49480"/>
            <a:chExt cx="14020800" cy="1728807"/>
          </a:xfrm>
        </p:grpSpPr>
        <p:grpSp>
          <p:nvGrpSpPr>
            <p:cNvPr id="5" name="Group 18">
              <a:extLst>
                <a:ext uri="{FF2B5EF4-FFF2-40B4-BE49-F238E27FC236}">
                  <a16:creationId xmlns:a16="http://schemas.microsoft.com/office/drawing/2014/main" id="{4BDB2843-E3ED-1D37-8000-9AFC746027A0}"/>
                </a:ext>
              </a:extLst>
            </p:cNvPr>
            <p:cNvGrpSpPr/>
            <p:nvPr/>
          </p:nvGrpSpPr>
          <p:grpSpPr>
            <a:xfrm>
              <a:off x="3467284" y="49480"/>
              <a:ext cx="14020800" cy="1728807"/>
              <a:chOff x="0" y="-108803"/>
              <a:chExt cx="3826372" cy="515203"/>
            </a:xfrm>
          </p:grpSpPr>
          <p:sp>
            <p:nvSpPr>
              <p:cNvPr id="7" name="Freeform 19">
                <a:extLst>
                  <a:ext uri="{FF2B5EF4-FFF2-40B4-BE49-F238E27FC236}">
                    <a16:creationId xmlns:a16="http://schemas.microsoft.com/office/drawing/2014/main" id="{320DD53A-4C7A-534C-BE13-150C8122B9A7}"/>
                  </a:ext>
                </a:extLst>
              </p:cNvPr>
              <p:cNvSpPr/>
              <p:nvPr/>
            </p:nvSpPr>
            <p:spPr>
              <a:xfrm>
                <a:off x="190882" y="-108803"/>
                <a:ext cx="3635490" cy="42120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0" name="TextBox 20">
                <a:extLst>
                  <a:ext uri="{FF2B5EF4-FFF2-40B4-BE49-F238E27FC236}">
                    <a16:creationId xmlns:a16="http://schemas.microsoft.com/office/drawing/2014/main" id="{3F5E10DF-6468-AA51-566F-BE4C2A51214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5">
              <a:extLst>
                <a:ext uri="{FF2B5EF4-FFF2-40B4-BE49-F238E27FC236}">
                  <a16:creationId xmlns:a16="http://schemas.microsoft.com/office/drawing/2014/main" id="{B9A2C1EE-C8D4-773A-6FAF-FDD96B484F56}"/>
                </a:ext>
              </a:extLst>
            </p:cNvPr>
            <p:cNvSpPr txBox="1"/>
            <p:nvPr/>
          </p:nvSpPr>
          <p:spPr>
            <a:xfrm>
              <a:off x="6075532" y="379664"/>
              <a:ext cx="9659952"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2: Bày tỏ ý kiến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90C3180-301D-7676-7323-EA3F8C9F030E}"/>
              </a:ext>
            </a:extLst>
          </p:cNvPr>
          <p:cNvGrpSpPr/>
          <p:nvPr/>
        </p:nvGrpSpPr>
        <p:grpSpPr>
          <a:xfrm>
            <a:off x="7163239" y="2620917"/>
            <a:ext cx="10095194" cy="6095795"/>
            <a:chOff x="1010930" y="3051490"/>
            <a:chExt cx="15515916" cy="6356851"/>
          </a:xfrm>
        </p:grpSpPr>
        <p:sp>
          <p:nvSpPr>
            <p:cNvPr id="24" name="Rectangle: Rounded Corners 23">
              <a:extLst>
                <a:ext uri="{FF2B5EF4-FFF2-40B4-BE49-F238E27FC236}">
                  <a16:creationId xmlns:a16="http://schemas.microsoft.com/office/drawing/2014/main" id="{81B28D8D-DC46-0080-E7F2-69C277F785BE}"/>
                </a:ext>
              </a:extLst>
            </p:cNvPr>
            <p:cNvSpPr/>
            <p:nvPr/>
          </p:nvSpPr>
          <p:spPr>
            <a:xfrm>
              <a:off x="1010930" y="3051490"/>
              <a:ext cx="15515916" cy="6356851"/>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8AA3E47-023E-DD39-634D-F93B4EB6CA33}"/>
                </a:ext>
              </a:extLst>
            </p:cNvPr>
            <p:cNvSpPr/>
            <p:nvPr/>
          </p:nvSpPr>
          <p:spPr>
            <a:xfrm>
              <a:off x="1694784" y="3590547"/>
              <a:ext cx="14148209" cy="5278734"/>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b="1">
                  <a:solidFill>
                    <a:srgbClr val="FF0000"/>
                  </a:solidFill>
                  <a:latin typeface="Arial" panose="020B0604020202020204" pitchFamily="34" charset="0"/>
                  <a:cs typeface="Arial" panose="020B0604020202020204" pitchFamily="34" charset="0"/>
                </a:rPr>
                <a:t>Ý kiến a</a:t>
              </a:r>
              <a:r>
                <a:rPr lang="vi-VN" sz="3600" b="1">
                  <a:solidFill>
                    <a:srgbClr val="FF0000"/>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Trong buổi học đầu tiên của lớp 4B, khi nghe bạn Hưng giới thiệu bố mình là phụ bếp, Bình và Kiên cho rằng nghề đó không quan trọng như những nghề bác sĩ, kĩ sư mà bố các bạn ấy đang làm.</a:t>
              </a:r>
              <a:endParaRPr lang="en-US" sz="3600" dirty="0">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83675874-C635-977B-2269-42DA52890B0D}"/>
              </a:ext>
            </a:extLst>
          </p:cNvPr>
          <p:cNvGrpSpPr/>
          <p:nvPr/>
        </p:nvGrpSpPr>
        <p:grpSpPr>
          <a:xfrm>
            <a:off x="6172200" y="9030459"/>
            <a:ext cx="12115800" cy="736804"/>
            <a:chOff x="6374965" y="8837836"/>
            <a:chExt cx="12115800" cy="736804"/>
          </a:xfrm>
        </p:grpSpPr>
        <p:sp>
          <p:nvSpPr>
            <p:cNvPr id="28" name="TextBox 27">
              <a:extLst>
                <a:ext uri="{FF2B5EF4-FFF2-40B4-BE49-F238E27FC236}">
                  <a16:creationId xmlns:a16="http://schemas.microsoft.com/office/drawing/2014/main" id="{AE97837D-BF24-6C1B-7C77-A15A207D1916}"/>
                </a:ext>
              </a:extLst>
            </p:cNvPr>
            <p:cNvSpPr txBox="1"/>
            <p:nvPr/>
          </p:nvSpPr>
          <p:spPr>
            <a:xfrm>
              <a:off x="7517964" y="8847723"/>
              <a:ext cx="10972801" cy="615553"/>
            </a:xfrm>
            <a:prstGeom prst="rect">
              <a:avLst/>
            </a:prstGeom>
            <a:noFill/>
          </p:spPr>
          <p:txBody>
            <a:bodyPr wrap="square">
              <a:spAutoFit/>
            </a:bodyPr>
            <a:lstStyle/>
            <a:p>
              <a:pPr algn="just"/>
              <a:r>
                <a:rPr lang="vi-VN" sz="3400" b="1" i="1">
                  <a:latin typeface="Arial" panose="020B0604020202020204" pitchFamily="34" charset="0"/>
                  <a:cs typeface="Arial" panose="020B0604020202020204" pitchFamily="34" charset="0"/>
                </a:rPr>
                <a:t>Em có đồng tình với Bình và Kiên Không? Vì sao?</a:t>
              </a:r>
              <a:endParaRPr lang="en-US" sz="3400" b="1" i="1" dirty="0">
                <a:latin typeface="Arial" panose="020B0604020202020204" pitchFamily="34" charset="0"/>
                <a:cs typeface="Arial" panose="020B0604020202020204" pitchFamily="34" charset="0"/>
              </a:endParaRPr>
            </a:p>
          </p:txBody>
        </p:sp>
        <p:pic>
          <p:nvPicPr>
            <p:cNvPr id="29" name="Picture 28" descr="A picture containing vector graphics&#10;&#10;Description automatically generated">
              <a:extLst>
                <a:ext uri="{FF2B5EF4-FFF2-40B4-BE49-F238E27FC236}">
                  <a16:creationId xmlns:a16="http://schemas.microsoft.com/office/drawing/2014/main" id="{E76F179E-4B2D-03A1-6D7D-710D93FE4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965" y="8837836"/>
              <a:ext cx="1327040" cy="736804"/>
            </a:xfrm>
            <a:prstGeom prst="rect">
              <a:avLst/>
            </a:prstGeom>
          </p:spPr>
        </p:pic>
      </p:grpSp>
      <p:pic>
        <p:nvPicPr>
          <p:cNvPr id="30" name="Picture 9">
            <a:extLst>
              <a:ext uri="{FF2B5EF4-FFF2-40B4-BE49-F238E27FC236}">
                <a16:creationId xmlns:a16="http://schemas.microsoft.com/office/drawing/2014/main" id="{3CCCE237-6270-B7E1-663B-C7D183003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7163" y="5682907"/>
            <a:ext cx="3791393" cy="3994763"/>
          </a:xfrm>
          <a:prstGeom prst="rect">
            <a:avLst/>
          </a:prstGeom>
        </p:spPr>
      </p:pic>
    </p:spTree>
    <p:extLst>
      <p:ext uri="{BB962C8B-B14F-4D97-AF65-F5344CB8AC3E}">
        <p14:creationId xmlns:p14="http://schemas.microsoft.com/office/powerpoint/2010/main" val="407474537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500"/>
                                        <p:tgtEl>
                                          <p:spTgt spid="11"/>
                                        </p:tgtEl>
                                      </p:cBhvr>
                                    </p:animEffect>
                                  </p:childTnLst>
                                </p:cTn>
                              </p:par>
                              <p:par>
                                <p:cTn id="21" presetID="22" presetClass="entr" presetSubtype="8"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10025980">
            <a:off x="17539612" y="-109005"/>
            <a:ext cx="1439155" cy="2065018"/>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p>
        </p:txBody>
      </p:sp>
      <p:sp>
        <p:nvSpPr>
          <p:cNvPr id="3" name="Rounded Rectangle 21">
            <a:extLst>
              <a:ext uri="{FF2B5EF4-FFF2-40B4-BE49-F238E27FC236}">
                <a16:creationId xmlns:a16="http://schemas.microsoft.com/office/drawing/2014/main" id="{D18267FF-06C0-C772-4725-8252B736DBF0}"/>
              </a:ext>
            </a:extLst>
          </p:cNvPr>
          <p:cNvSpPr/>
          <p:nvPr/>
        </p:nvSpPr>
        <p:spPr>
          <a:xfrm>
            <a:off x="914157" y="3041807"/>
            <a:ext cx="5258043" cy="2047604"/>
          </a:xfrm>
          <a:prstGeom prst="roundRect">
            <a:avLst/>
          </a:prstGeom>
          <a:solidFill>
            <a:schemeClr val="accent1">
              <a:lumMod val="20000"/>
              <a:lumOff val="80000"/>
            </a:schemeClr>
          </a:solidFill>
          <a:ln w="57150">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Arial" panose="020B0604020202020204" pitchFamily="34" charset="0"/>
                <a:cs typeface="Arial" panose="020B0604020202020204" pitchFamily="34" charset="0"/>
              </a:rPr>
              <a:t>Hoạt động nhóm</a:t>
            </a:r>
            <a:endParaRPr lang="en-US" sz="4400" b="1" dirty="0">
              <a:solidFill>
                <a:schemeClr val="accent1">
                  <a:lumMod val="50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6DCAFD9E-C2FF-1C44-587A-5DA843554C2C}"/>
              </a:ext>
            </a:extLst>
          </p:cNvPr>
          <p:cNvGrpSpPr/>
          <p:nvPr/>
        </p:nvGrpSpPr>
        <p:grpSpPr>
          <a:xfrm>
            <a:off x="-2057400" y="616899"/>
            <a:ext cx="14020800" cy="1728807"/>
            <a:chOff x="3467284" y="49480"/>
            <a:chExt cx="14020800" cy="1728807"/>
          </a:xfrm>
        </p:grpSpPr>
        <p:grpSp>
          <p:nvGrpSpPr>
            <p:cNvPr id="5" name="Group 18">
              <a:extLst>
                <a:ext uri="{FF2B5EF4-FFF2-40B4-BE49-F238E27FC236}">
                  <a16:creationId xmlns:a16="http://schemas.microsoft.com/office/drawing/2014/main" id="{4BDB2843-E3ED-1D37-8000-9AFC746027A0}"/>
                </a:ext>
              </a:extLst>
            </p:cNvPr>
            <p:cNvGrpSpPr/>
            <p:nvPr/>
          </p:nvGrpSpPr>
          <p:grpSpPr>
            <a:xfrm>
              <a:off x="3467284" y="49480"/>
              <a:ext cx="14020800" cy="1728807"/>
              <a:chOff x="0" y="-108803"/>
              <a:chExt cx="3826372" cy="515203"/>
            </a:xfrm>
          </p:grpSpPr>
          <p:sp>
            <p:nvSpPr>
              <p:cNvPr id="7" name="Freeform 19">
                <a:extLst>
                  <a:ext uri="{FF2B5EF4-FFF2-40B4-BE49-F238E27FC236}">
                    <a16:creationId xmlns:a16="http://schemas.microsoft.com/office/drawing/2014/main" id="{320DD53A-4C7A-534C-BE13-150C8122B9A7}"/>
                  </a:ext>
                </a:extLst>
              </p:cNvPr>
              <p:cNvSpPr/>
              <p:nvPr/>
            </p:nvSpPr>
            <p:spPr>
              <a:xfrm>
                <a:off x="190882" y="-108803"/>
                <a:ext cx="3635490" cy="421200"/>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0" name="TextBox 20">
                <a:extLst>
                  <a:ext uri="{FF2B5EF4-FFF2-40B4-BE49-F238E27FC236}">
                    <a16:creationId xmlns:a16="http://schemas.microsoft.com/office/drawing/2014/main" id="{3F5E10DF-6468-AA51-566F-BE4C2A512143}"/>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5">
              <a:extLst>
                <a:ext uri="{FF2B5EF4-FFF2-40B4-BE49-F238E27FC236}">
                  <a16:creationId xmlns:a16="http://schemas.microsoft.com/office/drawing/2014/main" id="{B9A2C1EE-C8D4-773A-6FAF-FDD96B484F56}"/>
                </a:ext>
              </a:extLst>
            </p:cNvPr>
            <p:cNvSpPr txBox="1"/>
            <p:nvPr/>
          </p:nvSpPr>
          <p:spPr>
            <a:xfrm>
              <a:off x="6075532" y="379664"/>
              <a:ext cx="9659952"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2: Bày tỏ ý kiến</a:t>
              </a:r>
              <a:endParaRPr lang="en-US" sz="4400" b="1" dirty="0">
                <a:solidFill>
                  <a:schemeClr val="bg1"/>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B90C3180-301D-7676-7323-EA3F8C9F030E}"/>
              </a:ext>
            </a:extLst>
          </p:cNvPr>
          <p:cNvGrpSpPr/>
          <p:nvPr/>
        </p:nvGrpSpPr>
        <p:grpSpPr>
          <a:xfrm>
            <a:off x="7493797" y="2620917"/>
            <a:ext cx="9600761" cy="6095795"/>
            <a:chOff x="1010930" y="3051490"/>
            <a:chExt cx="15515916" cy="6356851"/>
          </a:xfrm>
        </p:grpSpPr>
        <p:sp>
          <p:nvSpPr>
            <p:cNvPr id="24" name="Rectangle: Rounded Corners 23">
              <a:extLst>
                <a:ext uri="{FF2B5EF4-FFF2-40B4-BE49-F238E27FC236}">
                  <a16:creationId xmlns:a16="http://schemas.microsoft.com/office/drawing/2014/main" id="{81B28D8D-DC46-0080-E7F2-69C277F785BE}"/>
                </a:ext>
              </a:extLst>
            </p:cNvPr>
            <p:cNvSpPr/>
            <p:nvPr/>
          </p:nvSpPr>
          <p:spPr>
            <a:xfrm>
              <a:off x="1010930" y="3051490"/>
              <a:ext cx="15515916" cy="6356851"/>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58AA3E47-023E-DD39-634D-F93B4EB6CA33}"/>
                </a:ext>
              </a:extLst>
            </p:cNvPr>
            <p:cNvSpPr/>
            <p:nvPr/>
          </p:nvSpPr>
          <p:spPr>
            <a:xfrm>
              <a:off x="1694784" y="3590547"/>
              <a:ext cx="14148209" cy="5278734"/>
            </a:xfrm>
            <a:prstGeom prst="roundRect">
              <a:avLst/>
            </a:prstGeom>
            <a:solidFill>
              <a:schemeClr val="bg1"/>
            </a:solidFill>
            <a:ln w="3810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800" b="1">
                  <a:solidFill>
                    <a:srgbClr val="FF0000"/>
                  </a:solidFill>
                  <a:latin typeface="Arial" panose="020B0604020202020204" pitchFamily="34" charset="0"/>
                  <a:cs typeface="Arial" panose="020B0604020202020204" pitchFamily="34" charset="0"/>
                </a:rPr>
                <a:t>Ý kiến b</a:t>
              </a:r>
              <a:r>
                <a:rPr lang="vi-VN" sz="3800" b="1">
                  <a:solidFill>
                    <a:srgbClr val="FF0000"/>
                  </a:solidFill>
                  <a:latin typeface="Arial" panose="020B0604020202020204" pitchFamily="34" charset="0"/>
                  <a:cs typeface="Arial" panose="020B0604020202020204" pitchFamily="34" charset="0"/>
                </a:rPr>
                <a:t>: </a:t>
              </a:r>
              <a:r>
                <a:rPr lang="vi-VN" sz="3800">
                  <a:solidFill>
                    <a:schemeClr val="tx1"/>
                  </a:solidFill>
                  <a:latin typeface="Arial" panose="020B0604020202020204" pitchFamily="34" charset="0"/>
                  <a:cs typeface="Arial" panose="020B0604020202020204" pitchFamily="34" charset="0"/>
                </a:rPr>
                <a:t>Thu chỉ tự giác và tích cực làm những công việc gia đình mà bố mẹ thưởng tiền, còn những việ</a:t>
              </a:r>
              <a:r>
                <a:rPr lang="en-US" sz="3800">
                  <a:solidFill>
                    <a:schemeClr val="tx1"/>
                  </a:solidFill>
                  <a:latin typeface="Arial" panose="020B0604020202020204" pitchFamily="34" charset="0"/>
                  <a:cs typeface="Arial" panose="020B0604020202020204" pitchFamily="34" charset="0"/>
                </a:rPr>
                <a:t>c</a:t>
              </a:r>
              <a:r>
                <a:rPr lang="vi-VN" sz="3800">
                  <a:solidFill>
                    <a:schemeClr val="tx1"/>
                  </a:solidFill>
                  <a:latin typeface="Arial" panose="020B0604020202020204" pitchFamily="34" charset="0"/>
                  <a:cs typeface="Arial" panose="020B0604020202020204" pitchFamily="34" charset="0"/>
                </a:rPr>
                <a:t> không có tiền th</a:t>
              </a:r>
              <a:r>
                <a:rPr lang="en-US" sz="3800">
                  <a:solidFill>
                    <a:schemeClr val="tx1"/>
                  </a:solidFill>
                  <a:latin typeface="Arial" panose="020B0604020202020204" pitchFamily="34" charset="0"/>
                  <a:cs typeface="Arial" panose="020B0604020202020204" pitchFamily="34" charset="0"/>
                </a:rPr>
                <a:t>ưở</a:t>
              </a:r>
              <a:r>
                <a:rPr lang="vi-VN" sz="3800">
                  <a:solidFill>
                    <a:schemeClr val="tx1"/>
                  </a:solidFill>
                  <a:latin typeface="Arial" panose="020B0604020202020204" pitchFamily="34" charset="0"/>
                  <a:cs typeface="Arial" panose="020B0604020202020204" pitchFamily="34" charset="0"/>
                </a:rPr>
                <a:t>ng, em chỉ làm một cách qua loa.</a:t>
              </a:r>
              <a:endParaRPr lang="en-US" sz="3800" dirty="0">
                <a:solidFill>
                  <a:schemeClr val="tx1"/>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83675874-C635-977B-2269-42DA52890B0D}"/>
              </a:ext>
            </a:extLst>
          </p:cNvPr>
          <p:cNvGrpSpPr/>
          <p:nvPr/>
        </p:nvGrpSpPr>
        <p:grpSpPr>
          <a:xfrm>
            <a:off x="6172200" y="9030459"/>
            <a:ext cx="12294398" cy="736804"/>
            <a:chOff x="6374965" y="8837836"/>
            <a:chExt cx="12294398" cy="736804"/>
          </a:xfrm>
        </p:grpSpPr>
        <p:sp>
          <p:nvSpPr>
            <p:cNvPr id="28" name="TextBox 27">
              <a:extLst>
                <a:ext uri="{FF2B5EF4-FFF2-40B4-BE49-F238E27FC236}">
                  <a16:creationId xmlns:a16="http://schemas.microsoft.com/office/drawing/2014/main" id="{AE97837D-BF24-6C1B-7C77-A15A207D1916}"/>
                </a:ext>
              </a:extLst>
            </p:cNvPr>
            <p:cNvSpPr txBox="1"/>
            <p:nvPr/>
          </p:nvSpPr>
          <p:spPr>
            <a:xfrm>
              <a:off x="7696562" y="8837836"/>
              <a:ext cx="10972801" cy="646331"/>
            </a:xfrm>
            <a:prstGeom prst="rect">
              <a:avLst/>
            </a:prstGeom>
            <a:noFill/>
          </p:spPr>
          <p:txBody>
            <a:bodyPr wrap="square">
              <a:spAutoFit/>
            </a:bodyPr>
            <a:lstStyle/>
            <a:p>
              <a:pPr algn="just"/>
              <a:r>
                <a:rPr lang="vi-VN" sz="3600" b="1" i="1">
                  <a:latin typeface="Arial" panose="020B0604020202020204" pitchFamily="34" charset="0"/>
                  <a:cs typeface="Arial" panose="020B0604020202020204" pitchFamily="34" charset="0"/>
                </a:rPr>
                <a:t>Em có đồng tình với bạn Thu không? Vì sao?</a:t>
              </a:r>
              <a:endParaRPr lang="en-US" sz="3600" b="1" i="1" dirty="0">
                <a:latin typeface="Arial" panose="020B0604020202020204" pitchFamily="34" charset="0"/>
                <a:cs typeface="Arial" panose="020B0604020202020204" pitchFamily="34" charset="0"/>
              </a:endParaRPr>
            </a:p>
          </p:txBody>
        </p:sp>
        <p:pic>
          <p:nvPicPr>
            <p:cNvPr id="29" name="Picture 28" descr="A picture containing vector graphics&#10;&#10;Description automatically generated">
              <a:extLst>
                <a:ext uri="{FF2B5EF4-FFF2-40B4-BE49-F238E27FC236}">
                  <a16:creationId xmlns:a16="http://schemas.microsoft.com/office/drawing/2014/main" id="{E76F179E-4B2D-03A1-6D7D-710D93FE4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965" y="8837836"/>
              <a:ext cx="1327040" cy="736804"/>
            </a:xfrm>
            <a:prstGeom prst="rect">
              <a:avLst/>
            </a:prstGeom>
          </p:spPr>
        </p:pic>
      </p:grpSp>
      <p:pic>
        <p:nvPicPr>
          <p:cNvPr id="2" name="Picture 9">
            <a:extLst>
              <a:ext uri="{FF2B5EF4-FFF2-40B4-BE49-F238E27FC236}">
                <a16:creationId xmlns:a16="http://schemas.microsoft.com/office/drawing/2014/main" id="{65D2A56C-AE80-8D8D-D8FA-E5459E833A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7163" y="5682907"/>
            <a:ext cx="3791393" cy="3994763"/>
          </a:xfrm>
          <a:prstGeom prst="rect">
            <a:avLst/>
          </a:prstGeom>
        </p:spPr>
      </p:pic>
    </p:spTree>
    <p:extLst>
      <p:ext uri="{BB962C8B-B14F-4D97-AF65-F5344CB8AC3E}">
        <p14:creationId xmlns:p14="http://schemas.microsoft.com/office/powerpoint/2010/main" val="26934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E38FAE4E-F608-7EE2-FAA7-8AF19EDF94AF}"/>
              </a:ext>
            </a:extLst>
          </p:cNvPr>
          <p:cNvSpPr/>
          <p:nvPr/>
        </p:nvSpPr>
        <p:spPr>
          <a:xfrm>
            <a:off x="838199" y="2563284"/>
            <a:ext cx="16611601"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BC95763-42CB-C3BF-7A9A-331B0F9ECFE7}"/>
              </a:ext>
            </a:extLst>
          </p:cNvPr>
          <p:cNvSpPr txBox="1"/>
          <p:nvPr/>
        </p:nvSpPr>
        <p:spPr>
          <a:xfrm>
            <a:off x="6917993" y="2856886"/>
            <a:ext cx="9829800" cy="6683817"/>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Em không đồng tình với Bình và Kiên</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b="1">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Vì nghề nào c</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ũ</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 cao quý và đáng được trân trọng.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Mỗi một nghề đều có giá trị, có đóng góp vào sự phát triển của xã hội.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Bất cứ nghề nào mang lại lợi ích cho con người và cộng đồng cũng đều đáng được trân trọng, tôn vinh.</a:t>
            </a:r>
            <a:endParaRPr lang="en-US" sz="3600" dirty="0">
              <a:latin typeface="Arial" panose="020B0604020202020204" pitchFamily="34" charset="0"/>
              <a:cs typeface="Arial" panose="020B0604020202020204" pitchFamily="34" charset="0"/>
            </a:endParaRPr>
          </a:p>
        </p:txBody>
      </p:sp>
      <p:sp>
        <p:nvSpPr>
          <p:cNvPr id="6" name="Freeform 6"/>
          <p:cNvSpPr/>
          <p:nvPr/>
        </p:nvSpPr>
        <p:spPr>
          <a:xfrm rot="20870892">
            <a:off x="17145775" y="8883764"/>
            <a:ext cx="1254589" cy="1338136"/>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F9917CE1-D9AB-EC7B-B4D6-3CBA73B0998D}"/>
              </a:ext>
            </a:extLst>
          </p:cNvPr>
          <p:cNvGrpSpPr/>
          <p:nvPr/>
        </p:nvGrpSpPr>
        <p:grpSpPr>
          <a:xfrm>
            <a:off x="304800" y="535248"/>
            <a:ext cx="11542453" cy="1777654"/>
            <a:chOff x="304800" y="535248"/>
            <a:chExt cx="11542453" cy="1777654"/>
          </a:xfrm>
        </p:grpSpPr>
        <p:sp>
          <p:nvSpPr>
            <p:cNvPr id="41" name="Line Callout 1 (Border and Accent Bar) 3">
              <a:extLst>
                <a:ext uri="{FF2B5EF4-FFF2-40B4-BE49-F238E27FC236}">
                  <a16:creationId xmlns:a16="http://schemas.microsoft.com/office/drawing/2014/main" id="{D2C6860A-866B-461A-B393-A51C33CD6057}"/>
                </a:ext>
              </a:extLst>
            </p:cNvPr>
            <p:cNvSpPr/>
            <p:nvPr/>
          </p:nvSpPr>
          <p:spPr>
            <a:xfrm>
              <a:off x="304800" y="535248"/>
              <a:ext cx="11049000" cy="148405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câu trả lời: </a:t>
              </a:r>
              <a:r>
                <a:rPr lang="en-US" sz="4000" b="1">
                  <a:solidFill>
                    <a:schemeClr val="tx1"/>
                  </a:solidFill>
                  <a:latin typeface="Arial" panose="020B0604020202020204" pitchFamily="34" charset="0"/>
                  <a:cs typeface="Arial" panose="020B0604020202020204" pitchFamily="34" charset="0"/>
                </a:rPr>
                <a:t>Ý kiến a</a:t>
              </a:r>
              <a:endParaRPr lang="en-US" sz="4000" b="1" i="1" dirty="0">
                <a:solidFill>
                  <a:schemeClr val="tx1"/>
                </a:solidFill>
                <a:latin typeface="Arial" panose="020B0604020202020204" pitchFamily="34" charset="0"/>
                <a:cs typeface="Arial" panose="020B0604020202020204" pitchFamily="34" charset="0"/>
              </a:endParaRPr>
            </a:p>
          </p:txBody>
        </p:sp>
        <p:pic>
          <p:nvPicPr>
            <p:cNvPr id="36" name="Picture 35" descr="Icon&#10;&#10;Description automatically generated">
              <a:extLst>
                <a:ext uri="{FF2B5EF4-FFF2-40B4-BE49-F238E27FC236}">
                  <a16:creationId xmlns:a16="http://schemas.microsoft.com/office/drawing/2014/main" id="{B0C66924-810F-2AB4-A8F2-C886DD214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828849"/>
              <a:ext cx="1484053" cy="1484053"/>
            </a:xfrm>
            <a:prstGeom prst="rect">
              <a:avLst/>
            </a:prstGeom>
          </p:spPr>
        </p:pic>
      </p:grpSp>
      <p:grpSp>
        <p:nvGrpSpPr>
          <p:cNvPr id="50" name="Group 49">
            <a:extLst>
              <a:ext uri="{FF2B5EF4-FFF2-40B4-BE49-F238E27FC236}">
                <a16:creationId xmlns:a16="http://schemas.microsoft.com/office/drawing/2014/main" id="{95E18F80-B2FB-5A0D-8A26-682683055B31}"/>
              </a:ext>
            </a:extLst>
          </p:cNvPr>
          <p:cNvGrpSpPr/>
          <p:nvPr/>
        </p:nvGrpSpPr>
        <p:grpSpPr>
          <a:xfrm>
            <a:off x="1562922" y="4230536"/>
            <a:ext cx="4658507" cy="3853963"/>
            <a:chOff x="1562922" y="4230536"/>
            <a:chExt cx="4658507" cy="3853963"/>
          </a:xfrm>
        </p:grpSpPr>
        <p:grpSp>
          <p:nvGrpSpPr>
            <p:cNvPr id="44" name="Group 8">
              <a:extLst>
                <a:ext uri="{FF2B5EF4-FFF2-40B4-BE49-F238E27FC236}">
                  <a16:creationId xmlns:a16="http://schemas.microsoft.com/office/drawing/2014/main" id="{EBDFDC99-B419-0BC4-081E-C6D031D8F780}"/>
                </a:ext>
              </a:extLst>
            </p:cNvPr>
            <p:cNvGrpSpPr/>
            <p:nvPr/>
          </p:nvGrpSpPr>
          <p:grpSpPr>
            <a:xfrm>
              <a:off x="1562922" y="4230536"/>
              <a:ext cx="4658507" cy="3853963"/>
              <a:chOff x="0" y="0"/>
              <a:chExt cx="1100661" cy="893945"/>
            </a:xfrm>
          </p:grpSpPr>
          <p:sp>
            <p:nvSpPr>
              <p:cNvPr id="46" name="Freeform 9">
                <a:extLst>
                  <a:ext uri="{FF2B5EF4-FFF2-40B4-BE49-F238E27FC236}">
                    <a16:creationId xmlns:a16="http://schemas.microsoft.com/office/drawing/2014/main" id="{B84F9665-9B43-68D9-6708-D90960D98B5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47" name="TextBox 10">
                <a:extLst>
                  <a:ext uri="{FF2B5EF4-FFF2-40B4-BE49-F238E27FC236}">
                    <a16:creationId xmlns:a16="http://schemas.microsoft.com/office/drawing/2014/main" id="{37EB5C73-A17A-2CFF-B442-E0BDF9E465B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9" name="Picture 48" descr="A picture containing clothing, person, cartoon, footwear&#10;&#10;Description automatically generated">
              <a:extLst>
                <a:ext uri="{FF2B5EF4-FFF2-40B4-BE49-F238E27FC236}">
                  <a16:creationId xmlns:a16="http://schemas.microsoft.com/office/drawing/2014/main" id="{2A1BF767-E257-99DF-9869-C4282862E21B}"/>
                </a:ext>
              </a:extLst>
            </p:cNvPr>
            <p:cNvPicPr>
              <a:picLocks noChangeAspect="1"/>
            </p:cNvPicPr>
            <p:nvPr/>
          </p:nvPicPr>
          <p:blipFill rotWithShape="1">
            <a:blip r:embed="rId4">
              <a:extLst>
                <a:ext uri="{28A0092B-C50C-407E-A947-70E740481C1C}">
                  <a14:useLocalDpi xmlns:a14="http://schemas.microsoft.com/office/drawing/2010/main" val="0"/>
                </a:ext>
              </a:extLst>
            </a:blip>
            <a:srcRect t="20513"/>
            <a:stretch/>
          </p:blipFill>
          <p:spPr>
            <a:xfrm>
              <a:off x="1736630" y="5189787"/>
              <a:ext cx="4311090" cy="2275207"/>
            </a:xfrm>
            <a:prstGeom prst="rect">
              <a:avLst/>
            </a:prstGeom>
          </p:spPr>
        </p:pic>
      </p:grpSp>
    </p:spTree>
    <p:extLst>
      <p:ext uri="{BB962C8B-B14F-4D97-AF65-F5344CB8AC3E}">
        <p14:creationId xmlns:p14="http://schemas.microsoft.com/office/powerpoint/2010/main" val="1780617057"/>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par>
                                <p:cTn id="11" presetID="22" presetClass="entr" presetSubtype="4"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0">
                                            <p:txEl>
                                              <p:pRg st="0" end="0"/>
                                            </p:txEl>
                                          </p:spTgt>
                                        </p:tgtEl>
                                        <p:attrNameLst>
                                          <p:attrName>style.visibility</p:attrName>
                                        </p:attrNameLst>
                                      </p:cBhvr>
                                      <p:to>
                                        <p:strVal val="visible"/>
                                      </p:to>
                                    </p:set>
                                    <p:animEffect transition="in" filter="wipe(right)">
                                      <p:cBhvr>
                                        <p:cTn id="18" dur="500"/>
                                        <p:tgtEl>
                                          <p:spTgt spid="4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40">
                                            <p:txEl>
                                              <p:pRg st="1" end="1"/>
                                            </p:txEl>
                                          </p:spTgt>
                                        </p:tgtEl>
                                        <p:attrNameLst>
                                          <p:attrName>style.visibility</p:attrName>
                                        </p:attrNameLst>
                                      </p:cBhvr>
                                      <p:to>
                                        <p:strVal val="visible"/>
                                      </p:to>
                                    </p:set>
                                    <p:animEffect transition="in" filter="wipe(right)">
                                      <p:cBhvr>
                                        <p:cTn id="23" dur="500"/>
                                        <p:tgtEl>
                                          <p:spTgt spid="40">
                                            <p:txEl>
                                              <p:pRg st="1" end="1"/>
                                            </p:txEl>
                                          </p:spTgt>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animEffect transition="in" filter="wipe(right)">
                                      <p:cBhvr>
                                        <p:cTn id="27" dur="500"/>
                                        <p:tgtEl>
                                          <p:spTgt spid="40">
                                            <p:txEl>
                                              <p:pRg st="2" end="2"/>
                                            </p:txEl>
                                          </p:spTgt>
                                        </p:tgtEl>
                                      </p:cBhvr>
                                    </p:animEffect>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40">
                                            <p:txEl>
                                              <p:pRg st="3" end="3"/>
                                            </p:txEl>
                                          </p:spTgt>
                                        </p:tgtEl>
                                        <p:attrNameLst>
                                          <p:attrName>style.visibility</p:attrName>
                                        </p:attrNameLst>
                                      </p:cBhvr>
                                      <p:to>
                                        <p:strVal val="visible"/>
                                      </p:to>
                                    </p:set>
                                    <p:animEffect transition="in" filter="wipe(right)">
                                      <p:cBhvr>
                                        <p:cTn id="31"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39" name="Freeform 3">
            <a:extLst>
              <a:ext uri="{FF2B5EF4-FFF2-40B4-BE49-F238E27FC236}">
                <a16:creationId xmlns:a16="http://schemas.microsoft.com/office/drawing/2014/main" id="{E38FAE4E-F608-7EE2-FAA7-8AF19EDF94AF}"/>
              </a:ext>
            </a:extLst>
          </p:cNvPr>
          <p:cNvSpPr/>
          <p:nvPr/>
        </p:nvSpPr>
        <p:spPr>
          <a:xfrm>
            <a:off x="838199" y="2563284"/>
            <a:ext cx="16611601" cy="718846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6BC95763-42CB-C3BF-7A9A-331B0F9ECFE7}"/>
              </a:ext>
            </a:extLst>
          </p:cNvPr>
          <p:cNvSpPr txBox="1"/>
          <p:nvPr/>
        </p:nvSpPr>
        <p:spPr>
          <a:xfrm>
            <a:off x="6946152" y="3448607"/>
            <a:ext cx="9933096" cy="5067990"/>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Em không đồng tình với </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bạn Thu:</a:t>
            </a: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Vì Thu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chưa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biết tự giác lao động, chỉ làm những việc có lợi ích cho mình mà thôi.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Việc giúp đỡ bố mẹ làm việc nhà sẽ giúp bản thân thấy mình có ích cũng như thêm gắn kết đối với các thành viên trong gia đình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6" name="Freeform 6"/>
          <p:cNvSpPr/>
          <p:nvPr/>
        </p:nvSpPr>
        <p:spPr>
          <a:xfrm rot="20870892">
            <a:off x="17145775" y="8883764"/>
            <a:ext cx="1254589" cy="1338136"/>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8" name="Group 47">
            <a:extLst>
              <a:ext uri="{FF2B5EF4-FFF2-40B4-BE49-F238E27FC236}">
                <a16:creationId xmlns:a16="http://schemas.microsoft.com/office/drawing/2014/main" id="{F9917CE1-D9AB-EC7B-B4D6-3CBA73B0998D}"/>
              </a:ext>
            </a:extLst>
          </p:cNvPr>
          <p:cNvGrpSpPr/>
          <p:nvPr/>
        </p:nvGrpSpPr>
        <p:grpSpPr>
          <a:xfrm>
            <a:off x="304800" y="535248"/>
            <a:ext cx="11542453" cy="1777654"/>
            <a:chOff x="304800" y="535248"/>
            <a:chExt cx="11542453" cy="1777654"/>
          </a:xfrm>
        </p:grpSpPr>
        <p:sp>
          <p:nvSpPr>
            <p:cNvPr id="41" name="Line Callout 1 (Border and Accent Bar) 3">
              <a:extLst>
                <a:ext uri="{FF2B5EF4-FFF2-40B4-BE49-F238E27FC236}">
                  <a16:creationId xmlns:a16="http://schemas.microsoft.com/office/drawing/2014/main" id="{D2C6860A-866B-461A-B393-A51C33CD6057}"/>
                </a:ext>
              </a:extLst>
            </p:cNvPr>
            <p:cNvSpPr/>
            <p:nvPr/>
          </p:nvSpPr>
          <p:spPr>
            <a:xfrm>
              <a:off x="304800" y="535248"/>
              <a:ext cx="11049000" cy="1484052"/>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câu trả lời: </a:t>
              </a:r>
              <a:r>
                <a:rPr lang="en-US" sz="4000" b="1">
                  <a:solidFill>
                    <a:schemeClr val="tx1"/>
                  </a:solidFill>
                  <a:latin typeface="Arial" panose="020B0604020202020204" pitchFamily="34" charset="0"/>
                  <a:cs typeface="Arial" panose="020B0604020202020204" pitchFamily="34" charset="0"/>
                </a:rPr>
                <a:t>Ý kiến b</a:t>
              </a:r>
              <a:endParaRPr lang="en-US" sz="4000" b="1" i="1" dirty="0">
                <a:solidFill>
                  <a:schemeClr val="tx1"/>
                </a:solidFill>
                <a:latin typeface="Arial" panose="020B0604020202020204" pitchFamily="34" charset="0"/>
                <a:cs typeface="Arial" panose="020B0604020202020204" pitchFamily="34" charset="0"/>
              </a:endParaRPr>
            </a:p>
          </p:txBody>
        </p:sp>
        <p:pic>
          <p:nvPicPr>
            <p:cNvPr id="36" name="Picture 35" descr="Icon&#10;&#10;Description automatically generated">
              <a:extLst>
                <a:ext uri="{FF2B5EF4-FFF2-40B4-BE49-F238E27FC236}">
                  <a16:creationId xmlns:a16="http://schemas.microsoft.com/office/drawing/2014/main" id="{B0C66924-810F-2AB4-A8F2-C886DD2144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828849"/>
              <a:ext cx="1484053" cy="1484053"/>
            </a:xfrm>
            <a:prstGeom prst="rect">
              <a:avLst/>
            </a:prstGeom>
          </p:spPr>
        </p:pic>
      </p:grpSp>
      <p:grpSp>
        <p:nvGrpSpPr>
          <p:cNvPr id="4" name="Group 3">
            <a:extLst>
              <a:ext uri="{FF2B5EF4-FFF2-40B4-BE49-F238E27FC236}">
                <a16:creationId xmlns:a16="http://schemas.microsoft.com/office/drawing/2014/main" id="{9B907769-6428-E39B-AE67-6C9F209937A0}"/>
              </a:ext>
            </a:extLst>
          </p:cNvPr>
          <p:cNvGrpSpPr/>
          <p:nvPr/>
        </p:nvGrpSpPr>
        <p:grpSpPr>
          <a:xfrm>
            <a:off x="1562922" y="4230536"/>
            <a:ext cx="4658507" cy="3853963"/>
            <a:chOff x="1562922" y="4230536"/>
            <a:chExt cx="4658507" cy="3853963"/>
          </a:xfrm>
        </p:grpSpPr>
        <p:grpSp>
          <p:nvGrpSpPr>
            <p:cNvPr id="44" name="Group 8">
              <a:extLst>
                <a:ext uri="{FF2B5EF4-FFF2-40B4-BE49-F238E27FC236}">
                  <a16:creationId xmlns:a16="http://schemas.microsoft.com/office/drawing/2014/main" id="{EBDFDC99-B419-0BC4-081E-C6D031D8F780}"/>
                </a:ext>
              </a:extLst>
            </p:cNvPr>
            <p:cNvGrpSpPr/>
            <p:nvPr/>
          </p:nvGrpSpPr>
          <p:grpSpPr>
            <a:xfrm>
              <a:off x="1562922" y="4230536"/>
              <a:ext cx="4658507" cy="3853963"/>
              <a:chOff x="0" y="0"/>
              <a:chExt cx="1100661" cy="893945"/>
            </a:xfrm>
          </p:grpSpPr>
          <p:sp>
            <p:nvSpPr>
              <p:cNvPr id="46" name="Freeform 9">
                <a:extLst>
                  <a:ext uri="{FF2B5EF4-FFF2-40B4-BE49-F238E27FC236}">
                    <a16:creationId xmlns:a16="http://schemas.microsoft.com/office/drawing/2014/main" id="{B84F9665-9B43-68D9-6708-D90960D98B51}"/>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47" name="TextBox 10">
                <a:extLst>
                  <a:ext uri="{FF2B5EF4-FFF2-40B4-BE49-F238E27FC236}">
                    <a16:creationId xmlns:a16="http://schemas.microsoft.com/office/drawing/2014/main" id="{37EB5C73-A17A-2CFF-B442-E0BDF9E465B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3" name="Picture 2" descr="A person lying on a couch reading a book&#10;&#10;Description automatically generated">
              <a:extLst>
                <a:ext uri="{FF2B5EF4-FFF2-40B4-BE49-F238E27FC236}">
                  <a16:creationId xmlns:a16="http://schemas.microsoft.com/office/drawing/2014/main" id="{86B10FC4-B23C-7DD3-5F19-BB07700E8D22}"/>
                </a:ext>
              </a:extLst>
            </p:cNvPr>
            <p:cNvPicPr>
              <a:picLocks noChangeAspect="1"/>
            </p:cNvPicPr>
            <p:nvPr/>
          </p:nvPicPr>
          <p:blipFill rotWithShape="1">
            <a:blip r:embed="rId4">
              <a:extLst>
                <a:ext uri="{28A0092B-C50C-407E-A947-70E740481C1C}">
                  <a14:useLocalDpi xmlns:a14="http://schemas.microsoft.com/office/drawing/2010/main" val="0"/>
                </a:ext>
              </a:extLst>
            </a:blip>
            <a:srcRect l="15521" r="13166"/>
            <a:stretch/>
          </p:blipFill>
          <p:spPr>
            <a:xfrm>
              <a:off x="1903885" y="4660141"/>
              <a:ext cx="4070725" cy="2994752"/>
            </a:xfrm>
            <a:prstGeom prst="rect">
              <a:avLst/>
            </a:prstGeom>
          </p:spPr>
        </p:pic>
      </p:grpSp>
    </p:spTree>
    <p:extLst>
      <p:ext uri="{BB962C8B-B14F-4D97-AF65-F5344CB8AC3E}">
        <p14:creationId xmlns:p14="http://schemas.microsoft.com/office/powerpoint/2010/main" val="396488199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500"/>
                                        <p:tgtEl>
                                          <p:spTgt spid="48"/>
                                        </p:tgtEl>
                                      </p:cBhvr>
                                    </p:animEffect>
                                  </p:childTnLst>
                                </p:cTn>
                              </p:par>
                              <p:par>
                                <p:cTn id="8" presetID="22" presetClass="entr" presetSubtype="4"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down)">
                                      <p:cBhvr>
                                        <p:cTn id="10" dur="500"/>
                                        <p:tgtEl>
                                          <p:spTgt spid="39"/>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0">
                                            <p:txEl>
                                              <p:pRg st="0" end="0"/>
                                            </p:txEl>
                                          </p:spTgt>
                                        </p:tgtEl>
                                        <p:attrNameLst>
                                          <p:attrName>style.visibility</p:attrName>
                                        </p:attrNameLst>
                                      </p:cBhvr>
                                      <p:to>
                                        <p:strVal val="visible"/>
                                      </p:to>
                                    </p:set>
                                    <p:animEffect transition="in" filter="wipe(left)">
                                      <p:cBhvr>
                                        <p:cTn id="18" dur="500"/>
                                        <p:tgtEl>
                                          <p:spTgt spid="4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0">
                                            <p:txEl>
                                              <p:charRg st="32" end="116"/>
                                            </p:txEl>
                                          </p:spTgt>
                                        </p:tgtEl>
                                        <p:attrNameLst>
                                          <p:attrName>style.visibility</p:attrName>
                                        </p:attrNameLst>
                                      </p:cBhvr>
                                      <p:to>
                                        <p:strVal val="visible"/>
                                      </p:to>
                                    </p:set>
                                    <p:animEffect transition="in" filter="wipe(left)">
                                      <p:cBhvr>
                                        <p:cTn id="23" dur="500"/>
                                        <p:tgtEl>
                                          <p:spTgt spid="40">
                                            <p:txEl>
                                              <p:charRg st="32" end="116"/>
                                            </p:txEl>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0">
                                            <p:txEl>
                                              <p:pRg st="2" end="2"/>
                                            </p:txEl>
                                          </p:spTgt>
                                        </p:tgtEl>
                                        <p:attrNameLst>
                                          <p:attrName>style.visibility</p:attrName>
                                        </p:attrNameLst>
                                      </p:cBhvr>
                                      <p:to>
                                        <p:strVal val="visible"/>
                                      </p:to>
                                    </p:set>
                                    <p:animEffect transition="in" filter="wipe(left)">
                                      <p:cBhvr>
                                        <p:cTn id="27"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child feeding a rooster&#10;&#10;Description automatically generated">
            <a:extLst>
              <a:ext uri="{FF2B5EF4-FFF2-40B4-BE49-F238E27FC236}">
                <a16:creationId xmlns:a16="http://schemas.microsoft.com/office/drawing/2014/main" id="{F3FE106E-F938-8A31-F709-FDD076B92204}"/>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923"/>
            <a:ext cx="18287980" cy="10285077"/>
          </a:xfrm>
          <a:prstGeom prst="rect">
            <a:avLst/>
          </a:prstGeom>
        </p:spPr>
      </p:pic>
      <p:grpSp>
        <p:nvGrpSpPr>
          <p:cNvPr id="4" name="Group 3">
            <a:extLst>
              <a:ext uri="{FF2B5EF4-FFF2-40B4-BE49-F238E27FC236}">
                <a16:creationId xmlns:a16="http://schemas.microsoft.com/office/drawing/2014/main" id="{A08F655D-3093-738B-F8BA-E1CF7C39E86F}"/>
              </a:ext>
            </a:extLst>
          </p:cNvPr>
          <p:cNvGrpSpPr/>
          <p:nvPr/>
        </p:nvGrpSpPr>
        <p:grpSpPr>
          <a:xfrm>
            <a:off x="0" y="4076700"/>
            <a:ext cx="11810999" cy="5181600"/>
            <a:chOff x="-1" y="5060948"/>
            <a:chExt cx="11810999" cy="5181600"/>
          </a:xfrm>
        </p:grpSpPr>
        <p:sp>
          <p:nvSpPr>
            <p:cNvPr id="9" name="Round Same Side Corner Rectangle 3">
              <a:extLst>
                <a:ext uri="{FF2B5EF4-FFF2-40B4-BE49-F238E27FC236}">
                  <a16:creationId xmlns:a16="http://schemas.microsoft.com/office/drawing/2014/main" id="{AEF65D23-AC9E-9627-4DAD-249F27067772}"/>
                </a:ext>
              </a:extLst>
            </p:cNvPr>
            <p:cNvSpPr/>
            <p:nvPr/>
          </p:nvSpPr>
          <p:spPr>
            <a:xfrm rot="5400000">
              <a:off x="3314699" y="1746248"/>
              <a:ext cx="5181600" cy="11810999"/>
            </a:xfrm>
            <a:prstGeom prst="round2Same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8BD31E1-A4AD-DE10-8046-F0654498C521}"/>
                </a:ext>
              </a:extLst>
            </p:cNvPr>
            <p:cNvSpPr txBox="1"/>
            <p:nvPr/>
          </p:nvSpPr>
          <p:spPr>
            <a:xfrm>
              <a:off x="819998" y="5521580"/>
              <a:ext cx="10171002" cy="4260333"/>
            </a:xfrm>
            <a:prstGeom prst="rect">
              <a:avLst/>
            </a:prstGeom>
            <a:noFill/>
          </p:spPr>
          <p:txBody>
            <a:bodyPr wrap="square" rtlCol="0">
              <a:spAutoFit/>
            </a:bodyPr>
            <a:lstStyle/>
            <a:p>
              <a:pPr algn="ctr">
                <a:lnSpc>
                  <a:spcPct val="150000"/>
                </a:lnSpc>
              </a:pPr>
              <a:r>
                <a:rPr lang="en-US" sz="5400" b="1">
                  <a:solidFill>
                    <a:srgbClr val="C00000"/>
                  </a:solidFill>
                  <a:latin typeface="Arial" panose="020B0604020202020204" pitchFamily="34" charset="0"/>
                  <a:cs typeface="Arial" panose="020B0604020202020204" pitchFamily="34" charset="0"/>
                </a:rPr>
                <a:t>GỢI Ý TRẢ LỜI</a:t>
              </a:r>
              <a:endParaRPr lang="en-US" sz="54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400">
                  <a:latin typeface="Arial" panose="020B0604020202020204" pitchFamily="34" charset="0"/>
                  <a:cs typeface="Arial" panose="020B0604020202020204" pitchFamily="34" charset="0"/>
                </a:rPr>
                <a:t>Trong bài hát trên, Bống đã có việc làm đáng khen là khéo sảy, khéo sàng, ra gánh đỡ cho mẹ để giúp mẹ chạy mưa.</a:t>
              </a:r>
              <a:endParaRPr lang="vi-VN" sz="4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9389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40" name="Freeform 12">
            <a:extLst>
              <a:ext uri="{FF2B5EF4-FFF2-40B4-BE49-F238E27FC236}">
                <a16:creationId xmlns:a16="http://schemas.microsoft.com/office/drawing/2014/main" id="{5045B118-83F7-CA61-2FF0-4B0426344BBE}"/>
              </a:ext>
            </a:extLst>
          </p:cNvPr>
          <p:cNvSpPr/>
          <p:nvPr/>
        </p:nvSpPr>
        <p:spPr>
          <a:xfrm rot="-9085359">
            <a:off x="17217211" y="-71301"/>
            <a:ext cx="1548494" cy="1333494"/>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6">
            <a:extLst>
              <a:ext uri="{FF2B5EF4-FFF2-40B4-BE49-F238E27FC236}">
                <a16:creationId xmlns:a16="http://schemas.microsoft.com/office/drawing/2014/main" id="{52A3CB7D-9189-84C7-BF5F-2B03FCE796FA}"/>
              </a:ext>
            </a:extLst>
          </p:cNvPr>
          <p:cNvSpPr/>
          <p:nvPr/>
        </p:nvSpPr>
        <p:spPr>
          <a:xfrm>
            <a:off x="-64845" y="8825970"/>
            <a:ext cx="1022318" cy="1567233"/>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7AD084EC-1120-76AF-F5DC-A0B1A38631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35970" y="208381"/>
            <a:ext cx="1268623" cy="766344"/>
          </a:xfrm>
          <a:prstGeom prst="rect">
            <a:avLst/>
          </a:prstGeom>
        </p:spPr>
      </p:pic>
      <p:sp>
        <p:nvSpPr>
          <p:cNvPr id="4" name="Freeform 6">
            <a:extLst>
              <a:ext uri="{FF2B5EF4-FFF2-40B4-BE49-F238E27FC236}">
                <a16:creationId xmlns:a16="http://schemas.microsoft.com/office/drawing/2014/main" id="{C7C5194B-2B21-F711-F3F1-513FF7FA1B1E}"/>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5FCD2AD-872F-FBD0-8DFC-F4BCDF3037C2}"/>
              </a:ext>
            </a:extLst>
          </p:cNvPr>
          <p:cNvGrpSpPr/>
          <p:nvPr/>
        </p:nvGrpSpPr>
        <p:grpSpPr>
          <a:xfrm>
            <a:off x="1312259" y="2011635"/>
            <a:ext cx="15533680" cy="3040620"/>
            <a:chOff x="604032" y="2152560"/>
            <a:chExt cx="15533680" cy="3040620"/>
          </a:xfrm>
        </p:grpSpPr>
        <p:sp>
          <p:nvSpPr>
            <p:cNvPr id="6" name="TextBox 5">
              <a:extLst>
                <a:ext uri="{FF2B5EF4-FFF2-40B4-BE49-F238E27FC236}">
                  <a16:creationId xmlns:a16="http://schemas.microsoft.com/office/drawing/2014/main" id="{DECAFAED-E12F-B871-EA95-1E0EB41EFA33}"/>
                </a:ext>
              </a:extLst>
            </p:cNvPr>
            <p:cNvSpPr txBox="1"/>
            <p:nvPr/>
          </p:nvSpPr>
          <p:spPr>
            <a:xfrm>
              <a:off x="2313089" y="2152560"/>
              <a:ext cx="13824623" cy="3040620"/>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HOẠT ĐỘNG NHÓM: </a:t>
              </a:r>
              <a:r>
                <a:rPr lang="en-US" sz="4000">
                  <a:latin typeface="Arial" panose="020B0604020202020204" pitchFamily="34" charset="0"/>
                  <a:cs typeface="Arial" panose="020B0604020202020204" pitchFamily="34" charset="0"/>
                </a:rPr>
                <a:t>Cả lớp chia thành các nhóm học tập (4 HS/nhóm), mỗi nhóm đọc tình huống </a:t>
              </a:r>
              <a:r>
                <a:rPr lang="en-US" sz="4000" i="1">
                  <a:latin typeface="Arial" panose="020B0604020202020204" pitchFamily="34" charset="0"/>
                  <a:cs typeface="Arial" panose="020B0604020202020204" pitchFamily="34" charset="0"/>
                </a:rPr>
                <a:t>(SHS – tr.33,34) </a:t>
              </a:r>
              <a:r>
                <a:rPr lang="en-US" sz="4000">
                  <a:latin typeface="Arial" panose="020B0604020202020204" pitchFamily="34" charset="0"/>
                  <a:cs typeface="Arial" panose="020B0604020202020204" pitchFamily="34" charset="0"/>
                </a:rPr>
                <a:t>và trả lời câu hỏi:</a:t>
              </a:r>
              <a:endParaRPr lang="vi-VN" sz="4000">
                <a:latin typeface="Arial" panose="020B0604020202020204" pitchFamily="34" charset="0"/>
                <a:cs typeface="Arial" panose="020B0604020202020204" pitchFamily="34" charset="0"/>
              </a:endParaRPr>
            </a:p>
          </p:txBody>
        </p:sp>
        <p:pic>
          <p:nvPicPr>
            <p:cNvPr id="7" name="Picture 9">
              <a:extLst>
                <a:ext uri="{FF2B5EF4-FFF2-40B4-BE49-F238E27FC236}">
                  <a16:creationId xmlns:a16="http://schemas.microsoft.com/office/drawing/2014/main" id="{3CD99371-0073-0353-93EB-1E4AE77CFD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032" y="2783784"/>
              <a:ext cx="1676400" cy="1883595"/>
            </a:xfrm>
            <a:prstGeom prst="rect">
              <a:avLst/>
            </a:prstGeom>
          </p:spPr>
        </p:pic>
      </p:grpSp>
      <p:grpSp>
        <p:nvGrpSpPr>
          <p:cNvPr id="8" name="Group 7">
            <a:extLst>
              <a:ext uri="{FF2B5EF4-FFF2-40B4-BE49-F238E27FC236}">
                <a16:creationId xmlns:a16="http://schemas.microsoft.com/office/drawing/2014/main" id="{23CCA445-A7B4-B10B-5BA4-1ADF1B75DBA6}"/>
              </a:ext>
            </a:extLst>
          </p:cNvPr>
          <p:cNvGrpSpPr/>
          <p:nvPr/>
        </p:nvGrpSpPr>
        <p:grpSpPr>
          <a:xfrm>
            <a:off x="-2390591" y="392233"/>
            <a:ext cx="13674983" cy="1492648"/>
            <a:chOff x="3467284" y="286730"/>
            <a:chExt cx="13674983" cy="1492648"/>
          </a:xfrm>
        </p:grpSpPr>
        <p:grpSp>
          <p:nvGrpSpPr>
            <p:cNvPr id="9" name="Group 18">
              <a:extLst>
                <a:ext uri="{FF2B5EF4-FFF2-40B4-BE49-F238E27FC236}">
                  <a16:creationId xmlns:a16="http://schemas.microsoft.com/office/drawing/2014/main" id="{91BC8990-9E51-CCA4-EC0D-2235D3454C02}"/>
                </a:ext>
              </a:extLst>
            </p:cNvPr>
            <p:cNvGrpSpPr/>
            <p:nvPr/>
          </p:nvGrpSpPr>
          <p:grpSpPr>
            <a:xfrm>
              <a:off x="3467284" y="286730"/>
              <a:ext cx="13674983" cy="1492648"/>
              <a:chOff x="0" y="-38100"/>
              <a:chExt cx="3731996" cy="444825"/>
            </a:xfrm>
          </p:grpSpPr>
          <p:sp>
            <p:nvSpPr>
              <p:cNvPr id="11" name="Freeform 19">
                <a:extLst>
                  <a:ext uri="{FF2B5EF4-FFF2-40B4-BE49-F238E27FC236}">
                    <a16:creationId xmlns:a16="http://schemas.microsoft.com/office/drawing/2014/main" id="{60AB9023-5CBC-DE67-6BD0-4D650B705144}"/>
                  </a:ext>
                </a:extLst>
              </p:cNvPr>
              <p:cNvSpPr/>
              <p:nvPr/>
            </p:nvSpPr>
            <p:spPr>
              <a:xfrm>
                <a:off x="203200" y="-326"/>
                <a:ext cx="352879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20">
                <a:extLst>
                  <a:ext uri="{FF2B5EF4-FFF2-40B4-BE49-F238E27FC236}">
                    <a16:creationId xmlns:a16="http://schemas.microsoft.com/office/drawing/2014/main" id="{519BD946-82A0-03E6-FF07-47BFB3D7032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7B1A7B6-22C9-DA19-802A-5C9C0E9B8DBC}"/>
                </a:ext>
              </a:extLst>
            </p:cNvPr>
            <p:cNvSpPr txBox="1"/>
            <p:nvPr/>
          </p:nvSpPr>
          <p:spPr>
            <a:xfrm>
              <a:off x="5600884" y="711710"/>
              <a:ext cx="101346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3: Xử lí tình huống</a:t>
              </a:r>
              <a:endParaRPr lang="en-US" sz="4400" b="1" dirty="0">
                <a:solidFill>
                  <a:schemeClr val="bg1"/>
                </a:solidFill>
                <a:latin typeface="Arial" panose="020B0604020202020204" pitchFamily="34" charset="0"/>
                <a:cs typeface="Arial" panose="020B0604020202020204" pitchFamily="34" charset="0"/>
              </a:endParaRPr>
            </a:p>
          </p:txBody>
        </p:sp>
      </p:grpSp>
      <p:sp>
        <p:nvSpPr>
          <p:cNvPr id="13" name="Rectangle: Rounded Corners 12">
            <a:extLst>
              <a:ext uri="{FF2B5EF4-FFF2-40B4-BE49-F238E27FC236}">
                <a16:creationId xmlns:a16="http://schemas.microsoft.com/office/drawing/2014/main" id="{822FCBB9-AC27-D9CE-F691-3528D903C6FB}"/>
              </a:ext>
            </a:extLst>
          </p:cNvPr>
          <p:cNvSpPr/>
          <p:nvPr/>
        </p:nvSpPr>
        <p:spPr>
          <a:xfrm>
            <a:off x="1442061" y="5198971"/>
            <a:ext cx="15550539" cy="3567211"/>
          </a:xfrm>
          <a:prstGeom prst="roundRect">
            <a:avLst/>
          </a:prstGeom>
          <a:solidFill>
            <a:srgbClr val="FFF6D9"/>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Tình huống </a:t>
            </a:r>
            <a:r>
              <a:rPr lang="en-US" sz="3600" b="1">
                <a:solidFill>
                  <a:schemeClr val="tx1"/>
                </a:solidFill>
                <a:latin typeface="Arial" panose="020B0604020202020204" pitchFamily="34" charset="0"/>
                <a:cs typeface="Arial" panose="020B0604020202020204" pitchFamily="34" charset="0"/>
              </a:rPr>
              <a:t>1</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Bố mẹ đi làm xa, Lan sống cùng ông bà ở quê. Lan luôn tích cực, tự giác để giúp đỡ ông bà công việc nhà. Tuy nhiên</a:t>
            </a:r>
            <a:r>
              <a:rPr lang="en-US" sz="3600">
                <a:solidFill>
                  <a:schemeClr val="tx1"/>
                </a:solidFill>
                <a:latin typeface="Arial" panose="020B0604020202020204" pitchFamily="34" charset="0"/>
                <a:cs typeface="Arial" panose="020B0604020202020204" pitchFamily="34" charset="0"/>
              </a:rPr>
              <a:t>,</a:t>
            </a:r>
            <a:r>
              <a:rPr lang="vi-VN" sz="3600">
                <a:solidFill>
                  <a:schemeClr val="tx1"/>
                </a:solidFill>
                <a:latin typeface="Arial" panose="020B0604020202020204" pitchFamily="34" charset="0"/>
                <a:cs typeface="Arial" panose="020B0604020202020204" pitchFamily="34" charset="0"/>
              </a:rPr>
              <a:t> vì thương cháu nên ông bà yêu cầu Lan chỉ cần tập trung vào việc học, còn mọi việc để ông bà lo.</a:t>
            </a:r>
            <a:endParaRPr lang="en-US" sz="360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AAF509E-4D49-E1AF-7C92-FE6C0ECA1E4F}"/>
              </a:ext>
            </a:extLst>
          </p:cNvPr>
          <p:cNvGrpSpPr/>
          <p:nvPr/>
        </p:nvGrpSpPr>
        <p:grpSpPr>
          <a:xfrm>
            <a:off x="2479369" y="8945557"/>
            <a:ext cx="14097000" cy="895350"/>
            <a:chOff x="844440" y="6004538"/>
            <a:chExt cx="14097000" cy="895350"/>
          </a:xfrm>
        </p:grpSpPr>
        <p:pic>
          <p:nvPicPr>
            <p:cNvPr id="15" name="Graphic 14" descr="Back with solid fill">
              <a:extLst>
                <a:ext uri="{FF2B5EF4-FFF2-40B4-BE49-F238E27FC236}">
                  <a16:creationId xmlns:a16="http://schemas.microsoft.com/office/drawing/2014/main" id="{AC94D916-D25C-48DB-E559-C32BC81195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V="1">
              <a:off x="844440" y="6004538"/>
              <a:ext cx="1193800" cy="895350"/>
            </a:xfrm>
            <a:prstGeom prst="rect">
              <a:avLst/>
            </a:prstGeom>
          </p:spPr>
        </p:pic>
        <p:sp>
          <p:nvSpPr>
            <p:cNvPr id="16" name="TextBox 15">
              <a:extLst>
                <a:ext uri="{FF2B5EF4-FFF2-40B4-BE49-F238E27FC236}">
                  <a16:creationId xmlns:a16="http://schemas.microsoft.com/office/drawing/2014/main" id="{6BDEC5ED-BFAE-F2E9-CB32-F24FAA8E92B6}"/>
                </a:ext>
              </a:extLst>
            </p:cNvPr>
            <p:cNvSpPr txBox="1"/>
            <p:nvPr/>
          </p:nvSpPr>
          <p:spPr>
            <a:xfrm>
              <a:off x="2180318" y="6129047"/>
              <a:ext cx="12761122" cy="677108"/>
            </a:xfrm>
            <a:prstGeom prst="rect">
              <a:avLst/>
            </a:prstGeom>
            <a:noFill/>
          </p:spPr>
          <p:txBody>
            <a:bodyPr wrap="square">
              <a:spAutoFit/>
            </a:bodyPr>
            <a:lstStyle/>
            <a:p>
              <a:pPr algn="just"/>
              <a:r>
                <a:rPr lang="en-US" sz="3800" b="1" i="1">
                  <a:latin typeface="Arial" panose="020B0604020202020204" pitchFamily="34" charset="0"/>
                  <a:cs typeface="Arial" panose="020B0604020202020204" pitchFamily="34" charset="0"/>
                </a:rPr>
                <a:t>Nếu là Lan, em sẽ nói với ông bà thế nào?</a:t>
              </a:r>
            </a:p>
          </p:txBody>
        </p:sp>
      </p:grpSp>
    </p:spTree>
    <p:extLst>
      <p:ext uri="{BB962C8B-B14F-4D97-AF65-F5344CB8AC3E}">
        <p14:creationId xmlns:p14="http://schemas.microsoft.com/office/powerpoint/2010/main" val="1363003672"/>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40" name="Freeform 12">
            <a:extLst>
              <a:ext uri="{FF2B5EF4-FFF2-40B4-BE49-F238E27FC236}">
                <a16:creationId xmlns:a16="http://schemas.microsoft.com/office/drawing/2014/main" id="{5045B118-83F7-CA61-2FF0-4B0426344BBE}"/>
              </a:ext>
            </a:extLst>
          </p:cNvPr>
          <p:cNvSpPr/>
          <p:nvPr/>
        </p:nvSpPr>
        <p:spPr>
          <a:xfrm rot="-9085359">
            <a:off x="17217211" y="-71301"/>
            <a:ext cx="1548494" cy="1333494"/>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6">
            <a:extLst>
              <a:ext uri="{FF2B5EF4-FFF2-40B4-BE49-F238E27FC236}">
                <a16:creationId xmlns:a16="http://schemas.microsoft.com/office/drawing/2014/main" id="{52A3CB7D-9189-84C7-BF5F-2B03FCE796FA}"/>
              </a:ext>
            </a:extLst>
          </p:cNvPr>
          <p:cNvSpPr/>
          <p:nvPr/>
        </p:nvSpPr>
        <p:spPr>
          <a:xfrm>
            <a:off x="-64845" y="8825970"/>
            <a:ext cx="1022318" cy="1567233"/>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7AD084EC-1120-76AF-F5DC-A0B1A38631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35970" y="208381"/>
            <a:ext cx="1268623" cy="766344"/>
          </a:xfrm>
          <a:prstGeom prst="rect">
            <a:avLst/>
          </a:prstGeom>
        </p:spPr>
      </p:pic>
      <p:sp>
        <p:nvSpPr>
          <p:cNvPr id="4" name="Freeform 6">
            <a:extLst>
              <a:ext uri="{FF2B5EF4-FFF2-40B4-BE49-F238E27FC236}">
                <a16:creationId xmlns:a16="http://schemas.microsoft.com/office/drawing/2014/main" id="{C7C5194B-2B21-F711-F3F1-513FF7FA1B1E}"/>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85FCD2AD-872F-FBD0-8DFC-F4BCDF3037C2}"/>
              </a:ext>
            </a:extLst>
          </p:cNvPr>
          <p:cNvGrpSpPr/>
          <p:nvPr/>
        </p:nvGrpSpPr>
        <p:grpSpPr>
          <a:xfrm>
            <a:off x="1312259" y="2011635"/>
            <a:ext cx="15533680" cy="3040620"/>
            <a:chOff x="604032" y="2152560"/>
            <a:chExt cx="15533680" cy="3040620"/>
          </a:xfrm>
        </p:grpSpPr>
        <p:sp>
          <p:nvSpPr>
            <p:cNvPr id="6" name="TextBox 5">
              <a:extLst>
                <a:ext uri="{FF2B5EF4-FFF2-40B4-BE49-F238E27FC236}">
                  <a16:creationId xmlns:a16="http://schemas.microsoft.com/office/drawing/2014/main" id="{DECAFAED-E12F-B871-EA95-1E0EB41EFA33}"/>
                </a:ext>
              </a:extLst>
            </p:cNvPr>
            <p:cNvSpPr txBox="1"/>
            <p:nvPr/>
          </p:nvSpPr>
          <p:spPr>
            <a:xfrm>
              <a:off x="2313089" y="2152560"/>
              <a:ext cx="13824623" cy="3040620"/>
            </a:xfrm>
            <a:prstGeom prst="roundRect">
              <a:avLst/>
            </a:prstGeom>
            <a:no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HOẠT ĐỘNG NHÓM: </a:t>
              </a:r>
              <a:r>
                <a:rPr lang="en-US" sz="4000">
                  <a:latin typeface="Arial" panose="020B0604020202020204" pitchFamily="34" charset="0"/>
                  <a:cs typeface="Arial" panose="020B0604020202020204" pitchFamily="34" charset="0"/>
                </a:rPr>
                <a:t>Cả lớp chia thành các nhóm học tập (4 HS/nhóm), mỗi nhóm đọc tình huống </a:t>
              </a:r>
              <a:r>
                <a:rPr lang="en-US" sz="4000" i="1">
                  <a:latin typeface="Arial" panose="020B0604020202020204" pitchFamily="34" charset="0"/>
                  <a:cs typeface="Arial" panose="020B0604020202020204" pitchFamily="34" charset="0"/>
                </a:rPr>
                <a:t>(SHS – tr.33,34) </a:t>
              </a:r>
              <a:r>
                <a:rPr lang="en-US" sz="4000">
                  <a:latin typeface="Arial" panose="020B0604020202020204" pitchFamily="34" charset="0"/>
                  <a:cs typeface="Arial" panose="020B0604020202020204" pitchFamily="34" charset="0"/>
                </a:rPr>
                <a:t>và trả lời câu hỏi:</a:t>
              </a:r>
              <a:endParaRPr lang="vi-VN" sz="4000">
                <a:latin typeface="Arial" panose="020B0604020202020204" pitchFamily="34" charset="0"/>
                <a:cs typeface="Arial" panose="020B0604020202020204" pitchFamily="34" charset="0"/>
              </a:endParaRPr>
            </a:p>
          </p:txBody>
        </p:sp>
        <p:pic>
          <p:nvPicPr>
            <p:cNvPr id="7" name="Picture 9">
              <a:extLst>
                <a:ext uri="{FF2B5EF4-FFF2-40B4-BE49-F238E27FC236}">
                  <a16:creationId xmlns:a16="http://schemas.microsoft.com/office/drawing/2014/main" id="{3CD99371-0073-0353-93EB-1E4AE77CFDD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4032" y="2783784"/>
              <a:ext cx="1676400" cy="1883595"/>
            </a:xfrm>
            <a:prstGeom prst="rect">
              <a:avLst/>
            </a:prstGeom>
          </p:spPr>
        </p:pic>
      </p:grpSp>
      <p:grpSp>
        <p:nvGrpSpPr>
          <p:cNvPr id="8" name="Group 7">
            <a:extLst>
              <a:ext uri="{FF2B5EF4-FFF2-40B4-BE49-F238E27FC236}">
                <a16:creationId xmlns:a16="http://schemas.microsoft.com/office/drawing/2014/main" id="{23CCA445-A7B4-B10B-5BA4-1ADF1B75DBA6}"/>
              </a:ext>
            </a:extLst>
          </p:cNvPr>
          <p:cNvGrpSpPr/>
          <p:nvPr/>
        </p:nvGrpSpPr>
        <p:grpSpPr>
          <a:xfrm>
            <a:off x="-2390591" y="392233"/>
            <a:ext cx="13674983" cy="1492648"/>
            <a:chOff x="3467284" y="286730"/>
            <a:chExt cx="13674983" cy="1492648"/>
          </a:xfrm>
        </p:grpSpPr>
        <p:grpSp>
          <p:nvGrpSpPr>
            <p:cNvPr id="9" name="Group 18">
              <a:extLst>
                <a:ext uri="{FF2B5EF4-FFF2-40B4-BE49-F238E27FC236}">
                  <a16:creationId xmlns:a16="http://schemas.microsoft.com/office/drawing/2014/main" id="{91BC8990-9E51-CCA4-EC0D-2235D3454C02}"/>
                </a:ext>
              </a:extLst>
            </p:cNvPr>
            <p:cNvGrpSpPr/>
            <p:nvPr/>
          </p:nvGrpSpPr>
          <p:grpSpPr>
            <a:xfrm>
              <a:off x="3467284" y="286730"/>
              <a:ext cx="13674983" cy="1492648"/>
              <a:chOff x="0" y="-38100"/>
              <a:chExt cx="3731996" cy="444825"/>
            </a:xfrm>
          </p:grpSpPr>
          <p:sp>
            <p:nvSpPr>
              <p:cNvPr id="11" name="Freeform 19">
                <a:extLst>
                  <a:ext uri="{FF2B5EF4-FFF2-40B4-BE49-F238E27FC236}">
                    <a16:creationId xmlns:a16="http://schemas.microsoft.com/office/drawing/2014/main" id="{60AB9023-5CBC-DE67-6BD0-4D650B705144}"/>
                  </a:ext>
                </a:extLst>
              </p:cNvPr>
              <p:cNvSpPr/>
              <p:nvPr/>
            </p:nvSpPr>
            <p:spPr>
              <a:xfrm>
                <a:off x="203200" y="-326"/>
                <a:ext cx="352879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20">
                <a:extLst>
                  <a:ext uri="{FF2B5EF4-FFF2-40B4-BE49-F238E27FC236}">
                    <a16:creationId xmlns:a16="http://schemas.microsoft.com/office/drawing/2014/main" id="{519BD946-82A0-03E6-FF07-47BFB3D7032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27B1A7B6-22C9-DA19-802A-5C9C0E9B8DBC}"/>
                </a:ext>
              </a:extLst>
            </p:cNvPr>
            <p:cNvSpPr txBox="1"/>
            <p:nvPr/>
          </p:nvSpPr>
          <p:spPr>
            <a:xfrm>
              <a:off x="5600884" y="711710"/>
              <a:ext cx="10134600"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3: Xử lí tình huống</a:t>
              </a:r>
              <a:endParaRPr lang="en-US" sz="4400" b="1" dirty="0">
                <a:solidFill>
                  <a:schemeClr val="bg1"/>
                </a:solidFill>
                <a:latin typeface="Arial" panose="020B0604020202020204" pitchFamily="34" charset="0"/>
                <a:cs typeface="Arial" panose="020B0604020202020204" pitchFamily="34" charset="0"/>
              </a:endParaRPr>
            </a:p>
          </p:txBody>
        </p:sp>
      </p:grpSp>
      <p:sp>
        <p:nvSpPr>
          <p:cNvPr id="13" name="Rectangle: Rounded Corners 12">
            <a:extLst>
              <a:ext uri="{FF2B5EF4-FFF2-40B4-BE49-F238E27FC236}">
                <a16:creationId xmlns:a16="http://schemas.microsoft.com/office/drawing/2014/main" id="{822FCBB9-AC27-D9CE-F691-3528D903C6FB}"/>
              </a:ext>
            </a:extLst>
          </p:cNvPr>
          <p:cNvSpPr/>
          <p:nvPr/>
        </p:nvSpPr>
        <p:spPr>
          <a:xfrm>
            <a:off x="2291739" y="5234746"/>
            <a:ext cx="14554200" cy="3567211"/>
          </a:xfrm>
          <a:prstGeom prst="roundRect">
            <a:avLst/>
          </a:prstGeom>
          <a:solidFill>
            <a:srgbClr val="FFDDFF"/>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b="1">
                <a:solidFill>
                  <a:schemeClr val="tx1"/>
                </a:solidFill>
                <a:latin typeface="Arial" panose="020B0604020202020204" pitchFamily="34" charset="0"/>
                <a:cs typeface="Arial" panose="020B0604020202020204" pitchFamily="34" charset="0"/>
              </a:rPr>
              <a:t>Tình huống </a:t>
            </a:r>
            <a:r>
              <a:rPr lang="en-US" sz="3600" b="1">
                <a:solidFill>
                  <a:schemeClr val="tx1"/>
                </a:solidFill>
                <a:latin typeface="Arial" panose="020B0604020202020204" pitchFamily="34" charset="0"/>
                <a:cs typeface="Arial" panose="020B0604020202020204" pitchFamily="34" charset="0"/>
              </a:rPr>
              <a:t>2</a:t>
            </a:r>
            <a:r>
              <a:rPr lang="vi-VN" sz="3600" b="1">
                <a:solidFill>
                  <a:schemeClr val="tx1"/>
                </a:solidFill>
                <a:latin typeface="Arial" panose="020B0604020202020204" pitchFamily="34" charset="0"/>
                <a:cs typeface="Arial" panose="020B0604020202020204" pitchFamily="34" charset="0"/>
              </a:rPr>
              <a:t>: </a:t>
            </a:r>
            <a:r>
              <a:rPr lang="vi-VN" sz="3600">
                <a:solidFill>
                  <a:schemeClr val="tx1"/>
                </a:solidFill>
                <a:latin typeface="Arial" panose="020B0604020202020204" pitchFamily="34" charset="0"/>
                <a:cs typeface="Arial" panose="020B0604020202020204" pitchFamily="34" charset="0"/>
              </a:rPr>
              <a:t>Tiến rất tự giác và tích cực tham gia các hoạt động lao động những lại thường bỏ bê việc học dẫn đến kết quả học tập sa sút. Bố mẹ biết chuyện nên không muốn cho Tiến tham gia các hoạt động này nữa.</a:t>
            </a:r>
            <a:endParaRPr lang="en-US" sz="360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DAAF509E-4D49-E1AF-7C92-FE6C0ECA1E4F}"/>
              </a:ext>
            </a:extLst>
          </p:cNvPr>
          <p:cNvGrpSpPr/>
          <p:nvPr/>
        </p:nvGrpSpPr>
        <p:grpSpPr>
          <a:xfrm>
            <a:off x="3173778" y="9009237"/>
            <a:ext cx="14097000" cy="895350"/>
            <a:chOff x="844440" y="6004538"/>
            <a:chExt cx="14097000" cy="895350"/>
          </a:xfrm>
        </p:grpSpPr>
        <p:pic>
          <p:nvPicPr>
            <p:cNvPr id="15" name="Graphic 14" descr="Back with solid fill">
              <a:extLst>
                <a:ext uri="{FF2B5EF4-FFF2-40B4-BE49-F238E27FC236}">
                  <a16:creationId xmlns:a16="http://schemas.microsoft.com/office/drawing/2014/main" id="{AC94D916-D25C-48DB-E559-C32BC81195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V="1">
              <a:off x="844440" y="6004538"/>
              <a:ext cx="1193800" cy="895350"/>
            </a:xfrm>
            <a:prstGeom prst="rect">
              <a:avLst/>
            </a:prstGeom>
          </p:spPr>
        </p:pic>
        <p:sp>
          <p:nvSpPr>
            <p:cNvPr id="16" name="TextBox 15">
              <a:extLst>
                <a:ext uri="{FF2B5EF4-FFF2-40B4-BE49-F238E27FC236}">
                  <a16:creationId xmlns:a16="http://schemas.microsoft.com/office/drawing/2014/main" id="{6BDEC5ED-BFAE-F2E9-CB32-F24FAA8E92B6}"/>
                </a:ext>
              </a:extLst>
            </p:cNvPr>
            <p:cNvSpPr txBox="1"/>
            <p:nvPr/>
          </p:nvSpPr>
          <p:spPr>
            <a:xfrm>
              <a:off x="2180318" y="6129047"/>
              <a:ext cx="12761122" cy="677108"/>
            </a:xfrm>
            <a:prstGeom prst="rect">
              <a:avLst/>
            </a:prstGeom>
            <a:noFill/>
          </p:spPr>
          <p:txBody>
            <a:bodyPr wrap="square">
              <a:spAutoFit/>
            </a:bodyPr>
            <a:lstStyle/>
            <a:p>
              <a:pPr algn="just"/>
              <a:r>
                <a:rPr lang="en-US" sz="3800" b="1" i="1">
                  <a:latin typeface="Arial" panose="020B0604020202020204" pitchFamily="34" charset="0"/>
                  <a:cs typeface="Arial" panose="020B0604020202020204" pitchFamily="34" charset="0"/>
                </a:rPr>
                <a:t>Nếu là Tiến, em sẽ làm gì?</a:t>
              </a:r>
            </a:p>
          </p:txBody>
        </p:sp>
      </p:grpSp>
    </p:spTree>
    <p:extLst>
      <p:ext uri="{BB962C8B-B14F-4D97-AF65-F5344CB8AC3E}">
        <p14:creationId xmlns:p14="http://schemas.microsoft.com/office/powerpoint/2010/main" val="30138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out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1" name="Freeform 11">
            <a:extLst>
              <a:ext uri="{FF2B5EF4-FFF2-40B4-BE49-F238E27FC236}">
                <a16:creationId xmlns:a16="http://schemas.microsoft.com/office/drawing/2014/main" id="{E0D84625-CA3E-FB6E-273A-D6453E4F3CBD}"/>
              </a:ext>
            </a:extLst>
          </p:cNvPr>
          <p:cNvSpPr/>
          <p:nvPr/>
        </p:nvSpPr>
        <p:spPr>
          <a:xfrm rot="13790302">
            <a:off x="16874903" y="-185751"/>
            <a:ext cx="1549122" cy="1590702"/>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7">
            <a:extLst>
              <a:ext uri="{FF2B5EF4-FFF2-40B4-BE49-F238E27FC236}">
                <a16:creationId xmlns:a16="http://schemas.microsoft.com/office/drawing/2014/main" id="{E689823F-9330-B55B-D29D-AFF50BDD6BE4}"/>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 name="TextBox 9">
            <a:extLst>
              <a:ext uri="{FF2B5EF4-FFF2-40B4-BE49-F238E27FC236}">
                <a16:creationId xmlns:a16="http://schemas.microsoft.com/office/drawing/2014/main" id="{D4263054-D052-8D75-F1C1-B12DA493593C}"/>
              </a:ext>
            </a:extLst>
          </p:cNvPr>
          <p:cNvSpPr txBox="1"/>
          <p:nvPr/>
        </p:nvSpPr>
        <p:spPr>
          <a:xfrm>
            <a:off x="8492359" y="3234556"/>
            <a:ext cx="7848600" cy="5425909"/>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Nếu là Lan, em sẽ nói với ông bà: “</a:t>
            </a:r>
            <a:r>
              <a:rPr lang="vi-VN" sz="4000" i="1">
                <a:cs typeface="Arial" panose="020B0604020202020204" pitchFamily="34" charset="0"/>
              </a:rPr>
              <a:t>Những công việc này nằm trong khả năng của cháu, cháu có thể tự làm được. Cháu hứa sẽ làm việc nhà mà không làm ảnh hưởng đến việc học ạ</a:t>
            </a:r>
            <a:r>
              <a:rPr lang="vi-VN" sz="4000">
                <a:cs typeface="Arial" panose="020B0604020202020204" pitchFamily="34" charset="0"/>
              </a:rPr>
              <a:t>.”</a:t>
            </a:r>
            <a:endParaRPr lang="vi-VN" sz="4000" i="1" dirty="0" err="1">
              <a:solidFill>
                <a:srgbClr val="FF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8811747-C1B1-EA80-9B3E-F38787A44EE2}"/>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4A1CD4B8-131D-A26F-D795-2C4E08912285}"/>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00ABA1-C12F-9A48-63EB-1DC498C9FBD3}"/>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AE71C712-F696-12AA-41CE-F3D40526E0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5217" y="9065830"/>
            <a:ext cx="1268623" cy="766344"/>
          </a:xfrm>
          <a:prstGeom prst="rect">
            <a:avLst/>
          </a:prstGeom>
        </p:spPr>
      </p:pic>
      <p:grpSp>
        <p:nvGrpSpPr>
          <p:cNvPr id="23" name="Group 22">
            <a:extLst>
              <a:ext uri="{FF2B5EF4-FFF2-40B4-BE49-F238E27FC236}">
                <a16:creationId xmlns:a16="http://schemas.microsoft.com/office/drawing/2014/main" id="{81299AFA-ECBB-0A3F-C9E3-7684DA04CE29}"/>
              </a:ext>
            </a:extLst>
          </p:cNvPr>
          <p:cNvGrpSpPr/>
          <p:nvPr/>
        </p:nvGrpSpPr>
        <p:grpSpPr>
          <a:xfrm>
            <a:off x="756941" y="2400300"/>
            <a:ext cx="6324600" cy="7048702"/>
            <a:chOff x="756941" y="2400300"/>
            <a:chExt cx="6324600" cy="7048702"/>
          </a:xfrm>
        </p:grpSpPr>
        <p:grpSp>
          <p:nvGrpSpPr>
            <p:cNvPr id="12" name="Group 11">
              <a:extLst>
                <a:ext uri="{FF2B5EF4-FFF2-40B4-BE49-F238E27FC236}">
                  <a16:creationId xmlns:a16="http://schemas.microsoft.com/office/drawing/2014/main" id="{59F3FDC2-A524-F397-BC6D-9620DB313C76}"/>
                </a:ext>
              </a:extLst>
            </p:cNvPr>
            <p:cNvGrpSpPr/>
            <p:nvPr/>
          </p:nvGrpSpPr>
          <p:grpSpPr>
            <a:xfrm>
              <a:off x="756941" y="2400300"/>
              <a:ext cx="6324600" cy="7048702"/>
              <a:chOff x="812040" y="2102692"/>
              <a:chExt cx="6324600" cy="7048702"/>
            </a:xfrm>
          </p:grpSpPr>
          <p:sp>
            <p:nvSpPr>
              <p:cNvPr id="14" name="Freeform 7">
                <a:extLst>
                  <a:ext uri="{FF2B5EF4-FFF2-40B4-BE49-F238E27FC236}">
                    <a16:creationId xmlns:a16="http://schemas.microsoft.com/office/drawing/2014/main" id="{94FC0570-BB43-F06F-0D97-B3BECE438F3C}"/>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1472D0B0-AF30-1C63-D191-A818D1826C27}"/>
                  </a:ext>
                </a:extLst>
              </p:cNvPr>
              <p:cNvGrpSpPr/>
              <p:nvPr/>
            </p:nvGrpSpPr>
            <p:grpSpPr>
              <a:xfrm>
                <a:off x="1075815" y="2487557"/>
                <a:ext cx="5826740" cy="1867726"/>
                <a:chOff x="1426698" y="3199063"/>
                <a:chExt cx="5826740" cy="1867726"/>
              </a:xfrm>
            </p:grpSpPr>
            <p:sp>
              <p:nvSpPr>
                <p:cNvPr id="18" name="Freeform 10">
                  <a:extLst>
                    <a:ext uri="{FF2B5EF4-FFF2-40B4-BE49-F238E27FC236}">
                      <a16:creationId xmlns:a16="http://schemas.microsoft.com/office/drawing/2014/main" id="{D7F66068-1C30-5079-F2DD-030C24E50492}"/>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1A2BC25-C172-C401-5F0A-BF6DE7449021}"/>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1</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22" name="Picture 21" descr="A cartoon of a person holding an old person&#10;&#10;Description automatically generated">
              <a:extLst>
                <a:ext uri="{FF2B5EF4-FFF2-40B4-BE49-F238E27FC236}">
                  <a16:creationId xmlns:a16="http://schemas.microsoft.com/office/drawing/2014/main" id="{C2E0BB2A-938A-5228-9ED8-002715DA25B7}"/>
                </a:ext>
              </a:extLst>
            </p:cNvPr>
            <p:cNvPicPr>
              <a:picLocks noChangeAspect="1"/>
            </p:cNvPicPr>
            <p:nvPr/>
          </p:nvPicPr>
          <p:blipFill rotWithShape="1">
            <a:blip r:embed="rId5">
              <a:extLst>
                <a:ext uri="{28A0092B-C50C-407E-A947-70E740481C1C}">
                  <a14:useLocalDpi xmlns:a14="http://schemas.microsoft.com/office/drawing/2010/main" val="0"/>
                </a:ext>
              </a:extLst>
            </a:blip>
            <a:srcRect t="2386" b="13035"/>
            <a:stretch/>
          </p:blipFill>
          <p:spPr>
            <a:xfrm>
              <a:off x="1506135" y="5037756"/>
              <a:ext cx="4762500" cy="4028074"/>
            </a:xfrm>
            <a:prstGeom prst="rect">
              <a:avLst/>
            </a:prstGeom>
          </p:spPr>
        </p:pic>
      </p:grpSp>
    </p:spTree>
    <p:extLst>
      <p:ext uri="{BB962C8B-B14F-4D97-AF65-F5344CB8AC3E}">
        <p14:creationId xmlns:p14="http://schemas.microsoft.com/office/powerpoint/2010/main" val="597040900"/>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1" name="Freeform 11">
            <a:extLst>
              <a:ext uri="{FF2B5EF4-FFF2-40B4-BE49-F238E27FC236}">
                <a16:creationId xmlns:a16="http://schemas.microsoft.com/office/drawing/2014/main" id="{E0D84625-CA3E-FB6E-273A-D6453E4F3CBD}"/>
              </a:ext>
            </a:extLst>
          </p:cNvPr>
          <p:cNvSpPr/>
          <p:nvPr/>
        </p:nvSpPr>
        <p:spPr>
          <a:xfrm rot="13790302">
            <a:off x="16874903" y="-185751"/>
            <a:ext cx="1549122" cy="1590702"/>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7">
            <a:extLst>
              <a:ext uri="{FF2B5EF4-FFF2-40B4-BE49-F238E27FC236}">
                <a16:creationId xmlns:a16="http://schemas.microsoft.com/office/drawing/2014/main" id="{E689823F-9330-B55B-D29D-AFF50BDD6BE4}"/>
              </a:ext>
            </a:extLst>
          </p:cNvPr>
          <p:cNvSpPr/>
          <p:nvPr/>
        </p:nvSpPr>
        <p:spPr>
          <a:xfrm>
            <a:off x="7492352" y="2423160"/>
            <a:ext cx="9848615" cy="7048702"/>
          </a:xfrm>
          <a:custGeom>
            <a:avLst/>
            <a:gdLst/>
            <a:ahLst/>
            <a:cxnLst/>
            <a:rect l="l" t="t" r="r" b="b"/>
            <a:pathLst>
              <a:path w="2644875" h="2069539">
                <a:moveTo>
                  <a:pt x="39318" y="0"/>
                </a:moveTo>
                <a:lnTo>
                  <a:pt x="2605557" y="0"/>
                </a:lnTo>
                <a:cubicBezTo>
                  <a:pt x="2615985" y="0"/>
                  <a:pt x="2625986" y="4142"/>
                  <a:pt x="2633359" y="11516"/>
                </a:cubicBezTo>
                <a:cubicBezTo>
                  <a:pt x="2640733" y="18889"/>
                  <a:pt x="2644875" y="28890"/>
                  <a:pt x="2644875" y="39318"/>
                </a:cubicBezTo>
                <a:lnTo>
                  <a:pt x="2644875" y="2030222"/>
                </a:lnTo>
                <a:cubicBezTo>
                  <a:pt x="2644875" y="2051936"/>
                  <a:pt x="2627272" y="2069539"/>
                  <a:pt x="2605557" y="2069539"/>
                </a:cubicBezTo>
                <a:lnTo>
                  <a:pt x="39318" y="2069539"/>
                </a:lnTo>
                <a:cubicBezTo>
                  <a:pt x="17603" y="2069539"/>
                  <a:pt x="0" y="2051936"/>
                  <a:pt x="0" y="2030222"/>
                </a:cubicBezTo>
                <a:lnTo>
                  <a:pt x="0" y="39318"/>
                </a:lnTo>
                <a:cubicBezTo>
                  <a:pt x="0" y="17603"/>
                  <a:pt x="17603" y="0"/>
                  <a:pt x="3931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4" name="TextBox 9">
            <a:extLst>
              <a:ext uri="{FF2B5EF4-FFF2-40B4-BE49-F238E27FC236}">
                <a16:creationId xmlns:a16="http://schemas.microsoft.com/office/drawing/2014/main" id="{D4263054-D052-8D75-F1C1-B12DA493593C}"/>
              </a:ext>
            </a:extLst>
          </p:cNvPr>
          <p:cNvSpPr txBox="1"/>
          <p:nvPr/>
        </p:nvSpPr>
        <p:spPr>
          <a:xfrm>
            <a:off x="8298517" y="3673361"/>
            <a:ext cx="8236283" cy="4502579"/>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Nếu em là Tiến, em sẽ cố gắng chăm chỉ học hành hơn nữa để có kết quả tốt, xin phép bố mẹ tiếp tục tham gia các hoạt động lao động và hứa sẽ không bỏ bê việc học nữa.</a:t>
            </a:r>
            <a:endParaRPr lang="vi-VN" sz="4000" i="1" dirty="0" err="1">
              <a:solidFill>
                <a:srgbClr val="FF0000"/>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18811747-C1B1-EA80-9B3E-F38787A44EE2}"/>
              </a:ext>
            </a:extLst>
          </p:cNvPr>
          <p:cNvGrpSpPr/>
          <p:nvPr/>
        </p:nvGrpSpPr>
        <p:grpSpPr>
          <a:xfrm>
            <a:off x="5446400" y="0"/>
            <a:ext cx="7583876" cy="1388058"/>
            <a:chOff x="4834930" y="84191"/>
            <a:chExt cx="7359542" cy="1232175"/>
          </a:xfrm>
        </p:grpSpPr>
        <p:sp>
          <p:nvSpPr>
            <p:cNvPr id="6" name="Round Same Side Corner Rectangle 11">
              <a:extLst>
                <a:ext uri="{FF2B5EF4-FFF2-40B4-BE49-F238E27FC236}">
                  <a16:creationId xmlns:a16="http://schemas.microsoft.com/office/drawing/2014/main" id="{4A1CD4B8-131D-A26F-D795-2C4E08912285}"/>
                </a:ext>
              </a:extLst>
            </p:cNvPr>
            <p:cNvSpPr/>
            <p:nvPr/>
          </p:nvSpPr>
          <p:spPr>
            <a:xfrm flipV="1">
              <a:off x="4834930" y="84191"/>
              <a:ext cx="7359542" cy="1232175"/>
            </a:xfrm>
            <a:prstGeom prst="round2SameRect">
              <a:avLst>
                <a:gd name="adj1" fmla="val 37720"/>
                <a:gd name="adj2" fmla="val 0"/>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00ABA1-C12F-9A48-63EB-1DC498C9FBD3}"/>
                </a:ext>
              </a:extLst>
            </p:cNvPr>
            <p:cNvSpPr txBox="1"/>
            <p:nvPr/>
          </p:nvSpPr>
          <p:spPr>
            <a:xfrm>
              <a:off x="5254230" y="277036"/>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9" name="Picture 13">
            <a:extLst>
              <a:ext uri="{FF2B5EF4-FFF2-40B4-BE49-F238E27FC236}">
                <a16:creationId xmlns:a16="http://schemas.microsoft.com/office/drawing/2014/main" id="{AE71C712-F696-12AA-41CE-F3D40526E0C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75217" y="9065830"/>
            <a:ext cx="1268623" cy="766344"/>
          </a:xfrm>
          <a:prstGeom prst="rect">
            <a:avLst/>
          </a:prstGeom>
        </p:spPr>
      </p:pic>
      <p:grpSp>
        <p:nvGrpSpPr>
          <p:cNvPr id="10" name="Group 9">
            <a:extLst>
              <a:ext uri="{FF2B5EF4-FFF2-40B4-BE49-F238E27FC236}">
                <a16:creationId xmlns:a16="http://schemas.microsoft.com/office/drawing/2014/main" id="{92B2B6D2-A8EA-10E4-3E6C-368C85414A71}"/>
              </a:ext>
            </a:extLst>
          </p:cNvPr>
          <p:cNvGrpSpPr/>
          <p:nvPr/>
        </p:nvGrpSpPr>
        <p:grpSpPr>
          <a:xfrm>
            <a:off x="756941" y="2400300"/>
            <a:ext cx="6324600" cy="7048702"/>
            <a:chOff x="756941" y="2400300"/>
            <a:chExt cx="6324600" cy="7048702"/>
          </a:xfrm>
        </p:grpSpPr>
        <p:grpSp>
          <p:nvGrpSpPr>
            <p:cNvPr id="12" name="Group 11">
              <a:extLst>
                <a:ext uri="{FF2B5EF4-FFF2-40B4-BE49-F238E27FC236}">
                  <a16:creationId xmlns:a16="http://schemas.microsoft.com/office/drawing/2014/main" id="{59F3FDC2-A524-F397-BC6D-9620DB313C76}"/>
                </a:ext>
              </a:extLst>
            </p:cNvPr>
            <p:cNvGrpSpPr/>
            <p:nvPr/>
          </p:nvGrpSpPr>
          <p:grpSpPr>
            <a:xfrm>
              <a:off x="756941" y="2400300"/>
              <a:ext cx="6324600" cy="7048702"/>
              <a:chOff x="812040" y="2102692"/>
              <a:chExt cx="6324600" cy="7048702"/>
            </a:xfrm>
          </p:grpSpPr>
          <p:sp>
            <p:nvSpPr>
              <p:cNvPr id="14" name="Freeform 7">
                <a:extLst>
                  <a:ext uri="{FF2B5EF4-FFF2-40B4-BE49-F238E27FC236}">
                    <a16:creationId xmlns:a16="http://schemas.microsoft.com/office/drawing/2014/main" id="{94FC0570-BB43-F06F-0D97-B3BECE438F3C}"/>
                  </a:ext>
                </a:extLst>
              </p:cNvPr>
              <p:cNvSpPr/>
              <p:nvPr/>
            </p:nvSpPr>
            <p:spPr>
              <a:xfrm>
                <a:off x="812040" y="2102692"/>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1472D0B0-AF30-1C63-D191-A818D1826C27}"/>
                  </a:ext>
                </a:extLst>
              </p:cNvPr>
              <p:cNvGrpSpPr/>
              <p:nvPr/>
            </p:nvGrpSpPr>
            <p:grpSpPr>
              <a:xfrm>
                <a:off x="1075815" y="2487557"/>
                <a:ext cx="5826740" cy="1867726"/>
                <a:chOff x="1426698" y="3199063"/>
                <a:chExt cx="5826740" cy="1867726"/>
              </a:xfrm>
            </p:grpSpPr>
            <p:sp>
              <p:nvSpPr>
                <p:cNvPr id="18" name="Freeform 10">
                  <a:extLst>
                    <a:ext uri="{FF2B5EF4-FFF2-40B4-BE49-F238E27FC236}">
                      <a16:creationId xmlns:a16="http://schemas.microsoft.com/office/drawing/2014/main" id="{D7F66068-1C30-5079-F2DD-030C24E50492}"/>
                    </a:ext>
                  </a:extLst>
                </p:cNvPr>
                <p:cNvSpPr/>
                <p:nvPr/>
              </p:nvSpPr>
              <p:spPr>
                <a:xfrm>
                  <a:off x="1426698" y="3199063"/>
                  <a:ext cx="582674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1A2BC25-C172-C401-5F0A-BF6DE7449021}"/>
                    </a:ext>
                  </a:extLst>
                </p:cNvPr>
                <p:cNvSpPr txBox="1"/>
                <p:nvPr/>
              </p:nvSpPr>
              <p:spPr>
                <a:xfrm>
                  <a:off x="1426698" y="3822113"/>
                  <a:ext cx="5733338"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TÌNH HUỐNG 2</a:t>
                  </a:r>
                  <a:endParaRPr lang="en-US" sz="4400" b="1" dirty="0">
                    <a:solidFill>
                      <a:srgbClr val="C00000"/>
                    </a:solidFill>
                    <a:latin typeface="Arial" panose="020B0604020202020204" pitchFamily="34" charset="0"/>
                    <a:cs typeface="Arial" panose="020B0604020202020204" pitchFamily="34" charset="0"/>
                  </a:endParaRPr>
                </a:p>
              </p:txBody>
            </p:sp>
          </p:grpSp>
        </p:grpSp>
        <p:pic>
          <p:nvPicPr>
            <p:cNvPr id="8" name="Picture 7" descr="A person scolding a child&#10;&#10;Description automatically generated">
              <a:extLst>
                <a:ext uri="{FF2B5EF4-FFF2-40B4-BE49-F238E27FC236}">
                  <a16:creationId xmlns:a16="http://schemas.microsoft.com/office/drawing/2014/main" id="{1CCBBF53-4669-65B6-54BD-FD161EFF8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131" y="5441695"/>
              <a:ext cx="5747325" cy="3218502"/>
            </a:xfrm>
            <a:prstGeom prst="rect">
              <a:avLst/>
            </a:prstGeom>
          </p:spPr>
        </p:pic>
      </p:grpSp>
    </p:spTree>
    <p:extLst>
      <p:ext uri="{BB962C8B-B14F-4D97-AF65-F5344CB8AC3E}">
        <p14:creationId xmlns:p14="http://schemas.microsoft.com/office/powerpoint/2010/main" val="198693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2A63CC5E-AAF7-C2CA-68C9-5B969853517B}"/>
              </a:ext>
            </a:extLst>
          </p:cNvPr>
          <p:cNvGrpSpPr/>
          <p:nvPr/>
        </p:nvGrpSpPr>
        <p:grpSpPr>
          <a:xfrm>
            <a:off x="1028700" y="1028700"/>
            <a:ext cx="16230600" cy="8229600"/>
            <a:chOff x="0" y="0"/>
            <a:chExt cx="4274726" cy="2167467"/>
          </a:xfrm>
        </p:grpSpPr>
        <p:sp>
          <p:nvSpPr>
            <p:cNvPr id="13" name="Freeform 4">
              <a:extLst>
                <a:ext uri="{FF2B5EF4-FFF2-40B4-BE49-F238E27FC236}">
                  <a16:creationId xmlns:a16="http://schemas.microsoft.com/office/drawing/2014/main" id="{FC9D2C1D-BDF9-5E76-799C-711E8B3FE5AA}"/>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1C5">
                <a:alpha val="89804"/>
              </a:srgbClr>
            </a:solidFill>
          </p:spPr>
          <p:txBody>
            <a:bodyPr/>
            <a:lstStyle/>
            <a:p>
              <a:endParaRPr lang="en-US"/>
            </a:p>
          </p:txBody>
        </p:sp>
        <p:sp>
          <p:nvSpPr>
            <p:cNvPr id="14" name="TextBox 13">
              <a:extLst>
                <a:ext uri="{FF2B5EF4-FFF2-40B4-BE49-F238E27FC236}">
                  <a16:creationId xmlns:a16="http://schemas.microsoft.com/office/drawing/2014/main" id="{D259068B-8B0A-6D95-10B2-F1166E46C72D}"/>
                </a:ext>
              </a:extLst>
            </p:cNvPr>
            <p:cNvSpPr txBox="1"/>
            <p:nvPr/>
          </p:nvSpPr>
          <p:spPr>
            <a:xfrm>
              <a:off x="0" y="-28575"/>
              <a:ext cx="812800" cy="841375"/>
            </a:xfrm>
            <a:prstGeom prst="rect">
              <a:avLst/>
            </a:prstGeom>
          </p:spPr>
          <p:txBody>
            <a:bodyPr lIns="50800" tIns="50800" rIns="50800" bIns="50800" rtlCol="0" anchor="ctr"/>
            <a:lstStyle/>
            <a:p>
              <a:pPr algn="ctr">
                <a:lnSpc>
                  <a:spcPts val="3022"/>
                </a:lnSpc>
              </a:pPr>
              <a:endParaRPr/>
            </a:p>
          </p:txBody>
        </p:sp>
      </p:grpSp>
      <p:sp>
        <p:nvSpPr>
          <p:cNvPr id="15" name="TextBox 20">
            <a:extLst>
              <a:ext uri="{FF2B5EF4-FFF2-40B4-BE49-F238E27FC236}">
                <a16:creationId xmlns:a16="http://schemas.microsoft.com/office/drawing/2014/main" id="{72C6BFC5-A6BA-4AEB-03A1-CECDA4092A1C}"/>
              </a:ext>
            </a:extLst>
          </p:cNvPr>
          <p:cNvSpPr txBox="1"/>
          <p:nvPr/>
        </p:nvSpPr>
        <p:spPr>
          <a:xfrm>
            <a:off x="1866542" y="3145907"/>
            <a:ext cx="14554916" cy="294542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VẬN DỤNG</a:t>
            </a:r>
            <a:endParaRPr lang="vi-VN" sz="68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1C80A736-134F-438C-DE7F-D883280E8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8200" y="8208535"/>
            <a:ext cx="8500994" cy="2316521"/>
          </a:xfrm>
          <a:prstGeom prst="rect">
            <a:avLst/>
          </a:prstGeom>
        </p:spPr>
      </p:pic>
      <p:sp>
        <p:nvSpPr>
          <p:cNvPr id="17" name="Freeform 6">
            <a:extLst>
              <a:ext uri="{FF2B5EF4-FFF2-40B4-BE49-F238E27FC236}">
                <a16:creationId xmlns:a16="http://schemas.microsoft.com/office/drawing/2014/main" id="{AAC48E84-4C70-7DB3-52AE-3BD1E09B8908}"/>
              </a:ext>
            </a:extLst>
          </p:cNvPr>
          <p:cNvSpPr/>
          <p:nvPr/>
        </p:nvSpPr>
        <p:spPr>
          <a:xfrm>
            <a:off x="339984" y="7311401"/>
            <a:ext cx="1377431" cy="1946899"/>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4"/>
            <a:stretch>
              <a:fillRect/>
            </a:stretch>
          </a:blipFill>
        </p:spPr>
        <p:txBody>
          <a:bodyPr/>
          <a:lstStyle/>
          <a:p>
            <a:endParaRPr lang="en-US"/>
          </a:p>
        </p:txBody>
      </p:sp>
      <p:sp>
        <p:nvSpPr>
          <p:cNvPr id="18" name="Freeform 12">
            <a:extLst>
              <a:ext uri="{FF2B5EF4-FFF2-40B4-BE49-F238E27FC236}">
                <a16:creationId xmlns:a16="http://schemas.microsoft.com/office/drawing/2014/main" id="{9C1256EC-CF63-456C-F2A4-2948FC6781E9}"/>
              </a:ext>
            </a:extLst>
          </p:cNvPr>
          <p:cNvSpPr/>
          <p:nvPr/>
        </p:nvSpPr>
        <p:spPr>
          <a:xfrm rot="-9085359">
            <a:off x="15774551" y="-183448"/>
            <a:ext cx="3208635" cy="3168527"/>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429242391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Freeform 6"/>
          <p:cNvSpPr/>
          <p:nvPr/>
        </p:nvSpPr>
        <p:spPr>
          <a:xfrm rot="20870892">
            <a:off x="17079715" y="27198"/>
            <a:ext cx="1254589" cy="1338136"/>
          </a:xfrm>
          <a:custGeom>
            <a:avLst/>
            <a:gdLst/>
            <a:ahLst/>
            <a:cxnLst/>
            <a:rect l="l" t="t" r="r" b="b"/>
            <a:pathLst>
              <a:path w="3908119" h="3859267">
                <a:moveTo>
                  <a:pt x="0" y="0"/>
                </a:moveTo>
                <a:lnTo>
                  <a:pt x="3908118" y="0"/>
                </a:lnTo>
                <a:lnTo>
                  <a:pt x="3908118" y="3859267"/>
                </a:lnTo>
                <a:lnTo>
                  <a:pt x="0" y="385926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C8AE30F-5167-B173-DC56-FE34178D1426}"/>
              </a:ext>
            </a:extLst>
          </p:cNvPr>
          <p:cNvSpPr txBox="1"/>
          <p:nvPr/>
        </p:nvSpPr>
        <p:spPr>
          <a:xfrm>
            <a:off x="1700292" y="477457"/>
            <a:ext cx="15055832"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Hoạt động 1: Chia sẻ với các bạn về những tấm gương lao động tích cực, tự giác mà em biết</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F858D305-375F-4E17-4F54-FA0AF03E763E}"/>
              </a:ext>
            </a:extLst>
          </p:cNvPr>
          <p:cNvGrpSpPr/>
          <p:nvPr/>
        </p:nvGrpSpPr>
        <p:grpSpPr>
          <a:xfrm>
            <a:off x="685800" y="2569489"/>
            <a:ext cx="16537801" cy="2258691"/>
            <a:chOff x="865509" y="2602491"/>
            <a:chExt cx="16537801" cy="2258691"/>
          </a:xfrm>
        </p:grpSpPr>
        <p:sp>
          <p:nvSpPr>
            <p:cNvPr id="13" name="TextBox 12">
              <a:extLst>
                <a:ext uri="{FF2B5EF4-FFF2-40B4-BE49-F238E27FC236}">
                  <a16:creationId xmlns:a16="http://schemas.microsoft.com/office/drawing/2014/main" id="{123740AC-545D-CF4A-1CB4-B393F50E275D}"/>
                </a:ext>
              </a:extLst>
            </p:cNvPr>
            <p:cNvSpPr txBox="1"/>
            <p:nvPr/>
          </p:nvSpPr>
          <p:spPr>
            <a:xfrm>
              <a:off x="3124200" y="2842118"/>
              <a:ext cx="14279110" cy="2019064"/>
            </a:xfrm>
            <a:prstGeom prst="roundRect">
              <a:avLst/>
            </a:prstGeom>
            <a:solidFill>
              <a:schemeClr val="accent5">
                <a:lumMod val="20000"/>
                <a:lumOff val="80000"/>
              </a:schemeClr>
            </a:solid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Em hãy </a:t>
              </a:r>
              <a:r>
                <a:rPr lang="en-US" sz="4000">
                  <a:latin typeface="Arial" panose="020B0604020202020204" pitchFamily="34" charset="0"/>
                  <a:cs typeface="Arial" panose="020B0604020202020204" pitchFamily="34" charset="0"/>
                </a:rPr>
                <a:t>n</a:t>
              </a:r>
              <a:r>
                <a:rPr lang="vi-VN" sz="4000">
                  <a:latin typeface="Arial" panose="020B0604020202020204" pitchFamily="34" charset="0"/>
                  <a:cs typeface="Arial" panose="020B0604020202020204" pitchFamily="34" charset="0"/>
                </a:rPr>
                <a:t>êu</a:t>
              </a:r>
              <a:r>
                <a:rPr lang="en-US" sz="4000">
                  <a:latin typeface="Arial" panose="020B0604020202020204" pitchFamily="34" charset="0"/>
                  <a:cs typeface="Arial" panose="020B0604020202020204" pitchFamily="34" charset="0"/>
                </a:rPr>
                <a:t> và chia sẻ trước lớp</a:t>
              </a:r>
              <a:r>
                <a:rPr lang="vi-VN" sz="4000">
                  <a:latin typeface="Arial" panose="020B0604020202020204" pitchFamily="34" charset="0"/>
                  <a:cs typeface="Arial" panose="020B0604020202020204" pitchFamily="34" charset="0"/>
                </a:rPr>
                <a:t> những tấm gương tích cực, tự giác trong lao động.</a:t>
              </a:r>
              <a:endParaRPr lang="en-US" sz="4000" i="1">
                <a:latin typeface="Arial" panose="020B0604020202020204" pitchFamily="34" charset="0"/>
                <a:cs typeface="Arial" panose="020B0604020202020204" pitchFamily="34" charset="0"/>
              </a:endParaRPr>
            </a:p>
          </p:txBody>
        </p:sp>
        <p:pic>
          <p:nvPicPr>
            <p:cNvPr id="15" name="Picture 14" descr="A person reading a book&#10;&#10;Description automatically generated with low confidence">
              <a:extLst>
                <a:ext uri="{FF2B5EF4-FFF2-40B4-BE49-F238E27FC236}">
                  <a16:creationId xmlns:a16="http://schemas.microsoft.com/office/drawing/2014/main" id="{9EE8C20A-620A-CCB3-7B92-2425B32D5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09" y="2602491"/>
              <a:ext cx="2258691" cy="2258691"/>
            </a:xfrm>
            <a:prstGeom prst="rect">
              <a:avLst/>
            </a:prstGeom>
          </p:spPr>
        </p:pic>
      </p:grpSp>
      <p:grpSp>
        <p:nvGrpSpPr>
          <p:cNvPr id="17" name="Group 16">
            <a:extLst>
              <a:ext uri="{FF2B5EF4-FFF2-40B4-BE49-F238E27FC236}">
                <a16:creationId xmlns:a16="http://schemas.microsoft.com/office/drawing/2014/main" id="{E4F292D1-7E2C-AC39-D4CA-FCCE8BFE82D3}"/>
              </a:ext>
            </a:extLst>
          </p:cNvPr>
          <p:cNvGrpSpPr/>
          <p:nvPr/>
        </p:nvGrpSpPr>
        <p:grpSpPr>
          <a:xfrm>
            <a:off x="1241379" y="5507947"/>
            <a:ext cx="4172822" cy="4281797"/>
            <a:chOff x="1552079" y="5151991"/>
            <a:chExt cx="4172822" cy="4281797"/>
          </a:xfrm>
        </p:grpSpPr>
        <p:sp>
          <p:nvSpPr>
            <p:cNvPr id="18" name="Rectangle 17">
              <a:extLst>
                <a:ext uri="{FF2B5EF4-FFF2-40B4-BE49-F238E27FC236}">
                  <a16:creationId xmlns:a16="http://schemas.microsoft.com/office/drawing/2014/main" id="{90961373-4489-8DCB-9613-3F2EE15E86F8}"/>
                </a:ext>
              </a:extLst>
            </p:cNvPr>
            <p:cNvSpPr/>
            <p:nvPr/>
          </p:nvSpPr>
          <p:spPr>
            <a:xfrm>
              <a:off x="1842576" y="5151991"/>
              <a:ext cx="3591829" cy="1226761"/>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FF0000"/>
                  </a:solidFill>
                  <a:latin typeface="Arial" panose="020B0604020202020204" pitchFamily="34" charset="0"/>
                  <a:cs typeface="Arial" panose="020B0604020202020204" pitchFamily="34" charset="0"/>
                </a:rPr>
                <a:t>GỢI Ý</a:t>
              </a:r>
            </a:p>
          </p:txBody>
        </p:sp>
        <p:pic>
          <p:nvPicPr>
            <p:cNvPr id="19" name="Picture 3">
              <a:extLst>
                <a:ext uri="{FF2B5EF4-FFF2-40B4-BE49-F238E27FC236}">
                  <a16:creationId xmlns:a16="http://schemas.microsoft.com/office/drawing/2014/main" id="{6D57C2D0-15AD-E3D6-E731-C3AD3BEAA2D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2079" y="6836205"/>
              <a:ext cx="4172822" cy="2597583"/>
            </a:xfrm>
            <a:prstGeom prst="rect">
              <a:avLst/>
            </a:prstGeom>
          </p:spPr>
        </p:pic>
      </p:grpSp>
      <p:pic>
        <p:nvPicPr>
          <p:cNvPr id="1026" name="Picture 2" descr="Chủ tịch Hồ Chí Minh - Anh hùng giải phóng dân tộc, lãnh tụ thiên tài của  Đảng và Nhân dân Việt Nam">
            <a:extLst>
              <a:ext uri="{FF2B5EF4-FFF2-40B4-BE49-F238E27FC236}">
                <a16:creationId xmlns:a16="http://schemas.microsoft.com/office/drawing/2014/main" id="{F99DFC78-CE99-449E-49A2-3CC3F9606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620847"/>
            <a:ext cx="3789644" cy="314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1B4B62F-0C37-B1A6-F33B-DB3C34031DB0}"/>
              </a:ext>
            </a:extLst>
          </p:cNvPr>
          <p:cNvSpPr txBox="1"/>
          <p:nvPr/>
        </p:nvSpPr>
        <p:spPr>
          <a:xfrm>
            <a:off x="5809953" y="9130383"/>
            <a:ext cx="5733338" cy="646331"/>
          </a:xfrm>
          <a:prstGeom prst="rect">
            <a:avLst/>
          </a:prstGeom>
          <a:noFill/>
        </p:spPr>
        <p:txBody>
          <a:bodyPr wrap="square" rtlCol="0">
            <a:spAutoFit/>
          </a:bodyPr>
          <a:lstStyle/>
          <a:p>
            <a:pPr algn="ctr"/>
            <a:r>
              <a:rPr lang="en-US" sz="3600" i="1">
                <a:latin typeface="Arial" panose="020B0604020202020204" pitchFamily="34" charset="0"/>
                <a:cs typeface="Arial" panose="020B0604020202020204" pitchFamily="34" charset="0"/>
              </a:rPr>
              <a:t>Chủ tịch Hồ Chí Minh</a:t>
            </a:r>
            <a:endParaRPr lang="en-US" sz="3600" i="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5F611CD-E9CC-05CB-6E81-60E390DE12EB}"/>
              </a:ext>
            </a:extLst>
          </p:cNvPr>
          <p:cNvSpPr txBox="1"/>
          <p:nvPr/>
        </p:nvSpPr>
        <p:spPr>
          <a:xfrm>
            <a:off x="11351615" y="9114054"/>
            <a:ext cx="6344508" cy="646331"/>
          </a:xfrm>
          <a:prstGeom prst="rect">
            <a:avLst/>
          </a:prstGeom>
          <a:noFill/>
        </p:spPr>
        <p:txBody>
          <a:bodyPr wrap="square" rtlCol="0">
            <a:spAutoFit/>
          </a:bodyPr>
          <a:lstStyle/>
          <a:p>
            <a:pPr algn="ctr"/>
            <a:r>
              <a:rPr lang="en-US" sz="3600" i="1">
                <a:latin typeface="Arial" panose="020B0604020202020204" pitchFamily="34" charset="0"/>
                <a:cs typeface="Arial" panose="020B0604020202020204" pitchFamily="34" charset="0"/>
              </a:rPr>
              <a:t>Thầy giáo Nguyễn Ngọc Ký</a:t>
            </a:r>
            <a:endParaRPr lang="en-US" sz="3600" i="1" dirty="0">
              <a:latin typeface="Arial" panose="020B0604020202020204" pitchFamily="34" charset="0"/>
              <a:cs typeface="Arial" panose="020B0604020202020204" pitchFamily="34" charset="0"/>
            </a:endParaRPr>
          </a:p>
        </p:txBody>
      </p:sp>
      <p:pic>
        <p:nvPicPr>
          <p:cNvPr id="1028" name="Picture 4" descr="Cuộc đời nhà giáo ưu tú Nguyễn Ngọc Ký - tấm gương sáng lay động triệu người">
            <a:extLst>
              <a:ext uri="{FF2B5EF4-FFF2-40B4-BE49-F238E27FC236}">
                <a16:creationId xmlns:a16="http://schemas.microsoft.com/office/drawing/2014/main" id="{A29F0272-6412-424A-98DA-3D127C1BD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5414" y="5620846"/>
            <a:ext cx="4410710" cy="314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109683"/>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ppt_x"/>
                                          </p:val>
                                        </p:tav>
                                        <p:tav tm="100000">
                                          <p:val>
                                            <p:strVal val="#ppt_x"/>
                                          </p:val>
                                        </p:tav>
                                      </p:tavLst>
                                    </p:anim>
                                    <p:anim calcmode="lin" valueType="num">
                                      <p:cBhvr additive="base">
                                        <p:cTn id="32" dur="500" fill="hold"/>
                                        <p:tgtEl>
                                          <p:spTgt spid="10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1" name="Freeform 11">
            <a:extLst>
              <a:ext uri="{FF2B5EF4-FFF2-40B4-BE49-F238E27FC236}">
                <a16:creationId xmlns:a16="http://schemas.microsoft.com/office/drawing/2014/main" id="{E0D84625-CA3E-FB6E-273A-D6453E4F3CBD}"/>
              </a:ext>
            </a:extLst>
          </p:cNvPr>
          <p:cNvSpPr/>
          <p:nvPr/>
        </p:nvSpPr>
        <p:spPr>
          <a:xfrm rot="13790302">
            <a:off x="16874903" y="-185751"/>
            <a:ext cx="1549122" cy="1590702"/>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7F9B529-8672-3630-AEB8-D8DDE57F7C03}"/>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11" name="Freeform 5">
            <a:extLst>
              <a:ext uri="{FF2B5EF4-FFF2-40B4-BE49-F238E27FC236}">
                <a16:creationId xmlns:a16="http://schemas.microsoft.com/office/drawing/2014/main" id="{C8CD22D9-2F3A-6593-F6C0-01024A7AC365}"/>
              </a:ext>
            </a:extLst>
          </p:cNvPr>
          <p:cNvSpPr/>
          <p:nvPr/>
        </p:nvSpPr>
        <p:spPr>
          <a:xfrm rot="10800000">
            <a:off x="6172200" y="2677729"/>
            <a:ext cx="11387825" cy="701040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Freeform 12">
            <a:extLst>
              <a:ext uri="{FF2B5EF4-FFF2-40B4-BE49-F238E27FC236}">
                <a16:creationId xmlns:a16="http://schemas.microsoft.com/office/drawing/2014/main" id="{B883D2ED-E275-719E-C3CE-27D1570B6195}"/>
              </a:ext>
            </a:extLst>
          </p:cNvPr>
          <p:cNvSpPr/>
          <p:nvPr/>
        </p:nvSpPr>
        <p:spPr>
          <a:xfrm rot="10800000">
            <a:off x="727976" y="2677728"/>
            <a:ext cx="4945207" cy="701040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2">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9B9C8BC-F539-A3DF-E06E-84BF6ADF60F6}"/>
              </a:ext>
            </a:extLst>
          </p:cNvPr>
          <p:cNvSpPr txBox="1"/>
          <p:nvPr/>
        </p:nvSpPr>
        <p:spPr>
          <a:xfrm>
            <a:off x="6629400" y="2857500"/>
            <a:ext cx="10363200" cy="663765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3600">
                <a:latin typeface="Arial" panose="020B0604020202020204" pitchFamily="34" charset="0"/>
                <a:ea typeface="Calibri" panose="020F0502020204030204" pitchFamily="34" charset="0"/>
                <a:cs typeface="Arial" panose="020B0604020202020204" pitchFamily="34" charset="0"/>
              </a:rPr>
              <a:t>Các em sử dụng một tấm bìa hoặc giấy A4 để ghi lại các công việc mà bản thân có thể làm trong từng ngày của tuần tiếp theo, nêu thời gian thực hiện và kết quả thực hiện các công việc đó (có thể thực hiện theo mẫu dưới đây)</a:t>
            </a:r>
          </a:p>
          <a:p>
            <a:pPr marL="571500" indent="-571500" algn="just">
              <a:lnSpc>
                <a:spcPct val="150000"/>
              </a:lnSpc>
              <a:buFont typeface="Courier New" panose="02070309020205020404" pitchFamily="49" charset="0"/>
              <a:buChar char="o"/>
            </a:pP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Lưu ý: </a:t>
            </a:r>
            <a:r>
              <a:rPr lang="en-US" sz="3600">
                <a:latin typeface="Arial" panose="020B0604020202020204" pitchFamily="34" charset="0"/>
                <a:ea typeface="Calibri" panose="020F0502020204030204" pitchFamily="34" charset="0"/>
                <a:cs typeface="Arial" panose="020B0604020202020204" pitchFamily="34" charset="0"/>
              </a:rPr>
              <a:t>Khuyến khích trang trí sản phẩm mang tính thẩm mĩ và sáng tạo; trang trí các bông hoa, tô màu sắc,…</a:t>
            </a:r>
          </a:p>
        </p:txBody>
      </p:sp>
      <p:sp>
        <p:nvSpPr>
          <p:cNvPr id="23" name="TextBox 22">
            <a:extLst>
              <a:ext uri="{FF2B5EF4-FFF2-40B4-BE49-F238E27FC236}">
                <a16:creationId xmlns:a16="http://schemas.microsoft.com/office/drawing/2014/main" id="{B3A5130E-C441-FF99-AC99-14D2ACF8F310}"/>
              </a:ext>
            </a:extLst>
          </p:cNvPr>
          <p:cNvSpPr txBox="1"/>
          <p:nvPr/>
        </p:nvSpPr>
        <p:spPr>
          <a:xfrm>
            <a:off x="1999241" y="433938"/>
            <a:ext cx="14289517"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Hoạt động 2: Xây dựng và thực hiện kế hoạch tham gia lao động của em trong gia đình</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11">
            <a:extLst>
              <a:ext uri="{FF2B5EF4-FFF2-40B4-BE49-F238E27FC236}">
                <a16:creationId xmlns:a16="http://schemas.microsoft.com/office/drawing/2014/main" id="{11468E34-CA53-E582-52C3-B5E5A67F32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33418" y="4887115"/>
            <a:ext cx="4978746" cy="4424861"/>
          </a:xfrm>
          <a:prstGeom prst="rect">
            <a:avLst/>
          </a:prstGeom>
        </p:spPr>
      </p:pic>
      <p:sp>
        <p:nvSpPr>
          <p:cNvPr id="26" name="Freeform 10">
            <a:extLst>
              <a:ext uri="{FF2B5EF4-FFF2-40B4-BE49-F238E27FC236}">
                <a16:creationId xmlns:a16="http://schemas.microsoft.com/office/drawing/2014/main" id="{CB0971ED-79C6-1C06-8BE4-4704B27D9F03}"/>
              </a:ext>
            </a:extLst>
          </p:cNvPr>
          <p:cNvSpPr/>
          <p:nvPr/>
        </p:nvSpPr>
        <p:spPr>
          <a:xfrm>
            <a:off x="16626241" y="8904209"/>
            <a:ext cx="1073070" cy="815533"/>
          </a:xfrm>
          <a:custGeom>
            <a:avLst/>
            <a:gdLst/>
            <a:ahLst/>
            <a:cxnLst/>
            <a:rect l="l" t="t" r="r" b="b"/>
            <a:pathLst>
              <a:path w="1073070" h="815533">
                <a:moveTo>
                  <a:pt x="0" y="0"/>
                </a:moveTo>
                <a:lnTo>
                  <a:pt x="1073070" y="0"/>
                </a:lnTo>
                <a:lnTo>
                  <a:pt x="1073070" y="815533"/>
                </a:lnTo>
                <a:lnTo>
                  <a:pt x="0" y="8155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799226"/>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outVertical)">
                                      <p:cBhvr>
                                        <p:cTn id="23" dur="500"/>
                                        <p:tgtEl>
                                          <p:spTgt spid="22">
                                            <p:txEl>
                                              <p:pRg st="0" end="0"/>
                                            </p:txEl>
                                          </p:spTgt>
                                        </p:tgtEl>
                                      </p:cBhvr>
                                    </p:animEffect>
                                  </p:childTnLst>
                                </p:cTn>
                              </p:par>
                            </p:childTnLst>
                          </p:cTn>
                        </p:par>
                        <p:par>
                          <p:cTn id="24" fill="hold">
                            <p:stCondLst>
                              <p:cond delay="500"/>
                            </p:stCondLst>
                            <p:childTnLst>
                              <p:par>
                                <p:cTn id="25" presetID="16" presetClass="entr" presetSubtype="37" fill="hold" grpId="0" nodeType="after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Effect transition="in" filter="barn(outVertical)">
                                      <p:cBhvr>
                                        <p:cTn id="27"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build="p"/>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06A3A63-4817-AF69-7655-17239B8B35C8}"/>
              </a:ext>
            </a:extLst>
          </p:cNvPr>
          <p:cNvGraphicFramePr>
            <a:graphicFrameLocks noGrp="1"/>
          </p:cNvGraphicFramePr>
          <p:nvPr>
            <p:extLst>
              <p:ext uri="{D42A27DB-BD31-4B8C-83A1-F6EECF244321}">
                <p14:modId xmlns:p14="http://schemas.microsoft.com/office/powerpoint/2010/main" val="1202400322"/>
              </p:ext>
            </p:extLst>
          </p:nvPr>
        </p:nvGraphicFramePr>
        <p:xfrm>
          <a:off x="800100" y="990599"/>
          <a:ext cx="16687799" cy="8420100"/>
        </p:xfrm>
        <a:graphic>
          <a:graphicData uri="http://schemas.openxmlformats.org/drawingml/2006/table">
            <a:tbl>
              <a:tblPr firstRow="1" firstCol="1" bandRow="1">
                <a:tableStyleId>{93296810-A885-4BE3-A3E7-6D5BEEA58F35}</a:tableStyleId>
              </a:tblPr>
              <a:tblGrid>
                <a:gridCol w="3353156">
                  <a:extLst>
                    <a:ext uri="{9D8B030D-6E8A-4147-A177-3AD203B41FA5}">
                      <a16:colId xmlns:a16="http://schemas.microsoft.com/office/drawing/2014/main" val="3358614695"/>
                    </a:ext>
                  </a:extLst>
                </a:gridCol>
                <a:gridCol w="5028680">
                  <a:extLst>
                    <a:ext uri="{9D8B030D-6E8A-4147-A177-3AD203B41FA5}">
                      <a16:colId xmlns:a16="http://schemas.microsoft.com/office/drawing/2014/main" val="2097245987"/>
                    </a:ext>
                  </a:extLst>
                </a:gridCol>
                <a:gridCol w="3900866">
                  <a:extLst>
                    <a:ext uri="{9D8B030D-6E8A-4147-A177-3AD203B41FA5}">
                      <a16:colId xmlns:a16="http://schemas.microsoft.com/office/drawing/2014/main" val="1141885541"/>
                    </a:ext>
                  </a:extLst>
                </a:gridCol>
                <a:gridCol w="4405097">
                  <a:extLst>
                    <a:ext uri="{9D8B030D-6E8A-4147-A177-3AD203B41FA5}">
                      <a16:colId xmlns:a16="http://schemas.microsoft.com/office/drawing/2014/main" val="655735253"/>
                    </a:ext>
                  </a:extLst>
                </a:gridCol>
              </a:tblGrid>
              <a:tr h="2440952">
                <a:tc>
                  <a:txBody>
                    <a:bodyPr/>
                    <a:lstStyle/>
                    <a:p>
                      <a:pPr marL="0" marR="0" algn="ctr">
                        <a:lnSpc>
                          <a:spcPct val="150000"/>
                        </a:lnSpc>
                        <a:spcBef>
                          <a:spcPts val="100"/>
                        </a:spcBef>
                        <a:spcAft>
                          <a:spcPts val="100"/>
                        </a:spcAft>
                      </a:pPr>
                      <a:r>
                        <a:rPr lang="fr-FR" sz="3000">
                          <a:solidFill>
                            <a:schemeClr val="tx1"/>
                          </a:solidFill>
                          <a:effectLst/>
                          <a:latin typeface="Arial" panose="020B0604020202020204" pitchFamily="34" charset="0"/>
                          <a:cs typeface="Arial" panose="020B0604020202020204" pitchFamily="34" charset="0"/>
                        </a:rPr>
                        <a:t>Tên công việc của gia đình</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3000">
                          <a:solidFill>
                            <a:schemeClr val="tx1"/>
                          </a:solidFill>
                          <a:effectLst/>
                          <a:latin typeface="Arial" panose="020B0604020202020204" pitchFamily="34" charset="0"/>
                          <a:cs typeface="Arial" panose="020B0604020202020204" pitchFamily="34" charset="0"/>
                        </a:rPr>
                        <a:t>Việc em có thể tham gia</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3000">
                          <a:solidFill>
                            <a:schemeClr val="tx1"/>
                          </a:solidFill>
                          <a:effectLst/>
                          <a:latin typeface="Arial" panose="020B0604020202020204" pitchFamily="34" charset="0"/>
                          <a:cs typeface="Arial" panose="020B0604020202020204" pitchFamily="34" charset="0"/>
                        </a:rPr>
                        <a:t>Thời gian thực hiện</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3000">
                          <a:solidFill>
                            <a:schemeClr val="tx1"/>
                          </a:solidFill>
                          <a:effectLst/>
                          <a:latin typeface="Arial" panose="020B0604020202020204" pitchFamily="34" charset="0"/>
                          <a:cs typeface="Arial" panose="020B0604020202020204" pitchFamily="34" charset="0"/>
                        </a:rPr>
                        <a:t>Kết quả</a:t>
                      </a:r>
                      <a:endParaRPr lang="en-US" sz="3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95514975"/>
                  </a:ext>
                </a:extLst>
              </a:tr>
              <a:tr h="2989574">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6857592"/>
                  </a:ext>
                </a:extLst>
              </a:tr>
              <a:tr h="2989574">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endParaRPr lang="en-US" sz="2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6006827"/>
                  </a:ext>
                </a:extLst>
              </a:tr>
            </a:tbl>
          </a:graphicData>
        </a:graphic>
      </p:graphicFrame>
    </p:spTree>
    <p:extLst>
      <p:ext uri="{BB962C8B-B14F-4D97-AF65-F5344CB8AC3E}">
        <p14:creationId xmlns:p14="http://schemas.microsoft.com/office/powerpoint/2010/main" val="315227763"/>
      </p:ext>
    </p:extLst>
  </p:cSld>
  <p:clrMapOvr>
    <a:masterClrMapping/>
  </p:clrMapOvr>
  <p:transition spd="med">
    <p:wip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7A8091-0997-1B5E-B36C-AE11304C2AA6}"/>
              </a:ext>
            </a:extLst>
          </p:cNvPr>
          <p:cNvGrpSpPr/>
          <p:nvPr/>
        </p:nvGrpSpPr>
        <p:grpSpPr>
          <a:xfrm>
            <a:off x="24068" y="679386"/>
            <a:ext cx="9234232" cy="1225440"/>
            <a:chOff x="0" y="1788960"/>
            <a:chExt cx="9234232" cy="1225440"/>
          </a:xfrm>
        </p:grpSpPr>
        <p:sp>
          <p:nvSpPr>
            <p:cNvPr id="3" name="Rectangle 2">
              <a:extLst>
                <a:ext uri="{FF2B5EF4-FFF2-40B4-BE49-F238E27FC236}">
                  <a16:creationId xmlns:a16="http://schemas.microsoft.com/office/drawing/2014/main" id="{C9D39E16-FDAA-87C1-4C55-07753F22BF4D}"/>
                </a:ext>
              </a:extLst>
            </p:cNvPr>
            <p:cNvSpPr/>
            <p:nvPr/>
          </p:nvSpPr>
          <p:spPr>
            <a:xfrm>
              <a:off x="0" y="1822686"/>
              <a:ext cx="8610600" cy="1157988"/>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C00000"/>
                  </a:solidFill>
                  <a:latin typeface="Arial" panose="020B0604020202020204" pitchFamily="34" charset="0"/>
                  <a:cs typeface="Arial" panose="020B0604020202020204" pitchFamily="34" charset="0"/>
                </a:rPr>
                <a:t>Gợi ý trả lời</a:t>
              </a:r>
            </a:p>
          </p:txBody>
        </p:sp>
        <p:pic>
          <p:nvPicPr>
            <p:cNvPr id="4" name="Picture 103">
              <a:extLst>
                <a:ext uri="{FF2B5EF4-FFF2-40B4-BE49-F238E27FC236}">
                  <a16:creationId xmlns:a16="http://schemas.microsoft.com/office/drawing/2014/main" id="{1CC29214-2AE3-FC7B-6BCF-4475E7B10328}"/>
                </a:ext>
              </a:extLst>
            </p:cNvPr>
            <p:cNvPicPr>
              <a:picLocks noChangeAspect="1"/>
            </p:cNvPicPr>
            <p:nvPr/>
          </p:nvPicPr>
          <p:blipFill>
            <a:blip r:embed="rId2"/>
            <a:srcRect/>
            <a:stretch>
              <a:fillRect/>
            </a:stretch>
          </p:blipFill>
          <p:spPr>
            <a:xfrm rot="1376890">
              <a:off x="7986965" y="1788960"/>
              <a:ext cx="1247267" cy="1225440"/>
            </a:xfrm>
            <a:prstGeom prst="rect">
              <a:avLst/>
            </a:prstGeom>
          </p:spPr>
        </p:pic>
      </p:grpSp>
      <p:graphicFrame>
        <p:nvGraphicFramePr>
          <p:cNvPr id="7" name="Table 6">
            <a:extLst>
              <a:ext uri="{FF2B5EF4-FFF2-40B4-BE49-F238E27FC236}">
                <a16:creationId xmlns:a16="http://schemas.microsoft.com/office/drawing/2014/main" id="{2246C08C-7262-759C-3A3B-472FE19BDD87}"/>
              </a:ext>
            </a:extLst>
          </p:cNvPr>
          <p:cNvGraphicFramePr>
            <a:graphicFrameLocks noGrp="1"/>
          </p:cNvGraphicFramePr>
          <p:nvPr>
            <p:extLst>
              <p:ext uri="{D42A27DB-BD31-4B8C-83A1-F6EECF244321}">
                <p14:modId xmlns:p14="http://schemas.microsoft.com/office/powerpoint/2010/main" val="2171628144"/>
              </p:ext>
            </p:extLst>
          </p:nvPr>
        </p:nvGraphicFramePr>
        <p:xfrm>
          <a:off x="514829" y="2529050"/>
          <a:ext cx="17258342" cy="7034050"/>
        </p:xfrm>
        <a:graphic>
          <a:graphicData uri="http://schemas.openxmlformats.org/drawingml/2006/table">
            <a:tbl>
              <a:tblPr firstRow="1" firstCol="1" bandRow="1">
                <a:tableStyleId>{93296810-A885-4BE3-A3E7-6D5BEEA58F35}</a:tableStyleId>
              </a:tblPr>
              <a:tblGrid>
                <a:gridCol w="3904771">
                  <a:extLst>
                    <a:ext uri="{9D8B030D-6E8A-4147-A177-3AD203B41FA5}">
                      <a16:colId xmlns:a16="http://schemas.microsoft.com/office/drawing/2014/main" val="3358614695"/>
                    </a:ext>
                  </a:extLst>
                </a:gridCol>
                <a:gridCol w="4934429">
                  <a:extLst>
                    <a:ext uri="{9D8B030D-6E8A-4147-A177-3AD203B41FA5}">
                      <a16:colId xmlns:a16="http://schemas.microsoft.com/office/drawing/2014/main" val="2097245987"/>
                    </a:ext>
                  </a:extLst>
                </a:gridCol>
                <a:gridCol w="4191000">
                  <a:extLst>
                    <a:ext uri="{9D8B030D-6E8A-4147-A177-3AD203B41FA5}">
                      <a16:colId xmlns:a16="http://schemas.microsoft.com/office/drawing/2014/main" val="1141885541"/>
                    </a:ext>
                  </a:extLst>
                </a:gridCol>
                <a:gridCol w="4228142">
                  <a:extLst>
                    <a:ext uri="{9D8B030D-6E8A-4147-A177-3AD203B41FA5}">
                      <a16:colId xmlns:a16="http://schemas.microsoft.com/office/drawing/2014/main" val="655735253"/>
                    </a:ext>
                  </a:extLst>
                </a:gridCol>
              </a:tblGrid>
              <a:tr h="1846978">
                <a:tc>
                  <a:txBody>
                    <a:bodyPr/>
                    <a:lstStyle/>
                    <a:p>
                      <a:pPr marL="0" marR="0" algn="ctr">
                        <a:lnSpc>
                          <a:spcPct val="150000"/>
                        </a:lnSpc>
                        <a:spcBef>
                          <a:spcPts val="100"/>
                        </a:spcBef>
                        <a:spcAft>
                          <a:spcPts val="100"/>
                        </a:spcAft>
                      </a:pPr>
                      <a:r>
                        <a:rPr lang="fr-FR" sz="3200">
                          <a:solidFill>
                            <a:schemeClr val="tx1"/>
                          </a:solidFill>
                          <a:effectLst/>
                          <a:latin typeface="Arial" panose="020B0604020202020204" pitchFamily="34" charset="0"/>
                          <a:cs typeface="Arial" panose="020B0604020202020204" pitchFamily="34" charset="0"/>
                        </a:rPr>
                        <a:t>Tên công việc của gia đình</a:t>
                      </a:r>
                      <a:endParaRPr lang="en-US"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3200">
                          <a:solidFill>
                            <a:schemeClr val="tx1"/>
                          </a:solidFill>
                          <a:effectLst/>
                          <a:latin typeface="Arial" panose="020B0604020202020204" pitchFamily="34" charset="0"/>
                          <a:cs typeface="Arial" panose="020B0604020202020204" pitchFamily="34" charset="0"/>
                        </a:rPr>
                        <a:t>Việc em có thể tham gia</a:t>
                      </a:r>
                      <a:endParaRPr lang="en-US"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3200">
                          <a:solidFill>
                            <a:schemeClr val="tx1"/>
                          </a:solidFill>
                          <a:effectLst/>
                          <a:latin typeface="Arial" panose="020B0604020202020204" pitchFamily="34" charset="0"/>
                          <a:cs typeface="Arial" panose="020B0604020202020204" pitchFamily="34" charset="0"/>
                        </a:rPr>
                        <a:t>Thời gian thực hiện</a:t>
                      </a:r>
                      <a:endParaRPr lang="en-US"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marL="0" marR="0" algn="ctr">
                        <a:lnSpc>
                          <a:spcPct val="100000"/>
                        </a:lnSpc>
                        <a:spcBef>
                          <a:spcPts val="100"/>
                        </a:spcBef>
                        <a:spcAft>
                          <a:spcPts val="100"/>
                        </a:spcAft>
                      </a:pPr>
                      <a:r>
                        <a:rPr lang="en-US" sz="3200">
                          <a:solidFill>
                            <a:schemeClr val="tx1"/>
                          </a:solidFill>
                          <a:effectLst/>
                          <a:latin typeface="Arial" panose="020B0604020202020204" pitchFamily="34" charset="0"/>
                          <a:cs typeface="Arial" panose="020B0604020202020204" pitchFamily="34" charset="0"/>
                        </a:rPr>
                        <a:t>Kết quả</a:t>
                      </a:r>
                      <a:endParaRPr lang="en-US" sz="32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95514975"/>
                  </a:ext>
                </a:extLst>
              </a:tr>
              <a:tr h="2342719">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Dọn dẹp nhà cửa</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Quét nhà</a:t>
                      </a:r>
                      <a:endParaRPr lang="en-US" sz="3000" b="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Rửa chén</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Sau các bữa cơm</a:t>
                      </a:r>
                      <a:endParaRPr lang="en-US" sz="3000" b="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Khi có thời gian rảnh</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tốt và được bố mẹ khen</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6857592"/>
                  </a:ext>
                </a:extLst>
              </a:tr>
              <a:tr h="2844353">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Phụ gia đình chuẩn bị các bữa ăn</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Nhặt rau</a:t>
                      </a:r>
                      <a:endParaRPr lang="en-US" sz="3000" b="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Rửa rau</a:t>
                      </a:r>
                      <a:endParaRPr lang="en-US" sz="3000" b="0">
                        <a:effectLst/>
                        <a:latin typeface="Arial" panose="020B0604020202020204" pitchFamily="34" charset="0"/>
                        <a:ea typeface="Calibri" panose="020F0502020204030204" pitchFamily="34" charset="0"/>
                        <a:cs typeface="Arial" panose="020B0604020202020204" pitchFamily="34" charset="0"/>
                      </a:endParaRPr>
                    </a:p>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Nấu cơm</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Vào các buổi chiều không đi học</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indent="-457200" algn="just">
                        <a:lnSpc>
                          <a:spcPct val="150000"/>
                        </a:lnSpc>
                        <a:spcBef>
                          <a:spcPts val="100"/>
                        </a:spcBef>
                        <a:spcAft>
                          <a:spcPts val="100"/>
                        </a:spcAft>
                        <a:buFontTx/>
                        <a:buChar char="−"/>
                      </a:pPr>
                      <a:r>
                        <a:rPr lang="nl-NL" sz="3000" b="0">
                          <a:solidFill>
                            <a:srgbClr val="000000"/>
                          </a:solidFill>
                          <a:effectLst/>
                          <a:latin typeface="Arial" panose="020B0604020202020204" pitchFamily="34" charset="0"/>
                          <a:ea typeface="Calibri" panose="020F0502020204030204" pitchFamily="34" charset="0"/>
                          <a:cs typeface="Arial" panose="020B0604020202020204" pitchFamily="34" charset="0"/>
                        </a:rPr>
                        <a:t>Thực hiện tốt và được bố mẹ khen</a:t>
                      </a:r>
                      <a:endParaRPr lang="en-US" sz="30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6006827"/>
                  </a:ext>
                </a:extLst>
              </a:tr>
            </a:tbl>
          </a:graphicData>
        </a:graphic>
      </p:graphicFrame>
    </p:spTree>
    <p:extLst>
      <p:ext uri="{BB962C8B-B14F-4D97-AF65-F5344CB8AC3E}">
        <p14:creationId xmlns:p14="http://schemas.microsoft.com/office/powerpoint/2010/main" val="312091971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40" name="Freeform 12">
            <a:extLst>
              <a:ext uri="{FF2B5EF4-FFF2-40B4-BE49-F238E27FC236}">
                <a16:creationId xmlns:a16="http://schemas.microsoft.com/office/drawing/2014/main" id="{5045B118-83F7-CA61-2FF0-4B0426344BBE}"/>
              </a:ext>
            </a:extLst>
          </p:cNvPr>
          <p:cNvSpPr/>
          <p:nvPr/>
        </p:nvSpPr>
        <p:spPr>
          <a:xfrm rot="-9085359">
            <a:off x="17217211" y="-71301"/>
            <a:ext cx="1548494" cy="1333494"/>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6">
            <a:extLst>
              <a:ext uri="{FF2B5EF4-FFF2-40B4-BE49-F238E27FC236}">
                <a16:creationId xmlns:a16="http://schemas.microsoft.com/office/drawing/2014/main" id="{52A3CB7D-9189-84C7-BF5F-2B03FCE796FA}"/>
              </a:ext>
            </a:extLst>
          </p:cNvPr>
          <p:cNvSpPr/>
          <p:nvPr/>
        </p:nvSpPr>
        <p:spPr>
          <a:xfrm>
            <a:off x="-64845" y="8825970"/>
            <a:ext cx="1022318" cy="1567233"/>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 name="Picture 13">
            <a:extLst>
              <a:ext uri="{FF2B5EF4-FFF2-40B4-BE49-F238E27FC236}">
                <a16:creationId xmlns:a16="http://schemas.microsoft.com/office/drawing/2014/main" id="{7AD084EC-1120-76AF-F5DC-A0B1A38631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935970" y="208381"/>
            <a:ext cx="1268623" cy="766344"/>
          </a:xfrm>
          <a:prstGeom prst="rect">
            <a:avLst/>
          </a:prstGeom>
        </p:spPr>
      </p:pic>
      <p:sp>
        <p:nvSpPr>
          <p:cNvPr id="4" name="Freeform 6">
            <a:extLst>
              <a:ext uri="{FF2B5EF4-FFF2-40B4-BE49-F238E27FC236}">
                <a16:creationId xmlns:a16="http://schemas.microsoft.com/office/drawing/2014/main" id="{C7C5194B-2B21-F711-F3F1-513FF7FA1B1E}"/>
              </a:ext>
            </a:extLst>
          </p:cNvPr>
          <p:cNvSpPr/>
          <p:nvPr/>
        </p:nvSpPr>
        <p:spPr>
          <a:xfrm>
            <a:off x="17449800" y="426141"/>
            <a:ext cx="578487" cy="1140912"/>
          </a:xfrm>
          <a:custGeom>
            <a:avLst/>
            <a:gdLst/>
            <a:ahLst/>
            <a:cxnLst/>
            <a:rect l="l" t="t" r="r" b="b"/>
            <a:pathLst>
              <a:path w="809291" h="1764122">
                <a:moveTo>
                  <a:pt x="0" y="0"/>
                </a:moveTo>
                <a:lnTo>
                  <a:pt x="809290" y="0"/>
                </a:lnTo>
                <a:lnTo>
                  <a:pt x="809290" y="1764122"/>
                </a:lnTo>
                <a:lnTo>
                  <a:pt x="0" y="17641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A0703933-C648-D631-F2B2-6BCB4C415917}"/>
              </a:ext>
            </a:extLst>
          </p:cNvPr>
          <p:cNvSpPr/>
          <p:nvPr/>
        </p:nvSpPr>
        <p:spPr>
          <a:xfrm>
            <a:off x="17279189" y="-814324"/>
            <a:ext cx="925404" cy="907788"/>
          </a:xfrm>
          <a:custGeom>
            <a:avLst/>
            <a:gdLst/>
            <a:ahLst/>
            <a:cxnLst/>
            <a:rect l="l" t="t" r="r" b="b"/>
            <a:pathLst>
              <a:path w="4160184" h="4114800">
                <a:moveTo>
                  <a:pt x="0" y="0"/>
                </a:moveTo>
                <a:lnTo>
                  <a:pt x="4160184" y="0"/>
                </a:lnTo>
                <a:lnTo>
                  <a:pt x="4160184"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3">
            <a:extLst>
              <a:ext uri="{FF2B5EF4-FFF2-40B4-BE49-F238E27FC236}">
                <a16:creationId xmlns:a16="http://schemas.microsoft.com/office/drawing/2014/main" id="{F346773A-BBBE-D6D8-240A-3663942CD2D1}"/>
              </a:ext>
            </a:extLst>
          </p:cNvPr>
          <p:cNvSpPr/>
          <p:nvPr/>
        </p:nvSpPr>
        <p:spPr>
          <a:xfrm>
            <a:off x="1371600" y="1489500"/>
            <a:ext cx="12166009" cy="7020582"/>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6">
              <a:lumMod val="20000"/>
              <a:lumOff val="80000"/>
            </a:schemeClr>
          </a:solidFill>
        </p:spPr>
        <p:txBody>
          <a:bodyPr/>
          <a:lstStyle/>
          <a:p>
            <a:endParaRPr lang="en-US"/>
          </a:p>
        </p:txBody>
      </p:sp>
      <p:grpSp>
        <p:nvGrpSpPr>
          <p:cNvPr id="18" name="Group 17">
            <a:extLst>
              <a:ext uri="{FF2B5EF4-FFF2-40B4-BE49-F238E27FC236}">
                <a16:creationId xmlns:a16="http://schemas.microsoft.com/office/drawing/2014/main" id="{A4BB35A8-2F65-8590-6A1D-5C5EFB997866}"/>
              </a:ext>
            </a:extLst>
          </p:cNvPr>
          <p:cNvGrpSpPr/>
          <p:nvPr/>
        </p:nvGrpSpPr>
        <p:grpSpPr>
          <a:xfrm>
            <a:off x="2277099" y="798479"/>
            <a:ext cx="10269310" cy="1416579"/>
            <a:chOff x="4157711" y="578015"/>
            <a:chExt cx="10269310" cy="1416579"/>
          </a:xfrm>
        </p:grpSpPr>
        <p:pic>
          <p:nvPicPr>
            <p:cNvPr id="19" name="Picture 9">
              <a:extLst>
                <a:ext uri="{FF2B5EF4-FFF2-40B4-BE49-F238E27FC236}">
                  <a16:creationId xmlns:a16="http://schemas.microsoft.com/office/drawing/2014/main" id="{786E2D70-E37A-D83C-38F1-B05C8957CA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157711" y="578015"/>
              <a:ext cx="10269310" cy="1416579"/>
            </a:xfrm>
            <a:prstGeom prst="rect">
              <a:avLst/>
            </a:prstGeom>
          </p:spPr>
        </p:pic>
        <p:sp>
          <p:nvSpPr>
            <p:cNvPr id="20" name="TextBox 19">
              <a:extLst>
                <a:ext uri="{FF2B5EF4-FFF2-40B4-BE49-F238E27FC236}">
                  <a16:creationId xmlns:a16="http://schemas.microsoft.com/office/drawing/2014/main" id="{105EA95F-FE5E-3939-F6A3-F1E8DBF31C9C}"/>
                </a:ext>
              </a:extLst>
            </p:cNvPr>
            <p:cNvSpPr txBox="1"/>
            <p:nvPr/>
          </p:nvSpPr>
          <p:spPr>
            <a:xfrm>
              <a:off x="4442935" y="793861"/>
              <a:ext cx="9742645"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21" name="TextBox 20">
            <a:extLst>
              <a:ext uri="{FF2B5EF4-FFF2-40B4-BE49-F238E27FC236}">
                <a16:creationId xmlns:a16="http://schemas.microsoft.com/office/drawing/2014/main" id="{BFB91DC6-A0BF-8DBF-AE36-D418F78BF0DE}"/>
              </a:ext>
            </a:extLst>
          </p:cNvPr>
          <p:cNvSpPr txBox="1"/>
          <p:nvPr/>
        </p:nvSpPr>
        <p:spPr>
          <a:xfrm>
            <a:off x="2358446" y="2603449"/>
            <a:ext cx="9794517" cy="5518242"/>
          </a:xfrm>
          <a:prstGeom prst="rect">
            <a:avLst/>
          </a:prstGeom>
          <a:noFill/>
        </p:spPr>
        <p:txBody>
          <a:bodyPr wrap="square">
            <a:spAutoFit/>
          </a:bodyPr>
          <a:lstStyle/>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lại bài học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Em tích cực tham gia lao động.</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Có ý thức tích cực, tự giác tham gia các công việc phù hợp với lứa tuổi.</a:t>
            </a:r>
          </a:p>
          <a:p>
            <a:pPr marL="571500" marR="0" indent="-571500" algn="just">
              <a:lnSpc>
                <a:spcPct val="150000"/>
              </a:lnSpc>
              <a:spcBef>
                <a:spcPts val="0"/>
              </a:spcBef>
              <a:spcAft>
                <a:spcPts val="0"/>
              </a:spcAft>
              <a:buFont typeface="Courier New" panose="02070309020205020404" pitchFamily="49" charset="0"/>
              <a:buChar char="o"/>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Bài 7 – Em tôn trọng tài sản của người khác</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 (SHS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 tr.35</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a:t>
            </a:r>
          </a:p>
        </p:txBody>
      </p:sp>
      <p:sp>
        <p:nvSpPr>
          <p:cNvPr id="22" name="Freeform 3">
            <a:extLst>
              <a:ext uri="{FF2B5EF4-FFF2-40B4-BE49-F238E27FC236}">
                <a16:creationId xmlns:a16="http://schemas.microsoft.com/office/drawing/2014/main" id="{19EC60FF-88A7-DACF-C564-C5B9E4266148}"/>
              </a:ext>
            </a:extLst>
          </p:cNvPr>
          <p:cNvSpPr/>
          <p:nvPr/>
        </p:nvSpPr>
        <p:spPr>
          <a:xfrm>
            <a:off x="12540966" y="5611939"/>
            <a:ext cx="3565514" cy="4724400"/>
          </a:xfrm>
          <a:custGeom>
            <a:avLst/>
            <a:gdLst/>
            <a:ahLst/>
            <a:cxnLst/>
            <a:rect l="l" t="t" r="r" b="b"/>
            <a:pathLst>
              <a:path w="6748272" h="8229600">
                <a:moveTo>
                  <a:pt x="0" y="0"/>
                </a:moveTo>
                <a:lnTo>
                  <a:pt x="6748272" y="0"/>
                </a:lnTo>
                <a:lnTo>
                  <a:pt x="6748272" y="8229600"/>
                </a:lnTo>
                <a:lnTo>
                  <a:pt x="0" y="8229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Tree>
    <p:extLst>
      <p:ext uri="{BB962C8B-B14F-4D97-AF65-F5344CB8AC3E}">
        <p14:creationId xmlns:p14="http://schemas.microsoft.com/office/powerpoint/2010/main" val="1840627991"/>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left)">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wipe(left)">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wipe(left)">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1327896">
            <a:off x="-672878" y="8225510"/>
            <a:ext cx="2389971" cy="2154125"/>
          </a:xfrm>
          <a:custGeom>
            <a:avLst/>
            <a:gdLst/>
            <a:ahLst/>
            <a:cxnLst/>
            <a:rect l="l" t="t" r="r" b="b"/>
            <a:pathLst>
              <a:path w="5012316" h="4949662">
                <a:moveTo>
                  <a:pt x="0" y="0"/>
                </a:moveTo>
                <a:lnTo>
                  <a:pt x="5012315" y="0"/>
                </a:lnTo>
                <a:lnTo>
                  <a:pt x="5012315" y="4949662"/>
                </a:lnTo>
                <a:lnTo>
                  <a:pt x="0" y="4949662"/>
                </a:lnTo>
                <a:lnTo>
                  <a:pt x="0" y="0"/>
                </a:lnTo>
                <a:close/>
              </a:path>
            </a:pathLst>
          </a:custGeom>
          <a:blipFill>
            <a:blip r:embed="rId2"/>
            <a:stretch>
              <a:fillRect/>
            </a:stretch>
          </a:blipFill>
        </p:spPr>
        <p:txBody>
          <a:bodyPr/>
          <a:lstStyle/>
          <a:p>
            <a:endParaRPr lang="en-US"/>
          </a:p>
        </p:txBody>
      </p:sp>
      <p:sp>
        <p:nvSpPr>
          <p:cNvPr id="9" name="Freeform 9"/>
          <p:cNvSpPr/>
          <p:nvPr/>
        </p:nvSpPr>
        <p:spPr>
          <a:xfrm rot="-8895780">
            <a:off x="15875263" y="-566549"/>
            <a:ext cx="3424960" cy="2809500"/>
          </a:xfrm>
          <a:custGeom>
            <a:avLst/>
            <a:gdLst/>
            <a:ahLst/>
            <a:cxnLst/>
            <a:rect l="l" t="t" r="r" b="b"/>
            <a:pathLst>
              <a:path w="5012316" h="4949662">
                <a:moveTo>
                  <a:pt x="0" y="0"/>
                </a:moveTo>
                <a:lnTo>
                  <a:pt x="5012315" y="0"/>
                </a:lnTo>
                <a:lnTo>
                  <a:pt x="5012315" y="4949662"/>
                </a:lnTo>
                <a:lnTo>
                  <a:pt x="0" y="4949662"/>
                </a:lnTo>
                <a:lnTo>
                  <a:pt x="0" y="0"/>
                </a:lnTo>
                <a:close/>
              </a:path>
            </a:pathLst>
          </a:custGeom>
          <a:blipFill>
            <a:blip r:embed="rId2"/>
            <a:stretch>
              <a:fillRect/>
            </a:stretch>
          </a:blipFill>
        </p:spPr>
        <p:txBody>
          <a:bodyPr/>
          <a:lstStyle/>
          <a:p>
            <a:endParaRPr lang="en-US"/>
          </a:p>
        </p:txBody>
      </p:sp>
      <p:sp>
        <p:nvSpPr>
          <p:cNvPr id="16" name="TextBox 5">
            <a:extLst>
              <a:ext uri="{FF2B5EF4-FFF2-40B4-BE49-F238E27FC236}">
                <a16:creationId xmlns:a16="http://schemas.microsoft.com/office/drawing/2014/main" id="{573E045F-B090-8DF2-04F5-9CF411843DD8}"/>
              </a:ext>
            </a:extLst>
          </p:cNvPr>
          <p:cNvSpPr txBox="1"/>
          <p:nvPr/>
        </p:nvSpPr>
        <p:spPr>
          <a:xfrm>
            <a:off x="821868" y="5837394"/>
            <a:ext cx="17079691" cy="3465179"/>
          </a:xfrm>
          <a:prstGeom prst="rect">
            <a:avLst/>
          </a:prstGeom>
        </p:spPr>
        <p:txBody>
          <a:bodyPr wrap="square" lIns="0" tIns="0" rIns="0" bIns="0" rtlCol="0" anchor="t">
            <a:spAutoFit/>
          </a:bodyPr>
          <a:lstStyle/>
          <a:p>
            <a:pPr algn="ctr">
              <a:lnSpc>
                <a:spcPct val="150000"/>
              </a:lnSpc>
            </a:pPr>
            <a:r>
              <a:rPr lang="en-US" sz="8000" b="1">
                <a:solidFill>
                  <a:srgbClr val="C00000"/>
                </a:solidFill>
                <a:latin typeface="Arial" panose="020B0604020202020204" pitchFamily="34" charset="0"/>
                <a:cs typeface="Arial" panose="020B0604020202020204" pitchFamily="34" charset="0"/>
              </a:rPr>
              <a:t>BÀI 6: EM TÍCH CỰC THAM GIA LAO ĐỘNG</a:t>
            </a:r>
            <a:endParaRPr lang="en-US" sz="8000" b="1" dirty="0">
              <a:solidFill>
                <a:srgbClr val="C00000"/>
              </a:solidFill>
              <a:latin typeface="Arial" panose="020B0604020202020204" pitchFamily="34" charset="0"/>
              <a:cs typeface="Arial" panose="020B0604020202020204" pitchFamily="34" charset="0"/>
            </a:endParaRPr>
          </a:p>
        </p:txBody>
      </p:sp>
      <p:sp>
        <p:nvSpPr>
          <p:cNvPr id="17" name="TextBox 6">
            <a:extLst>
              <a:ext uri="{FF2B5EF4-FFF2-40B4-BE49-F238E27FC236}">
                <a16:creationId xmlns:a16="http://schemas.microsoft.com/office/drawing/2014/main" id="{F56C2A76-D32C-D141-A676-24C0127F98C0}"/>
              </a:ext>
            </a:extLst>
          </p:cNvPr>
          <p:cNvSpPr txBox="1"/>
          <p:nvPr/>
        </p:nvSpPr>
        <p:spPr>
          <a:xfrm>
            <a:off x="408214" y="850626"/>
            <a:ext cx="17907000" cy="3681777"/>
          </a:xfrm>
          <a:prstGeom prst="rect">
            <a:avLst/>
          </a:prstGeom>
        </p:spPr>
        <p:txBody>
          <a:bodyPr wrap="square" lIns="0" tIns="0" rIns="0" bIns="0" rtlCol="0" anchor="t">
            <a:spAutoFit/>
          </a:bodyPr>
          <a:lstStyle/>
          <a:p>
            <a:pPr algn="ctr">
              <a:lnSpc>
                <a:spcPct val="150000"/>
              </a:lnSpc>
            </a:pPr>
            <a:r>
              <a:rPr lang="en-US" sz="8500" b="1">
                <a:latin typeface="Arial" panose="020B0604020202020204" pitchFamily="34" charset="0"/>
                <a:cs typeface="Arial" panose="020B0604020202020204" pitchFamily="34" charset="0"/>
              </a:rPr>
              <a:t>CHỦ ĐỀ. </a:t>
            </a:r>
          </a:p>
          <a:p>
            <a:pPr algn="ctr">
              <a:lnSpc>
                <a:spcPct val="150000"/>
              </a:lnSpc>
            </a:pPr>
            <a:r>
              <a:rPr lang="en-US" sz="8500" b="1">
                <a:latin typeface="Arial" panose="020B0604020202020204" pitchFamily="34" charset="0"/>
                <a:cs typeface="Arial" panose="020B0604020202020204" pitchFamily="34" charset="0"/>
              </a:rPr>
              <a:t>YÊU LAO ĐỘNG</a:t>
            </a:r>
            <a:endParaRPr lang="en-US" sz="8500" b="1"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80C5D98E-D537-81B1-B960-0A1C5A990B4F}"/>
              </a:ext>
            </a:extLst>
          </p:cNvPr>
          <p:cNvCxnSpPr>
            <a:cxnSpLocks/>
          </p:cNvCxnSpPr>
          <p:nvPr/>
        </p:nvCxnSpPr>
        <p:spPr>
          <a:xfrm>
            <a:off x="1456617" y="5295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5" name="Freeform 5"/>
          <p:cNvSpPr/>
          <p:nvPr/>
        </p:nvSpPr>
        <p:spPr>
          <a:xfrm rot="-8679040">
            <a:off x="16001571" y="-748288"/>
            <a:ext cx="3503663" cy="2958859"/>
          </a:xfrm>
          <a:custGeom>
            <a:avLst/>
            <a:gdLst/>
            <a:ahLst/>
            <a:cxnLst/>
            <a:rect l="l" t="t" r="r" b="b"/>
            <a:pathLst>
              <a:path w="4200159" h="4147657">
                <a:moveTo>
                  <a:pt x="0" y="0"/>
                </a:moveTo>
                <a:lnTo>
                  <a:pt x="4200159" y="0"/>
                </a:lnTo>
                <a:lnTo>
                  <a:pt x="4200159" y="4147656"/>
                </a:lnTo>
                <a:lnTo>
                  <a:pt x="0" y="4147656"/>
                </a:lnTo>
                <a:lnTo>
                  <a:pt x="0" y="0"/>
                </a:lnTo>
                <a:close/>
              </a:path>
            </a:pathLst>
          </a:custGeom>
          <a:blipFill>
            <a:blip r:embed="rId2"/>
            <a:stretch>
              <a:fillRect/>
            </a:stretch>
          </a:blipFill>
        </p:spPr>
        <p:txBody>
          <a:bodyPr/>
          <a:lstStyle/>
          <a:p>
            <a:endParaRPr lang="en-US"/>
          </a:p>
        </p:txBody>
      </p:sp>
      <p:sp>
        <p:nvSpPr>
          <p:cNvPr id="6" name="Freeform 6"/>
          <p:cNvSpPr/>
          <p:nvPr/>
        </p:nvSpPr>
        <p:spPr>
          <a:xfrm rot="8550344">
            <a:off x="-1155146" y="-1257824"/>
            <a:ext cx="3655059" cy="2984663"/>
          </a:xfrm>
          <a:custGeom>
            <a:avLst/>
            <a:gdLst/>
            <a:ahLst/>
            <a:cxnLst/>
            <a:rect l="l" t="t" r="r" b="b"/>
            <a:pathLst>
              <a:path w="4200159" h="4147657">
                <a:moveTo>
                  <a:pt x="0" y="0"/>
                </a:moveTo>
                <a:lnTo>
                  <a:pt x="4200158" y="0"/>
                </a:lnTo>
                <a:lnTo>
                  <a:pt x="4200158" y="4147657"/>
                </a:lnTo>
                <a:lnTo>
                  <a:pt x="0" y="4147657"/>
                </a:lnTo>
                <a:lnTo>
                  <a:pt x="0" y="0"/>
                </a:lnTo>
                <a:close/>
              </a:path>
            </a:pathLst>
          </a:custGeom>
          <a:blipFill>
            <a:blip r:embed="rId2"/>
            <a:stretch>
              <a:fillRect/>
            </a:stretch>
          </a:blipFill>
        </p:spPr>
        <p:txBody>
          <a:bodyPr/>
          <a:lstStyle/>
          <a:p>
            <a:endParaRPr lang="en-US"/>
          </a:p>
        </p:txBody>
      </p:sp>
      <p:sp>
        <p:nvSpPr>
          <p:cNvPr id="9" name="Freeform 9"/>
          <p:cNvSpPr/>
          <p:nvPr/>
        </p:nvSpPr>
        <p:spPr>
          <a:xfrm flipH="1">
            <a:off x="0" y="8145461"/>
            <a:ext cx="1515980" cy="1788766"/>
          </a:xfrm>
          <a:custGeom>
            <a:avLst/>
            <a:gdLst/>
            <a:ahLst/>
            <a:cxnLst/>
            <a:rect l="l" t="t" r="r" b="b"/>
            <a:pathLst>
              <a:path w="1515980" h="1788766">
                <a:moveTo>
                  <a:pt x="1515980" y="0"/>
                </a:moveTo>
                <a:lnTo>
                  <a:pt x="0" y="0"/>
                </a:lnTo>
                <a:lnTo>
                  <a:pt x="0" y="1788767"/>
                </a:lnTo>
                <a:lnTo>
                  <a:pt x="1515980" y="1788767"/>
                </a:lnTo>
                <a:lnTo>
                  <a:pt x="1515980" y="0"/>
                </a:lnTo>
                <a:close/>
              </a:path>
            </a:pathLst>
          </a:custGeom>
          <a:blipFill>
            <a:blip r:embed="rId3"/>
            <a:stretch>
              <a:fillRect/>
            </a:stretch>
          </a:blipFill>
        </p:spPr>
        <p:txBody>
          <a:bodyPr/>
          <a:lstStyle/>
          <a:p>
            <a:endParaRPr lang="en-US"/>
          </a:p>
        </p:txBody>
      </p:sp>
      <p:sp>
        <p:nvSpPr>
          <p:cNvPr id="11" name="Freeform 11"/>
          <p:cNvSpPr/>
          <p:nvPr/>
        </p:nvSpPr>
        <p:spPr>
          <a:xfrm flipH="1">
            <a:off x="16991682" y="8145461"/>
            <a:ext cx="1265552" cy="1788766"/>
          </a:xfrm>
          <a:custGeom>
            <a:avLst/>
            <a:gdLst/>
            <a:ahLst/>
            <a:cxnLst/>
            <a:rect l="l" t="t" r="r" b="b"/>
            <a:pathLst>
              <a:path w="1265552" h="1788766">
                <a:moveTo>
                  <a:pt x="1265553" y="0"/>
                </a:moveTo>
                <a:lnTo>
                  <a:pt x="0" y="0"/>
                </a:lnTo>
                <a:lnTo>
                  <a:pt x="0" y="1788767"/>
                </a:lnTo>
                <a:lnTo>
                  <a:pt x="1265553" y="1788767"/>
                </a:lnTo>
                <a:lnTo>
                  <a:pt x="1265553" y="0"/>
                </a:lnTo>
                <a:close/>
              </a:path>
            </a:pathLst>
          </a:custGeom>
          <a:blipFill>
            <a:blip r:embed="rId4"/>
            <a:stretch>
              <a:fillRect/>
            </a:stretch>
          </a:blipFill>
        </p:spPr>
        <p:txBody>
          <a:bodyPr/>
          <a:lstStyle/>
          <a:p>
            <a:endParaRPr lang="en-US"/>
          </a:p>
        </p:txBody>
      </p:sp>
      <p:sp>
        <p:nvSpPr>
          <p:cNvPr id="18" name="TextBox 12">
            <a:extLst>
              <a:ext uri="{FF2B5EF4-FFF2-40B4-BE49-F238E27FC236}">
                <a16:creationId xmlns:a16="http://schemas.microsoft.com/office/drawing/2014/main" id="{95EE5463-A10C-EF7F-77D1-215C7757D0C5}"/>
              </a:ext>
            </a:extLst>
          </p:cNvPr>
          <p:cNvSpPr txBox="1"/>
          <p:nvPr/>
        </p:nvSpPr>
        <p:spPr>
          <a:xfrm>
            <a:off x="1094536" y="3230939"/>
            <a:ext cx="16098927" cy="3465179"/>
          </a:xfrm>
          <a:prstGeom prst="rect">
            <a:avLst/>
          </a:prstGeom>
        </p:spPr>
        <p:txBody>
          <a:bodyPr wrap="square" lIns="0" tIns="0" rIns="0" bIns="0" rtlCol="0" anchor="t">
            <a:spAutoFit/>
          </a:bodyPr>
          <a:lstStyle/>
          <a:p>
            <a:pPr algn="ctr">
              <a:lnSpc>
                <a:spcPct val="150000"/>
              </a:lnSpc>
            </a:pPr>
            <a:r>
              <a:rPr lang="en-US" sz="8000" b="1">
                <a:solidFill>
                  <a:schemeClr val="accent2">
                    <a:lumMod val="75000"/>
                  </a:schemeClr>
                </a:solidFill>
                <a:latin typeface="Arial" panose="020B0604020202020204" pitchFamily="34" charset="0"/>
                <a:cs typeface="Arial" panose="020B0604020202020204" pitchFamily="34" charset="0"/>
              </a:rPr>
              <a:t>CẢM ƠN CÁC EM ĐÃ CHÚ Ý LẮNG NGHE, HẸN GẶP LẠI!</a:t>
            </a:r>
            <a:endParaRPr lang="en-US" sz="8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418219"/>
      </p:ext>
    </p:extLst>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8228FDB5-EF2E-CFC3-4D7A-AB3D57FC8997}"/>
              </a:ext>
            </a:extLst>
          </p:cNvPr>
          <p:cNvSpPr/>
          <p:nvPr/>
        </p:nvSpPr>
        <p:spPr>
          <a:xfrm rot="5400000" flipV="1">
            <a:off x="514351" y="-514349"/>
            <a:ext cx="2095500" cy="3124200"/>
          </a:xfrm>
          <a:custGeom>
            <a:avLst/>
            <a:gdLst/>
            <a:ahLst/>
            <a:cxnLst/>
            <a:rect l="l" t="t" r="r" b="b"/>
            <a:pathLst>
              <a:path w="5566499" h="6516515">
                <a:moveTo>
                  <a:pt x="0" y="6516515"/>
                </a:moveTo>
                <a:lnTo>
                  <a:pt x="5566499" y="6516515"/>
                </a:lnTo>
                <a:lnTo>
                  <a:pt x="5566499" y="0"/>
                </a:lnTo>
                <a:lnTo>
                  <a:pt x="0" y="0"/>
                </a:lnTo>
                <a:lnTo>
                  <a:pt x="0" y="6516515"/>
                </a:lnTo>
                <a:close/>
              </a:path>
            </a:pathLst>
          </a:custGeom>
          <a:blipFill>
            <a:blip r:embed="rId2">
              <a:alphaModFix amt="40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243122A5-FB0C-3887-A6EE-94A47085093D}"/>
              </a:ext>
            </a:extLst>
          </p:cNvPr>
          <p:cNvGrpSpPr/>
          <p:nvPr/>
        </p:nvGrpSpPr>
        <p:grpSpPr>
          <a:xfrm>
            <a:off x="4027800" y="-56838"/>
            <a:ext cx="11165555" cy="2151705"/>
            <a:chOff x="3677277" y="831973"/>
            <a:chExt cx="11165555" cy="2151705"/>
          </a:xfrm>
        </p:grpSpPr>
        <p:sp>
          <p:nvSpPr>
            <p:cNvPr id="9" name="Freeform 3">
              <a:extLst>
                <a:ext uri="{FF2B5EF4-FFF2-40B4-BE49-F238E27FC236}">
                  <a16:creationId xmlns:a16="http://schemas.microsoft.com/office/drawing/2014/main" id="{5190B8EE-4E76-58B0-AC37-7674A78855E4}"/>
                </a:ext>
              </a:extLst>
            </p:cNvPr>
            <p:cNvSpPr/>
            <p:nvPr/>
          </p:nvSpPr>
          <p:spPr>
            <a:xfrm>
              <a:off x="3677277" y="831973"/>
              <a:ext cx="10758940" cy="1991047"/>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4">
                <a:extLst>
                  <a:ext uri="{96DAC541-7B7A-43D3-8B79-37D633B846F1}">
                    <asvg:svgBlip xmlns:asvg="http://schemas.microsoft.com/office/drawing/2016/SVG/main" r:embed="rId5"/>
                  </a:ext>
                </a:extLst>
              </a:blip>
              <a:stretch>
                <a:fillRect t="-34305" b="-32863"/>
              </a:stretch>
            </a:blipFill>
          </p:spPr>
          <p:txBody>
            <a:bodyPr/>
            <a:lstStyle/>
            <a:p>
              <a:endParaRPr lang="en-US"/>
            </a:p>
          </p:txBody>
        </p:sp>
        <p:sp>
          <p:nvSpPr>
            <p:cNvPr id="10" name="Freeform 5">
              <a:extLst>
                <a:ext uri="{FF2B5EF4-FFF2-40B4-BE49-F238E27FC236}">
                  <a16:creationId xmlns:a16="http://schemas.microsoft.com/office/drawing/2014/main" id="{5FCAC19E-9CF4-3436-23D5-33244AFD4FF3}"/>
                </a:ext>
              </a:extLst>
            </p:cNvPr>
            <p:cNvSpPr/>
            <p:nvPr/>
          </p:nvSpPr>
          <p:spPr>
            <a:xfrm>
              <a:off x="13927892" y="1973508"/>
              <a:ext cx="914940" cy="1010170"/>
            </a:xfrm>
            <a:custGeom>
              <a:avLst/>
              <a:gdLst/>
              <a:ahLst/>
              <a:cxnLst/>
              <a:rect l="l" t="t" r="r" b="b"/>
              <a:pathLst>
                <a:path w="1250672" h="1289352">
                  <a:moveTo>
                    <a:pt x="0" y="0"/>
                  </a:moveTo>
                  <a:lnTo>
                    <a:pt x="1250672" y="0"/>
                  </a:lnTo>
                  <a:lnTo>
                    <a:pt x="1250672" y="1289352"/>
                  </a:lnTo>
                  <a:lnTo>
                    <a:pt x="0" y="12893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708145E9-D777-71AD-F9C2-79A819E0E4FD}"/>
                </a:ext>
              </a:extLst>
            </p:cNvPr>
            <p:cNvSpPr txBox="1"/>
            <p:nvPr/>
          </p:nvSpPr>
          <p:spPr>
            <a:xfrm>
              <a:off x="4820277" y="1322876"/>
              <a:ext cx="8472940" cy="1015663"/>
            </a:xfrm>
            <a:prstGeom prst="rect">
              <a:avLst/>
            </a:prstGeom>
            <a:noFill/>
          </p:spPr>
          <p:txBody>
            <a:bodyPr wrap="square" rtlCol="0">
              <a:spAutoFit/>
            </a:bodyPr>
            <a:lstStyle/>
            <a:p>
              <a:pPr algn="ct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3C5D3CC6-D859-7F9A-60E5-501D5F438FA7}"/>
              </a:ext>
            </a:extLst>
          </p:cNvPr>
          <p:cNvGrpSpPr/>
          <p:nvPr/>
        </p:nvGrpSpPr>
        <p:grpSpPr>
          <a:xfrm>
            <a:off x="143406" y="2974974"/>
            <a:ext cx="9263864" cy="2336406"/>
            <a:chOff x="184935" y="2746212"/>
            <a:chExt cx="9263864" cy="2336406"/>
          </a:xfrm>
        </p:grpSpPr>
        <p:sp>
          <p:nvSpPr>
            <p:cNvPr id="13" name="Freeform 7">
              <a:extLst>
                <a:ext uri="{FF2B5EF4-FFF2-40B4-BE49-F238E27FC236}">
                  <a16:creationId xmlns:a16="http://schemas.microsoft.com/office/drawing/2014/main" id="{EAC0A6B1-6B7A-CA56-B5B8-D64778D252D4}"/>
                </a:ext>
              </a:extLst>
            </p:cNvPr>
            <p:cNvSpPr/>
            <p:nvPr/>
          </p:nvSpPr>
          <p:spPr>
            <a:xfrm>
              <a:off x="1053150" y="2746212"/>
              <a:ext cx="8395649" cy="233640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grpSp>
          <p:nvGrpSpPr>
            <p:cNvPr id="14" name="Group 13">
              <a:extLst>
                <a:ext uri="{FF2B5EF4-FFF2-40B4-BE49-F238E27FC236}">
                  <a16:creationId xmlns:a16="http://schemas.microsoft.com/office/drawing/2014/main" id="{C46630B9-39A1-1EA6-E37C-A2FD050E28FE}"/>
                </a:ext>
              </a:extLst>
            </p:cNvPr>
            <p:cNvGrpSpPr/>
            <p:nvPr/>
          </p:nvGrpSpPr>
          <p:grpSpPr>
            <a:xfrm>
              <a:off x="184935" y="3200453"/>
              <a:ext cx="1736432" cy="1438771"/>
              <a:chOff x="1039182" y="3598311"/>
              <a:chExt cx="1736432" cy="1438771"/>
            </a:xfrm>
          </p:grpSpPr>
          <p:grpSp>
            <p:nvGrpSpPr>
              <p:cNvPr id="16" name="Group 9">
                <a:extLst>
                  <a:ext uri="{FF2B5EF4-FFF2-40B4-BE49-F238E27FC236}">
                    <a16:creationId xmlns:a16="http://schemas.microsoft.com/office/drawing/2014/main" id="{7D24A865-1D98-E9FC-882A-425C22160FCD}"/>
                  </a:ext>
                </a:extLst>
              </p:cNvPr>
              <p:cNvGrpSpPr/>
              <p:nvPr/>
            </p:nvGrpSpPr>
            <p:grpSpPr>
              <a:xfrm>
                <a:off x="1193456" y="3598311"/>
                <a:ext cx="1427885" cy="1438771"/>
                <a:chOff x="76200" y="71165"/>
                <a:chExt cx="660400" cy="665435"/>
              </a:xfrm>
            </p:grpSpPr>
            <p:sp>
              <p:nvSpPr>
                <p:cNvPr id="18" name="Freeform 10">
                  <a:extLst>
                    <a:ext uri="{FF2B5EF4-FFF2-40B4-BE49-F238E27FC236}">
                      <a16:creationId xmlns:a16="http://schemas.microsoft.com/office/drawing/2014/main" id="{45C89BB9-539F-A8CA-B590-F8DABF91F081}"/>
                    </a:ext>
                  </a:extLst>
                </p:cNvPr>
                <p:cNvSpPr/>
                <p:nvPr/>
              </p:nvSpPr>
              <p:spPr>
                <a:xfrm>
                  <a:off x="85292" y="71165"/>
                  <a:ext cx="642216" cy="6604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tx2">
                    <a:lumMod val="50000"/>
                  </a:schemeClr>
                </a:solidFill>
              </p:spPr>
              <p:txBody>
                <a:bodyPr/>
                <a:lstStyle/>
                <a:p>
                  <a:endParaRPr lang="en-US"/>
                </a:p>
              </p:txBody>
            </p:sp>
            <p:sp>
              <p:nvSpPr>
                <p:cNvPr id="19" name="TextBox 11">
                  <a:extLst>
                    <a:ext uri="{FF2B5EF4-FFF2-40B4-BE49-F238E27FC236}">
                      <a16:creationId xmlns:a16="http://schemas.microsoft.com/office/drawing/2014/main" id="{0D7A8CB3-41C9-A0B5-5117-2D1199168AE9}"/>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17" name="TextBox 43">
                <a:extLst>
                  <a:ext uri="{FF2B5EF4-FFF2-40B4-BE49-F238E27FC236}">
                    <a16:creationId xmlns:a16="http://schemas.microsoft.com/office/drawing/2014/main" id="{66D1A0FD-1E5D-2C33-2DEF-5368833ED8A7}"/>
                  </a:ext>
                </a:extLst>
              </p:cNvPr>
              <p:cNvSpPr txBox="1"/>
              <p:nvPr/>
            </p:nvSpPr>
            <p:spPr>
              <a:xfrm>
                <a:off x="1039182" y="3804116"/>
                <a:ext cx="1736432" cy="970522"/>
              </a:xfrm>
              <a:prstGeom prst="rect">
                <a:avLst/>
              </a:prstGeom>
            </p:spPr>
            <p:txBody>
              <a:bodyPr lIns="0" tIns="0" rIns="0" bIns="0" rtlCol="0" anchor="t">
                <a:spAutoFit/>
              </a:bodyPr>
              <a:lstStyle/>
              <a:p>
                <a:pPr algn="ctr">
                  <a:lnSpc>
                    <a:spcPts val="8286"/>
                  </a:lnSpc>
                </a:pPr>
                <a:r>
                  <a:rPr lang="en-US" sz="6000" b="1" dirty="0">
                    <a:solidFill>
                      <a:schemeClr val="bg1"/>
                    </a:solidFill>
                    <a:latin typeface="Arial" panose="020B0604020202020204" pitchFamily="34" charset="0"/>
                    <a:cs typeface="Arial" panose="020B0604020202020204" pitchFamily="34" charset="0"/>
                  </a:rPr>
                  <a:t>1</a:t>
                </a:r>
              </a:p>
            </p:txBody>
          </p:sp>
        </p:grpSp>
        <p:sp>
          <p:nvSpPr>
            <p:cNvPr id="15" name="TextBox 14">
              <a:extLst>
                <a:ext uri="{FF2B5EF4-FFF2-40B4-BE49-F238E27FC236}">
                  <a16:creationId xmlns:a16="http://schemas.microsoft.com/office/drawing/2014/main" id="{92974AA9-0AFE-BF5B-4FCE-E0D05B6587AE}"/>
                </a:ext>
              </a:extLst>
            </p:cNvPr>
            <p:cNvSpPr txBox="1"/>
            <p:nvPr/>
          </p:nvSpPr>
          <p:spPr>
            <a:xfrm>
              <a:off x="1825555" y="2979057"/>
              <a:ext cx="7313787"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1: </a:t>
              </a:r>
              <a:r>
                <a:rPr lang="en-US" sz="4000">
                  <a:latin typeface="Arial" panose="020B0604020202020204" pitchFamily="34" charset="0"/>
                  <a:ea typeface="Calibri" panose="020F0502020204030204" pitchFamily="34" charset="0"/>
                  <a:cs typeface="Arial" panose="020B0604020202020204" pitchFamily="34" charset="0"/>
                </a:rPr>
                <a:t>Đọc câu chuyện và trả lời câu hỏi</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E03BF32E-9A2E-CB72-A806-D752A2A035C0}"/>
              </a:ext>
            </a:extLst>
          </p:cNvPr>
          <p:cNvGrpSpPr/>
          <p:nvPr/>
        </p:nvGrpSpPr>
        <p:grpSpPr>
          <a:xfrm>
            <a:off x="143406" y="6326754"/>
            <a:ext cx="9263865" cy="2336406"/>
            <a:chOff x="184935" y="2746212"/>
            <a:chExt cx="9263865" cy="2336406"/>
          </a:xfrm>
        </p:grpSpPr>
        <p:sp>
          <p:nvSpPr>
            <p:cNvPr id="21" name="Freeform 7">
              <a:extLst>
                <a:ext uri="{FF2B5EF4-FFF2-40B4-BE49-F238E27FC236}">
                  <a16:creationId xmlns:a16="http://schemas.microsoft.com/office/drawing/2014/main" id="{7740A271-1E70-AE13-EF7C-28CF116D02CE}"/>
                </a:ext>
              </a:extLst>
            </p:cNvPr>
            <p:cNvSpPr/>
            <p:nvPr/>
          </p:nvSpPr>
          <p:spPr>
            <a:xfrm>
              <a:off x="1053150" y="2746212"/>
              <a:ext cx="8395650" cy="233640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grpSp>
          <p:nvGrpSpPr>
            <p:cNvPr id="22" name="Group 21">
              <a:extLst>
                <a:ext uri="{FF2B5EF4-FFF2-40B4-BE49-F238E27FC236}">
                  <a16:creationId xmlns:a16="http://schemas.microsoft.com/office/drawing/2014/main" id="{9FBAE08D-776F-B37B-144F-69CCD04C887C}"/>
                </a:ext>
              </a:extLst>
            </p:cNvPr>
            <p:cNvGrpSpPr/>
            <p:nvPr/>
          </p:nvGrpSpPr>
          <p:grpSpPr>
            <a:xfrm>
              <a:off x="184935" y="3200453"/>
              <a:ext cx="1736432" cy="1438771"/>
              <a:chOff x="1039182" y="3598311"/>
              <a:chExt cx="1736432" cy="1438771"/>
            </a:xfrm>
          </p:grpSpPr>
          <p:grpSp>
            <p:nvGrpSpPr>
              <p:cNvPr id="24" name="Group 9">
                <a:extLst>
                  <a:ext uri="{FF2B5EF4-FFF2-40B4-BE49-F238E27FC236}">
                    <a16:creationId xmlns:a16="http://schemas.microsoft.com/office/drawing/2014/main" id="{0CA23897-2A9E-B9E8-A70F-F011BF6C4FA7}"/>
                  </a:ext>
                </a:extLst>
              </p:cNvPr>
              <p:cNvGrpSpPr/>
              <p:nvPr/>
            </p:nvGrpSpPr>
            <p:grpSpPr>
              <a:xfrm>
                <a:off x="1193456" y="3598311"/>
                <a:ext cx="1427885" cy="1438771"/>
                <a:chOff x="76200" y="71165"/>
                <a:chExt cx="660400" cy="665435"/>
              </a:xfrm>
            </p:grpSpPr>
            <p:sp>
              <p:nvSpPr>
                <p:cNvPr id="26" name="Freeform 10">
                  <a:extLst>
                    <a:ext uri="{FF2B5EF4-FFF2-40B4-BE49-F238E27FC236}">
                      <a16:creationId xmlns:a16="http://schemas.microsoft.com/office/drawing/2014/main" id="{E7B1ABC1-D2CC-808F-1FC2-FAF17C484ACC}"/>
                    </a:ext>
                  </a:extLst>
                </p:cNvPr>
                <p:cNvSpPr/>
                <p:nvPr/>
              </p:nvSpPr>
              <p:spPr>
                <a:xfrm>
                  <a:off x="85292" y="71165"/>
                  <a:ext cx="642216" cy="6604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tx2">
                    <a:lumMod val="50000"/>
                  </a:schemeClr>
                </a:solidFill>
              </p:spPr>
              <p:txBody>
                <a:bodyPr/>
                <a:lstStyle/>
                <a:p>
                  <a:endParaRPr lang="en-US"/>
                </a:p>
              </p:txBody>
            </p:sp>
            <p:sp>
              <p:nvSpPr>
                <p:cNvPr id="27" name="TextBox 11">
                  <a:extLst>
                    <a:ext uri="{FF2B5EF4-FFF2-40B4-BE49-F238E27FC236}">
                      <a16:creationId xmlns:a16="http://schemas.microsoft.com/office/drawing/2014/main" id="{78A5E1C4-1AD1-487B-E25B-82437891B1C4}"/>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25" name="TextBox 43">
                <a:extLst>
                  <a:ext uri="{FF2B5EF4-FFF2-40B4-BE49-F238E27FC236}">
                    <a16:creationId xmlns:a16="http://schemas.microsoft.com/office/drawing/2014/main" id="{9504BCD6-8DD2-4336-B614-2CA84972F9F0}"/>
                  </a:ext>
                </a:extLst>
              </p:cNvPr>
              <p:cNvSpPr txBox="1"/>
              <p:nvPr/>
            </p:nvSpPr>
            <p:spPr>
              <a:xfrm>
                <a:off x="1039182" y="3804116"/>
                <a:ext cx="1736432" cy="970522"/>
              </a:xfrm>
              <a:prstGeom prst="rect">
                <a:avLst/>
              </a:prstGeom>
            </p:spPr>
            <p:txBody>
              <a:bodyPr lIns="0" tIns="0" rIns="0" bIns="0" rtlCol="0" anchor="t">
                <a:spAutoFit/>
              </a:bodyPr>
              <a:lstStyle/>
              <a:p>
                <a:pPr algn="ctr">
                  <a:lnSpc>
                    <a:spcPts val="8286"/>
                  </a:lnSpc>
                </a:pPr>
                <a:r>
                  <a:rPr lang="en-US" sz="6000" b="1">
                    <a:solidFill>
                      <a:schemeClr val="bg1"/>
                    </a:solidFill>
                    <a:latin typeface="Arial" panose="020B0604020202020204" pitchFamily="34" charset="0"/>
                    <a:cs typeface="Arial" panose="020B0604020202020204" pitchFamily="34" charset="0"/>
                  </a:rPr>
                  <a:t>2</a:t>
                </a:r>
                <a:endParaRPr lang="en-US" sz="6000" b="1" dirty="0">
                  <a:solidFill>
                    <a:schemeClr val="bg1"/>
                  </a:solidFill>
                  <a:latin typeface="Arial" panose="020B0604020202020204" pitchFamily="34" charset="0"/>
                  <a:cs typeface="Arial" panose="020B0604020202020204" pitchFamily="34" charset="0"/>
                </a:endParaRPr>
              </a:p>
            </p:txBody>
          </p:sp>
        </p:grpSp>
        <p:sp>
          <p:nvSpPr>
            <p:cNvPr id="23" name="TextBox 22">
              <a:extLst>
                <a:ext uri="{FF2B5EF4-FFF2-40B4-BE49-F238E27FC236}">
                  <a16:creationId xmlns:a16="http://schemas.microsoft.com/office/drawing/2014/main" id="{FA5DCDEF-229F-1FD6-D5E3-026E68CF4068}"/>
                </a:ext>
              </a:extLst>
            </p:cNvPr>
            <p:cNvSpPr txBox="1"/>
            <p:nvPr/>
          </p:nvSpPr>
          <p:spPr>
            <a:xfrm>
              <a:off x="1947109" y="3020322"/>
              <a:ext cx="6955659"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2: </a:t>
              </a:r>
              <a:r>
                <a:rPr lang="en-US" sz="4000">
                  <a:latin typeface="Arial" panose="020B0604020202020204" pitchFamily="34" charset="0"/>
                  <a:ea typeface="Calibri" panose="020F0502020204030204" pitchFamily="34" charset="0"/>
                  <a:cs typeface="Arial" panose="020B0604020202020204" pitchFamily="34" charset="0"/>
                </a:rPr>
                <a:t>Quan sát tranh và trả lời câu hỏi</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0ED0FB9F-D69E-5DCA-D654-74FC200CC7DC}"/>
              </a:ext>
            </a:extLst>
          </p:cNvPr>
          <p:cNvGrpSpPr/>
          <p:nvPr/>
        </p:nvGrpSpPr>
        <p:grpSpPr>
          <a:xfrm>
            <a:off x="9454784" y="2985840"/>
            <a:ext cx="8294854" cy="2336406"/>
            <a:chOff x="184935" y="2746212"/>
            <a:chExt cx="8294854" cy="2336406"/>
          </a:xfrm>
        </p:grpSpPr>
        <p:sp>
          <p:nvSpPr>
            <p:cNvPr id="29" name="Freeform 7">
              <a:extLst>
                <a:ext uri="{FF2B5EF4-FFF2-40B4-BE49-F238E27FC236}">
                  <a16:creationId xmlns:a16="http://schemas.microsoft.com/office/drawing/2014/main" id="{DA576A16-AF75-3352-6B46-3C27F9DC74A7}"/>
                </a:ext>
              </a:extLst>
            </p:cNvPr>
            <p:cNvSpPr/>
            <p:nvPr/>
          </p:nvSpPr>
          <p:spPr>
            <a:xfrm>
              <a:off x="1053150" y="2746212"/>
              <a:ext cx="7426639" cy="233640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grpSp>
          <p:nvGrpSpPr>
            <p:cNvPr id="30" name="Group 29">
              <a:extLst>
                <a:ext uri="{FF2B5EF4-FFF2-40B4-BE49-F238E27FC236}">
                  <a16:creationId xmlns:a16="http://schemas.microsoft.com/office/drawing/2014/main" id="{C7AEA9D1-8ACA-00F8-6B46-133527E87778}"/>
                </a:ext>
              </a:extLst>
            </p:cNvPr>
            <p:cNvGrpSpPr/>
            <p:nvPr/>
          </p:nvGrpSpPr>
          <p:grpSpPr>
            <a:xfrm>
              <a:off x="184935" y="3200453"/>
              <a:ext cx="1736432" cy="1438771"/>
              <a:chOff x="1039182" y="3598311"/>
              <a:chExt cx="1736432" cy="1438771"/>
            </a:xfrm>
          </p:grpSpPr>
          <p:grpSp>
            <p:nvGrpSpPr>
              <p:cNvPr id="32" name="Group 9">
                <a:extLst>
                  <a:ext uri="{FF2B5EF4-FFF2-40B4-BE49-F238E27FC236}">
                    <a16:creationId xmlns:a16="http://schemas.microsoft.com/office/drawing/2014/main" id="{1C7395AB-3255-F2B8-8AF1-85F379B70F25}"/>
                  </a:ext>
                </a:extLst>
              </p:cNvPr>
              <p:cNvGrpSpPr/>
              <p:nvPr/>
            </p:nvGrpSpPr>
            <p:grpSpPr>
              <a:xfrm>
                <a:off x="1193456" y="3598311"/>
                <a:ext cx="1427885" cy="1438771"/>
                <a:chOff x="76200" y="71165"/>
                <a:chExt cx="660400" cy="665435"/>
              </a:xfrm>
            </p:grpSpPr>
            <p:sp>
              <p:nvSpPr>
                <p:cNvPr id="34" name="Freeform 10">
                  <a:extLst>
                    <a:ext uri="{FF2B5EF4-FFF2-40B4-BE49-F238E27FC236}">
                      <a16:creationId xmlns:a16="http://schemas.microsoft.com/office/drawing/2014/main" id="{9994EA94-961A-87C7-A01B-0DE155EF6310}"/>
                    </a:ext>
                  </a:extLst>
                </p:cNvPr>
                <p:cNvSpPr/>
                <p:nvPr/>
              </p:nvSpPr>
              <p:spPr>
                <a:xfrm>
                  <a:off x="85292" y="71165"/>
                  <a:ext cx="642216" cy="6604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tx2">
                    <a:lumMod val="50000"/>
                  </a:schemeClr>
                </a:solidFill>
              </p:spPr>
              <p:txBody>
                <a:bodyPr/>
                <a:lstStyle/>
                <a:p>
                  <a:endParaRPr lang="en-US"/>
                </a:p>
              </p:txBody>
            </p:sp>
            <p:sp>
              <p:nvSpPr>
                <p:cNvPr id="35" name="TextBox 11">
                  <a:extLst>
                    <a:ext uri="{FF2B5EF4-FFF2-40B4-BE49-F238E27FC236}">
                      <a16:creationId xmlns:a16="http://schemas.microsoft.com/office/drawing/2014/main" id="{3CBB3E28-07DA-EEEB-07C8-541568E47FFA}"/>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33" name="TextBox 43">
                <a:extLst>
                  <a:ext uri="{FF2B5EF4-FFF2-40B4-BE49-F238E27FC236}">
                    <a16:creationId xmlns:a16="http://schemas.microsoft.com/office/drawing/2014/main" id="{0F09A716-0EF9-704B-164D-306DD93671CE}"/>
                  </a:ext>
                </a:extLst>
              </p:cNvPr>
              <p:cNvSpPr txBox="1"/>
              <p:nvPr/>
            </p:nvSpPr>
            <p:spPr>
              <a:xfrm>
                <a:off x="1039182" y="3804116"/>
                <a:ext cx="1736432" cy="970522"/>
              </a:xfrm>
              <a:prstGeom prst="rect">
                <a:avLst/>
              </a:prstGeom>
            </p:spPr>
            <p:txBody>
              <a:bodyPr lIns="0" tIns="0" rIns="0" bIns="0" rtlCol="0" anchor="t">
                <a:spAutoFit/>
              </a:bodyPr>
              <a:lstStyle/>
              <a:p>
                <a:pPr algn="ctr">
                  <a:lnSpc>
                    <a:spcPts val="8286"/>
                  </a:lnSpc>
                </a:pPr>
                <a:r>
                  <a:rPr lang="en-US" sz="6000" b="1">
                    <a:solidFill>
                      <a:schemeClr val="bg1"/>
                    </a:solidFill>
                    <a:latin typeface="Arial" panose="020B0604020202020204" pitchFamily="34" charset="0"/>
                    <a:cs typeface="Arial" panose="020B0604020202020204" pitchFamily="34" charset="0"/>
                  </a:rPr>
                  <a:t>3</a:t>
                </a:r>
                <a:endParaRPr lang="en-US" sz="6000" b="1" dirty="0">
                  <a:solidFill>
                    <a:schemeClr val="bg1"/>
                  </a:solidFill>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C79AC88F-D12B-7F3B-BD8F-496FEC59CC30}"/>
                </a:ext>
              </a:extLst>
            </p:cNvPr>
            <p:cNvSpPr txBox="1"/>
            <p:nvPr/>
          </p:nvSpPr>
          <p:spPr>
            <a:xfrm>
              <a:off x="1874700" y="2991939"/>
              <a:ext cx="6358568"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3: </a:t>
              </a:r>
              <a:r>
                <a:rPr lang="en-US" sz="4000">
                  <a:latin typeface="Arial" panose="020B0604020202020204" pitchFamily="34" charset="0"/>
                  <a:ea typeface="Calibri" panose="020F0502020204030204" pitchFamily="34" charset="0"/>
                  <a:cs typeface="Arial" panose="020B0604020202020204" pitchFamily="34" charset="0"/>
                </a:rPr>
                <a:t>Đọc tình huống và trả lời câu hỏi</a:t>
              </a:r>
              <a:endParaRPr lang="fr-FR" sz="4000" b="1" i="1"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CA35ED0-0FAA-7610-B66E-C29AE47665EB}"/>
              </a:ext>
            </a:extLst>
          </p:cNvPr>
          <p:cNvGrpSpPr/>
          <p:nvPr/>
        </p:nvGrpSpPr>
        <p:grpSpPr>
          <a:xfrm>
            <a:off x="9454784" y="6321676"/>
            <a:ext cx="8294854" cy="2336406"/>
            <a:chOff x="184935" y="2746212"/>
            <a:chExt cx="8294854" cy="2336406"/>
          </a:xfrm>
        </p:grpSpPr>
        <p:sp>
          <p:nvSpPr>
            <p:cNvPr id="37" name="Freeform 7">
              <a:extLst>
                <a:ext uri="{FF2B5EF4-FFF2-40B4-BE49-F238E27FC236}">
                  <a16:creationId xmlns:a16="http://schemas.microsoft.com/office/drawing/2014/main" id="{66B205D6-8A10-2615-A806-345DD972BA41}"/>
                </a:ext>
              </a:extLst>
            </p:cNvPr>
            <p:cNvSpPr/>
            <p:nvPr/>
          </p:nvSpPr>
          <p:spPr>
            <a:xfrm>
              <a:off x="1053150" y="2746212"/>
              <a:ext cx="7426639" cy="2336406"/>
            </a:xfrm>
            <a:custGeom>
              <a:avLst/>
              <a:gdLst/>
              <a:ahLst/>
              <a:cxnLst/>
              <a:rect l="l" t="t" r="r" b="b"/>
              <a:pathLst>
                <a:path w="1855339" h="610988">
                  <a:moveTo>
                    <a:pt x="57964" y="0"/>
                  </a:moveTo>
                  <a:lnTo>
                    <a:pt x="1797375" y="0"/>
                  </a:lnTo>
                  <a:cubicBezTo>
                    <a:pt x="1829388" y="0"/>
                    <a:pt x="1855339" y="25952"/>
                    <a:pt x="1855339" y="57964"/>
                  </a:cubicBezTo>
                  <a:lnTo>
                    <a:pt x="1855339" y="553024"/>
                  </a:lnTo>
                  <a:cubicBezTo>
                    <a:pt x="1855339" y="585037"/>
                    <a:pt x="1829388" y="610988"/>
                    <a:pt x="1797375" y="610988"/>
                  </a:cubicBezTo>
                  <a:lnTo>
                    <a:pt x="57964" y="610988"/>
                  </a:lnTo>
                  <a:cubicBezTo>
                    <a:pt x="25952" y="610988"/>
                    <a:pt x="0" y="585037"/>
                    <a:pt x="0" y="553024"/>
                  </a:cubicBezTo>
                  <a:lnTo>
                    <a:pt x="0" y="57964"/>
                  </a:lnTo>
                  <a:cubicBezTo>
                    <a:pt x="0" y="25952"/>
                    <a:pt x="25952" y="0"/>
                    <a:pt x="57964" y="0"/>
                  </a:cubicBezTo>
                  <a:close/>
                </a:path>
              </a:pathLst>
            </a:custGeom>
            <a:solidFill>
              <a:schemeClr val="accent5">
                <a:lumMod val="20000"/>
                <a:lumOff val="80000"/>
              </a:schemeClr>
            </a:solidFill>
          </p:spPr>
          <p:txBody>
            <a:bodyPr/>
            <a:lstStyle/>
            <a:p>
              <a:endParaRPr lang="en-US"/>
            </a:p>
          </p:txBody>
        </p:sp>
        <p:grpSp>
          <p:nvGrpSpPr>
            <p:cNvPr id="38" name="Group 37">
              <a:extLst>
                <a:ext uri="{FF2B5EF4-FFF2-40B4-BE49-F238E27FC236}">
                  <a16:creationId xmlns:a16="http://schemas.microsoft.com/office/drawing/2014/main" id="{C782BF62-55FE-4CC7-2184-F9D074D67F80}"/>
                </a:ext>
              </a:extLst>
            </p:cNvPr>
            <p:cNvGrpSpPr/>
            <p:nvPr/>
          </p:nvGrpSpPr>
          <p:grpSpPr>
            <a:xfrm>
              <a:off x="184935" y="3200453"/>
              <a:ext cx="1736432" cy="1438771"/>
              <a:chOff x="1039182" y="3598311"/>
              <a:chExt cx="1736432" cy="1438771"/>
            </a:xfrm>
          </p:grpSpPr>
          <p:grpSp>
            <p:nvGrpSpPr>
              <p:cNvPr id="40" name="Group 9">
                <a:extLst>
                  <a:ext uri="{FF2B5EF4-FFF2-40B4-BE49-F238E27FC236}">
                    <a16:creationId xmlns:a16="http://schemas.microsoft.com/office/drawing/2014/main" id="{A7F18FE3-8569-670E-D249-2EFE447E665E}"/>
                  </a:ext>
                </a:extLst>
              </p:cNvPr>
              <p:cNvGrpSpPr/>
              <p:nvPr/>
            </p:nvGrpSpPr>
            <p:grpSpPr>
              <a:xfrm>
                <a:off x="1193456" y="3598311"/>
                <a:ext cx="1427885" cy="1438771"/>
                <a:chOff x="76200" y="71165"/>
                <a:chExt cx="660400" cy="665435"/>
              </a:xfrm>
            </p:grpSpPr>
            <p:sp>
              <p:nvSpPr>
                <p:cNvPr id="42" name="Freeform 10">
                  <a:extLst>
                    <a:ext uri="{FF2B5EF4-FFF2-40B4-BE49-F238E27FC236}">
                      <a16:creationId xmlns:a16="http://schemas.microsoft.com/office/drawing/2014/main" id="{6CC509B2-2B43-9E17-6485-CC4AB80064CD}"/>
                    </a:ext>
                  </a:extLst>
                </p:cNvPr>
                <p:cNvSpPr/>
                <p:nvPr/>
              </p:nvSpPr>
              <p:spPr>
                <a:xfrm>
                  <a:off x="85292" y="71165"/>
                  <a:ext cx="642216" cy="6604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tx2">
                    <a:lumMod val="50000"/>
                  </a:schemeClr>
                </a:solidFill>
              </p:spPr>
              <p:txBody>
                <a:bodyPr/>
                <a:lstStyle/>
                <a:p>
                  <a:endParaRPr lang="en-US"/>
                </a:p>
              </p:txBody>
            </p:sp>
            <p:sp>
              <p:nvSpPr>
                <p:cNvPr id="43" name="TextBox 11">
                  <a:extLst>
                    <a:ext uri="{FF2B5EF4-FFF2-40B4-BE49-F238E27FC236}">
                      <a16:creationId xmlns:a16="http://schemas.microsoft.com/office/drawing/2014/main" id="{9B241BBE-FC16-D6D5-3ACF-230A3977BBA2}"/>
                    </a:ext>
                  </a:extLst>
                </p:cNvPr>
                <p:cNvSpPr txBox="1"/>
                <p:nvPr/>
              </p:nvSpPr>
              <p:spPr>
                <a:xfrm>
                  <a:off x="76200" y="76200"/>
                  <a:ext cx="660400" cy="660400"/>
                </a:xfrm>
                <a:prstGeom prst="rect">
                  <a:avLst/>
                </a:prstGeom>
              </p:spPr>
              <p:txBody>
                <a:bodyPr lIns="50800" tIns="50800" rIns="50800" bIns="50800" rtlCol="0" anchor="ctr"/>
                <a:lstStyle/>
                <a:p>
                  <a:pPr algn="ctr">
                    <a:lnSpc>
                      <a:spcPts val="3089"/>
                    </a:lnSpc>
                  </a:pPr>
                  <a:endParaRPr/>
                </a:p>
              </p:txBody>
            </p:sp>
          </p:grpSp>
          <p:sp>
            <p:nvSpPr>
              <p:cNvPr id="41" name="TextBox 43">
                <a:extLst>
                  <a:ext uri="{FF2B5EF4-FFF2-40B4-BE49-F238E27FC236}">
                    <a16:creationId xmlns:a16="http://schemas.microsoft.com/office/drawing/2014/main" id="{B2A8E9C5-26EF-6D0D-19EC-7B57AFCF469B}"/>
                  </a:ext>
                </a:extLst>
              </p:cNvPr>
              <p:cNvSpPr txBox="1"/>
              <p:nvPr/>
            </p:nvSpPr>
            <p:spPr>
              <a:xfrm>
                <a:off x="1039182" y="3804116"/>
                <a:ext cx="1736432" cy="970522"/>
              </a:xfrm>
              <a:prstGeom prst="rect">
                <a:avLst/>
              </a:prstGeom>
            </p:spPr>
            <p:txBody>
              <a:bodyPr lIns="0" tIns="0" rIns="0" bIns="0" rtlCol="0" anchor="t">
                <a:spAutoFit/>
              </a:bodyPr>
              <a:lstStyle/>
              <a:p>
                <a:pPr algn="ctr">
                  <a:lnSpc>
                    <a:spcPts val="8286"/>
                  </a:lnSpc>
                </a:pPr>
                <a:r>
                  <a:rPr lang="en-US" sz="6000" b="1">
                    <a:solidFill>
                      <a:schemeClr val="bg1"/>
                    </a:solidFill>
                    <a:latin typeface="Arial" panose="020B0604020202020204" pitchFamily="34" charset="0"/>
                    <a:cs typeface="Arial" panose="020B0604020202020204" pitchFamily="34" charset="0"/>
                  </a:rPr>
                  <a:t>4</a:t>
                </a:r>
                <a:endParaRPr lang="en-US" sz="6000" b="1" dirty="0">
                  <a:solidFill>
                    <a:schemeClr val="bg1"/>
                  </a:solidFill>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id="{7723E5DD-16EB-2BEC-B896-226E821F380E}"/>
                </a:ext>
              </a:extLst>
            </p:cNvPr>
            <p:cNvSpPr txBox="1"/>
            <p:nvPr/>
          </p:nvSpPr>
          <p:spPr>
            <a:xfrm>
              <a:off x="1921367" y="3007011"/>
              <a:ext cx="6369454" cy="1824923"/>
            </a:xfrm>
            <a:prstGeom prst="rect">
              <a:avLst/>
            </a:prstGeom>
            <a:noFill/>
          </p:spPr>
          <p:txBody>
            <a:bodyPr wrap="square">
              <a:spAutoFit/>
            </a:bodyPr>
            <a:lstStyle/>
            <a:p>
              <a:pPr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Hoạt động: </a:t>
              </a:r>
            </a:p>
            <a:p>
              <a:pPr algn="ct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Luyện tập – Vận dụng</a:t>
              </a:r>
              <a:endParaRPr lang="fr-FR" sz="4000" dirty="0">
                <a:effectLst/>
                <a:latin typeface="Arial" panose="020B0604020202020204" pitchFamily="34" charset="0"/>
                <a:ea typeface="Calibri" panose="020F0502020204030204" pitchFamily="34" charset="0"/>
                <a:cs typeface="Arial" panose="020B0604020202020204" pitchFamily="34" charset="0"/>
              </a:endParaRPr>
            </a:p>
          </p:txBody>
        </p:sp>
      </p:grpSp>
      <p:sp>
        <p:nvSpPr>
          <p:cNvPr id="44" name="Freeform 9">
            <a:extLst>
              <a:ext uri="{FF2B5EF4-FFF2-40B4-BE49-F238E27FC236}">
                <a16:creationId xmlns:a16="http://schemas.microsoft.com/office/drawing/2014/main" id="{43CDCE68-04B8-AFF7-8D31-C8CFBA6690AA}"/>
              </a:ext>
            </a:extLst>
          </p:cNvPr>
          <p:cNvSpPr/>
          <p:nvPr/>
        </p:nvSpPr>
        <p:spPr>
          <a:xfrm rot="-1469705">
            <a:off x="16632320" y="8895354"/>
            <a:ext cx="2014513" cy="1524318"/>
          </a:xfrm>
          <a:custGeom>
            <a:avLst/>
            <a:gdLst/>
            <a:ahLst/>
            <a:cxnLst/>
            <a:rect l="l" t="t" r="r" b="b"/>
            <a:pathLst>
              <a:path w="3208635" h="3168527">
                <a:moveTo>
                  <a:pt x="0" y="0"/>
                </a:moveTo>
                <a:lnTo>
                  <a:pt x="3208634" y="0"/>
                </a:lnTo>
                <a:lnTo>
                  <a:pt x="3208634" y="3168527"/>
                </a:lnTo>
                <a:lnTo>
                  <a:pt x="0" y="3168527"/>
                </a:lnTo>
                <a:lnTo>
                  <a:pt x="0" y="0"/>
                </a:lnTo>
                <a:close/>
              </a:path>
            </a:pathLst>
          </a:custGeom>
          <a:blipFill>
            <a:blip r:embed="rId8"/>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1+#ppt_w/2"/>
                                          </p:val>
                                        </p:tav>
                                        <p:tav tm="100000">
                                          <p:val>
                                            <p:strVal val="#ppt_x"/>
                                          </p:val>
                                        </p:tav>
                                      </p:tavLst>
                                    </p:anim>
                                    <p:anim calcmode="lin" valueType="num">
                                      <p:cBhvr additive="base">
                                        <p:cTn id="26" dur="5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12" name="Group 3">
            <a:extLst>
              <a:ext uri="{FF2B5EF4-FFF2-40B4-BE49-F238E27FC236}">
                <a16:creationId xmlns:a16="http://schemas.microsoft.com/office/drawing/2014/main" id="{2A63CC5E-AAF7-C2CA-68C9-5B969853517B}"/>
              </a:ext>
            </a:extLst>
          </p:cNvPr>
          <p:cNvGrpSpPr/>
          <p:nvPr/>
        </p:nvGrpSpPr>
        <p:grpSpPr>
          <a:xfrm>
            <a:off x="1028700" y="1028700"/>
            <a:ext cx="16230600" cy="8229600"/>
            <a:chOff x="0" y="0"/>
            <a:chExt cx="4274726" cy="2167467"/>
          </a:xfrm>
        </p:grpSpPr>
        <p:sp>
          <p:nvSpPr>
            <p:cNvPr id="13" name="Freeform 4">
              <a:extLst>
                <a:ext uri="{FF2B5EF4-FFF2-40B4-BE49-F238E27FC236}">
                  <a16:creationId xmlns:a16="http://schemas.microsoft.com/office/drawing/2014/main" id="{FC9D2C1D-BDF9-5E76-799C-711E8B3FE5AA}"/>
                </a:ext>
              </a:extLst>
            </p:cNvPr>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1C5">
                <a:alpha val="89804"/>
              </a:srgbClr>
            </a:solidFill>
          </p:spPr>
          <p:txBody>
            <a:bodyPr/>
            <a:lstStyle/>
            <a:p>
              <a:endParaRPr lang="en-US"/>
            </a:p>
          </p:txBody>
        </p:sp>
        <p:sp>
          <p:nvSpPr>
            <p:cNvPr id="14" name="TextBox 13">
              <a:extLst>
                <a:ext uri="{FF2B5EF4-FFF2-40B4-BE49-F238E27FC236}">
                  <a16:creationId xmlns:a16="http://schemas.microsoft.com/office/drawing/2014/main" id="{D259068B-8B0A-6D95-10B2-F1166E46C72D}"/>
                </a:ext>
              </a:extLst>
            </p:cNvPr>
            <p:cNvSpPr txBox="1"/>
            <p:nvPr/>
          </p:nvSpPr>
          <p:spPr>
            <a:xfrm>
              <a:off x="0" y="-28575"/>
              <a:ext cx="812800" cy="841375"/>
            </a:xfrm>
            <a:prstGeom prst="rect">
              <a:avLst/>
            </a:prstGeom>
          </p:spPr>
          <p:txBody>
            <a:bodyPr lIns="50800" tIns="50800" rIns="50800" bIns="50800" rtlCol="0" anchor="ctr"/>
            <a:lstStyle/>
            <a:p>
              <a:pPr algn="ctr">
                <a:lnSpc>
                  <a:spcPts val="3022"/>
                </a:lnSpc>
              </a:pPr>
              <a:endParaRPr/>
            </a:p>
          </p:txBody>
        </p:sp>
      </p:grpSp>
      <p:sp>
        <p:nvSpPr>
          <p:cNvPr id="15" name="TextBox 20">
            <a:extLst>
              <a:ext uri="{FF2B5EF4-FFF2-40B4-BE49-F238E27FC236}">
                <a16:creationId xmlns:a16="http://schemas.microsoft.com/office/drawing/2014/main" id="{72C6BFC5-A6BA-4AEB-03A1-CECDA4092A1C}"/>
              </a:ext>
            </a:extLst>
          </p:cNvPr>
          <p:cNvSpPr txBox="1"/>
          <p:nvPr/>
        </p:nvSpPr>
        <p:spPr>
          <a:xfrm>
            <a:off x="2171342" y="2490636"/>
            <a:ext cx="13945316" cy="4515082"/>
          </a:xfrm>
          <a:prstGeom prst="rect">
            <a:avLst/>
          </a:prstGeom>
        </p:spPr>
        <p:txBody>
          <a:bodyPr wrap="square" lIns="0" tIns="0" rIns="0" bIns="0" rtlCol="0" anchor="t">
            <a:spAutoFit/>
          </a:bodyPr>
          <a:lstStyle/>
          <a:p>
            <a:pPr algn="ctr">
              <a:lnSpc>
                <a:spcPct val="150000"/>
              </a:lnSpc>
            </a:pP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6800" b="1">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6800" b="1">
              <a:solidFill>
                <a:srgbClr val="C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6800" b="1">
                <a:solidFill>
                  <a:srgbClr val="C00000"/>
                </a:solidFill>
                <a:ea typeface="Calibri" panose="020F0502020204030204" pitchFamily="34" charset="0"/>
                <a:cs typeface="Arial" panose="020B0604020202020204" pitchFamily="34" charset="0"/>
              </a:rPr>
              <a:t>ĐỌC CÂU CHUYỆN VÀ TRẢ LỜI CÂU HỎI</a:t>
            </a:r>
            <a:endParaRPr lang="vi-VN" sz="6800" b="1" dirty="0">
              <a:solidFill>
                <a:srgbClr val="C00000"/>
              </a:solidFill>
              <a:ea typeface="Calibri" panose="020F0502020204030204" pitchFamily="34" charset="0"/>
              <a:cs typeface="Arial" panose="020B0604020202020204" pitchFamily="34" charset="0"/>
            </a:endParaRPr>
          </a:p>
        </p:txBody>
      </p:sp>
      <p:pic>
        <p:nvPicPr>
          <p:cNvPr id="16" name="Picture 5">
            <a:extLst>
              <a:ext uri="{FF2B5EF4-FFF2-40B4-BE49-F238E27FC236}">
                <a16:creationId xmlns:a16="http://schemas.microsoft.com/office/drawing/2014/main" id="{1C80A736-134F-438C-DE7F-D883280E84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8200" y="8208535"/>
            <a:ext cx="8500994" cy="2316521"/>
          </a:xfrm>
          <a:prstGeom prst="rect">
            <a:avLst/>
          </a:prstGeom>
        </p:spPr>
      </p:pic>
      <p:sp>
        <p:nvSpPr>
          <p:cNvPr id="17" name="Freeform 6">
            <a:extLst>
              <a:ext uri="{FF2B5EF4-FFF2-40B4-BE49-F238E27FC236}">
                <a16:creationId xmlns:a16="http://schemas.microsoft.com/office/drawing/2014/main" id="{AAC48E84-4C70-7DB3-52AE-3BD1E09B8908}"/>
              </a:ext>
            </a:extLst>
          </p:cNvPr>
          <p:cNvSpPr/>
          <p:nvPr/>
        </p:nvSpPr>
        <p:spPr>
          <a:xfrm>
            <a:off x="339984" y="7311401"/>
            <a:ext cx="1377431" cy="1946899"/>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4"/>
            <a:stretch>
              <a:fillRect/>
            </a:stretch>
          </a:blipFill>
        </p:spPr>
        <p:txBody>
          <a:bodyPr/>
          <a:lstStyle/>
          <a:p>
            <a:endParaRPr lang="en-US"/>
          </a:p>
        </p:txBody>
      </p:sp>
      <p:sp>
        <p:nvSpPr>
          <p:cNvPr id="18" name="Freeform 12">
            <a:extLst>
              <a:ext uri="{FF2B5EF4-FFF2-40B4-BE49-F238E27FC236}">
                <a16:creationId xmlns:a16="http://schemas.microsoft.com/office/drawing/2014/main" id="{9C1256EC-CF63-456C-F2A4-2948FC6781E9}"/>
              </a:ext>
            </a:extLst>
          </p:cNvPr>
          <p:cNvSpPr/>
          <p:nvPr/>
        </p:nvSpPr>
        <p:spPr>
          <a:xfrm rot="-9085359">
            <a:off x="15774551" y="-183448"/>
            <a:ext cx="3208635" cy="3168527"/>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5"/>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40" name="Freeform 12">
            <a:extLst>
              <a:ext uri="{FF2B5EF4-FFF2-40B4-BE49-F238E27FC236}">
                <a16:creationId xmlns:a16="http://schemas.microsoft.com/office/drawing/2014/main" id="{5045B118-83F7-CA61-2FF0-4B0426344BBE}"/>
              </a:ext>
            </a:extLst>
          </p:cNvPr>
          <p:cNvSpPr/>
          <p:nvPr/>
        </p:nvSpPr>
        <p:spPr>
          <a:xfrm rot="-9085359">
            <a:off x="17217211" y="-71301"/>
            <a:ext cx="1548494" cy="1333494"/>
          </a:xfrm>
          <a:custGeom>
            <a:avLst/>
            <a:gdLst/>
            <a:ahLst/>
            <a:cxnLst/>
            <a:rect l="l" t="t" r="r" b="b"/>
            <a:pathLst>
              <a:path w="3208635" h="3168527">
                <a:moveTo>
                  <a:pt x="0" y="0"/>
                </a:moveTo>
                <a:lnTo>
                  <a:pt x="3208635" y="0"/>
                </a:lnTo>
                <a:lnTo>
                  <a:pt x="3208635" y="3168527"/>
                </a:lnTo>
                <a:lnTo>
                  <a:pt x="0" y="3168527"/>
                </a:lnTo>
                <a:lnTo>
                  <a:pt x="0" y="0"/>
                </a:lnTo>
                <a:close/>
              </a:path>
            </a:pathLst>
          </a:custGeom>
          <a:blipFill>
            <a:blip r:embed="rId2"/>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1" name="Freeform 6">
            <a:extLst>
              <a:ext uri="{FF2B5EF4-FFF2-40B4-BE49-F238E27FC236}">
                <a16:creationId xmlns:a16="http://schemas.microsoft.com/office/drawing/2014/main" id="{52A3CB7D-9189-84C7-BF5F-2B03FCE796FA}"/>
              </a:ext>
            </a:extLst>
          </p:cNvPr>
          <p:cNvSpPr/>
          <p:nvPr/>
        </p:nvSpPr>
        <p:spPr>
          <a:xfrm>
            <a:off x="-263341" y="8687110"/>
            <a:ext cx="1022318" cy="1567233"/>
          </a:xfrm>
          <a:custGeom>
            <a:avLst/>
            <a:gdLst/>
            <a:ahLst/>
            <a:cxnLst/>
            <a:rect l="l" t="t" r="r" b="b"/>
            <a:pathLst>
              <a:path w="1377431" h="1946899">
                <a:moveTo>
                  <a:pt x="0" y="0"/>
                </a:moveTo>
                <a:lnTo>
                  <a:pt x="1377431" y="0"/>
                </a:lnTo>
                <a:lnTo>
                  <a:pt x="1377431" y="1946899"/>
                </a:lnTo>
                <a:lnTo>
                  <a:pt x="0" y="1946899"/>
                </a:lnTo>
                <a:lnTo>
                  <a:pt x="0"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Arrow: Pentagon 4">
            <a:extLst>
              <a:ext uri="{FF2B5EF4-FFF2-40B4-BE49-F238E27FC236}">
                <a16:creationId xmlns:a16="http://schemas.microsoft.com/office/drawing/2014/main" id="{93AC6758-5E2F-021B-DB17-D8245AC88E33}"/>
              </a:ext>
            </a:extLst>
          </p:cNvPr>
          <p:cNvSpPr/>
          <p:nvPr/>
        </p:nvSpPr>
        <p:spPr>
          <a:xfrm>
            <a:off x="0" y="628104"/>
            <a:ext cx="15392400" cy="1554291"/>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Arial" panose="020B0604020202020204" pitchFamily="34" charset="0"/>
                <a:cs typeface="Arial" panose="020B0604020202020204" pitchFamily="34" charset="0"/>
              </a:rPr>
              <a:t>Đọc câu chuyện </a:t>
            </a:r>
            <a:r>
              <a:rPr lang="en-US" sz="4000" b="1" i="1">
                <a:solidFill>
                  <a:schemeClr val="tx2">
                    <a:lumMod val="50000"/>
                  </a:schemeClr>
                </a:solidFill>
                <a:latin typeface="Arial" panose="020B0604020202020204" pitchFamily="34" charset="0"/>
                <a:cs typeface="Arial" panose="020B0604020202020204" pitchFamily="34" charset="0"/>
              </a:rPr>
              <a:t>Một ngày của pê-chi-a </a:t>
            </a:r>
            <a:r>
              <a:rPr lang="en-US" sz="4000" b="1">
                <a:solidFill>
                  <a:schemeClr val="tx2">
                    <a:lumMod val="50000"/>
                  </a:schemeClr>
                </a:solidFill>
                <a:latin typeface="Arial" panose="020B0604020202020204" pitchFamily="34" charset="0"/>
                <a:cs typeface="Arial" panose="020B0604020202020204" pitchFamily="34" charset="0"/>
              </a:rPr>
              <a:t>và trả lời câu hỏi: </a:t>
            </a:r>
          </a:p>
        </p:txBody>
      </p:sp>
      <p:pic>
        <p:nvPicPr>
          <p:cNvPr id="9" name="Picture 8" descr="A screenshot of a book&#10;&#10;Description automatically generated">
            <a:extLst>
              <a:ext uri="{FF2B5EF4-FFF2-40B4-BE49-F238E27FC236}">
                <a16:creationId xmlns:a16="http://schemas.microsoft.com/office/drawing/2014/main" id="{3FEA86FB-6167-747B-CB63-7EE69463AF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4" t="39630" r="5244" b="43333"/>
          <a:stretch/>
        </p:blipFill>
        <p:spPr>
          <a:xfrm>
            <a:off x="9772478" y="2676393"/>
            <a:ext cx="7540908" cy="3268494"/>
          </a:xfrm>
          <a:prstGeom prst="roundRect">
            <a:avLst/>
          </a:prstGeom>
        </p:spPr>
      </p:pic>
      <p:sp>
        <p:nvSpPr>
          <p:cNvPr id="10" name="Speech Bubble: Rectangle with Corners Rounded 9">
            <a:extLst>
              <a:ext uri="{FF2B5EF4-FFF2-40B4-BE49-F238E27FC236}">
                <a16:creationId xmlns:a16="http://schemas.microsoft.com/office/drawing/2014/main" id="{B2CF4C20-115E-29F9-EBA8-11B66E945C97}"/>
              </a:ext>
            </a:extLst>
          </p:cNvPr>
          <p:cNvSpPr/>
          <p:nvPr/>
        </p:nvSpPr>
        <p:spPr>
          <a:xfrm>
            <a:off x="1109870" y="2999001"/>
            <a:ext cx="7776569" cy="2982855"/>
          </a:xfrm>
          <a:prstGeom prst="wedgeRoundRectCallout">
            <a:avLst>
              <a:gd name="adj1" fmla="val 56509"/>
              <a:gd name="adj2" fmla="val 35742"/>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a. </a:t>
            </a:r>
            <a:r>
              <a:rPr lang="vi-VN" sz="3600">
                <a:solidFill>
                  <a:schemeClr val="tx1"/>
                </a:solidFill>
                <a:latin typeface="Arial" panose="020B0604020202020204" pitchFamily="34" charset="0"/>
                <a:cs typeface="Arial" panose="020B0604020202020204" pitchFamily="34" charset="0"/>
              </a:rPr>
              <a:t>Những người lao động trong câu chuyện đã tích cực làm việc như thế nào?</a:t>
            </a:r>
          </a:p>
        </p:txBody>
      </p:sp>
      <p:sp>
        <p:nvSpPr>
          <p:cNvPr id="11" name="Speech Bubble: Rectangle with Corners Rounded 10">
            <a:extLst>
              <a:ext uri="{FF2B5EF4-FFF2-40B4-BE49-F238E27FC236}">
                <a16:creationId xmlns:a16="http://schemas.microsoft.com/office/drawing/2014/main" id="{180E5157-F43F-4263-2959-82BCFEDEDC7E}"/>
              </a:ext>
            </a:extLst>
          </p:cNvPr>
          <p:cNvSpPr/>
          <p:nvPr/>
        </p:nvSpPr>
        <p:spPr>
          <a:xfrm>
            <a:off x="1109870" y="6504200"/>
            <a:ext cx="7776569" cy="2982855"/>
          </a:xfrm>
          <a:prstGeom prst="wedgeRoundRectCallout">
            <a:avLst>
              <a:gd name="adj1" fmla="val 56829"/>
              <a:gd name="adj2" fmla="val 5578"/>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b. </a:t>
            </a:r>
            <a:r>
              <a:rPr lang="vi-VN" sz="3600">
                <a:solidFill>
                  <a:schemeClr val="tx1"/>
                </a:solidFill>
                <a:latin typeface="Arial" panose="020B0604020202020204" pitchFamily="34" charset="0"/>
                <a:cs typeface="Arial" panose="020B0604020202020204" pitchFamily="34" charset="0"/>
              </a:rPr>
              <a:t>Pê-chi-a đã nhận ra bài học gì từ những tấm gương lao động đó?</a:t>
            </a:r>
            <a:endParaRPr lang="en-US" sz="3600">
              <a:solidFill>
                <a:schemeClr val="tx1"/>
              </a:solidFill>
              <a:latin typeface="Arial" panose="020B0604020202020204" pitchFamily="34" charset="0"/>
              <a:cs typeface="Arial" panose="020B0604020202020204" pitchFamily="34" charset="0"/>
            </a:endParaRPr>
          </a:p>
        </p:txBody>
      </p:sp>
      <p:pic>
        <p:nvPicPr>
          <p:cNvPr id="13" name="Picture 12" descr="A screenshot of a book&#10;&#10;Description automatically generated">
            <a:extLst>
              <a:ext uri="{FF2B5EF4-FFF2-40B4-BE49-F238E27FC236}">
                <a16:creationId xmlns:a16="http://schemas.microsoft.com/office/drawing/2014/main" id="{A3F2D958-4674-F3A9-915F-4C6125FCD9DD}"/>
              </a:ext>
            </a:extLst>
          </p:cNvPr>
          <p:cNvPicPr>
            <a:picLocks noChangeAspect="1"/>
          </p:cNvPicPr>
          <p:nvPr/>
        </p:nvPicPr>
        <p:blipFill rotWithShape="1">
          <a:blip r:embed="rId4">
            <a:extLst>
              <a:ext uri="{28A0092B-C50C-407E-A947-70E740481C1C}">
                <a14:useLocalDpi xmlns:a14="http://schemas.microsoft.com/office/drawing/2010/main" val="0"/>
              </a:ext>
            </a:extLst>
          </a:blip>
          <a:srcRect l="11966" t="70740" r="10311" b="13706"/>
          <a:stretch/>
        </p:blipFill>
        <p:spPr>
          <a:xfrm>
            <a:off x="9853778" y="6315173"/>
            <a:ext cx="7522029" cy="3360907"/>
          </a:xfrm>
          <a:prstGeom prst="roundRect">
            <a:avLst/>
          </a:prstGeom>
        </p:spPr>
      </p:pic>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10025980">
            <a:off x="17738200" y="78029"/>
            <a:ext cx="847584" cy="1314157"/>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1" name="Freeform 17">
            <a:extLst>
              <a:ext uri="{FF2B5EF4-FFF2-40B4-BE49-F238E27FC236}">
                <a16:creationId xmlns:a16="http://schemas.microsoft.com/office/drawing/2014/main" id="{89D9672D-24C4-5385-6F68-BB641FF4EBF0}"/>
              </a:ext>
            </a:extLst>
          </p:cNvPr>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19">
            <a:extLst>
              <a:ext uri="{FF2B5EF4-FFF2-40B4-BE49-F238E27FC236}">
                <a16:creationId xmlns:a16="http://schemas.microsoft.com/office/drawing/2014/main" id="{BB11892E-2235-4115-DE71-81B98AE298E4}"/>
              </a:ext>
            </a:extLst>
          </p:cNvPr>
          <p:cNvSpPr/>
          <p:nvPr/>
        </p:nvSpPr>
        <p:spPr>
          <a:xfrm rot="-1790328">
            <a:off x="73601" y="393604"/>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Rounded Rectangle 19">
            <a:extLst>
              <a:ext uri="{FF2B5EF4-FFF2-40B4-BE49-F238E27FC236}">
                <a16:creationId xmlns:a16="http://schemas.microsoft.com/office/drawing/2014/main" id="{C35E21AB-0330-6962-8002-023BA7CCBDFF}"/>
              </a:ext>
            </a:extLst>
          </p:cNvPr>
          <p:cNvSpPr/>
          <p:nvPr/>
        </p:nvSpPr>
        <p:spPr>
          <a:xfrm>
            <a:off x="9229651" y="4813573"/>
            <a:ext cx="8273649" cy="2152072"/>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a:solidFill>
                  <a:srgbClr val="C00000"/>
                </a:solidFill>
                <a:latin typeface="Arial" panose="020B0604020202020204" pitchFamily="34" charset="0"/>
                <a:cs typeface="Arial" panose="020B0604020202020204" pitchFamily="34" charset="0"/>
              </a:rPr>
              <a:t>Người công nhân lái máy cày: </a:t>
            </a:r>
            <a:endParaRPr lang="en-US" sz="3600" b="1">
              <a:solidFill>
                <a:srgbClr val="C00000"/>
              </a:solidFill>
              <a:latin typeface="Arial" panose="020B0604020202020204" pitchFamily="34" charset="0"/>
              <a:cs typeface="Arial" panose="020B0604020202020204" pitchFamily="34" charset="0"/>
            </a:endParaRPr>
          </a:p>
          <a:p>
            <a:pPr algn="ctr">
              <a:lnSpc>
                <a:spcPct val="150000"/>
              </a:lnSpc>
            </a:pPr>
            <a:r>
              <a:rPr lang="vi-VN" sz="3600">
                <a:latin typeface="Arial" panose="020B0604020202020204" pitchFamily="34" charset="0"/>
                <a:cs typeface="Arial" panose="020B0604020202020204" pitchFamily="34" charset="0"/>
              </a:rPr>
              <a:t>đã làm việc suốt ngày</a:t>
            </a:r>
            <a:endParaRPr lang="en-US" sz="3600" dirty="0">
              <a:solidFill>
                <a:schemeClr val="tx1"/>
              </a:solidFill>
              <a:latin typeface="Arial" panose="020B0604020202020204" pitchFamily="34" charset="0"/>
              <a:cs typeface="Arial" panose="020B0604020202020204" pitchFamily="34" charset="0"/>
            </a:endParaRPr>
          </a:p>
        </p:txBody>
      </p:sp>
      <p:sp>
        <p:nvSpPr>
          <p:cNvPr id="35" name="Rounded Rectangle 23">
            <a:extLst>
              <a:ext uri="{FF2B5EF4-FFF2-40B4-BE49-F238E27FC236}">
                <a16:creationId xmlns:a16="http://schemas.microsoft.com/office/drawing/2014/main" id="{53349B5E-15C4-0187-D0F2-263FF72826B8}"/>
              </a:ext>
            </a:extLst>
          </p:cNvPr>
          <p:cNvSpPr/>
          <p:nvPr/>
        </p:nvSpPr>
        <p:spPr>
          <a:xfrm>
            <a:off x="9229653" y="7434148"/>
            <a:ext cx="8273648" cy="2159044"/>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a:solidFill>
                  <a:srgbClr val="C00000"/>
                </a:solidFill>
                <a:latin typeface="Arial" panose="020B0604020202020204" pitchFamily="34" charset="0"/>
                <a:cs typeface="Arial" panose="020B0604020202020204" pitchFamily="34" charset="0"/>
              </a:rPr>
              <a:t>Người công nhân lái máy liên hợp: </a:t>
            </a:r>
            <a:r>
              <a:rPr lang="vi-VN" sz="3600">
                <a:latin typeface="Arial" panose="020B0604020202020204" pitchFamily="34" charset="0"/>
                <a:cs typeface="Arial" panose="020B0604020202020204" pitchFamily="34" charset="0"/>
              </a:rPr>
              <a:t>đã gặt và đập lúa.</a:t>
            </a:r>
            <a:endParaRPr lang="en-US" sz="3600" dirty="0">
              <a:solidFill>
                <a:schemeClr val="tx1"/>
              </a:solidFill>
              <a:latin typeface="Arial" panose="020B0604020202020204" pitchFamily="34" charset="0"/>
              <a:cs typeface="Arial" panose="020B0604020202020204" pitchFamily="34" charset="0"/>
            </a:endParaRPr>
          </a:p>
        </p:txBody>
      </p:sp>
      <p:sp>
        <p:nvSpPr>
          <p:cNvPr id="36" name="Rounded Rectangle 19">
            <a:extLst>
              <a:ext uri="{FF2B5EF4-FFF2-40B4-BE49-F238E27FC236}">
                <a16:creationId xmlns:a16="http://schemas.microsoft.com/office/drawing/2014/main" id="{0DC26E5E-9B08-BD12-63C5-A56C84B10C1B}"/>
              </a:ext>
            </a:extLst>
          </p:cNvPr>
          <p:cNvSpPr/>
          <p:nvPr/>
        </p:nvSpPr>
        <p:spPr>
          <a:xfrm>
            <a:off x="9262270" y="2319541"/>
            <a:ext cx="8225897" cy="202552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600" b="1">
                <a:solidFill>
                  <a:srgbClr val="C00000"/>
                </a:solidFill>
                <a:latin typeface="Arial" panose="020B0604020202020204" pitchFamily="34" charset="0"/>
                <a:cs typeface="Arial" panose="020B0604020202020204" pitchFamily="34" charset="0"/>
              </a:rPr>
              <a:t>Bà mẹ: </a:t>
            </a:r>
            <a:r>
              <a:rPr lang="vi-VN" sz="3600">
                <a:latin typeface="Arial" panose="020B0604020202020204" pitchFamily="34" charset="0"/>
                <a:cs typeface="Arial" panose="020B0604020202020204" pitchFamily="34" charset="0"/>
              </a:rPr>
              <a:t>đi làm lúc trời còn chưa sáng.</a:t>
            </a:r>
            <a:endParaRPr lang="en-US" sz="36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4800356F-CD4E-0CC3-500D-128046A62922}"/>
              </a:ext>
            </a:extLst>
          </p:cNvPr>
          <p:cNvGrpSpPr/>
          <p:nvPr/>
        </p:nvGrpSpPr>
        <p:grpSpPr>
          <a:xfrm rot="16200000">
            <a:off x="7564533" y="4446007"/>
            <a:ext cx="2703068" cy="627172"/>
            <a:chOff x="6498137" y="3625822"/>
            <a:chExt cx="558104" cy="973671"/>
          </a:xfrm>
        </p:grpSpPr>
        <p:cxnSp>
          <p:nvCxnSpPr>
            <p:cNvPr id="38" name="Straight Connector 37">
              <a:extLst>
                <a:ext uri="{FF2B5EF4-FFF2-40B4-BE49-F238E27FC236}">
                  <a16:creationId xmlns:a16="http://schemas.microsoft.com/office/drawing/2014/main" id="{F8B572B6-CC97-4AB3-03B8-EC0B581C45EA}"/>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46E789-F9FA-1F2F-013E-2FA193A5334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F32FBFE-DF7D-192D-7D3B-62C475357942}"/>
              </a:ext>
            </a:extLst>
          </p:cNvPr>
          <p:cNvGrpSpPr/>
          <p:nvPr/>
        </p:nvGrpSpPr>
        <p:grpSpPr>
          <a:xfrm rot="16200000" flipH="1">
            <a:off x="6419048" y="5574340"/>
            <a:ext cx="4994038" cy="627170"/>
            <a:chOff x="6498137" y="3625822"/>
            <a:chExt cx="558104" cy="973671"/>
          </a:xfrm>
        </p:grpSpPr>
        <p:cxnSp>
          <p:nvCxnSpPr>
            <p:cNvPr id="41" name="Straight Connector 40">
              <a:extLst>
                <a:ext uri="{FF2B5EF4-FFF2-40B4-BE49-F238E27FC236}">
                  <a16:creationId xmlns:a16="http://schemas.microsoft.com/office/drawing/2014/main" id="{BAF4963A-2D82-C942-77B0-1930E1BA5D49}"/>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10AF72-C9E8-F58F-FE1F-17A1FFB3029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F32B971-DAA4-E009-1FD3-D310A2020529}"/>
              </a:ext>
            </a:extLst>
          </p:cNvPr>
          <p:cNvGrpSpPr/>
          <p:nvPr/>
        </p:nvGrpSpPr>
        <p:grpSpPr>
          <a:xfrm rot="16200000">
            <a:off x="7513165" y="7011151"/>
            <a:ext cx="2805801" cy="627172"/>
            <a:chOff x="6498137" y="3625822"/>
            <a:chExt cx="558104" cy="973671"/>
          </a:xfrm>
        </p:grpSpPr>
        <p:cxnSp>
          <p:nvCxnSpPr>
            <p:cNvPr id="44" name="Straight Connector 43">
              <a:extLst>
                <a:ext uri="{FF2B5EF4-FFF2-40B4-BE49-F238E27FC236}">
                  <a16:creationId xmlns:a16="http://schemas.microsoft.com/office/drawing/2014/main" id="{6BB54113-FFEE-A23F-9C11-A5F7B1DBC00F}"/>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8CB5458-8C96-6208-480E-AF90DAEFC65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03BDCAB-330A-AEC0-B624-CDE3480D7945}"/>
              </a:ext>
            </a:extLst>
          </p:cNvPr>
          <p:cNvGrpSpPr/>
          <p:nvPr/>
        </p:nvGrpSpPr>
        <p:grpSpPr>
          <a:xfrm>
            <a:off x="1295400" y="1733992"/>
            <a:ext cx="6149963" cy="4079641"/>
            <a:chOff x="-960915" y="2330461"/>
            <a:chExt cx="6149963" cy="4079641"/>
          </a:xfrm>
        </p:grpSpPr>
        <p:sp>
          <p:nvSpPr>
            <p:cNvPr id="47" name="Line Callout 1 (Border and Accent Bar) 3">
              <a:extLst>
                <a:ext uri="{FF2B5EF4-FFF2-40B4-BE49-F238E27FC236}">
                  <a16:creationId xmlns:a16="http://schemas.microsoft.com/office/drawing/2014/main" id="{60963A96-F92E-EC74-7CD2-39B99D0D8C78}"/>
                </a:ext>
              </a:extLst>
            </p:cNvPr>
            <p:cNvSpPr/>
            <p:nvPr/>
          </p:nvSpPr>
          <p:spPr>
            <a:xfrm>
              <a:off x="-960915" y="2916010"/>
              <a:ext cx="6149963" cy="3494092"/>
            </a:xfrm>
            <a:prstGeom prst="roundRect">
              <a:avLst/>
            </a:prstGeom>
            <a:solidFill>
              <a:srgbClr val="FFF7DD"/>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Câu a: </a:t>
              </a:r>
              <a:r>
                <a:rPr lang="vi-VN" sz="3800">
                  <a:solidFill>
                    <a:schemeClr val="tx2">
                      <a:lumMod val="50000"/>
                    </a:schemeClr>
                  </a:solidFill>
                  <a:latin typeface="Arial" panose="020B0604020202020204" pitchFamily="34" charset="0"/>
                  <a:cs typeface="Arial" panose="020B0604020202020204" pitchFamily="34" charset="0"/>
                </a:rPr>
                <a:t>Những người lao động trong câu chuyện trên đã tích cực làm việc:</a:t>
              </a:r>
              <a:endParaRPr lang="en-US" sz="3800">
                <a:solidFill>
                  <a:schemeClr val="tx2">
                    <a:lumMod val="50000"/>
                  </a:schemeClr>
                </a:solidFill>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A3C53F51-8539-833A-3C4B-54DD7CA8A6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773" y="2330461"/>
              <a:ext cx="752586" cy="773686"/>
            </a:xfrm>
            <a:prstGeom prst="rect">
              <a:avLst/>
            </a:prstGeom>
          </p:spPr>
        </p:pic>
      </p:grpSp>
      <p:grpSp>
        <p:nvGrpSpPr>
          <p:cNvPr id="84" name="Group 83">
            <a:extLst>
              <a:ext uri="{FF2B5EF4-FFF2-40B4-BE49-F238E27FC236}">
                <a16:creationId xmlns:a16="http://schemas.microsoft.com/office/drawing/2014/main" id="{80A3BAF9-4F0A-F3C7-12D3-B8AAF0533ABE}"/>
              </a:ext>
            </a:extLst>
          </p:cNvPr>
          <p:cNvGrpSpPr/>
          <p:nvPr/>
        </p:nvGrpSpPr>
        <p:grpSpPr>
          <a:xfrm>
            <a:off x="5446400" y="0"/>
            <a:ext cx="7583876" cy="1388058"/>
            <a:chOff x="4834930" y="84191"/>
            <a:chExt cx="7359542" cy="1232175"/>
          </a:xfrm>
        </p:grpSpPr>
        <p:sp>
          <p:nvSpPr>
            <p:cNvPr id="85" name="Round Same Side Corner Rectangle 11">
              <a:extLst>
                <a:ext uri="{FF2B5EF4-FFF2-40B4-BE49-F238E27FC236}">
                  <a16:creationId xmlns:a16="http://schemas.microsoft.com/office/drawing/2014/main" id="{5A2679D4-7325-65ED-E8E4-9AC226D18A8D}"/>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9D2B35CE-2366-6447-298E-4AFC5B1EF750}"/>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89" name="Group 88">
            <a:extLst>
              <a:ext uri="{FF2B5EF4-FFF2-40B4-BE49-F238E27FC236}">
                <a16:creationId xmlns:a16="http://schemas.microsoft.com/office/drawing/2014/main" id="{4E421B36-AC5D-1E0E-E216-ACE8BF5FE048}"/>
              </a:ext>
            </a:extLst>
          </p:cNvPr>
          <p:cNvGrpSpPr/>
          <p:nvPr/>
        </p:nvGrpSpPr>
        <p:grpSpPr>
          <a:xfrm>
            <a:off x="957296" y="6111128"/>
            <a:ext cx="7139755" cy="3191015"/>
            <a:chOff x="957296" y="6111128"/>
            <a:chExt cx="7139755" cy="3191015"/>
          </a:xfrm>
        </p:grpSpPr>
        <p:pic>
          <p:nvPicPr>
            <p:cNvPr id="87" name="Picture 86" descr="A screenshot of a book&#10;&#10;Description automatically generated">
              <a:extLst>
                <a:ext uri="{FF2B5EF4-FFF2-40B4-BE49-F238E27FC236}">
                  <a16:creationId xmlns:a16="http://schemas.microsoft.com/office/drawing/2014/main" id="{4EA83A01-1E19-8FF7-4573-21B7C25563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004" t="39630" r="5244" b="43333"/>
            <a:stretch/>
          </p:blipFill>
          <p:spPr>
            <a:xfrm>
              <a:off x="957296" y="6343442"/>
              <a:ext cx="6826170" cy="29587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8" name="Picture 2" descr="Push pin ">
              <a:extLst>
                <a:ext uri="{FF2B5EF4-FFF2-40B4-BE49-F238E27FC236}">
                  <a16:creationId xmlns:a16="http://schemas.microsoft.com/office/drawing/2014/main" id="{35EE5C96-4E58-21F0-F377-C2C009874F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91036" y="6111128"/>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59="http://schemas.microsoft.com/office/powerpoint/2015/09/main" Requires="p159">
      <p:transition spd="med">
        <p159:morph option="byObjec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up)">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par>
                                <p:cTn id="13" presetID="22" presetClass="entr" presetSubtype="4"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animEffect transition="in" filter="wipe(down)">
                                      <p:cBhvr>
                                        <p:cTn id="15" dur="500"/>
                                        <p:tgtEl>
                                          <p:spTgt spid="8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right)">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left)">
                                      <p:cBhvr>
                                        <p:cTn id="29" dur="500"/>
                                        <p:tgtEl>
                                          <p:spTgt spid="37"/>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righ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left)">
                                      <p:cBhvr>
                                        <p:cTn id="38" dur="500"/>
                                        <p:tgtEl>
                                          <p:spTgt spid="43"/>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right)">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8" name="Freeform 8"/>
          <p:cNvSpPr/>
          <p:nvPr/>
        </p:nvSpPr>
        <p:spPr>
          <a:xfrm rot="-10025980">
            <a:off x="17738200" y="78029"/>
            <a:ext cx="847584" cy="1314157"/>
          </a:xfrm>
          <a:custGeom>
            <a:avLst/>
            <a:gdLst/>
            <a:ahLst/>
            <a:cxnLst/>
            <a:rect l="l" t="t" r="r" b="b"/>
            <a:pathLst>
              <a:path w="2767575" h="3911767">
                <a:moveTo>
                  <a:pt x="2767575" y="0"/>
                </a:moveTo>
                <a:lnTo>
                  <a:pt x="0" y="0"/>
                </a:lnTo>
                <a:lnTo>
                  <a:pt x="0" y="3911767"/>
                </a:lnTo>
                <a:lnTo>
                  <a:pt x="2767575" y="3911767"/>
                </a:lnTo>
                <a:lnTo>
                  <a:pt x="2767575" y="0"/>
                </a:lnTo>
                <a:close/>
              </a:path>
            </a:pathLst>
          </a:custGeom>
          <a:blipFill>
            <a:blip r:embed="rId3"/>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1" name="Freeform 17">
            <a:extLst>
              <a:ext uri="{FF2B5EF4-FFF2-40B4-BE49-F238E27FC236}">
                <a16:creationId xmlns:a16="http://schemas.microsoft.com/office/drawing/2014/main" id="{89D9672D-24C4-5385-6F68-BB641FF4EBF0}"/>
              </a:ext>
            </a:extLst>
          </p:cNvPr>
          <p:cNvSpPr/>
          <p:nvPr/>
        </p:nvSpPr>
        <p:spPr>
          <a:xfrm rot="-1790328">
            <a:off x="-85265" y="9534962"/>
            <a:ext cx="627730" cy="638173"/>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3" name="Freeform 19">
            <a:extLst>
              <a:ext uri="{FF2B5EF4-FFF2-40B4-BE49-F238E27FC236}">
                <a16:creationId xmlns:a16="http://schemas.microsoft.com/office/drawing/2014/main" id="{BB11892E-2235-4115-DE71-81B98AE298E4}"/>
              </a:ext>
            </a:extLst>
          </p:cNvPr>
          <p:cNvSpPr/>
          <p:nvPr/>
        </p:nvSpPr>
        <p:spPr>
          <a:xfrm rot="-1790328">
            <a:off x="73601" y="393604"/>
            <a:ext cx="394361" cy="40092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Rounded Rectangle 19">
            <a:extLst>
              <a:ext uri="{FF2B5EF4-FFF2-40B4-BE49-F238E27FC236}">
                <a16:creationId xmlns:a16="http://schemas.microsoft.com/office/drawing/2014/main" id="{C35E21AB-0330-6962-8002-023BA7CCBDFF}"/>
              </a:ext>
            </a:extLst>
          </p:cNvPr>
          <p:cNvSpPr/>
          <p:nvPr/>
        </p:nvSpPr>
        <p:spPr>
          <a:xfrm>
            <a:off x="9330505" y="6074982"/>
            <a:ext cx="8271690" cy="2958695"/>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a:solidFill>
                  <a:srgbClr val="C00000"/>
                </a:solidFill>
                <a:latin typeface="Arial" panose="020B0604020202020204" pitchFamily="34" charset="0"/>
                <a:cs typeface="Arial" panose="020B0604020202020204" pitchFamily="34" charset="0"/>
              </a:rPr>
              <a:t>Pê-chi-a</a:t>
            </a:r>
            <a:r>
              <a:rPr lang="en-US" sz="3600" b="1">
                <a:solidFill>
                  <a:srgbClr val="C00000"/>
                </a:solidFill>
                <a:latin typeface="Arial" panose="020B0604020202020204" pitchFamily="34" charset="0"/>
                <a:cs typeface="Arial" panose="020B0604020202020204" pitchFamily="34" charset="0"/>
              </a:rPr>
              <a:t>:</a:t>
            </a:r>
            <a:r>
              <a:rPr lang="vi-VN" sz="3600" b="1">
                <a:solidFill>
                  <a:srgbClr val="C00000"/>
                </a:solidFill>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lười biếng và cuối cùng không làm được những việc mẹ giao.</a:t>
            </a:r>
            <a:endParaRPr lang="en-US" sz="3600" dirty="0">
              <a:solidFill>
                <a:schemeClr val="tx1"/>
              </a:solidFill>
              <a:latin typeface="Arial" panose="020B0604020202020204" pitchFamily="34" charset="0"/>
              <a:cs typeface="Arial" panose="020B0604020202020204" pitchFamily="34" charset="0"/>
            </a:endParaRPr>
          </a:p>
        </p:txBody>
      </p:sp>
      <p:sp>
        <p:nvSpPr>
          <p:cNvPr id="36" name="Rounded Rectangle 19">
            <a:extLst>
              <a:ext uri="{FF2B5EF4-FFF2-40B4-BE49-F238E27FC236}">
                <a16:creationId xmlns:a16="http://schemas.microsoft.com/office/drawing/2014/main" id="{0DC26E5E-9B08-BD12-63C5-A56C84B10C1B}"/>
              </a:ext>
            </a:extLst>
          </p:cNvPr>
          <p:cNvSpPr/>
          <p:nvPr/>
        </p:nvSpPr>
        <p:spPr>
          <a:xfrm>
            <a:off x="9330506" y="2471941"/>
            <a:ext cx="8271690" cy="2958694"/>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600" b="1">
                <a:solidFill>
                  <a:srgbClr val="C00000"/>
                </a:solidFill>
                <a:latin typeface="Arial" panose="020B0604020202020204" pitchFamily="34" charset="0"/>
                <a:cs typeface="Arial" panose="020B0604020202020204" pitchFamily="34" charset="0"/>
              </a:rPr>
              <a:t>Những người khác: </a:t>
            </a:r>
            <a:r>
              <a:rPr lang="vi-VN" sz="3600">
                <a:latin typeface="Arial" panose="020B0604020202020204" pitchFamily="34" charset="0"/>
                <a:cs typeface="Arial" panose="020B0604020202020204" pitchFamily="34" charset="0"/>
              </a:rPr>
              <a:t>đã đọc được rất nhiều sách trong ngày hôm nay</a:t>
            </a:r>
            <a:endParaRPr lang="en-US" sz="3600" dirty="0">
              <a:solidFill>
                <a:schemeClr val="tx1"/>
              </a:solidFill>
              <a:latin typeface="Arial" panose="020B060402020202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4800356F-CD4E-0CC3-500D-128046A62922}"/>
              </a:ext>
            </a:extLst>
          </p:cNvPr>
          <p:cNvGrpSpPr/>
          <p:nvPr/>
        </p:nvGrpSpPr>
        <p:grpSpPr>
          <a:xfrm rot="16200000">
            <a:off x="7269800" y="5477614"/>
            <a:ext cx="3429001" cy="627170"/>
            <a:chOff x="6498137" y="3625822"/>
            <a:chExt cx="558104" cy="973671"/>
          </a:xfrm>
        </p:grpSpPr>
        <p:cxnSp>
          <p:nvCxnSpPr>
            <p:cNvPr id="38" name="Straight Connector 37">
              <a:extLst>
                <a:ext uri="{FF2B5EF4-FFF2-40B4-BE49-F238E27FC236}">
                  <a16:creationId xmlns:a16="http://schemas.microsoft.com/office/drawing/2014/main" id="{F8B572B6-CC97-4AB3-03B8-EC0B581C45EA}"/>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246E789-F9FA-1F2F-013E-2FA193A5334C}"/>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F32FBFE-DF7D-192D-7D3B-62C475357942}"/>
              </a:ext>
            </a:extLst>
          </p:cNvPr>
          <p:cNvGrpSpPr/>
          <p:nvPr/>
        </p:nvGrpSpPr>
        <p:grpSpPr>
          <a:xfrm rot="16200000" flipH="1">
            <a:off x="7993700" y="4753716"/>
            <a:ext cx="1981201" cy="627167"/>
            <a:chOff x="6498137" y="3625822"/>
            <a:chExt cx="558104" cy="973671"/>
          </a:xfrm>
        </p:grpSpPr>
        <p:cxnSp>
          <p:nvCxnSpPr>
            <p:cNvPr id="41" name="Straight Connector 40">
              <a:extLst>
                <a:ext uri="{FF2B5EF4-FFF2-40B4-BE49-F238E27FC236}">
                  <a16:creationId xmlns:a16="http://schemas.microsoft.com/office/drawing/2014/main" id="{BAF4963A-2D82-C942-77B0-1930E1BA5D49}"/>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10AF72-C9E8-F58F-FE1F-17A1FFB3029F}"/>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003BDCAB-330A-AEC0-B624-CDE3480D7945}"/>
              </a:ext>
            </a:extLst>
          </p:cNvPr>
          <p:cNvGrpSpPr/>
          <p:nvPr/>
        </p:nvGrpSpPr>
        <p:grpSpPr>
          <a:xfrm>
            <a:off x="1295400" y="1733992"/>
            <a:ext cx="6149963" cy="4079641"/>
            <a:chOff x="-960915" y="2330461"/>
            <a:chExt cx="6149963" cy="4079641"/>
          </a:xfrm>
        </p:grpSpPr>
        <p:sp>
          <p:nvSpPr>
            <p:cNvPr id="47" name="Line Callout 1 (Border and Accent Bar) 3">
              <a:extLst>
                <a:ext uri="{FF2B5EF4-FFF2-40B4-BE49-F238E27FC236}">
                  <a16:creationId xmlns:a16="http://schemas.microsoft.com/office/drawing/2014/main" id="{60963A96-F92E-EC74-7CD2-39B99D0D8C78}"/>
                </a:ext>
              </a:extLst>
            </p:cNvPr>
            <p:cNvSpPr/>
            <p:nvPr/>
          </p:nvSpPr>
          <p:spPr>
            <a:xfrm>
              <a:off x="-960915" y="2916010"/>
              <a:ext cx="6149963" cy="3494092"/>
            </a:xfrm>
            <a:prstGeom prst="roundRect">
              <a:avLst/>
            </a:prstGeom>
            <a:solidFill>
              <a:srgbClr val="FFF7DD"/>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Câu a: </a:t>
              </a:r>
              <a:r>
                <a:rPr lang="vi-VN" sz="3800">
                  <a:solidFill>
                    <a:schemeClr val="tx2">
                      <a:lumMod val="50000"/>
                    </a:schemeClr>
                  </a:solidFill>
                  <a:latin typeface="Arial" panose="020B0604020202020204" pitchFamily="34" charset="0"/>
                  <a:cs typeface="Arial" panose="020B0604020202020204" pitchFamily="34" charset="0"/>
                </a:rPr>
                <a:t>Những người lao động trong câu chuyện trên đã tích cực làm việc:</a:t>
              </a:r>
              <a:endParaRPr lang="en-US" sz="3800">
                <a:solidFill>
                  <a:schemeClr val="tx2">
                    <a:lumMod val="50000"/>
                  </a:schemeClr>
                </a:solidFill>
                <a:latin typeface="Arial" panose="020B0604020202020204" pitchFamily="34" charset="0"/>
                <a:cs typeface="Arial" panose="020B0604020202020204" pitchFamily="34" charset="0"/>
              </a:endParaRPr>
            </a:p>
          </p:txBody>
        </p:sp>
        <p:pic>
          <p:nvPicPr>
            <p:cNvPr id="48" name="Picture 2">
              <a:extLst>
                <a:ext uri="{FF2B5EF4-FFF2-40B4-BE49-F238E27FC236}">
                  <a16:creationId xmlns:a16="http://schemas.microsoft.com/office/drawing/2014/main" id="{A3C53F51-8539-833A-3C4B-54DD7CA8A6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773" y="2330461"/>
              <a:ext cx="752586" cy="773686"/>
            </a:xfrm>
            <a:prstGeom prst="rect">
              <a:avLst/>
            </a:prstGeom>
          </p:spPr>
        </p:pic>
      </p:grpSp>
      <p:grpSp>
        <p:nvGrpSpPr>
          <p:cNvPr id="84" name="Group 83">
            <a:extLst>
              <a:ext uri="{FF2B5EF4-FFF2-40B4-BE49-F238E27FC236}">
                <a16:creationId xmlns:a16="http://schemas.microsoft.com/office/drawing/2014/main" id="{80A3BAF9-4F0A-F3C7-12D3-B8AAF0533ABE}"/>
              </a:ext>
            </a:extLst>
          </p:cNvPr>
          <p:cNvGrpSpPr/>
          <p:nvPr/>
        </p:nvGrpSpPr>
        <p:grpSpPr>
          <a:xfrm>
            <a:off x="5446400" y="0"/>
            <a:ext cx="7583876" cy="1388058"/>
            <a:chOff x="4834930" y="84191"/>
            <a:chExt cx="7359542" cy="1232175"/>
          </a:xfrm>
        </p:grpSpPr>
        <p:sp>
          <p:nvSpPr>
            <p:cNvPr id="85" name="Round Same Side Corner Rectangle 11">
              <a:extLst>
                <a:ext uri="{FF2B5EF4-FFF2-40B4-BE49-F238E27FC236}">
                  <a16:creationId xmlns:a16="http://schemas.microsoft.com/office/drawing/2014/main" id="{5A2679D4-7325-65ED-E8E4-9AC226D18A8D}"/>
                </a:ext>
              </a:extLst>
            </p:cNvPr>
            <p:cNvSpPr/>
            <p:nvPr/>
          </p:nvSpPr>
          <p:spPr>
            <a:xfrm flipV="1">
              <a:off x="4834930" y="84191"/>
              <a:ext cx="7359542" cy="1232175"/>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9D2B35CE-2366-6447-298E-4AFC5B1EF750}"/>
                </a:ext>
              </a:extLst>
            </p:cNvPr>
            <p:cNvSpPr txBox="1"/>
            <p:nvPr/>
          </p:nvSpPr>
          <p:spPr>
            <a:xfrm>
              <a:off x="5254230" y="277036"/>
              <a:ext cx="6403317" cy="792316"/>
            </a:xfrm>
            <a:prstGeom prst="rect">
              <a:avLst/>
            </a:prstGeom>
            <a:noFill/>
          </p:spPr>
          <p:txBody>
            <a:bodyPr wrap="square" rtlCol="0">
              <a:spAutoFit/>
            </a:bodyPr>
            <a:lstStyle/>
            <a:p>
              <a:pPr algn="ctr"/>
              <a:r>
                <a:rPr lang="en-US" sz="5200" b="1" dirty="0" err="1">
                  <a:solidFill>
                    <a:schemeClr val="bg1"/>
                  </a:solidFill>
                  <a:latin typeface="Arial" panose="020B0604020202020204" pitchFamily="34" charset="0"/>
                  <a:cs typeface="Arial" panose="020B0604020202020204" pitchFamily="34" charset="0"/>
                </a:rPr>
                <a:t>Gợi</a:t>
              </a:r>
              <a:r>
                <a:rPr lang="en-US" sz="5200" b="1" dirty="0">
                  <a:solidFill>
                    <a:schemeClr val="bg1"/>
                  </a:solidFill>
                  <a:latin typeface="Arial" panose="020B0604020202020204" pitchFamily="34" charset="0"/>
                  <a:cs typeface="Arial" panose="020B0604020202020204" pitchFamily="34" charset="0"/>
                </a:rPr>
                <a:t> ý </a:t>
              </a:r>
              <a:r>
                <a:rPr lang="en-US" sz="5200" b="1" dirty="0" err="1">
                  <a:solidFill>
                    <a:schemeClr val="bg1"/>
                  </a:solidFill>
                  <a:latin typeface="Arial" panose="020B0604020202020204" pitchFamily="34" charset="0"/>
                  <a:cs typeface="Arial" panose="020B0604020202020204" pitchFamily="34" charset="0"/>
                </a:rPr>
                <a:t>câu</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trả</a:t>
              </a:r>
              <a:r>
                <a:rPr lang="en-US" sz="5200" b="1" dirty="0">
                  <a:solidFill>
                    <a:schemeClr val="bg1"/>
                  </a:solidFill>
                  <a:latin typeface="Arial" panose="020B0604020202020204" pitchFamily="34" charset="0"/>
                  <a:cs typeface="Arial" panose="020B0604020202020204" pitchFamily="34" charset="0"/>
                </a:rPr>
                <a:t> </a:t>
              </a:r>
              <a:r>
                <a:rPr lang="en-US" sz="5200" b="1" dirty="0" err="1">
                  <a:solidFill>
                    <a:schemeClr val="bg1"/>
                  </a:solidFill>
                  <a:latin typeface="Arial" panose="020B0604020202020204" pitchFamily="34" charset="0"/>
                  <a:cs typeface="Arial" panose="020B0604020202020204" pitchFamily="34" charset="0"/>
                </a:rPr>
                <a:t>lời</a:t>
              </a:r>
              <a:endParaRPr lang="en-US" sz="5200" b="1" dirty="0">
                <a:solidFill>
                  <a:schemeClr val="bg1"/>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C3DE6F6B-A3B8-D442-D4F4-3E3F5F6EF3D4}"/>
              </a:ext>
            </a:extLst>
          </p:cNvPr>
          <p:cNvGrpSpPr/>
          <p:nvPr/>
        </p:nvGrpSpPr>
        <p:grpSpPr>
          <a:xfrm>
            <a:off x="910952" y="6074982"/>
            <a:ext cx="6918858" cy="3236958"/>
            <a:chOff x="1059461" y="6173252"/>
            <a:chExt cx="6918858" cy="3236958"/>
          </a:xfrm>
        </p:grpSpPr>
        <p:pic>
          <p:nvPicPr>
            <p:cNvPr id="2" name="Picture 1" descr="A screenshot of a book&#10;&#10;Description automatically generated">
              <a:extLst>
                <a:ext uri="{FF2B5EF4-FFF2-40B4-BE49-F238E27FC236}">
                  <a16:creationId xmlns:a16="http://schemas.microsoft.com/office/drawing/2014/main" id="{3B37F5B3-FBA3-1012-A79E-429A7B6AE0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966" t="70740" r="10311" b="13706"/>
            <a:stretch/>
          </p:blipFill>
          <p:spPr>
            <a:xfrm>
              <a:off x="1059461" y="6451516"/>
              <a:ext cx="6621838" cy="295869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8" name="Picture 2" descr="Push pin ">
              <a:extLst>
                <a:ext uri="{FF2B5EF4-FFF2-40B4-BE49-F238E27FC236}">
                  <a16:creationId xmlns:a16="http://schemas.microsoft.com/office/drawing/2014/main" id="{35EE5C96-4E58-21F0-F377-C2C009874F0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2304" y="6173252"/>
              <a:ext cx="706015" cy="7060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598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2101</Words>
  <Application>Microsoft Office PowerPoint</Application>
  <PresentationFormat>Custom</PresentationFormat>
  <Paragraphs>157</Paragraphs>
  <Slides>40</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Wingdings</vt:lpstr>
      <vt:lpstr>Courier New</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&amp; Purple Colorful Vintage Magical Cartoon Illustration Floral Fairytale Animated Presentation</dc:title>
  <dc:creator>Linh Phan</dc:creator>
  <cp:lastModifiedBy>Linh Phan</cp:lastModifiedBy>
  <cp:revision>3</cp:revision>
  <dcterms:created xsi:type="dcterms:W3CDTF">2006-08-16T00:00:00Z</dcterms:created>
  <dcterms:modified xsi:type="dcterms:W3CDTF">2023-08-31T04:10:18Z</dcterms:modified>
  <dc:identifier>DAFoIfPno8Y</dc:identifier>
</cp:coreProperties>
</file>