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 id="2147483894" r:id="rId2"/>
    <p:sldMasterId id="2147483907" r:id="rId3"/>
  </p:sldMasterIdLst>
  <p:notesMasterIdLst>
    <p:notesMasterId r:id="rId15"/>
  </p:notesMasterIdLst>
  <p:sldIdLst>
    <p:sldId id="329" r:id="rId4"/>
    <p:sldId id="331" r:id="rId5"/>
    <p:sldId id="294" r:id="rId6"/>
    <p:sldId id="323" r:id="rId7"/>
    <p:sldId id="325" r:id="rId8"/>
    <p:sldId id="324" r:id="rId9"/>
    <p:sldId id="299" r:id="rId10"/>
    <p:sldId id="328" r:id="rId11"/>
    <p:sldId id="315" r:id="rId12"/>
    <p:sldId id="316" r:id="rId13"/>
    <p:sldId id="33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9900"/>
    <a:srgbClr val="FFFFCC"/>
    <a:srgbClr val="00FFFF"/>
    <a:srgbClr val="000099"/>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p:scale>
          <a:sx n="81" d="100"/>
          <a:sy n="81" d="100"/>
        </p:scale>
        <p:origin x="-95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12/3/2022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A2CC9-6214-4A4F-A7F2-C474977A49D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3300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98E348-6C2D-47A1-A6F0-28BEA3808480}"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75446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11139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88358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79312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8" name="Footer Placeholder 7"/>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28999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51147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3" name="Footer Placeholder 2"/>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16079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69789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54624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27694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37503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45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60316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98A5301E-AB93-4945-A0AA-2215B6872DB2}"/>
              </a:ext>
            </a:extLst>
          </p:cNvPr>
          <p:cNvSpPr>
            <a:spLocks noChangeAspect="1"/>
          </p:cNvSpPr>
          <p:nvPr userDrawn="1"/>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3" name="Oval 12">
            <a:extLst>
              <a:ext uri="{FF2B5EF4-FFF2-40B4-BE49-F238E27FC236}">
                <a16:creationId xmlns="" xmlns:a16="http://schemas.microsoft.com/office/drawing/2014/main" id="{D2FF1D57-3E5F-584B-94C2-629CD166831B}"/>
              </a:ext>
            </a:extLst>
          </p:cNvPr>
          <p:cNvSpPr>
            <a:spLocks noChangeAspect="1"/>
          </p:cNvSpPr>
          <p:nvPr userDrawn="1"/>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5" name="Oval 14">
            <a:extLst>
              <a:ext uri="{FF2B5EF4-FFF2-40B4-BE49-F238E27FC236}">
                <a16:creationId xmlns="" xmlns:a16="http://schemas.microsoft.com/office/drawing/2014/main" id="{90A619F7-99B1-EB46-8946-F77C733C4D86}"/>
              </a:ext>
            </a:extLst>
          </p:cNvPr>
          <p:cNvSpPr>
            <a:spLocks noChangeAspect="1"/>
          </p:cNvSpPr>
          <p:nvPr userDrawn="1"/>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2" name="Title 1"/>
          <p:cNvSpPr>
            <a:spLocks noGrp="1"/>
          </p:cNvSpPr>
          <p:nvPr>
            <p:ph type="title"/>
          </p:nvPr>
        </p:nvSpPr>
        <p:spPr>
          <a:xfrm>
            <a:off x="971552" y="982133"/>
            <a:ext cx="7200897" cy="130386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71551" y="4804496"/>
            <a:ext cx="2214000" cy="1109133"/>
          </a:xfrm>
        </p:spPr>
        <p:txBody>
          <a:bodyPr/>
          <a:lstStyle/>
          <a:p>
            <a:pPr lvl="0"/>
            <a:r>
              <a:rPr lang="en-US" smtClean="0"/>
              <a:t>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9" name="Content Placeholder 2">
            <a:extLst>
              <a:ext uri="{FF2B5EF4-FFF2-40B4-BE49-F238E27FC236}">
                <a16:creationId xmlns=""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smtClean="0"/>
              <a:t>Edit Master text styles</a:t>
            </a:r>
          </a:p>
          <a:p>
            <a:pPr lvl="1"/>
            <a:r>
              <a:rPr lang="en-US" smtClean="0"/>
              <a:t>Second level</a:t>
            </a:r>
          </a:p>
          <a:p>
            <a:pPr lvl="2"/>
            <a:r>
              <a:rPr lang="en-US" smtClean="0"/>
              <a:t>Third level</a:t>
            </a:r>
          </a:p>
        </p:txBody>
      </p:sp>
      <p:sp>
        <p:nvSpPr>
          <p:cNvPr id="10" name="Content Placeholder 2">
            <a:extLst>
              <a:ext uri="{FF2B5EF4-FFF2-40B4-BE49-F238E27FC236}">
                <a16:creationId xmlns=""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smtClean="0"/>
              <a:t>Edit Master text styles</a:t>
            </a:r>
          </a:p>
          <a:p>
            <a:pPr lvl="1"/>
            <a:r>
              <a:rPr lang="en-US" smtClean="0"/>
              <a:t>Second level</a:t>
            </a:r>
          </a:p>
          <a:p>
            <a:pPr lvl="2"/>
            <a:r>
              <a:rPr lang="en-US" smtClean="0"/>
              <a:t>Third level</a:t>
            </a:r>
          </a:p>
        </p:txBody>
      </p:sp>
      <p:sp>
        <p:nvSpPr>
          <p:cNvPr id="12" name="Picture Placeholder 11">
            <a:extLst>
              <a:ext uri="{FF2B5EF4-FFF2-40B4-BE49-F238E27FC236}">
                <a16:creationId xmlns=""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050" i="1">
                <a:solidFill>
                  <a:schemeClr val="bg1"/>
                </a:solidFill>
              </a:defRPr>
            </a:lvl1pPr>
          </a:lstStyle>
          <a:p>
            <a:r>
              <a:rPr lang="en-ZA" dirty="0"/>
              <a:t>Insert Icon or Picture</a:t>
            </a:r>
          </a:p>
        </p:txBody>
      </p:sp>
      <p:sp>
        <p:nvSpPr>
          <p:cNvPr id="14" name="Picture Placeholder 13">
            <a:extLst>
              <a:ext uri="{FF2B5EF4-FFF2-40B4-BE49-F238E27FC236}">
                <a16:creationId xmlns=""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
        <p:nvSpPr>
          <p:cNvPr id="16" name="Picture Placeholder 15">
            <a:extLst>
              <a:ext uri="{FF2B5EF4-FFF2-40B4-BE49-F238E27FC236}">
                <a16:creationId xmlns=""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b="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Tree>
    <p:extLst>
      <p:ext uri="{BB962C8B-B14F-4D97-AF65-F5344CB8AC3E}">
        <p14:creationId xmlns:p14="http://schemas.microsoft.com/office/powerpoint/2010/main" val="154514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3"/>
            <a:ext cx="5548427"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 xmlns:a16="http://schemas.microsoft.com/office/drawing/2014/main" id="{9C4F6082-2952-43DC-9B9C-74C88B262CE9}"/>
              </a:ext>
            </a:extLst>
          </p:cNvPr>
          <p:cNvSpPr/>
          <p:nvPr userDrawn="1"/>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 xmlns:a16="http://schemas.microsoft.com/office/drawing/2014/main" id="{67618976-780E-4131-85CD-66F013F5ACDE}"/>
              </a:ext>
            </a:extLst>
          </p:cNvPr>
          <p:cNvSpPr/>
          <p:nvPr userDrawn="1"/>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257338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4F82F76-1F28-4871-AA44-ADE3B29E465F}"/>
              </a:ext>
            </a:extLst>
          </p:cNvPr>
          <p:cNvSpPr/>
          <p:nvPr userDrawn="1"/>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dirty="0"/>
              <a:t>Click to title</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Picture Placeholder 10">
            <a:extLst>
              <a:ext uri="{FF2B5EF4-FFF2-40B4-BE49-F238E27FC236}">
                <a16:creationId xmlns=""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900" i="1"/>
            </a:lvl1pPr>
          </a:lstStyle>
          <a:p>
            <a:r>
              <a:rPr lang="en-ZA" dirty="0"/>
              <a:t>Pictures of buildings</a:t>
            </a:r>
          </a:p>
        </p:txBody>
      </p:sp>
      <p:sp>
        <p:nvSpPr>
          <p:cNvPr id="12" name="Picture Placeholder 10">
            <a:extLst>
              <a:ext uri="{FF2B5EF4-FFF2-40B4-BE49-F238E27FC236}">
                <a16:creationId xmlns=""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 Pictures of jobs</a:t>
            </a:r>
          </a:p>
        </p:txBody>
      </p:sp>
      <p:sp>
        <p:nvSpPr>
          <p:cNvPr id="13" name="Picture Placeholder 10">
            <a:extLst>
              <a:ext uri="{FF2B5EF4-FFF2-40B4-BE49-F238E27FC236}">
                <a16:creationId xmlns=""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Pictures of transportation</a:t>
            </a:r>
          </a:p>
        </p:txBody>
      </p:sp>
      <p:sp>
        <p:nvSpPr>
          <p:cNvPr id="14" name="Picture Placeholder 10">
            <a:extLst>
              <a:ext uri="{FF2B5EF4-FFF2-40B4-BE49-F238E27FC236}">
                <a16:creationId xmlns=""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900" i="1"/>
            </a:lvl1pPr>
          </a:lstStyle>
          <a:p>
            <a:r>
              <a:rPr lang="en-ZA" dirty="0"/>
              <a:t>Pictures of clothing</a:t>
            </a:r>
          </a:p>
        </p:txBody>
      </p:sp>
      <p:sp>
        <p:nvSpPr>
          <p:cNvPr id="19" name="Picture Placeholder 10">
            <a:extLst>
              <a:ext uri="{FF2B5EF4-FFF2-40B4-BE49-F238E27FC236}">
                <a16:creationId xmlns=""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dirty="0"/>
              <a:t>Pictures of other items that capture the era</a:t>
            </a:r>
            <a:endParaRPr lang="en-ZA" dirty="0"/>
          </a:p>
        </p:txBody>
      </p:sp>
      <p:sp>
        <p:nvSpPr>
          <p:cNvPr id="21" name="Text Placeholder 20">
            <a:extLst>
              <a:ext uri="{FF2B5EF4-FFF2-40B4-BE49-F238E27FC236}">
                <a16:creationId xmlns=""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err="1"/>
              <a:t>Subheader</a:t>
            </a:r>
            <a:endParaRPr lang="en-ZA" dirty="0"/>
          </a:p>
        </p:txBody>
      </p:sp>
    </p:spTree>
    <p:extLst>
      <p:ext uri="{BB962C8B-B14F-4D97-AF65-F5344CB8AC3E}">
        <p14:creationId xmlns:p14="http://schemas.microsoft.com/office/powerpoint/2010/main" val="180498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3CE66FB-7564-43B1-9A0A-6594394A243B}"/>
              </a:ext>
            </a:extLst>
          </p:cNvPr>
          <p:cNvSpPr/>
          <p:nvPr userDrawn="1"/>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Picture Placeholder 10">
            <a:extLst>
              <a:ext uri="{FF2B5EF4-FFF2-40B4-BE49-F238E27FC236}">
                <a16:creationId xmlns=""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200" i="1">
                <a:solidFill>
                  <a:schemeClr val="tx1">
                    <a:lumMod val="85000"/>
                    <a:lumOff val="15000"/>
                  </a:schemeClr>
                </a:solidFill>
              </a:defRPr>
            </a:lvl1pPr>
          </a:lstStyle>
          <a:p>
            <a:r>
              <a:rPr lang="en-ZA"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smtClean="0"/>
              <a:t>Click to edit Master title style</a:t>
            </a:r>
            <a:endParaRPr lang="en-US" dirty="0"/>
          </a:p>
        </p:txBody>
      </p:sp>
      <p:pic>
        <p:nvPicPr>
          <p:cNvPr id="7" name="Picture 6" descr="HD-PanelContent-GrommetsCombined.png">
            <a:extLst>
              <a:ext uri="{FF2B5EF4-FFF2-40B4-BE49-F238E27FC236}">
                <a16:creationId xmlns=""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92333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108809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Content Placeholder 2">
            <a:extLst>
              <a:ext uri="{FF2B5EF4-FFF2-40B4-BE49-F238E27FC236}">
                <a16:creationId xmlns=""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Generation XYZ</a:t>
            </a:r>
            <a:endParaRPr lang="en-ZA" dirty="0"/>
          </a:p>
        </p:txBody>
      </p:sp>
    </p:spTree>
    <p:extLst>
      <p:ext uri="{BB962C8B-B14F-4D97-AF65-F5344CB8AC3E}">
        <p14:creationId xmlns:p14="http://schemas.microsoft.com/office/powerpoint/2010/main" val="302172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9" name="Content Placeholder 2">
            <a:extLst>
              <a:ext uri="{FF2B5EF4-FFF2-40B4-BE49-F238E27FC236}">
                <a16:creationId xmlns=""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10" name="Content Placeholder 2">
            <a:extLst>
              <a:ext uri="{FF2B5EF4-FFF2-40B4-BE49-F238E27FC236}">
                <a16:creationId xmlns=""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Tree>
    <p:extLst>
      <p:ext uri="{BB962C8B-B14F-4D97-AF65-F5344CB8AC3E}">
        <p14:creationId xmlns:p14="http://schemas.microsoft.com/office/powerpoint/2010/main" val="402774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57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62900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100" b="0">
                <a:solidFill>
                  <a:schemeClr val="accent3"/>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100" b="0">
                <a:solidFill>
                  <a:schemeClr val="accent2">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8" name="Footer Placeholder 7"/>
          <p:cNvSpPr>
            <a:spLocks noGrp="1"/>
          </p:cNvSpPr>
          <p:nvPr>
            <p:ph type="ftr" sz="quarter" idx="11"/>
          </p:nvPr>
        </p:nvSpPr>
        <p:spPr/>
        <p:txBody>
          <a:bodyPr/>
          <a:lstStyle/>
          <a:p>
            <a:pPr defTabSz="342900">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41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
        <p:nvSpPr>
          <p:cNvPr id="13" name="Text Placeholder 3">
            <a:extLst>
              <a:ext uri="{FF2B5EF4-FFF2-40B4-BE49-F238E27FC236}">
                <a16:creationId xmlns=""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22912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8"/>
            <a:ext cx="4403494"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3" name="Text Placeholder 3">
            <a:extLst>
              <a:ext uri="{FF2B5EF4-FFF2-40B4-BE49-F238E27FC236}">
                <a16:creationId xmlns=""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43563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4" name="Footer Placeholder 3"/>
          <p:cNvSpPr>
            <a:spLocks noGrp="1"/>
          </p:cNvSpPr>
          <p:nvPr>
            <p:ph type="ftr" sz="quarter" idx="11"/>
          </p:nvPr>
        </p:nvSpPr>
        <p:spPr/>
        <p:txBody>
          <a:bodyPr/>
          <a:lstStyle/>
          <a:p>
            <a:pPr defTabSz="342900">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24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3" name="Footer Placeholder 2"/>
          <p:cNvSpPr>
            <a:spLocks noGrp="1"/>
          </p:cNvSpPr>
          <p:nvPr>
            <p:ph type="ftr" sz="quarter" idx="11"/>
          </p:nvPr>
        </p:nvSpPr>
        <p:spPr/>
        <p:txBody>
          <a:bodyPr/>
          <a:lstStyle/>
          <a:p>
            <a:pPr defTabSz="342900">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252335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12/3/2022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defTabSz="342900">
              <a:defRPr/>
            </a:pPr>
            <a:fld id="{846CE7D5-CF57-46EF-B807-FDD0502418D4}" type="datetimeFigureOut">
              <a:rPr lang="en-US" sz="750" smtClean="0">
                <a:solidFill>
                  <a:prstClr val="black"/>
                </a:solidFill>
                <a:latin typeface="Trebuchet MS"/>
              </a:rPr>
              <a:pPr algn="r" defTabSz="342900">
                <a:defRPr/>
              </a:pPr>
              <a:t>12/3/2022</a:t>
            </a:fld>
            <a:endParaRPr lang="en-US" sz="750">
              <a:solidFill>
                <a:prstClr val="black"/>
              </a:solidFill>
              <a:latin typeface="Trebuchet M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5625296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846CE7D5-CF57-46EF-B807-FDD0502418D4}" type="datetimeFigureOut">
              <a:rPr lang="en-US" smtClean="0">
                <a:solidFill>
                  <a:prstClr val="black"/>
                </a:solidFill>
              </a:rPr>
              <a:pPr defTabSz="342900">
                <a:defRPr/>
              </a:pPr>
              <a:t>12/3/2022</a:t>
            </a:fld>
            <a:endParaRPr 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defRPr/>
            </a:pPr>
            <a:endParaRPr 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17236948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342900" rtl="0" eaLnBrk="1" latinLnBrk="0" hangingPunct="1">
        <a:spcBef>
          <a:spcPct val="0"/>
        </a:spcBef>
        <a:buNone/>
        <a:defRPr sz="33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9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825"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OINSET2"/>
          <p:cNvPicPr>
            <a:picLocks noChangeAspect="1" noChangeArrowheads="1"/>
          </p:cNvPicPr>
          <p:nvPr/>
        </p:nvPicPr>
        <p:blipFill>
          <a:blip r:embed="rId2" cstate="print"/>
          <a:srcRect/>
          <a:stretch>
            <a:fillRect/>
          </a:stretch>
        </p:blipFill>
        <p:spPr bwMode="auto">
          <a:xfrm>
            <a:off x="0" y="0"/>
            <a:ext cx="1981200" cy="1973263"/>
          </a:xfrm>
          <a:prstGeom prst="rect">
            <a:avLst/>
          </a:prstGeom>
          <a:noFill/>
          <a:ln w="9525">
            <a:noFill/>
            <a:miter lim="800000"/>
            <a:headEnd/>
            <a:tailEnd/>
          </a:ln>
        </p:spPr>
      </p:pic>
      <p:sp>
        <p:nvSpPr>
          <p:cNvPr id="2053"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pPr algn="ctr"/>
            <a:endParaRPr lang="uk-UA">
              <a:latin typeface=".VnTime" pitchFamily="34" charset="0"/>
              <a:cs typeface="Arial" charset="0"/>
            </a:endParaRPr>
          </a:p>
        </p:txBody>
      </p:sp>
      <p:pic>
        <p:nvPicPr>
          <p:cNvPr id="2054" name="Picture 12" descr="POINSET2"/>
          <p:cNvPicPr>
            <a:picLocks noChangeAspect="1" noChangeArrowheads="1"/>
          </p:cNvPicPr>
          <p:nvPr/>
        </p:nvPicPr>
        <p:blipFill>
          <a:blip r:embed="rId2" cstate="print"/>
          <a:srcRect/>
          <a:stretch>
            <a:fillRect/>
          </a:stretch>
        </p:blipFill>
        <p:spPr bwMode="auto">
          <a:xfrm rot="5400000">
            <a:off x="7201059" y="6350"/>
            <a:ext cx="1981200" cy="1973262"/>
          </a:xfrm>
          <a:prstGeom prst="rect">
            <a:avLst/>
          </a:prstGeom>
          <a:noFill/>
          <a:ln w="9525">
            <a:noFill/>
            <a:miter lim="800000"/>
            <a:headEnd/>
            <a:tailEnd/>
          </a:ln>
        </p:spPr>
      </p:pic>
      <p:pic>
        <p:nvPicPr>
          <p:cNvPr id="2056" name="Picture 4" descr="POINSET2"/>
          <p:cNvPicPr>
            <a:picLocks noChangeAspect="1" noChangeArrowheads="1"/>
          </p:cNvPicPr>
          <p:nvPr/>
        </p:nvPicPr>
        <p:blipFill>
          <a:blip r:embed="rId2" cstate="print"/>
          <a:srcRect/>
          <a:stretch>
            <a:fillRect/>
          </a:stretch>
        </p:blipFill>
        <p:spPr bwMode="auto">
          <a:xfrm rot="10800000">
            <a:off x="7162800" y="4884738"/>
            <a:ext cx="1981200" cy="1973262"/>
          </a:xfrm>
          <a:prstGeom prst="rect">
            <a:avLst/>
          </a:prstGeom>
          <a:noFill/>
          <a:ln w="9525">
            <a:noFill/>
            <a:miter lim="800000"/>
            <a:headEnd/>
            <a:tailEnd/>
          </a:ln>
        </p:spPr>
      </p:pic>
      <p:pic>
        <p:nvPicPr>
          <p:cNvPr id="2057" name="Picture 4" descr="POINSET2"/>
          <p:cNvPicPr>
            <a:picLocks noChangeAspect="1" noChangeArrowheads="1"/>
          </p:cNvPicPr>
          <p:nvPr/>
        </p:nvPicPr>
        <p:blipFill>
          <a:blip r:embed="rId2" cstate="print"/>
          <a:srcRect/>
          <a:stretch>
            <a:fillRect/>
          </a:stretch>
        </p:blipFill>
        <p:spPr bwMode="auto">
          <a:xfrm rot="-5400000">
            <a:off x="-793" y="4885531"/>
            <a:ext cx="1981200" cy="1973263"/>
          </a:xfrm>
          <a:prstGeom prst="rect">
            <a:avLst/>
          </a:prstGeom>
          <a:noFill/>
          <a:ln w="9525">
            <a:noFill/>
            <a:miter lim="800000"/>
            <a:headEnd/>
            <a:tailEnd/>
          </a:ln>
        </p:spPr>
      </p:pic>
      <p:sp>
        <p:nvSpPr>
          <p:cNvPr id="13" name="Rectangle 12"/>
          <p:cNvSpPr/>
          <p:nvPr/>
        </p:nvSpPr>
        <p:spPr>
          <a:xfrm>
            <a:off x="0" y="601662"/>
            <a:ext cx="9144000" cy="769938"/>
          </a:xfrm>
          <a:prstGeom prst="rect">
            <a:avLst/>
          </a:prstGeom>
        </p:spPr>
        <p:txBody>
          <a:bodyPr>
            <a:spAutoFit/>
          </a:bodyPr>
          <a:lstStyle/>
          <a:p>
            <a:pPr algn="ctr" fontAlgn="auto">
              <a:spcBef>
                <a:spcPts val="0"/>
              </a:spcBef>
              <a:spcAft>
                <a:spcPts val="0"/>
              </a:spcAft>
              <a:defRPr/>
            </a:pPr>
            <a:r>
              <a:rPr lang="vi-VN" sz="4400" b="1" kern="10" dirty="0">
                <a:solidFill>
                  <a:schemeClr val="accent4">
                    <a:lumMod val="50000"/>
                  </a:schemeClr>
                </a:solidFill>
                <a:latin typeface="Times New Roman"/>
                <a:cs typeface="Times New Roman"/>
              </a:rPr>
              <a:t>TRƯỜNG TIỂU HỌC LAM SƠN</a:t>
            </a:r>
            <a:endParaRPr lang="en-US" sz="4400" b="1" kern="10" dirty="0">
              <a:solidFill>
                <a:schemeClr val="accent4">
                  <a:lumMod val="50000"/>
                </a:schemeClr>
              </a:solidFill>
              <a:latin typeface="Times New Roman"/>
              <a:cs typeface="Times New Roman"/>
            </a:endParaRPr>
          </a:p>
        </p:txBody>
      </p:sp>
      <p:sp>
        <p:nvSpPr>
          <p:cNvPr id="14" name="WordArt 5"/>
          <p:cNvSpPr>
            <a:spLocks noChangeArrowheads="1" noChangeShapeType="1" noTextEdit="1"/>
          </p:cNvSpPr>
          <p:nvPr/>
        </p:nvSpPr>
        <p:spPr bwMode="auto">
          <a:xfrm>
            <a:off x="2743200" y="1381125"/>
            <a:ext cx="3297238"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000000"/>
                </a:solidFill>
                <a:effectLst>
                  <a:outerShdw dist="45791" dir="2021404" algn="ctr" rotWithShape="0">
                    <a:srgbClr val="B2B2B2">
                      <a:alpha val="79999"/>
                    </a:srgbClr>
                  </a:outerShdw>
                </a:effectLst>
                <a:latin typeface="Times New Roman"/>
                <a:cs typeface="Times New Roman"/>
              </a:rPr>
              <a:t>Môn</a:t>
            </a:r>
            <a:r>
              <a:rPr lang="en-US" sz="3600" kern="10" dirty="0" smtClean="0">
                <a:solidFill>
                  <a:srgbClr val="000000"/>
                </a:solidFill>
                <a:effectLst>
                  <a:outerShdw dist="45791" dir="2021404" algn="ctr" rotWithShape="0">
                    <a:srgbClr val="B2B2B2">
                      <a:alpha val="79999"/>
                    </a:srgbClr>
                  </a:outerShdw>
                </a:effectLst>
                <a:latin typeface="Times New Roman"/>
                <a:cs typeface="Times New Roman"/>
              </a:rPr>
              <a:t>: Tin </a:t>
            </a:r>
            <a:r>
              <a:rPr lang="en-US" sz="3600" kern="10" dirty="0" err="1" smtClean="0">
                <a:solidFill>
                  <a:srgbClr val="000000"/>
                </a:solidFill>
                <a:effectLst>
                  <a:outerShdw dist="45791" dir="2021404" algn="ctr" rotWithShape="0">
                    <a:srgbClr val="B2B2B2">
                      <a:alpha val="79999"/>
                    </a:srgbClr>
                  </a:outerShdw>
                </a:effectLst>
                <a:latin typeface="Times New Roman"/>
                <a:cs typeface="Times New Roman"/>
              </a:rPr>
              <a:t>học</a:t>
            </a:r>
            <a:endParaRPr lang="en-US" sz="3600" kern="10" dirty="0">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5" name="Rectangle 14"/>
          <p:cNvSpPr/>
          <p:nvPr/>
        </p:nvSpPr>
        <p:spPr>
          <a:xfrm>
            <a:off x="3501561" y="5313982"/>
            <a:ext cx="198483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Khối</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3</a:t>
            </a:r>
          </a:p>
        </p:txBody>
      </p:sp>
      <p:sp>
        <p:nvSpPr>
          <p:cNvPr id="16" name="WordArt 6"/>
          <p:cNvSpPr>
            <a:spLocks noChangeArrowheads="1" noChangeShapeType="1" noTextEdit="1"/>
          </p:cNvSpPr>
          <p:nvPr/>
        </p:nvSpPr>
        <p:spPr bwMode="auto">
          <a:xfrm>
            <a:off x="1752600" y="6172200"/>
            <a:ext cx="5943600" cy="490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1600" b="1" kern="10" dirty="0">
                <a:solidFill>
                  <a:schemeClr val="tx2"/>
                </a:solidFill>
                <a:latin typeface="Times New Roman"/>
                <a:cs typeface="Times New Roman"/>
              </a:rPr>
              <a:t>Giáo viên: Vũ Văn Kỷ</a:t>
            </a:r>
            <a:endParaRPr lang="en-US" sz="1600" b="1" kern="10" dirty="0">
              <a:solidFill>
                <a:schemeClr val="tx2"/>
              </a:solidFill>
              <a:latin typeface="Times New Roman"/>
              <a:cs typeface="Times New Roman"/>
            </a:endParaRPr>
          </a:p>
        </p:txBody>
      </p:sp>
      <p:pic>
        <p:nvPicPr>
          <p:cNvPr id="17" name="Picture 16" descr="C:\Users\admin\Desktop\New folder\z3587819471462_69c8b9a736c15582050c7d277dfa54c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83580"/>
            <a:ext cx="3043486" cy="3579019"/>
          </a:xfrm>
          <a:prstGeom prst="rect">
            <a:avLst/>
          </a:prstGeom>
          <a:ln>
            <a:noFill/>
          </a:ln>
          <a:effectLst>
            <a:softEdge rad="112500"/>
          </a:effectLst>
        </p:spPr>
      </p:pic>
    </p:spTree>
    <p:extLst>
      <p:ext uri="{BB962C8B-B14F-4D97-AF65-F5344CB8AC3E}">
        <p14:creationId xmlns:p14="http://schemas.microsoft.com/office/powerpoint/2010/main" val="18649787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487228"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3</a:t>
            </a:r>
            <a:r>
              <a:rPr lang="en-US" altLang="en-US" sz="2701" b="1" smtClean="0">
                <a:solidFill>
                  <a:srgbClr val="0000CC"/>
                </a:solidFill>
                <a:latin typeface="Times New Roman" panose="02020603050405020304" pitchFamily="18" charset="0"/>
                <a:cs typeface="Times New Roman" panose="02020603050405020304" pitchFamily="18" charset="0"/>
              </a:rPr>
              <a:t>: </a:t>
            </a:r>
            <a:r>
              <a:rPr lang="en-US" altLang="en-US" sz="2701" b="1" smtClean="0"/>
              <a:t>Em có thể nhờ bố mẹ hoặc cô giáo giúp em lựa chọn những thông tin hữu ích trên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5415562" y="2879613"/>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8" name="Rectangle 5"/>
          <p:cNvSpPr>
            <a:spLocks noChangeArrowheads="1"/>
          </p:cNvSpPr>
          <p:nvPr/>
        </p:nvSpPr>
        <p:spPr bwMode="auto">
          <a:xfrm>
            <a:off x="1942488" y="292845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2702163"/>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2857" y="2822448"/>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71374" y="3007052"/>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Đúng</a:t>
            </a:r>
            <a:endParaRPr lang="en-US" sz="2101" b="1" dirty="0">
              <a:solidFill>
                <a:srgbClr val="FF0000"/>
              </a:solidFill>
            </a:endParaRPr>
          </a:p>
        </p:txBody>
      </p:sp>
      <p:sp>
        <p:nvSpPr>
          <p:cNvPr id="19" name="TextBox 8"/>
          <p:cNvSpPr txBox="1">
            <a:spLocks noChangeArrowheads="1"/>
          </p:cNvSpPr>
          <p:nvPr/>
        </p:nvSpPr>
        <p:spPr bwMode="auto">
          <a:xfrm>
            <a:off x="5950170" y="2950781"/>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Sai</a:t>
            </a:r>
            <a:endParaRPr lang="en-US" sz="2101" b="1" dirty="0">
              <a:solidFill>
                <a:srgbClr val="FF0000"/>
              </a:solidFill>
            </a:endParaRPr>
          </a:p>
        </p:txBody>
      </p:sp>
    </p:spTree>
    <p:extLst>
      <p:ext uri="{BB962C8B-B14F-4D97-AF65-F5344CB8AC3E}">
        <p14:creationId xmlns:p14="http://schemas.microsoft.com/office/powerpoint/2010/main" val="3526174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dministrator\Desktop\hinh-nen-powerpoint-doc-dao-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5"/>
          <p:cNvSpPr>
            <a:spLocks noChangeArrowheads="1" noChangeShapeType="1" noTextEdit="1"/>
          </p:cNvSpPr>
          <p:nvPr/>
        </p:nvSpPr>
        <p:spPr bwMode="auto">
          <a:xfrm>
            <a:off x="660400" y="914400"/>
            <a:ext cx="8001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a:cs typeface="Times New Roman"/>
              </a:rPr>
              <a:t>Thân ái chào tạm biệt!</a:t>
            </a:r>
          </a:p>
        </p:txBody>
      </p:sp>
      <p:sp>
        <p:nvSpPr>
          <p:cNvPr id="13316" name="WordArt 6"/>
          <p:cNvSpPr>
            <a:spLocks noChangeArrowheads="1" noChangeShapeType="1" noTextEdit="1"/>
          </p:cNvSpPr>
          <p:nvPr/>
        </p:nvSpPr>
        <p:spPr bwMode="auto">
          <a:xfrm>
            <a:off x="228600" y="6172200"/>
            <a:ext cx="5562600" cy="490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7030A0"/>
                </a:solidFill>
                <a:latin typeface="Times New Roman"/>
                <a:cs typeface="Times New Roman"/>
              </a:rPr>
              <a:t>Giáo viên: Vũ Văn Kỷ</a:t>
            </a:r>
            <a:endParaRPr lang="en-US" sz="3600" b="1" kern="10">
              <a:solidFill>
                <a:srgbClr val="7030A0"/>
              </a:solidFill>
              <a:latin typeface="Times New Roman"/>
              <a:cs typeface="Times New Roman"/>
            </a:endParaRPr>
          </a:p>
        </p:txBody>
      </p:sp>
    </p:spTree>
    <p:extLst>
      <p:ext uri="{BB962C8B-B14F-4D97-AF65-F5344CB8AC3E}">
        <p14:creationId xmlns:p14="http://schemas.microsoft.com/office/powerpoint/2010/main" val="343522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3215" y="1922525"/>
            <a:ext cx="2938795" cy="461665"/>
          </a:xfrm>
          <a:prstGeom prst="rect">
            <a:avLst/>
          </a:prstGeom>
          <a:noFill/>
        </p:spPr>
        <p:txBody>
          <a:bodyPr wrap="square" rtlCol="0">
            <a:spAutoFit/>
          </a:bodyPr>
          <a:lstStyle/>
          <a:p>
            <a:r>
              <a:rPr lang="en-US" sz="2400" b="1">
                <a:solidFill>
                  <a:srgbClr val="FF6600"/>
                </a:solidFill>
                <a:latin typeface="Times New Roman" panose="02020603050405020304" pitchFamily="18" charset="0"/>
                <a:cs typeface="Times New Roman" panose="02020603050405020304" pitchFamily="18" charset="0"/>
              </a:rPr>
              <a:t>(</a:t>
            </a:r>
            <a:r>
              <a:rPr lang="en-US" sz="2400" b="1" smtClean="0">
                <a:solidFill>
                  <a:srgbClr val="FF6600"/>
                </a:solidFill>
                <a:latin typeface="Times New Roman" panose="02020603050405020304" pitchFamily="18" charset="0"/>
                <a:cs typeface="Times New Roman" panose="02020603050405020304" pitchFamily="18" charset="0"/>
              </a:rPr>
              <a:t>SGK - </a:t>
            </a:r>
            <a:r>
              <a:rPr lang="en-US" sz="2400" b="1" err="1">
                <a:solidFill>
                  <a:srgbClr val="FF6600"/>
                </a:solidFill>
                <a:latin typeface="Times New Roman" panose="02020603050405020304" pitchFamily="18" charset="0"/>
                <a:cs typeface="Times New Roman" panose="02020603050405020304" pitchFamily="18" charset="0"/>
              </a:rPr>
              <a:t>trang</a:t>
            </a:r>
            <a:r>
              <a:rPr lang="en-US" sz="2400" b="1">
                <a:solidFill>
                  <a:srgbClr val="FF6600"/>
                </a:solidFill>
                <a:latin typeface="Times New Roman" panose="02020603050405020304" pitchFamily="18" charset="0"/>
                <a:cs typeface="Times New Roman" panose="02020603050405020304" pitchFamily="18" charset="0"/>
              </a:rPr>
              <a:t> </a:t>
            </a:r>
            <a:r>
              <a:rPr lang="en-US" sz="2400" b="1" smtClean="0">
                <a:solidFill>
                  <a:srgbClr val="FF6600"/>
                </a:solidFill>
                <a:latin typeface="Times New Roman" panose="02020603050405020304" pitchFamily="18" charset="0"/>
                <a:cs typeface="Times New Roman" panose="02020603050405020304" pitchFamily="18" charset="0"/>
              </a:rPr>
              <a:t>35) </a:t>
            </a:r>
            <a:endParaRPr lang="en-US" sz="2400" b="1" dirty="0">
              <a:solidFill>
                <a:srgbClr val="FF66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743200"/>
            <a:ext cx="830580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6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08" y="-20496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5191" y="354093"/>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nl-NL" b="1" smtClean="0">
                <a:latin typeface="Times New Roman" panose="02020603050405020304" pitchFamily="18" charset="0"/>
                <a:cs typeface="Times New Roman" panose="02020603050405020304" pitchFamily="18" charset="0"/>
              </a:rPr>
              <a:t> 1</a:t>
            </a:r>
            <a:r>
              <a:rPr lang="en-US" smtClean="0">
                <a:latin typeface="Times New Roman" panose="02020603050405020304" pitchFamily="18" charset="0"/>
                <a:cs typeface="Times New Roman" panose="02020603050405020304" pitchFamily="18" charset="0"/>
              </a:rPr>
              <a:t>. </a:t>
            </a:r>
            <a:r>
              <a:rPr lang="pt-BR" b="1">
                <a:latin typeface="Times New Roman" panose="02020603050405020304" pitchFamily="18" charset="0"/>
                <a:cs typeface="Times New Roman" panose="02020603050405020304" pitchFamily="18" charset="0"/>
              </a:rPr>
              <a:t>Trên Internet có những thông tin không phù hợp với em </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5191" y="1351067"/>
            <a:ext cx="7862887" cy="954107"/>
          </a:xfrm>
          <a:prstGeom prst="rect">
            <a:avLst/>
          </a:prstGeom>
        </p:spPr>
        <p:txBody>
          <a:bodyPr wrap="square">
            <a:spAutoFit/>
          </a:bodyPr>
          <a:lstStyle/>
          <a:p>
            <a:r>
              <a:rPr lang="pt-BR" sz="2800" spc="30" smtClean="0">
                <a:solidFill>
                  <a:srgbClr val="0000CC"/>
                </a:solidFill>
                <a:latin typeface="Times New Roman" panose="02020603050405020304" pitchFamily="18" charset="0"/>
                <a:ea typeface="Times New Roman" panose="02020603050405020304" pitchFamily="18" charset="0"/>
              </a:rPr>
              <a:t>Đọc và thảo luận </a:t>
            </a:r>
            <a:r>
              <a:rPr lang="pt-BR" sz="2800" spc="30">
                <a:solidFill>
                  <a:srgbClr val="0000CC"/>
                </a:solidFill>
                <a:latin typeface="Times New Roman" panose="02020603050405020304" pitchFamily="18" charset="0"/>
                <a:ea typeface="Times New Roman" panose="02020603050405020304" pitchFamily="18" charset="0"/>
              </a:rPr>
              <a:t>nội dung phần 1 trong SGK trang 35 để trả lời các câu </a:t>
            </a:r>
            <a:r>
              <a:rPr lang="pt-BR" sz="2800" spc="30" smtClean="0">
                <a:solidFill>
                  <a:srgbClr val="0000CC"/>
                </a:solidFill>
                <a:latin typeface="Times New Roman" panose="02020603050405020304" pitchFamily="18" charset="0"/>
                <a:ea typeface="Times New Roman" panose="02020603050405020304" pitchFamily="18" charset="0"/>
              </a:rPr>
              <a:t>hỏi.</a:t>
            </a:r>
            <a:endParaRPr lang="en-US" sz="2800">
              <a:solidFill>
                <a:srgbClr val="0000CC"/>
              </a:solidFill>
            </a:endParaRPr>
          </a:p>
        </p:txBody>
      </p:sp>
      <p:sp>
        <p:nvSpPr>
          <p:cNvPr id="5" name="Oval 4"/>
          <p:cNvSpPr/>
          <p:nvPr/>
        </p:nvSpPr>
        <p:spPr>
          <a:xfrm>
            <a:off x="609600" y="2233439"/>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a:t>
            </a:r>
            <a:endParaRPr lang="en-US" b="1">
              <a:solidFill>
                <a:srgbClr val="FF0000"/>
              </a:solidFill>
            </a:endParaRPr>
          </a:p>
        </p:txBody>
      </p:sp>
      <p:sp>
        <p:nvSpPr>
          <p:cNvPr id="14" name="Rectangle 13"/>
          <p:cNvSpPr/>
          <p:nvPr/>
        </p:nvSpPr>
        <p:spPr>
          <a:xfrm>
            <a:off x="1157287" y="2233439"/>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Theo em những việc nào sau đây không phù hợp?</a:t>
            </a:r>
            <a:endParaRPr lang="en-US" sz="2400"/>
          </a:p>
        </p:txBody>
      </p:sp>
      <p:sp>
        <p:nvSpPr>
          <p:cNvPr id="16" name="Rectangle 15"/>
          <p:cNvSpPr/>
          <p:nvPr/>
        </p:nvSpPr>
        <p:spPr>
          <a:xfrm>
            <a:off x="914400" y="3048000"/>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1. Chơi hoặc xem trò chơi bạo lực.</a:t>
            </a:r>
            <a:endParaRPr lang="en-US" sz="2400"/>
          </a:p>
        </p:txBody>
      </p:sp>
      <p:sp>
        <p:nvSpPr>
          <p:cNvPr id="17" name="Rectangle 16"/>
          <p:cNvSpPr/>
          <p:nvPr/>
        </p:nvSpPr>
        <p:spPr>
          <a:xfrm>
            <a:off x="914400" y="3410699"/>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2. Đọc thêm thông tin về bài học.</a:t>
            </a:r>
            <a:endParaRPr lang="en-US" sz="2400"/>
          </a:p>
        </p:txBody>
      </p:sp>
      <p:sp>
        <p:nvSpPr>
          <p:cNvPr id="18" name="Rectangle 17"/>
          <p:cNvSpPr/>
          <p:nvPr/>
        </p:nvSpPr>
        <p:spPr>
          <a:xfrm>
            <a:off x="914400" y="3807550"/>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3. Xem phim ảnh không phù hợp với lứa tuổi.</a:t>
            </a:r>
            <a:endParaRPr lang="en-US" sz="2400"/>
          </a:p>
        </p:txBody>
      </p:sp>
      <p:sp>
        <p:nvSpPr>
          <p:cNvPr id="19" name="Rectangle 18"/>
          <p:cNvSpPr/>
          <p:nvPr/>
        </p:nvSpPr>
        <p:spPr>
          <a:xfrm>
            <a:off x="922213" y="4170250"/>
            <a:ext cx="7360791" cy="830997"/>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4. Xem những bức tranh các bạn vẽ về chủ để mà em yêu thích.</a:t>
            </a:r>
            <a:endParaRPr lang="en-US" sz="2400"/>
          </a:p>
        </p:txBody>
      </p:sp>
      <p:sp>
        <p:nvSpPr>
          <p:cNvPr id="20" name="Rectangle 19"/>
          <p:cNvSpPr/>
          <p:nvPr/>
        </p:nvSpPr>
        <p:spPr>
          <a:xfrm>
            <a:off x="922213" y="4894620"/>
            <a:ext cx="7360791" cy="830997"/>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5. Xem những thông tin mà bố mẹ em trao đổi, làm việc trên Internet.</a:t>
            </a:r>
            <a:endParaRPr lang="en-US" sz="2400"/>
          </a:p>
        </p:txBody>
      </p:sp>
      <p:sp>
        <p:nvSpPr>
          <p:cNvPr id="21" name="Rectangle 20"/>
          <p:cNvSpPr/>
          <p:nvPr/>
        </p:nvSpPr>
        <p:spPr>
          <a:xfrm>
            <a:off x="922213" y="2685582"/>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Sử dụng Internet để:</a:t>
            </a:r>
            <a:endParaRPr lang="en-US" sz="2400"/>
          </a:p>
        </p:txBody>
      </p:sp>
      <p:sp>
        <p:nvSpPr>
          <p:cNvPr id="6" name="Multiply 5"/>
          <p:cNvSpPr/>
          <p:nvPr/>
        </p:nvSpPr>
        <p:spPr>
          <a:xfrm>
            <a:off x="5486400" y="3200727"/>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6781800" y="3921614"/>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2667000" y="5363947"/>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6" grpId="0"/>
      <p:bldP spid="17" grpId="0"/>
      <p:bldP spid="18" grpId="0"/>
      <p:bldP spid="19" grpId="0"/>
      <p:bldP spid="20" grpId="0"/>
      <p:bldP spid="21" grpId="0"/>
      <p:bldP spid="6"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08" y="-2478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33400" y="1105937"/>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a:t>
            </a:r>
            <a:endParaRPr lang="en-US" b="1">
              <a:solidFill>
                <a:srgbClr val="FF0000"/>
              </a:solidFill>
            </a:endParaRPr>
          </a:p>
        </p:txBody>
      </p:sp>
      <p:sp>
        <p:nvSpPr>
          <p:cNvPr id="14" name="Rectangle 13"/>
          <p:cNvSpPr/>
          <p:nvPr/>
        </p:nvSpPr>
        <p:spPr>
          <a:xfrm>
            <a:off x="990600" y="838200"/>
            <a:ext cx="7360791" cy="1200329"/>
          </a:xfrm>
          <a:prstGeom prst="rect">
            <a:avLst/>
          </a:prstGeom>
        </p:spPr>
        <p:txBody>
          <a:bodyPr wrap="square">
            <a:spAutoFit/>
          </a:bodyPr>
          <a:lstStyle/>
          <a:p>
            <a:r>
              <a:rPr lang="pt-BR" sz="2400" spc="30" dirty="0" smtClean="0">
                <a:latin typeface="Times New Roman" panose="02020603050405020304" pitchFamily="18" charset="0"/>
                <a:ea typeface="Times New Roman" panose="02020603050405020304" pitchFamily="18" charset="0"/>
              </a:rPr>
              <a:t>Một bạn cho rằng trò chơi học tập trên Internet rất bổ ích nên có thể chơi bao lâu tùy thích”. Theo em bạn đó nói đúng không? Hãy giải thích tại </a:t>
            </a:r>
            <a:r>
              <a:rPr lang="pt-BR" sz="2400" spc="30" dirty="0" smtClean="0">
                <a:latin typeface="Times New Roman" panose="02020603050405020304" pitchFamily="18" charset="0"/>
                <a:ea typeface="Times New Roman" panose="02020603050405020304" pitchFamily="18" charset="0"/>
              </a:rPr>
              <a:t>sao.</a:t>
            </a:r>
            <a:endParaRPr lang="en-US" sz="2400" dirty="0"/>
          </a:p>
        </p:txBody>
      </p:sp>
    </p:spTree>
    <p:extLst>
      <p:ext uri="{BB962C8B-B14F-4D97-AF65-F5344CB8AC3E}">
        <p14:creationId xmlns:p14="http://schemas.microsoft.com/office/powerpoint/2010/main" val="39798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1125" y="107104"/>
            <a:ext cx="94753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3000" b="1">
                <a:latin typeface="Times New Roman" panose="02020603050405020304" pitchFamily="18" charset="0"/>
                <a:ea typeface="Times New Roman" panose="02020603050405020304" pitchFamily="18" charset="0"/>
              </a:rPr>
              <a:t>2. Xem trên Internet những thông tin phù hợp với em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0042" y="999188"/>
            <a:ext cx="8813958" cy="954107"/>
          </a:xfrm>
          <a:prstGeom prst="rect">
            <a:avLst/>
          </a:prstGeom>
        </p:spPr>
        <p:txBody>
          <a:bodyPr wrap="square">
            <a:spAutoFit/>
          </a:bodyPr>
          <a:lstStyle/>
          <a:p>
            <a:r>
              <a:rPr lang="pt-BR" sz="2800" spc="30" smtClean="0">
                <a:solidFill>
                  <a:srgbClr val="0000CC"/>
                </a:solidFill>
                <a:latin typeface="Times New Roman" panose="02020603050405020304" pitchFamily="18" charset="0"/>
                <a:ea typeface="Times New Roman" panose="02020603050405020304" pitchFamily="18" charset="0"/>
              </a:rPr>
              <a:t>Đọc và thảo luận </a:t>
            </a:r>
            <a:r>
              <a:rPr lang="pt-BR" sz="2800" spc="30">
                <a:solidFill>
                  <a:srgbClr val="0000CC"/>
                </a:solidFill>
                <a:latin typeface="Times New Roman" panose="02020603050405020304" pitchFamily="18" charset="0"/>
                <a:ea typeface="Times New Roman" panose="02020603050405020304" pitchFamily="18" charset="0"/>
              </a:rPr>
              <a:t>nội dung phần </a:t>
            </a:r>
            <a:r>
              <a:rPr lang="pt-BR" sz="2800" spc="30" smtClean="0">
                <a:solidFill>
                  <a:srgbClr val="0000CC"/>
                </a:solidFill>
                <a:latin typeface="Times New Roman" panose="02020603050405020304" pitchFamily="18" charset="0"/>
                <a:ea typeface="Times New Roman" panose="02020603050405020304" pitchFamily="18" charset="0"/>
              </a:rPr>
              <a:t>2 </a:t>
            </a:r>
            <a:r>
              <a:rPr lang="pt-BR" sz="2800" spc="30">
                <a:solidFill>
                  <a:srgbClr val="0000CC"/>
                </a:solidFill>
                <a:latin typeface="Times New Roman" panose="02020603050405020304" pitchFamily="18" charset="0"/>
                <a:ea typeface="Times New Roman" panose="02020603050405020304" pitchFamily="18" charset="0"/>
              </a:rPr>
              <a:t>trong SGK trang </a:t>
            </a:r>
            <a:r>
              <a:rPr lang="pt-BR" sz="2800" spc="30" smtClean="0">
                <a:solidFill>
                  <a:srgbClr val="0000CC"/>
                </a:solidFill>
                <a:latin typeface="Times New Roman" panose="02020603050405020304" pitchFamily="18" charset="0"/>
                <a:ea typeface="Times New Roman" panose="02020603050405020304" pitchFamily="18" charset="0"/>
              </a:rPr>
              <a:t>3 </a:t>
            </a:r>
            <a:r>
              <a:rPr lang="pt-BR" sz="2800" spc="30">
                <a:solidFill>
                  <a:srgbClr val="0000CC"/>
                </a:solidFill>
                <a:latin typeface="Times New Roman" panose="02020603050405020304" pitchFamily="18" charset="0"/>
                <a:ea typeface="Times New Roman" panose="02020603050405020304" pitchFamily="18" charset="0"/>
              </a:rPr>
              <a:t>để trả lời các câu </a:t>
            </a:r>
            <a:r>
              <a:rPr lang="pt-BR" sz="2800" spc="30" smtClean="0">
                <a:solidFill>
                  <a:srgbClr val="0000CC"/>
                </a:solidFill>
                <a:latin typeface="Times New Roman" panose="02020603050405020304" pitchFamily="18" charset="0"/>
                <a:ea typeface="Times New Roman" panose="02020603050405020304" pitchFamily="18" charset="0"/>
              </a:rPr>
              <a:t>hỏi.</a:t>
            </a:r>
            <a:endParaRPr lang="en-US" sz="2800">
              <a:solidFill>
                <a:srgbClr val="0000CC"/>
              </a:solidFill>
            </a:endParaRPr>
          </a:p>
        </p:txBody>
      </p:sp>
      <p:sp>
        <p:nvSpPr>
          <p:cNvPr id="24" name="TextBox 23"/>
          <p:cNvSpPr txBox="1"/>
          <p:nvPr/>
        </p:nvSpPr>
        <p:spPr>
          <a:xfrm>
            <a:off x="2993569" y="5023738"/>
            <a:ext cx="1109120" cy="369332"/>
          </a:xfrm>
          <a:prstGeom prst="rect">
            <a:avLst/>
          </a:prstGeom>
          <a:noFill/>
        </p:spPr>
        <p:txBody>
          <a:bodyPr wrap="square" rtlCol="0">
            <a:spAutoFit/>
          </a:bodyPr>
          <a:lstStyle/>
          <a:p>
            <a:r>
              <a:rPr lang="en-US" b="1" smtClean="0"/>
              <a:t>Đàn bầu</a:t>
            </a:r>
            <a:endParaRPr lang="en-US" b="1"/>
          </a:p>
        </p:txBody>
      </p:sp>
      <p:pic>
        <p:nvPicPr>
          <p:cNvPr id="2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35" y="4082368"/>
            <a:ext cx="1681020" cy="941371"/>
          </a:xfr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2" y="2260254"/>
            <a:ext cx="1025422" cy="1540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96" y="2262957"/>
            <a:ext cx="840510" cy="187713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931" y="2353272"/>
            <a:ext cx="1109473" cy="142886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396" y="2309936"/>
            <a:ext cx="1431669" cy="139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6" y="4273563"/>
            <a:ext cx="1675416" cy="941371"/>
          </a:xfrm>
          <a:prstGeom prst="rect">
            <a:avLst/>
          </a:prstGeom>
        </p:spPr>
      </p:pic>
      <p:sp>
        <p:nvSpPr>
          <p:cNvPr id="31" name="TextBox 30"/>
          <p:cNvSpPr txBox="1"/>
          <p:nvPr/>
        </p:nvSpPr>
        <p:spPr>
          <a:xfrm>
            <a:off x="473662" y="3608205"/>
            <a:ext cx="1274975" cy="369332"/>
          </a:xfrm>
          <a:prstGeom prst="rect">
            <a:avLst/>
          </a:prstGeom>
          <a:noFill/>
        </p:spPr>
        <p:txBody>
          <a:bodyPr wrap="square" rtlCol="0">
            <a:spAutoFit/>
          </a:bodyPr>
          <a:lstStyle/>
          <a:p>
            <a:r>
              <a:rPr lang="en-US" b="1" smtClean="0"/>
              <a:t>Đàn gáo</a:t>
            </a:r>
            <a:endParaRPr lang="en-US" b="1"/>
          </a:p>
        </p:txBody>
      </p:sp>
      <p:sp>
        <p:nvSpPr>
          <p:cNvPr id="32" name="TextBox 31"/>
          <p:cNvSpPr txBox="1"/>
          <p:nvPr/>
        </p:nvSpPr>
        <p:spPr>
          <a:xfrm>
            <a:off x="1856207" y="3627232"/>
            <a:ext cx="853287" cy="646331"/>
          </a:xfrm>
          <a:prstGeom prst="rect">
            <a:avLst/>
          </a:prstGeom>
          <a:noFill/>
        </p:spPr>
        <p:txBody>
          <a:bodyPr wrap="square" rtlCol="0">
            <a:spAutoFit/>
          </a:bodyPr>
          <a:lstStyle/>
          <a:p>
            <a:r>
              <a:rPr lang="en-US" b="1" smtClean="0"/>
              <a:t>Đàn T’rưng</a:t>
            </a:r>
            <a:endParaRPr lang="en-US" b="1"/>
          </a:p>
        </p:txBody>
      </p:sp>
      <p:sp>
        <p:nvSpPr>
          <p:cNvPr id="33" name="TextBox 32"/>
          <p:cNvSpPr txBox="1"/>
          <p:nvPr/>
        </p:nvSpPr>
        <p:spPr>
          <a:xfrm>
            <a:off x="2993568" y="3825475"/>
            <a:ext cx="1267918" cy="369332"/>
          </a:xfrm>
          <a:prstGeom prst="rect">
            <a:avLst/>
          </a:prstGeom>
          <a:noFill/>
        </p:spPr>
        <p:txBody>
          <a:bodyPr wrap="square" rtlCol="0">
            <a:spAutoFit/>
          </a:bodyPr>
          <a:lstStyle/>
          <a:p>
            <a:r>
              <a:rPr lang="en-US" b="1" smtClean="0"/>
              <a:t>Đàn tì bà</a:t>
            </a:r>
            <a:endParaRPr lang="en-US" b="1"/>
          </a:p>
        </p:txBody>
      </p:sp>
      <p:sp>
        <p:nvSpPr>
          <p:cNvPr id="34" name="TextBox 33"/>
          <p:cNvSpPr txBox="1"/>
          <p:nvPr/>
        </p:nvSpPr>
        <p:spPr>
          <a:xfrm>
            <a:off x="655191" y="5023739"/>
            <a:ext cx="1203937" cy="369332"/>
          </a:xfrm>
          <a:prstGeom prst="rect">
            <a:avLst/>
          </a:prstGeom>
          <a:noFill/>
        </p:spPr>
        <p:txBody>
          <a:bodyPr wrap="square" rtlCol="0">
            <a:spAutoFit/>
          </a:bodyPr>
          <a:lstStyle/>
          <a:p>
            <a:r>
              <a:rPr lang="en-US" b="1" smtClean="0"/>
              <a:t>Đàn tranh</a:t>
            </a:r>
            <a:endParaRPr lang="en-US" b="1"/>
          </a:p>
        </p:txBody>
      </p:sp>
      <p:sp>
        <p:nvSpPr>
          <p:cNvPr id="35" name="TextBox 34"/>
          <p:cNvSpPr txBox="1"/>
          <p:nvPr/>
        </p:nvSpPr>
        <p:spPr>
          <a:xfrm>
            <a:off x="4056196" y="4048955"/>
            <a:ext cx="2514600" cy="369332"/>
          </a:xfrm>
          <a:prstGeom prst="rect">
            <a:avLst/>
          </a:prstGeom>
          <a:noFill/>
        </p:spPr>
        <p:txBody>
          <a:bodyPr wrap="square" rtlCol="0">
            <a:spAutoFit/>
          </a:bodyPr>
          <a:lstStyle/>
          <a:p>
            <a:r>
              <a:rPr lang="en-US" b="1" smtClean="0"/>
              <a:t>Đàn nguyệt</a:t>
            </a:r>
            <a:endParaRPr lang="en-US" b="1"/>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257" y="2305174"/>
            <a:ext cx="2997149" cy="2909760"/>
          </a:xfrm>
          <a:prstGeom prst="rect">
            <a:avLst/>
          </a:prstGeom>
        </p:spPr>
      </p:pic>
    </p:spTree>
    <p:extLst>
      <p:ext uri="{BB962C8B-B14F-4D97-AF65-F5344CB8AC3E}">
        <p14:creationId xmlns:p14="http://schemas.microsoft.com/office/powerpoint/2010/main" val="3783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par>
                                <p:cTn id="13" presetID="5"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5"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par>
                                <p:cTn id="19" presetID="5" presetClass="entr" presetSubtype="1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par>
                                <p:cTn id="22" presetID="5" presetClass="entr" presetSubtype="1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heckerboard(across)">
                                      <p:cBhvr>
                                        <p:cTn id="24" dur="500"/>
                                        <p:tgtEl>
                                          <p:spTgt spid="28"/>
                                        </p:tgtEl>
                                      </p:cBhvr>
                                    </p:animEffect>
                                  </p:childTnLst>
                                </p:cTn>
                              </p:par>
                              <p:par>
                                <p:cTn id="25" presetID="5"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par>
                                <p:cTn id="28" presetID="5"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heckerboard(across)">
                                      <p:cBhvr>
                                        <p:cTn id="30" dur="500"/>
                                        <p:tgtEl>
                                          <p:spTgt spid="3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heckerboard(across)">
                                      <p:cBhvr>
                                        <p:cTn id="36" dur="500"/>
                                        <p:tgtEl>
                                          <p:spTgt spid="3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heckerboard(across)">
                                      <p:cBhvr>
                                        <p:cTn id="39" dur="500"/>
                                        <p:tgtEl>
                                          <p:spTgt spid="3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checkerboard(across)">
                                      <p:cBhvr>
                                        <p:cTn id="42" dur="500"/>
                                        <p:tgtEl>
                                          <p:spTgt spid="3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checkerboard(across)">
                                      <p:cBhvr>
                                        <p:cTn id="45" dur="500"/>
                                        <p:tgtEl>
                                          <p:spTgt spid="35"/>
                                        </p:tgtEl>
                                      </p:cBhvr>
                                    </p:animEffect>
                                  </p:childTnLst>
                                </p:cTn>
                              </p:par>
                              <p:par>
                                <p:cTn id="46" presetID="5" presetClass="entr" presetSubtype="1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heckerboard(across)">
                                      <p:cBhvr>
                                        <p:cTn id="4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907" y="173469"/>
            <a:ext cx="8972755" cy="1569660"/>
          </a:xfrm>
          <a:prstGeom prst="rect">
            <a:avLst/>
          </a:prstGeom>
        </p:spPr>
        <p:txBody>
          <a:bodyPr wrap="square">
            <a:spAutoFit/>
          </a:bodyPr>
          <a:lstStyle/>
          <a:p>
            <a:r>
              <a:rPr lang="pt-BR" sz="2400" spc="30" smtClean="0">
                <a:solidFill>
                  <a:srgbClr val="0000CC"/>
                </a:solidFill>
                <a:latin typeface="Times New Roman" panose="02020603050405020304" pitchFamily="18" charset="0"/>
                <a:ea typeface="Times New Roman" panose="02020603050405020304" pitchFamily="18" charset="0"/>
              </a:rPr>
              <a:t>- Hình 2, hình 3 mô tả những hình ảnh và video tìm được trên Internet. Những thông tin này có thú vị và giúp em mở rộng hiểu biết không? Và đó là những thông tin gì.</a:t>
            </a:r>
          </a:p>
          <a:p>
            <a:r>
              <a:rPr lang="pt-BR" sz="2400" spc="30" smtClean="0">
                <a:solidFill>
                  <a:srgbClr val="0000CC"/>
                </a:solidFill>
                <a:latin typeface="Times New Roman" panose="02020603050405020304" pitchFamily="18" charset="0"/>
              </a:rPr>
              <a:t>- Em hãy kể tên những thông tin hữu ích trên Internet mà em biết.</a:t>
            </a:r>
            <a:endParaRPr lang="en-US" sz="2400">
              <a:solidFill>
                <a:srgbClr val="0000CC"/>
              </a:solidFill>
            </a:endParaRPr>
          </a:p>
        </p:txBody>
      </p:sp>
      <p:sp>
        <p:nvSpPr>
          <p:cNvPr id="24" name="TextBox 23"/>
          <p:cNvSpPr txBox="1"/>
          <p:nvPr/>
        </p:nvSpPr>
        <p:spPr>
          <a:xfrm>
            <a:off x="2993569" y="5023738"/>
            <a:ext cx="1109120" cy="369332"/>
          </a:xfrm>
          <a:prstGeom prst="rect">
            <a:avLst/>
          </a:prstGeom>
          <a:noFill/>
        </p:spPr>
        <p:txBody>
          <a:bodyPr wrap="square" rtlCol="0">
            <a:spAutoFit/>
          </a:bodyPr>
          <a:lstStyle/>
          <a:p>
            <a:r>
              <a:rPr lang="en-US" b="1" smtClean="0"/>
              <a:t>Đàn bầu</a:t>
            </a:r>
            <a:endParaRPr lang="en-US" b="1"/>
          </a:p>
        </p:txBody>
      </p:sp>
      <p:pic>
        <p:nvPicPr>
          <p:cNvPr id="2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35" y="4082368"/>
            <a:ext cx="1681020" cy="941371"/>
          </a:xfr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2" y="2260254"/>
            <a:ext cx="1025422" cy="1540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96" y="2262957"/>
            <a:ext cx="840510" cy="187713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931" y="2353272"/>
            <a:ext cx="1109473" cy="142886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396" y="2309936"/>
            <a:ext cx="1431669" cy="139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6" y="4273563"/>
            <a:ext cx="1675416" cy="941371"/>
          </a:xfrm>
          <a:prstGeom prst="rect">
            <a:avLst/>
          </a:prstGeom>
        </p:spPr>
      </p:pic>
      <p:sp>
        <p:nvSpPr>
          <p:cNvPr id="31" name="TextBox 30"/>
          <p:cNvSpPr txBox="1"/>
          <p:nvPr/>
        </p:nvSpPr>
        <p:spPr>
          <a:xfrm>
            <a:off x="473662" y="3608205"/>
            <a:ext cx="1274975" cy="369332"/>
          </a:xfrm>
          <a:prstGeom prst="rect">
            <a:avLst/>
          </a:prstGeom>
          <a:noFill/>
        </p:spPr>
        <p:txBody>
          <a:bodyPr wrap="square" rtlCol="0">
            <a:spAutoFit/>
          </a:bodyPr>
          <a:lstStyle/>
          <a:p>
            <a:r>
              <a:rPr lang="en-US" b="1" smtClean="0"/>
              <a:t>Đàn gáo</a:t>
            </a:r>
            <a:endParaRPr lang="en-US" b="1"/>
          </a:p>
        </p:txBody>
      </p:sp>
      <p:sp>
        <p:nvSpPr>
          <p:cNvPr id="32" name="TextBox 31"/>
          <p:cNvSpPr txBox="1"/>
          <p:nvPr/>
        </p:nvSpPr>
        <p:spPr>
          <a:xfrm>
            <a:off x="1856207" y="3627232"/>
            <a:ext cx="853287" cy="646331"/>
          </a:xfrm>
          <a:prstGeom prst="rect">
            <a:avLst/>
          </a:prstGeom>
          <a:noFill/>
        </p:spPr>
        <p:txBody>
          <a:bodyPr wrap="square" rtlCol="0">
            <a:spAutoFit/>
          </a:bodyPr>
          <a:lstStyle/>
          <a:p>
            <a:r>
              <a:rPr lang="en-US" b="1" smtClean="0"/>
              <a:t>Đàn T’rưng</a:t>
            </a:r>
            <a:endParaRPr lang="en-US" b="1"/>
          </a:p>
        </p:txBody>
      </p:sp>
      <p:sp>
        <p:nvSpPr>
          <p:cNvPr id="33" name="TextBox 32"/>
          <p:cNvSpPr txBox="1"/>
          <p:nvPr/>
        </p:nvSpPr>
        <p:spPr>
          <a:xfrm>
            <a:off x="2993568" y="3825475"/>
            <a:ext cx="1267918" cy="369332"/>
          </a:xfrm>
          <a:prstGeom prst="rect">
            <a:avLst/>
          </a:prstGeom>
          <a:noFill/>
        </p:spPr>
        <p:txBody>
          <a:bodyPr wrap="square" rtlCol="0">
            <a:spAutoFit/>
          </a:bodyPr>
          <a:lstStyle/>
          <a:p>
            <a:r>
              <a:rPr lang="en-US" b="1" smtClean="0"/>
              <a:t>Đàn tì bà</a:t>
            </a:r>
            <a:endParaRPr lang="en-US" b="1"/>
          </a:p>
        </p:txBody>
      </p:sp>
      <p:sp>
        <p:nvSpPr>
          <p:cNvPr id="34" name="TextBox 33"/>
          <p:cNvSpPr txBox="1"/>
          <p:nvPr/>
        </p:nvSpPr>
        <p:spPr>
          <a:xfrm>
            <a:off x="655191" y="5023739"/>
            <a:ext cx="1203937" cy="369332"/>
          </a:xfrm>
          <a:prstGeom prst="rect">
            <a:avLst/>
          </a:prstGeom>
          <a:noFill/>
        </p:spPr>
        <p:txBody>
          <a:bodyPr wrap="square" rtlCol="0">
            <a:spAutoFit/>
          </a:bodyPr>
          <a:lstStyle/>
          <a:p>
            <a:r>
              <a:rPr lang="en-US" b="1" smtClean="0"/>
              <a:t>Đàn tranh</a:t>
            </a:r>
            <a:endParaRPr lang="en-US" b="1"/>
          </a:p>
        </p:txBody>
      </p:sp>
      <p:sp>
        <p:nvSpPr>
          <p:cNvPr id="35" name="TextBox 34"/>
          <p:cNvSpPr txBox="1"/>
          <p:nvPr/>
        </p:nvSpPr>
        <p:spPr>
          <a:xfrm>
            <a:off x="4056196" y="4048955"/>
            <a:ext cx="2514600" cy="369332"/>
          </a:xfrm>
          <a:prstGeom prst="rect">
            <a:avLst/>
          </a:prstGeom>
          <a:noFill/>
        </p:spPr>
        <p:txBody>
          <a:bodyPr wrap="square" rtlCol="0">
            <a:spAutoFit/>
          </a:bodyPr>
          <a:lstStyle/>
          <a:p>
            <a:r>
              <a:rPr lang="en-US" b="1" smtClean="0"/>
              <a:t>Đàn nguyệt</a:t>
            </a:r>
            <a:endParaRPr lang="en-US" b="1"/>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257" y="2305174"/>
            <a:ext cx="2997149" cy="3087896"/>
          </a:xfrm>
          <a:prstGeom prst="rect">
            <a:avLst/>
          </a:prstGeom>
        </p:spPr>
      </p:pic>
      <p:sp>
        <p:nvSpPr>
          <p:cNvPr id="36" name="TextBox 35"/>
          <p:cNvSpPr txBox="1"/>
          <p:nvPr/>
        </p:nvSpPr>
        <p:spPr>
          <a:xfrm>
            <a:off x="1077024" y="5651415"/>
            <a:ext cx="956663" cy="369332"/>
          </a:xfrm>
          <a:prstGeom prst="rect">
            <a:avLst/>
          </a:prstGeom>
          <a:noFill/>
        </p:spPr>
        <p:txBody>
          <a:bodyPr wrap="square" rtlCol="0">
            <a:spAutoFit/>
          </a:bodyPr>
          <a:lstStyle/>
          <a:p>
            <a:r>
              <a:rPr lang="en-US" b="1" smtClean="0">
                <a:solidFill>
                  <a:srgbClr val="0000CC"/>
                </a:solidFill>
              </a:rPr>
              <a:t>Hình 2.</a:t>
            </a:r>
            <a:endParaRPr lang="en-US" b="1">
              <a:solidFill>
                <a:srgbClr val="0000CC"/>
              </a:solidFill>
            </a:endParaRPr>
          </a:p>
        </p:txBody>
      </p:sp>
      <p:sp>
        <p:nvSpPr>
          <p:cNvPr id="37" name="TextBox 36"/>
          <p:cNvSpPr txBox="1"/>
          <p:nvPr/>
        </p:nvSpPr>
        <p:spPr>
          <a:xfrm>
            <a:off x="1856207" y="5651415"/>
            <a:ext cx="2138677" cy="369332"/>
          </a:xfrm>
          <a:prstGeom prst="rect">
            <a:avLst/>
          </a:prstGeom>
          <a:noFill/>
        </p:spPr>
        <p:txBody>
          <a:bodyPr wrap="square" rtlCol="0">
            <a:spAutoFit/>
          </a:bodyPr>
          <a:lstStyle/>
          <a:p>
            <a:r>
              <a:rPr lang="en-US" b="1" smtClean="0">
                <a:solidFill>
                  <a:srgbClr val="0000CC"/>
                </a:solidFill>
              </a:rPr>
              <a:t>Nhạc cụ dân tộc</a:t>
            </a:r>
            <a:endParaRPr lang="en-US" b="1">
              <a:solidFill>
                <a:srgbClr val="0000CC"/>
              </a:solidFill>
            </a:endParaRPr>
          </a:p>
        </p:txBody>
      </p:sp>
      <p:sp>
        <p:nvSpPr>
          <p:cNvPr id="38" name="TextBox 37"/>
          <p:cNvSpPr txBox="1"/>
          <p:nvPr/>
        </p:nvSpPr>
        <p:spPr>
          <a:xfrm>
            <a:off x="5845140" y="5638800"/>
            <a:ext cx="956663" cy="369332"/>
          </a:xfrm>
          <a:prstGeom prst="rect">
            <a:avLst/>
          </a:prstGeom>
          <a:noFill/>
        </p:spPr>
        <p:txBody>
          <a:bodyPr wrap="square" rtlCol="0">
            <a:spAutoFit/>
          </a:bodyPr>
          <a:lstStyle/>
          <a:p>
            <a:r>
              <a:rPr lang="en-US" b="1" smtClean="0">
                <a:solidFill>
                  <a:srgbClr val="0000CC"/>
                </a:solidFill>
              </a:rPr>
              <a:t>Hình 3.</a:t>
            </a:r>
            <a:endParaRPr lang="en-US" b="1">
              <a:solidFill>
                <a:srgbClr val="0000CC"/>
              </a:solidFill>
            </a:endParaRPr>
          </a:p>
        </p:txBody>
      </p:sp>
      <p:sp>
        <p:nvSpPr>
          <p:cNvPr id="39" name="TextBox 38"/>
          <p:cNvSpPr txBox="1"/>
          <p:nvPr/>
        </p:nvSpPr>
        <p:spPr>
          <a:xfrm>
            <a:off x="6624323" y="5638800"/>
            <a:ext cx="2138677" cy="369332"/>
          </a:xfrm>
          <a:prstGeom prst="rect">
            <a:avLst/>
          </a:prstGeom>
          <a:noFill/>
        </p:spPr>
        <p:txBody>
          <a:bodyPr wrap="square" rtlCol="0">
            <a:spAutoFit/>
          </a:bodyPr>
          <a:lstStyle/>
          <a:p>
            <a:r>
              <a:rPr lang="en-US" b="1" smtClean="0">
                <a:solidFill>
                  <a:srgbClr val="0000CC"/>
                </a:solidFill>
              </a:rPr>
              <a:t>Video bài hát</a:t>
            </a:r>
            <a:endParaRPr lang="en-US" b="1">
              <a:solidFill>
                <a:srgbClr val="0000CC"/>
              </a:solidFill>
            </a:endParaRPr>
          </a:p>
        </p:txBody>
      </p:sp>
    </p:spTree>
    <p:extLst>
      <p:ext uri="{BB962C8B-B14F-4D97-AF65-F5344CB8AC3E}">
        <p14:creationId xmlns:p14="http://schemas.microsoft.com/office/powerpoint/2010/main" val="35278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heckerboard(across)">
                                      <p:cBhvr>
                                        <p:cTn id="20" dur="500"/>
                                        <p:tgtEl>
                                          <p:spTgt spid="3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7819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1356431" y="2788981"/>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a:solidFill>
                  <a:prstClr val="black"/>
                </a:solidFill>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1405877" y="4451224"/>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a:solidFill>
                  <a:prstClr val="black"/>
                </a:solidFill>
                <a:latin typeface="Times New Roman" panose="02020603050405020304" pitchFamily="18" charset="0"/>
                <a:cs typeface="Times New Roman" panose="02020603050405020304" pitchFamily="18" charset="0"/>
              </a:rPr>
              <a:t>D</a:t>
            </a:r>
          </a:p>
        </p:txBody>
      </p:sp>
      <p:sp>
        <p:nvSpPr>
          <p:cNvPr id="10" name="Rectangle 6"/>
          <p:cNvSpPr>
            <a:spLocks noChangeArrowheads="1"/>
          </p:cNvSpPr>
          <p:nvPr/>
        </p:nvSpPr>
        <p:spPr bwMode="auto">
          <a:xfrm>
            <a:off x="1391590" y="3983072"/>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a:solidFill>
                  <a:prstClr val="black"/>
                </a:solidFill>
                <a:latin typeface="Times New Roman" panose="02020603050405020304" pitchFamily="18" charset="0"/>
                <a:cs typeface="Times New Roman" panose="02020603050405020304" pitchFamily="18" charset="0"/>
              </a:rPr>
              <a:t>C</a:t>
            </a:r>
          </a:p>
        </p:txBody>
      </p:sp>
      <p:sp>
        <p:nvSpPr>
          <p:cNvPr id="11" name="Rectangle 7"/>
          <p:cNvSpPr>
            <a:spLocks noChangeArrowheads="1"/>
          </p:cNvSpPr>
          <p:nvPr/>
        </p:nvSpPr>
        <p:spPr bwMode="auto">
          <a:xfrm>
            <a:off x="1379977" y="3419521"/>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a:solidFill>
                  <a:prstClr val="black"/>
                </a:solidFill>
                <a:latin typeface="Times New Roman" panose="02020603050405020304" pitchFamily="18" charset="0"/>
                <a:cs typeface="Times New Roman" panose="02020603050405020304" pitchFamily="18" charset="0"/>
              </a:rPr>
              <a:t>B</a:t>
            </a:r>
          </a:p>
        </p:txBody>
      </p:sp>
      <p:sp>
        <p:nvSpPr>
          <p:cNvPr id="9" name="TextBox 8"/>
          <p:cNvSpPr txBox="1"/>
          <p:nvPr/>
        </p:nvSpPr>
        <p:spPr>
          <a:xfrm>
            <a:off x="1769172" y="2788981"/>
            <a:ext cx="2421828" cy="461665"/>
          </a:xfrm>
          <a:prstGeom prst="rect">
            <a:avLst/>
          </a:prstGeom>
          <a:noFill/>
        </p:spPr>
        <p:txBody>
          <a:bodyPr wrap="square" rtlCol="0">
            <a:spAutoFit/>
          </a:bodyPr>
          <a:lstStyle/>
          <a:p>
            <a:r>
              <a:rPr lang="en-US" sz="2400" smtClean="0">
                <a:solidFill>
                  <a:prstClr val="black"/>
                </a:solidFill>
              </a:rPr>
              <a:t>Chơi điện tử</a:t>
            </a:r>
            <a:endParaRPr lang="en-US" sz="2400">
              <a:solidFill>
                <a:prstClr val="black"/>
              </a:solidFill>
            </a:endParaRPr>
          </a:p>
        </p:txBody>
      </p:sp>
      <p:sp>
        <p:nvSpPr>
          <p:cNvPr id="17" name="TextBox 16"/>
          <p:cNvSpPr txBox="1"/>
          <p:nvPr/>
        </p:nvSpPr>
        <p:spPr>
          <a:xfrm>
            <a:off x="1783948" y="3989559"/>
            <a:ext cx="2421828" cy="461665"/>
          </a:xfrm>
          <a:prstGeom prst="rect">
            <a:avLst/>
          </a:prstGeom>
          <a:noFill/>
        </p:spPr>
        <p:txBody>
          <a:bodyPr wrap="square" rtlCol="0">
            <a:spAutoFit/>
          </a:bodyPr>
          <a:lstStyle/>
          <a:p>
            <a:r>
              <a:rPr lang="en-US" sz="2400" smtClean="0">
                <a:solidFill>
                  <a:prstClr val="black"/>
                </a:solidFill>
              </a:rPr>
              <a:t>Học bài</a:t>
            </a:r>
            <a:endParaRPr lang="en-US" sz="2400">
              <a:solidFill>
                <a:prstClr val="black"/>
              </a:solidFill>
            </a:endParaRPr>
          </a:p>
        </p:txBody>
      </p:sp>
      <p:sp>
        <p:nvSpPr>
          <p:cNvPr id="18" name="TextBox 17"/>
          <p:cNvSpPr txBox="1"/>
          <p:nvPr/>
        </p:nvSpPr>
        <p:spPr>
          <a:xfrm>
            <a:off x="1764403" y="3398107"/>
            <a:ext cx="4904581" cy="461665"/>
          </a:xfrm>
          <a:prstGeom prst="rect">
            <a:avLst/>
          </a:prstGeom>
          <a:noFill/>
        </p:spPr>
        <p:txBody>
          <a:bodyPr wrap="square" rtlCol="0">
            <a:spAutoFit/>
          </a:bodyPr>
          <a:lstStyle/>
          <a:p>
            <a:r>
              <a:rPr lang="en-US" sz="2400" smtClean="0">
                <a:solidFill>
                  <a:prstClr val="black"/>
                </a:solidFill>
              </a:rPr>
              <a:t>Xem những tranh mà em yêu thích</a:t>
            </a:r>
            <a:endParaRPr lang="en-US" sz="2400">
              <a:solidFill>
                <a:prstClr val="black"/>
              </a:solidFill>
            </a:endParaRPr>
          </a:p>
        </p:txBody>
      </p:sp>
      <p:sp>
        <p:nvSpPr>
          <p:cNvPr id="20" name="TextBox 19"/>
          <p:cNvSpPr txBox="1"/>
          <p:nvPr/>
        </p:nvSpPr>
        <p:spPr>
          <a:xfrm>
            <a:off x="1857182" y="4462371"/>
            <a:ext cx="2421828" cy="461665"/>
          </a:xfrm>
          <a:prstGeom prst="rect">
            <a:avLst/>
          </a:prstGeom>
          <a:noFill/>
        </p:spPr>
        <p:txBody>
          <a:bodyPr wrap="square" rtlCol="0">
            <a:spAutoFit/>
          </a:bodyPr>
          <a:lstStyle/>
          <a:p>
            <a:r>
              <a:rPr lang="en-US" sz="2400" smtClean="0">
                <a:solidFill>
                  <a:prstClr val="black"/>
                </a:solidFill>
              </a:rPr>
              <a:t>Nghe nhạc</a:t>
            </a:r>
            <a:endParaRPr lang="en-US" sz="2400">
              <a:solidFill>
                <a:prstClr val="black"/>
              </a:solidFill>
            </a:endParaRPr>
          </a:p>
        </p:txBody>
      </p:sp>
      <p:sp>
        <p:nvSpPr>
          <p:cNvPr id="16" name="TextBox 3"/>
          <p:cNvSpPr txBox="1">
            <a:spLocks noChangeArrowheads="1"/>
          </p:cNvSpPr>
          <p:nvPr/>
        </p:nvSpPr>
        <p:spPr bwMode="auto">
          <a:xfrm>
            <a:off x="547831" y="1038554"/>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1</a:t>
            </a:r>
            <a:r>
              <a:rPr lang="en-US" altLang="en-US" sz="2701" b="1" smtClean="0">
                <a:solidFill>
                  <a:srgbClr val="0000CC"/>
                </a:solidFill>
                <a:latin typeface="Times New Roman" panose="02020603050405020304" pitchFamily="18" charset="0"/>
                <a:cs typeface="Times New Roman" panose="02020603050405020304" pitchFamily="18" charset="0"/>
              </a:rPr>
              <a:t>: </a:t>
            </a:r>
            <a:r>
              <a:rPr lang="en-US" altLang="en-US" sz="2701" b="1" smtClean="0"/>
              <a:t>Theo em những việc nào sau đây không phù hợp khi sử dụng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3" name="Oval 2"/>
          <p:cNvSpPr/>
          <p:nvPr/>
        </p:nvSpPr>
        <p:spPr>
          <a:xfrm>
            <a:off x="1246565" y="2771043"/>
            <a:ext cx="579759" cy="5797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722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2</a:t>
            </a:r>
            <a:r>
              <a:rPr lang="en-US" altLang="en-US" sz="2701" b="1" smtClean="0">
                <a:solidFill>
                  <a:srgbClr val="0000CC"/>
                </a:solidFill>
                <a:latin typeface="Times New Roman" panose="02020603050405020304" pitchFamily="18" charset="0"/>
                <a:cs typeface="Times New Roman" panose="02020603050405020304" pitchFamily="18" charset="0"/>
              </a:rPr>
              <a:t>: </a:t>
            </a:r>
            <a:r>
              <a:rPr lang="en-US" altLang="en-US" sz="2701" b="1" smtClean="0"/>
              <a:t>Trên Internet không có những thông tin phù hợp với em.</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91359" y="3859142"/>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5408101" y="3821193"/>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B</a:t>
            </a:r>
            <a:endParaRPr lang="en-US" altLang="en-US" sz="2701" b="1" dirty="0">
              <a:latin typeface="Times New Roman" panose="02020603050405020304" pitchFamily="18" charset="0"/>
              <a:cs typeface="Times New Roman" panose="02020603050405020304" pitchFamily="18" charset="0"/>
            </a:endParaRP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347" y="3607884"/>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654" y="3801977"/>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866602" y="3912773"/>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Đúng</a:t>
            </a:r>
            <a:endParaRPr lang="en-US" sz="2101" b="1" dirty="0">
              <a:solidFill>
                <a:srgbClr val="FF0000"/>
              </a:solidFill>
            </a:endParaRPr>
          </a:p>
        </p:txBody>
      </p:sp>
      <p:sp>
        <p:nvSpPr>
          <p:cNvPr id="19" name="TextBox 8"/>
          <p:cNvSpPr txBox="1">
            <a:spLocks noChangeArrowheads="1"/>
          </p:cNvSpPr>
          <p:nvPr/>
        </p:nvSpPr>
        <p:spPr bwMode="auto">
          <a:xfrm>
            <a:off x="5881100" y="3894278"/>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Sai</a:t>
            </a:r>
            <a:endParaRPr lang="en-US" sz="2101" b="1" dirty="0">
              <a:solidFill>
                <a:srgbClr val="FF0000"/>
              </a:solidFill>
            </a:endParaRPr>
          </a:p>
        </p:txBody>
      </p:sp>
    </p:spTree>
    <p:extLst>
      <p:ext uri="{BB962C8B-B14F-4D97-AF65-F5344CB8AC3E}">
        <p14:creationId xmlns:p14="http://schemas.microsoft.com/office/powerpoint/2010/main" val="203789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Digital Time Capsule SB - v5" id="{7D52FEA8-CE0D-4B98-8CCA-0CCE0FF5E9C1}" vid="{9ABB75D2-37B2-4B8B-B0A6-3CCF3185D6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TotalTime>
  <Words>410</Words>
  <Application>Microsoft Office PowerPoint</Application>
  <PresentationFormat>On-screen Show (4:3)</PresentationFormat>
  <Paragraphs>62</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My PC</cp:lastModifiedBy>
  <cp:revision>100</cp:revision>
  <dcterms:created xsi:type="dcterms:W3CDTF">2017-10-03T01:20:28Z</dcterms:created>
  <dcterms:modified xsi:type="dcterms:W3CDTF">2022-12-03T08:14:48Z</dcterms:modified>
</cp:coreProperties>
</file>