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84" r:id="rId5"/>
    <p:sldId id="286" r:id="rId6"/>
    <p:sldId id="271" r:id="rId7"/>
    <p:sldId id="280" r:id="rId8"/>
    <p:sldId id="278" r:id="rId9"/>
    <p:sldId id="270" r:id="rId10"/>
    <p:sldId id="283" r:id="rId11"/>
    <p:sldId id="281" r:id="rId12"/>
    <p:sldId id="274"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p:scale>
          <a:sx n="62" d="100"/>
          <a:sy n="62" d="100"/>
        </p:scale>
        <p:origin x="-456" y="-3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12/3/2022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latin typeface="Calibri" pitchFamily="34" charset="0"/>
            </a:endParaRPr>
          </a:p>
        </p:txBody>
      </p:sp>
      <p:sp>
        <p:nvSpPr>
          <p:cNvPr id="1536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F2F140-3A31-48A2-AA91-41BFE35830F5}" type="slidenum">
              <a:rPr lang="en-US" smtClean="0"/>
              <a:pPr eaLnBrk="1" hangingPunct="1"/>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B32AB389-C53E-4D42-8F9A-7ED952DD5AAF}" type="slidenum">
              <a:rPr lang="zh-CN" altLang="en-US" smtClean="0"/>
              <a:t>10</a:t>
            </a:fld>
            <a:endParaRPr lang="zh-CN" altLang="en-US"/>
          </a:p>
        </p:txBody>
      </p:sp>
    </p:spTree>
    <p:extLst>
      <p:ext uri="{BB962C8B-B14F-4D97-AF65-F5344CB8AC3E}">
        <p14:creationId xmlns:p14="http://schemas.microsoft.com/office/powerpoint/2010/main" val="2105491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12/3/2022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12/3/2022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12/3/2022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12/3/2022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12/3/2022</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12/3/2022</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12/3/2022</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12/3/2022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12/3/2022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12/3/2022</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930645"/>
          </a:xfrm>
          <a:prstGeom prst="rect">
            <a:avLst/>
          </a:prstGeom>
        </p:spPr>
        <p:txBody>
          <a:bodyPr lIns="108843" tIns="54421" rIns="108843" bIns="54421">
            <a:spAutoFit/>
          </a:bodyPr>
          <a:lstStyle/>
          <a:p>
            <a:pPr algn="ctr">
              <a:defRPr/>
            </a:pPr>
            <a:r>
              <a:rPr lang="vi-VN" sz="5300" b="1" kern="10">
                <a:solidFill>
                  <a:srgbClr val="FF0000"/>
                </a:solidFill>
                <a:latin typeface="Times New Roman"/>
                <a:cs typeface="Times New Roman"/>
              </a:rPr>
              <a:t>TRƯỜNG TIỂU HỌC LAM SƠN</a:t>
            </a:r>
            <a:endParaRPr lang="en-US" sz="5300" b="1" kern="10" dirty="0">
              <a:solidFill>
                <a:srgbClr val="FF0000"/>
              </a:solidFill>
              <a:latin typeface="Times New Roman"/>
              <a:cs typeface="Times New Roman"/>
            </a:endParaRPr>
          </a:p>
        </p:txBody>
      </p:sp>
      <p:sp>
        <p:nvSpPr>
          <p:cNvPr id="2052" name="WordArt 5"/>
          <p:cNvSpPr>
            <a:spLocks noChangeArrowheads="1" noChangeShapeType="1" noTextEdit="1"/>
          </p:cNvSpPr>
          <p:nvPr/>
        </p:nvSpPr>
        <p:spPr bwMode="auto">
          <a:xfrm>
            <a:off x="3657600" y="914401"/>
            <a:ext cx="4396317"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08843" tIns="54421" rIns="108843" bIns="54421" fromWordArt="1">
            <a:prstTxWarp prst="textPlain">
              <a:avLst>
                <a:gd name="adj" fmla="val 50000"/>
              </a:avLst>
            </a:prstTxWarp>
          </a:bodyPr>
          <a:lstStyle/>
          <a:p>
            <a:pPr algn="ctr"/>
            <a:r>
              <a:rPr lang="en-US" sz="4300" kern="10" dirty="0" err="1">
                <a:effectLst>
                  <a:outerShdw dist="45791" dir="2021404" algn="ctr" rotWithShape="0">
                    <a:srgbClr val="B2B2B2">
                      <a:alpha val="79999"/>
                    </a:srgbClr>
                  </a:outerShdw>
                </a:effectLst>
                <a:latin typeface="Times New Roman"/>
                <a:cs typeface="Times New Roman"/>
              </a:rPr>
              <a:t>Môn</a:t>
            </a:r>
            <a:r>
              <a:rPr lang="en-US" sz="4300" kern="10" dirty="0">
                <a:effectLst>
                  <a:outerShdw dist="45791" dir="2021404" algn="ctr" rotWithShape="0">
                    <a:srgbClr val="B2B2B2">
                      <a:alpha val="79999"/>
                    </a:srgbClr>
                  </a:outerShdw>
                </a:effectLst>
                <a:latin typeface="Times New Roman"/>
                <a:cs typeface="Times New Roman"/>
              </a:rPr>
              <a:t>: </a:t>
            </a:r>
            <a:r>
              <a:rPr lang="en-US" sz="4300" kern="10" dirty="0" err="1">
                <a:effectLst>
                  <a:outerShdw dist="45791" dir="2021404" algn="ctr" rotWithShape="0">
                    <a:srgbClr val="B2B2B2">
                      <a:alpha val="79999"/>
                    </a:srgbClr>
                  </a:outerShdw>
                </a:effectLst>
                <a:latin typeface="Times New Roman"/>
                <a:cs typeface="Times New Roman"/>
              </a:rPr>
              <a:t>Công</a:t>
            </a:r>
            <a:r>
              <a:rPr lang="en-US" sz="4300" kern="10" dirty="0">
                <a:effectLst>
                  <a:outerShdw dist="45791" dir="2021404" algn="ctr" rotWithShape="0">
                    <a:srgbClr val="B2B2B2">
                      <a:alpha val="79999"/>
                    </a:srgbClr>
                  </a:outerShdw>
                </a:effectLst>
                <a:latin typeface="Times New Roman"/>
                <a:cs typeface="Times New Roman"/>
              </a:rPr>
              <a:t> </a:t>
            </a:r>
            <a:r>
              <a:rPr lang="en-US" sz="4300" kern="10" dirty="0" err="1">
                <a:effectLst>
                  <a:outerShdw dist="45791" dir="2021404" algn="ctr" rotWithShape="0">
                    <a:srgbClr val="B2B2B2">
                      <a:alpha val="79999"/>
                    </a:srgbClr>
                  </a:outerShdw>
                </a:effectLst>
                <a:latin typeface="Times New Roman"/>
                <a:cs typeface="Times New Roman"/>
              </a:rPr>
              <a:t>nghệ</a:t>
            </a:r>
            <a:endParaRPr lang="en-US" sz="4300" kern="10" dirty="0">
              <a:effectLst>
                <a:outerShdw dist="45791" dir="2021404" algn="ctr" rotWithShape="0">
                  <a:srgbClr val="B2B2B2">
                    <a:alpha val="79999"/>
                  </a:srgbClr>
                </a:outerShdw>
              </a:effectLst>
              <a:latin typeface="Times New Roman"/>
              <a:cs typeface="Times New Roman"/>
            </a:endParaRPr>
          </a:p>
        </p:txBody>
      </p:sp>
      <p:sp>
        <p:nvSpPr>
          <p:cNvPr id="9" name="Rectangle 8"/>
          <p:cNvSpPr/>
          <p:nvPr/>
        </p:nvSpPr>
        <p:spPr>
          <a:xfrm>
            <a:off x="4417519" y="5313981"/>
            <a:ext cx="2355012" cy="1094790"/>
          </a:xfrm>
          <a:prstGeom prst="rect">
            <a:avLst/>
          </a:prstGeom>
          <a:noFill/>
        </p:spPr>
        <p:txBody>
          <a:bodyPr wrap="none" lIns="108843" tIns="54421" rIns="108843" bIns="5442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Khối</a:t>
            </a:r>
            <a:r>
              <a:rPr lang="en-US" sz="6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3</a:t>
            </a:r>
          </a:p>
        </p:txBody>
      </p:sp>
      <p:sp>
        <p:nvSpPr>
          <p:cNvPr id="2055" name="WordArt 6"/>
          <p:cNvSpPr>
            <a:spLocks noChangeArrowheads="1" noChangeShapeType="1" noTextEdit="1"/>
          </p:cNvSpPr>
          <p:nvPr/>
        </p:nvSpPr>
        <p:spPr bwMode="auto">
          <a:xfrm>
            <a:off x="304800" y="6172200"/>
            <a:ext cx="10975776" cy="49053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08843" tIns="54421" rIns="108843" bIns="54421" fromWordArt="1">
            <a:prstTxWarp prst="textPlain">
              <a:avLst>
                <a:gd name="adj" fmla="val 50000"/>
              </a:avLst>
            </a:prstTxWarp>
          </a:bodyPr>
          <a:lstStyle/>
          <a:p>
            <a:pPr algn="ctr"/>
            <a:r>
              <a:rPr lang="vi-VN" sz="4300" b="1" kern="10" dirty="0">
                <a:solidFill>
                  <a:srgbClr val="7030A0"/>
                </a:solidFill>
                <a:latin typeface="Times New Roman"/>
                <a:cs typeface="Times New Roman"/>
              </a:rPr>
              <a:t>Giáo viên: Vũ Văn Kỷ</a:t>
            </a:r>
            <a:endParaRPr lang="en-US" sz="4300" b="1" kern="10" dirty="0">
              <a:solidFill>
                <a:srgbClr val="7030A0"/>
              </a:solidFill>
              <a:latin typeface="Times New Roman"/>
              <a:cs typeface="Times New Roman"/>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201" y="1628801"/>
            <a:ext cx="3521699" cy="369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1512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1FD2FE29-3749-4C6E-BBA0-E518B9058A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289176"/>
            <a:ext cx="12192000" cy="1568824"/>
          </a:xfrm>
          <a:prstGeom prst="rect">
            <a:avLst/>
          </a:prstGeom>
        </p:spPr>
      </p:pic>
      <p:pic>
        <p:nvPicPr>
          <p:cNvPr id="10" name="图片 9">
            <a:extLst>
              <a:ext uri="{FF2B5EF4-FFF2-40B4-BE49-F238E27FC236}">
                <a16:creationId xmlns="" xmlns:a16="http://schemas.microsoft.com/office/drawing/2014/main" id="{E85D5314-396D-4DDE-A655-3A7A9A6806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9527" y="3873121"/>
            <a:ext cx="3200400" cy="3039035"/>
          </a:xfrm>
          <a:prstGeom prst="rect">
            <a:avLst/>
          </a:prstGeom>
        </p:spPr>
      </p:pic>
      <p:pic>
        <p:nvPicPr>
          <p:cNvPr id="11" name="图片 10">
            <a:extLst>
              <a:ext uri="{FF2B5EF4-FFF2-40B4-BE49-F238E27FC236}">
                <a16:creationId xmlns="" xmlns:a16="http://schemas.microsoft.com/office/drawing/2014/main" id="{FFD9874D-CFE7-40E3-85E5-945EBA36960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406499" y="3233176"/>
            <a:ext cx="2263295" cy="3827929"/>
          </a:xfrm>
          <a:prstGeom prst="rect">
            <a:avLst/>
          </a:prstGeom>
        </p:spPr>
      </p:pic>
      <p:pic>
        <p:nvPicPr>
          <p:cNvPr id="14" name="图片 13">
            <a:extLst>
              <a:ext uri="{FF2B5EF4-FFF2-40B4-BE49-F238E27FC236}">
                <a16:creationId xmlns="" xmlns:a16="http://schemas.microsoft.com/office/drawing/2014/main" id="{B405EEE1-283B-4315-BDE4-6E658F27EE6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538146" y="1459069"/>
            <a:ext cx="1014284" cy="868969"/>
          </a:xfrm>
          <a:prstGeom prst="rect">
            <a:avLst/>
          </a:prstGeom>
        </p:spPr>
      </p:pic>
      <p:pic>
        <p:nvPicPr>
          <p:cNvPr id="15" name="图片 14">
            <a:extLst>
              <a:ext uri="{FF2B5EF4-FFF2-40B4-BE49-F238E27FC236}">
                <a16:creationId xmlns="" xmlns:a16="http://schemas.microsoft.com/office/drawing/2014/main" id="{F5B21709-1A04-47AA-A38E-3ABF79B5E3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48562" y="1450041"/>
            <a:ext cx="1098177" cy="861139"/>
          </a:xfrm>
          <a:prstGeom prst="rect">
            <a:avLst/>
          </a:prstGeom>
        </p:spPr>
      </p:pic>
      <p:pic>
        <p:nvPicPr>
          <p:cNvPr id="5" name="图片 4">
            <a:extLst>
              <a:ext uri="{FF2B5EF4-FFF2-40B4-BE49-F238E27FC236}">
                <a16:creationId xmlns="" xmlns:a16="http://schemas.microsoft.com/office/drawing/2014/main" id="{56B20337-6292-4FD7-8701-72948DAD90D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11845" b="27936"/>
          <a:stretch/>
        </p:blipFill>
        <p:spPr>
          <a:xfrm>
            <a:off x="2079083" y="-95126"/>
            <a:ext cx="7933207" cy="4777289"/>
          </a:xfrm>
          <a:prstGeom prst="rect">
            <a:avLst/>
          </a:prstGeom>
        </p:spPr>
      </p:pic>
      <p:pic>
        <p:nvPicPr>
          <p:cNvPr id="16" name="图片 15">
            <a:extLst>
              <a:ext uri="{FF2B5EF4-FFF2-40B4-BE49-F238E27FC236}">
                <a16:creationId xmlns="" xmlns:a16="http://schemas.microsoft.com/office/drawing/2014/main" id="{D3507CA4-F681-473D-9D2E-853FDCF9A44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87792" y="1734238"/>
            <a:ext cx="735107" cy="576436"/>
          </a:xfrm>
          <a:prstGeom prst="rect">
            <a:avLst/>
          </a:prstGeom>
        </p:spPr>
      </p:pic>
      <p:pic>
        <p:nvPicPr>
          <p:cNvPr id="18" name="图片 17">
            <a:extLst>
              <a:ext uri="{FF2B5EF4-FFF2-40B4-BE49-F238E27FC236}">
                <a16:creationId xmlns="" xmlns:a16="http://schemas.microsoft.com/office/drawing/2014/main" id="{674B44EE-8CEE-4AA8-A5E2-2EF033439DC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837952" y="232333"/>
            <a:ext cx="1479176" cy="1267257"/>
          </a:xfrm>
          <a:prstGeom prst="rect">
            <a:avLst/>
          </a:prstGeom>
        </p:spPr>
      </p:pic>
      <p:pic>
        <p:nvPicPr>
          <p:cNvPr id="19" name="图片 18">
            <a:extLst>
              <a:ext uri="{FF2B5EF4-FFF2-40B4-BE49-F238E27FC236}">
                <a16:creationId xmlns="" xmlns:a16="http://schemas.microsoft.com/office/drawing/2014/main" id="{5B9D7138-2FE9-4136-A7D6-118A0E306C6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517329" y="873099"/>
            <a:ext cx="1098177" cy="861139"/>
          </a:xfrm>
          <a:prstGeom prst="rect">
            <a:avLst/>
          </a:prstGeom>
        </p:spPr>
      </p:pic>
      <p:pic>
        <p:nvPicPr>
          <p:cNvPr id="2" name="Picture 1"/>
          <p:cNvPicPr>
            <a:picLocks noChangeAspect="1"/>
          </p:cNvPicPr>
          <p:nvPr/>
        </p:nvPicPr>
        <p:blipFill>
          <a:blip r:embed="rId10">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711586" y="2808568"/>
            <a:ext cx="4668199" cy="1577409"/>
          </a:xfrm>
          <a:prstGeom prst="rect">
            <a:avLst/>
          </a:prstGeom>
        </p:spPr>
      </p:pic>
    </p:spTree>
    <p:extLst>
      <p:ext uri="{BB962C8B-B14F-4D97-AF65-F5344CB8AC3E}">
        <p14:creationId xmlns:p14="http://schemas.microsoft.com/office/powerpoint/2010/main" val="3544640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6"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80">
                                          <p:stCondLst>
                                            <p:cond delay="0"/>
                                          </p:stCondLst>
                                        </p:cTn>
                                        <p:tgtEl>
                                          <p:spTgt spid="16"/>
                                        </p:tgtEl>
                                      </p:cBhvr>
                                    </p:animEffect>
                                    <p:anim calcmode="lin" valueType="num">
                                      <p:cBhvr>
                                        <p:cTn id="3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5" dur="26">
                                          <p:stCondLst>
                                            <p:cond delay="650"/>
                                          </p:stCondLst>
                                        </p:cTn>
                                        <p:tgtEl>
                                          <p:spTgt spid="16"/>
                                        </p:tgtEl>
                                      </p:cBhvr>
                                      <p:to x="100000" y="60000"/>
                                    </p:animScale>
                                    <p:animScale>
                                      <p:cBhvr>
                                        <p:cTn id="36" dur="166" decel="50000">
                                          <p:stCondLst>
                                            <p:cond delay="676"/>
                                          </p:stCondLst>
                                        </p:cTn>
                                        <p:tgtEl>
                                          <p:spTgt spid="16"/>
                                        </p:tgtEl>
                                      </p:cBhvr>
                                      <p:to x="100000" y="100000"/>
                                    </p:animScale>
                                    <p:animScale>
                                      <p:cBhvr>
                                        <p:cTn id="37" dur="26">
                                          <p:stCondLst>
                                            <p:cond delay="1312"/>
                                          </p:stCondLst>
                                        </p:cTn>
                                        <p:tgtEl>
                                          <p:spTgt spid="16"/>
                                        </p:tgtEl>
                                      </p:cBhvr>
                                      <p:to x="100000" y="80000"/>
                                    </p:animScale>
                                    <p:animScale>
                                      <p:cBhvr>
                                        <p:cTn id="38" dur="166" decel="50000">
                                          <p:stCondLst>
                                            <p:cond delay="1338"/>
                                          </p:stCondLst>
                                        </p:cTn>
                                        <p:tgtEl>
                                          <p:spTgt spid="16"/>
                                        </p:tgtEl>
                                      </p:cBhvr>
                                      <p:to x="100000" y="100000"/>
                                    </p:animScale>
                                    <p:animScale>
                                      <p:cBhvr>
                                        <p:cTn id="39" dur="26">
                                          <p:stCondLst>
                                            <p:cond delay="1642"/>
                                          </p:stCondLst>
                                        </p:cTn>
                                        <p:tgtEl>
                                          <p:spTgt spid="16"/>
                                        </p:tgtEl>
                                      </p:cBhvr>
                                      <p:to x="100000" y="90000"/>
                                    </p:animScale>
                                    <p:animScale>
                                      <p:cBhvr>
                                        <p:cTn id="40" dur="166" decel="50000">
                                          <p:stCondLst>
                                            <p:cond delay="1668"/>
                                          </p:stCondLst>
                                        </p:cTn>
                                        <p:tgtEl>
                                          <p:spTgt spid="16"/>
                                        </p:tgtEl>
                                      </p:cBhvr>
                                      <p:to x="100000" y="100000"/>
                                    </p:animScale>
                                    <p:animScale>
                                      <p:cBhvr>
                                        <p:cTn id="41" dur="26">
                                          <p:stCondLst>
                                            <p:cond delay="1808"/>
                                          </p:stCondLst>
                                        </p:cTn>
                                        <p:tgtEl>
                                          <p:spTgt spid="16"/>
                                        </p:tgtEl>
                                      </p:cBhvr>
                                      <p:to x="100000" y="95000"/>
                                    </p:animScale>
                                    <p:animScale>
                                      <p:cBhvr>
                                        <p:cTn id="42" dur="166" decel="50000">
                                          <p:stCondLst>
                                            <p:cond delay="1834"/>
                                          </p:stCondLst>
                                        </p:cTn>
                                        <p:tgtEl>
                                          <p:spTgt spid="16"/>
                                        </p:tgtEl>
                                      </p:cBhvr>
                                      <p:to x="100000" y="100000"/>
                                    </p:animScale>
                                  </p:childTnLst>
                                </p:cTn>
                              </p:par>
                            </p:childTnLst>
                          </p:cTn>
                        </p:par>
                        <p:par>
                          <p:cTn id="43" fill="hold">
                            <p:stCondLst>
                              <p:cond delay="5000"/>
                            </p:stCondLst>
                            <p:childTnLst>
                              <p:par>
                                <p:cTn id="44" presetID="26" presetClass="entr" presetSubtype="0"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80">
                                          <p:stCondLst>
                                            <p:cond delay="0"/>
                                          </p:stCondLst>
                                        </p:cTn>
                                        <p:tgtEl>
                                          <p:spTgt spid="18"/>
                                        </p:tgtEl>
                                      </p:cBhvr>
                                    </p:animEffect>
                                    <p:anim calcmode="lin" valueType="num">
                                      <p:cBhvr>
                                        <p:cTn id="4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2" dur="26">
                                          <p:stCondLst>
                                            <p:cond delay="650"/>
                                          </p:stCondLst>
                                        </p:cTn>
                                        <p:tgtEl>
                                          <p:spTgt spid="18"/>
                                        </p:tgtEl>
                                      </p:cBhvr>
                                      <p:to x="100000" y="60000"/>
                                    </p:animScale>
                                    <p:animScale>
                                      <p:cBhvr>
                                        <p:cTn id="53" dur="166" decel="50000">
                                          <p:stCondLst>
                                            <p:cond delay="676"/>
                                          </p:stCondLst>
                                        </p:cTn>
                                        <p:tgtEl>
                                          <p:spTgt spid="18"/>
                                        </p:tgtEl>
                                      </p:cBhvr>
                                      <p:to x="100000" y="100000"/>
                                    </p:animScale>
                                    <p:animScale>
                                      <p:cBhvr>
                                        <p:cTn id="54" dur="26">
                                          <p:stCondLst>
                                            <p:cond delay="1312"/>
                                          </p:stCondLst>
                                        </p:cTn>
                                        <p:tgtEl>
                                          <p:spTgt spid="18"/>
                                        </p:tgtEl>
                                      </p:cBhvr>
                                      <p:to x="100000" y="80000"/>
                                    </p:animScale>
                                    <p:animScale>
                                      <p:cBhvr>
                                        <p:cTn id="55" dur="166" decel="50000">
                                          <p:stCondLst>
                                            <p:cond delay="1338"/>
                                          </p:stCondLst>
                                        </p:cTn>
                                        <p:tgtEl>
                                          <p:spTgt spid="18"/>
                                        </p:tgtEl>
                                      </p:cBhvr>
                                      <p:to x="100000" y="100000"/>
                                    </p:animScale>
                                    <p:animScale>
                                      <p:cBhvr>
                                        <p:cTn id="56" dur="26">
                                          <p:stCondLst>
                                            <p:cond delay="1642"/>
                                          </p:stCondLst>
                                        </p:cTn>
                                        <p:tgtEl>
                                          <p:spTgt spid="18"/>
                                        </p:tgtEl>
                                      </p:cBhvr>
                                      <p:to x="100000" y="90000"/>
                                    </p:animScale>
                                    <p:animScale>
                                      <p:cBhvr>
                                        <p:cTn id="57" dur="166" decel="50000">
                                          <p:stCondLst>
                                            <p:cond delay="1668"/>
                                          </p:stCondLst>
                                        </p:cTn>
                                        <p:tgtEl>
                                          <p:spTgt spid="18"/>
                                        </p:tgtEl>
                                      </p:cBhvr>
                                      <p:to x="100000" y="100000"/>
                                    </p:animScale>
                                    <p:animScale>
                                      <p:cBhvr>
                                        <p:cTn id="58" dur="26">
                                          <p:stCondLst>
                                            <p:cond delay="1808"/>
                                          </p:stCondLst>
                                        </p:cTn>
                                        <p:tgtEl>
                                          <p:spTgt spid="18"/>
                                        </p:tgtEl>
                                      </p:cBhvr>
                                      <p:to x="100000" y="95000"/>
                                    </p:animScale>
                                    <p:animScale>
                                      <p:cBhvr>
                                        <p:cTn id="59" dur="166" decel="50000">
                                          <p:stCondLst>
                                            <p:cond delay="1834"/>
                                          </p:stCondLst>
                                        </p:cTn>
                                        <p:tgtEl>
                                          <p:spTgt spid="18"/>
                                        </p:tgtEl>
                                      </p:cBhvr>
                                      <p:to x="100000" y="100000"/>
                                    </p:animScale>
                                  </p:childTnLst>
                                </p:cTn>
                              </p:par>
                            </p:childTnLst>
                          </p:cTn>
                        </p:par>
                        <p:par>
                          <p:cTn id="60" fill="hold">
                            <p:stCondLst>
                              <p:cond delay="7000"/>
                            </p:stCondLst>
                            <p:childTnLst>
                              <p:par>
                                <p:cTn id="61" presetID="26" presetClass="entr" presetSubtype="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down)">
                                      <p:cBhvr>
                                        <p:cTn id="63" dur="580">
                                          <p:stCondLst>
                                            <p:cond delay="0"/>
                                          </p:stCondLst>
                                        </p:cTn>
                                        <p:tgtEl>
                                          <p:spTgt spid="19"/>
                                        </p:tgtEl>
                                      </p:cBhvr>
                                    </p:animEffect>
                                    <p:anim calcmode="lin" valueType="num">
                                      <p:cBhvr>
                                        <p:cTn id="6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9" dur="26">
                                          <p:stCondLst>
                                            <p:cond delay="650"/>
                                          </p:stCondLst>
                                        </p:cTn>
                                        <p:tgtEl>
                                          <p:spTgt spid="19"/>
                                        </p:tgtEl>
                                      </p:cBhvr>
                                      <p:to x="100000" y="60000"/>
                                    </p:animScale>
                                    <p:animScale>
                                      <p:cBhvr>
                                        <p:cTn id="70" dur="166" decel="50000">
                                          <p:stCondLst>
                                            <p:cond delay="676"/>
                                          </p:stCondLst>
                                        </p:cTn>
                                        <p:tgtEl>
                                          <p:spTgt spid="19"/>
                                        </p:tgtEl>
                                      </p:cBhvr>
                                      <p:to x="100000" y="100000"/>
                                    </p:animScale>
                                    <p:animScale>
                                      <p:cBhvr>
                                        <p:cTn id="71" dur="26">
                                          <p:stCondLst>
                                            <p:cond delay="1312"/>
                                          </p:stCondLst>
                                        </p:cTn>
                                        <p:tgtEl>
                                          <p:spTgt spid="19"/>
                                        </p:tgtEl>
                                      </p:cBhvr>
                                      <p:to x="100000" y="80000"/>
                                    </p:animScale>
                                    <p:animScale>
                                      <p:cBhvr>
                                        <p:cTn id="72" dur="166" decel="50000">
                                          <p:stCondLst>
                                            <p:cond delay="1338"/>
                                          </p:stCondLst>
                                        </p:cTn>
                                        <p:tgtEl>
                                          <p:spTgt spid="19"/>
                                        </p:tgtEl>
                                      </p:cBhvr>
                                      <p:to x="100000" y="100000"/>
                                    </p:animScale>
                                    <p:animScale>
                                      <p:cBhvr>
                                        <p:cTn id="73" dur="26">
                                          <p:stCondLst>
                                            <p:cond delay="1642"/>
                                          </p:stCondLst>
                                        </p:cTn>
                                        <p:tgtEl>
                                          <p:spTgt spid="19"/>
                                        </p:tgtEl>
                                      </p:cBhvr>
                                      <p:to x="100000" y="90000"/>
                                    </p:animScale>
                                    <p:animScale>
                                      <p:cBhvr>
                                        <p:cTn id="74" dur="166" decel="50000">
                                          <p:stCondLst>
                                            <p:cond delay="1668"/>
                                          </p:stCondLst>
                                        </p:cTn>
                                        <p:tgtEl>
                                          <p:spTgt spid="19"/>
                                        </p:tgtEl>
                                      </p:cBhvr>
                                      <p:to x="100000" y="100000"/>
                                    </p:animScale>
                                    <p:animScale>
                                      <p:cBhvr>
                                        <p:cTn id="75" dur="26">
                                          <p:stCondLst>
                                            <p:cond delay="1808"/>
                                          </p:stCondLst>
                                        </p:cTn>
                                        <p:tgtEl>
                                          <p:spTgt spid="19"/>
                                        </p:tgtEl>
                                      </p:cBhvr>
                                      <p:to x="100000" y="95000"/>
                                    </p:animScale>
                                    <p:animScale>
                                      <p:cBhvr>
                                        <p:cTn id="76" dur="166" decel="50000">
                                          <p:stCondLst>
                                            <p:cond delay="1834"/>
                                          </p:stCondLst>
                                        </p:cTn>
                                        <p:tgtEl>
                                          <p:spTgt spid="19"/>
                                        </p:tgtEl>
                                      </p:cBhvr>
                                      <p:to x="100000" y="100000"/>
                                    </p:animScale>
                                  </p:childTnLst>
                                </p:cTn>
                              </p:par>
                            </p:childTnLst>
                          </p:cTn>
                        </p:par>
                        <p:par>
                          <p:cTn id="77" fill="hold">
                            <p:stCondLst>
                              <p:cond delay="9000"/>
                            </p:stCondLst>
                            <p:childTnLst>
                              <p:par>
                                <p:cTn id="78" presetID="26" presetClass="emph" presetSubtype="0" fill="hold" nodeType="afterEffect">
                                  <p:stCondLst>
                                    <p:cond delay="0"/>
                                  </p:stCondLst>
                                  <p:childTnLst>
                                    <p:animEffect transition="out" filter="fade">
                                      <p:cBhvr>
                                        <p:cTn id="79" dur="500" tmFilter="0, 0; .2, .5; .8, .5; 1, 0"/>
                                        <p:tgtEl>
                                          <p:spTgt spid="16"/>
                                        </p:tgtEl>
                                      </p:cBhvr>
                                    </p:animEffect>
                                    <p:animScale>
                                      <p:cBhvr>
                                        <p:cTn id="80" dur="250" autoRev="1" fill="hold"/>
                                        <p:tgtEl>
                                          <p:spTgt spid="16"/>
                                        </p:tgtEl>
                                      </p:cBhvr>
                                      <p:by x="105000" y="105000"/>
                                    </p:animScale>
                                  </p:childTnLst>
                                </p:cTn>
                              </p:par>
                            </p:childTnLst>
                          </p:cTn>
                        </p:par>
                        <p:par>
                          <p:cTn id="81" fill="hold">
                            <p:stCondLst>
                              <p:cond delay="9500"/>
                            </p:stCondLst>
                            <p:childTnLst>
                              <p:par>
                                <p:cTn id="82" presetID="26" presetClass="emph" presetSubtype="0" fill="hold" nodeType="afterEffect">
                                  <p:stCondLst>
                                    <p:cond delay="0"/>
                                  </p:stCondLst>
                                  <p:childTnLst>
                                    <p:animEffect transition="out" filter="fade">
                                      <p:cBhvr>
                                        <p:cTn id="83" dur="500" tmFilter="0, 0; .2, .5; .8, .5; 1, 0"/>
                                        <p:tgtEl>
                                          <p:spTgt spid="18"/>
                                        </p:tgtEl>
                                      </p:cBhvr>
                                    </p:animEffect>
                                    <p:animScale>
                                      <p:cBhvr>
                                        <p:cTn id="84" dur="250" autoRev="1" fill="hold"/>
                                        <p:tgtEl>
                                          <p:spTgt spid="18"/>
                                        </p:tgtEl>
                                      </p:cBhvr>
                                      <p:by x="105000" y="105000"/>
                                    </p:animScale>
                                  </p:childTnLst>
                                </p:cTn>
                              </p:par>
                            </p:childTnLst>
                          </p:cTn>
                        </p:par>
                        <p:par>
                          <p:cTn id="85" fill="hold">
                            <p:stCondLst>
                              <p:cond delay="10000"/>
                            </p:stCondLst>
                            <p:childTnLst>
                              <p:par>
                                <p:cTn id="86" presetID="26" presetClass="emph" presetSubtype="0" fill="hold" nodeType="afterEffect">
                                  <p:stCondLst>
                                    <p:cond delay="0"/>
                                  </p:stCondLst>
                                  <p:childTnLst>
                                    <p:animEffect transition="out" filter="fade">
                                      <p:cBhvr>
                                        <p:cTn id="87" dur="500" tmFilter="0, 0; .2, .5; .8, .5; 1, 0"/>
                                        <p:tgtEl>
                                          <p:spTgt spid="19"/>
                                        </p:tgtEl>
                                      </p:cBhvr>
                                    </p:animEffect>
                                    <p:animScale>
                                      <p:cBhvr>
                                        <p:cTn id="88" dur="250" autoRev="1" fill="hold"/>
                                        <p:tgtEl>
                                          <p:spTgt spid="19"/>
                                        </p:tgtEl>
                                      </p:cBhvr>
                                      <p:by x="105000" y="105000"/>
                                    </p:animScale>
                                  </p:childTnLst>
                                </p:cTn>
                              </p:par>
                            </p:childTnLst>
                          </p:cTn>
                        </p:par>
                        <p:par>
                          <p:cTn id="89" fill="hold">
                            <p:stCondLst>
                              <p:cond delay="10500"/>
                            </p:stCondLst>
                            <p:childTnLst>
                              <p:par>
                                <p:cTn id="90" presetID="16" presetClass="entr" presetSubtype="21"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barn(inVertical)">
                                      <p:cBhvr>
                                        <p:cTn id="9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61" y="0"/>
            <a:ext cx="1160521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2138363"/>
            <a:ext cx="11010900" cy="3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
          <p:cNvSpPr txBox="1">
            <a:spLocks noChangeArrowheads="1"/>
          </p:cNvSpPr>
          <p:nvPr/>
        </p:nvSpPr>
        <p:spPr bwMode="auto">
          <a:xfrm>
            <a:off x="5831934" y="2019300"/>
            <a:ext cx="48487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dirty="0" smtClean="0">
                <a:solidFill>
                  <a:srgbClr val="FF0000"/>
                </a:solidFill>
                <a:effectLst>
                  <a:outerShdw blurRad="38100" dist="38100" dir="2700000" algn="tl">
                    <a:srgbClr val="000000">
                      <a:alpha val="43137"/>
                    </a:srgbClr>
                  </a:outerShdw>
                </a:effectLst>
              </a:rPr>
              <a:t>(</a:t>
            </a:r>
            <a:r>
              <a:rPr lang="en-US" altLang="en-US" sz="4000" b="1" dirty="0" err="1" smtClean="0">
                <a:solidFill>
                  <a:srgbClr val="FF0000"/>
                </a:solidFill>
                <a:effectLst>
                  <a:outerShdw blurRad="38100" dist="38100" dir="2700000" algn="tl">
                    <a:srgbClr val="000000">
                      <a:alpha val="43137"/>
                    </a:srgbClr>
                  </a:outerShdw>
                </a:effectLst>
              </a:rPr>
              <a:t>Tiết</a:t>
            </a:r>
            <a:r>
              <a:rPr lang="en-US" altLang="en-US" sz="4000" b="1" dirty="0" smtClean="0">
                <a:solidFill>
                  <a:srgbClr val="FF0000"/>
                </a:solidFill>
                <a:effectLst>
                  <a:outerShdw blurRad="38100" dist="38100" dir="2700000" algn="tl">
                    <a:srgbClr val="000000">
                      <a:alpha val="43137"/>
                    </a:srgbClr>
                  </a:outerShdw>
                </a:effectLst>
              </a:rPr>
              <a:t> 2 - </a:t>
            </a:r>
            <a:r>
              <a:rPr lang="en-US" altLang="en-US" sz="4000" b="1" dirty="0" err="1" smtClean="0">
                <a:solidFill>
                  <a:srgbClr val="FF0000"/>
                </a:solidFill>
                <a:effectLst>
                  <a:outerShdw blurRad="38100" dist="38100" dir="2700000" algn="tl">
                    <a:srgbClr val="000000">
                      <a:alpha val="43137"/>
                    </a:srgbClr>
                  </a:outerShdw>
                </a:effectLst>
              </a:rPr>
              <a:t>Sgk</a:t>
            </a:r>
            <a:r>
              <a:rPr lang="en-US" altLang="en-US" sz="4000" b="1" dirty="0" smtClean="0">
                <a:solidFill>
                  <a:srgbClr val="FF0000"/>
                </a:solidFill>
                <a:effectLst>
                  <a:outerShdw blurRad="38100" dist="38100" dir="2700000" algn="tl">
                    <a:srgbClr val="000000">
                      <a:alpha val="43137"/>
                    </a:srgbClr>
                  </a:outerShdw>
                </a:effectLst>
              </a:rPr>
              <a:t>/35)</a:t>
            </a:r>
            <a:endParaRPr lang="en-US" altLang="en-US"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558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266" y="0"/>
            <a:ext cx="12128205" cy="6858000"/>
          </a:xfrm>
        </p:spPr>
      </p:pic>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C2C23-14BD-79C7-2984-D6C5740A4D8D}"/>
              </a:ext>
            </a:extLst>
          </p:cNvPr>
          <p:cNvSpPr>
            <a:spLocks noGrp="1"/>
          </p:cNvSpPr>
          <p:nvPr>
            <p:ph type="title"/>
          </p:nvPr>
        </p:nvSpPr>
        <p:spPr>
          <a:xfrm>
            <a:off x="838200" y="1219200"/>
            <a:ext cx="10591800" cy="3597274"/>
          </a:xfrm>
        </p:spPr>
        <p:txBody>
          <a:bodyPr>
            <a:normAutofit/>
          </a:bodyPr>
          <a:lstStyle/>
          <a:p>
            <a:pPr>
              <a:lnSpc>
                <a:spcPct val="150000"/>
              </a:lnSpc>
            </a:pP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cắm</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ráo</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chọc</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ổ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cắm</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r>
            <a:br>
              <a:rPr lang="en-US" sz="36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3600" b="1" dirty="0" err="1">
                <a:solidFill>
                  <a:srgbClr val="000000"/>
                </a:solidFill>
                <a:effectLst/>
                <a:latin typeface="Times New Roman" panose="02020603050405020304" pitchFamily="18" charset="0"/>
                <a:ea typeface="Times New Roman" panose="02020603050405020304" pitchFamily="18" charset="0"/>
              </a:rPr>
              <a:t>Báo</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với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người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lớn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khi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có</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hiện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tượng</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bất</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thường</a:t>
            </a:r>
            <a:endParaRPr lang="en-US" sz="3600" b="1" dirty="0"/>
          </a:p>
        </p:txBody>
      </p:sp>
    </p:spTree>
    <p:extLst>
      <p:ext uri="{BB962C8B-B14F-4D97-AF65-F5344CB8AC3E}">
        <p14:creationId xmlns:p14="http://schemas.microsoft.com/office/powerpoint/2010/main" val="279033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6894944-4735-5726-C6A9-1DF7DAF1BA58}"/>
              </a:ext>
            </a:extLst>
          </p:cNvPr>
          <p:cNvPicPr>
            <a:picLocks noGrp="1" noChangeAspect="1"/>
          </p:cNvPicPr>
          <p:nvPr>
            <p:ph idx="1"/>
          </p:nvPr>
        </p:nvPicPr>
        <p:blipFill>
          <a:blip r:embed="rId2"/>
          <a:stretch>
            <a:fillRect/>
          </a:stretch>
        </p:blipFill>
        <p:spPr>
          <a:xfrm>
            <a:off x="29768" y="0"/>
            <a:ext cx="12132464" cy="6858000"/>
          </a:xfrm>
        </p:spPr>
      </p:pic>
    </p:spTree>
    <p:extLst>
      <p:ext uri="{BB962C8B-B14F-4D97-AF65-F5344CB8AC3E}">
        <p14:creationId xmlns:p14="http://schemas.microsoft.com/office/powerpoint/2010/main" val="190796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91800" cy="4435474"/>
          </a:xfrm>
        </p:spPr>
        <p:txBody>
          <a:bodyPr>
            <a:noAutofit/>
          </a:bodyPr>
          <a:lstStyle/>
          <a:p>
            <a:pPr marR="3810" indent="332105" algn="just">
              <a:lnSpc>
                <a:spcPct val="127000"/>
              </a:lnSpc>
              <a:spcAft>
                <a:spcPts val="25"/>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 phòng tránh tai nạn điện trong gia đình là không lại gần dây điện nguồn bị đứt, hở và báo cho người lớn khi thấy bất thường; Chỉ cắm phích điện khi tay khô ráo; Không chọc bất cứ vật gì vào ổ cắm điện; Học cách sử dụng đồ dùng điện an toàn; Không dùng tay kéo dây điện nguồn,…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6DC672-5555-986A-4A3A-4740BCD4EEF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E36CE473-8B0D-EAA5-9075-915CC114A9D1}"/>
              </a:ext>
            </a:extLst>
          </p:cNvPr>
          <p:cNvPicPr>
            <a:picLocks noChangeAspect="1"/>
          </p:cNvPicPr>
          <p:nvPr/>
        </p:nvPicPr>
        <p:blipFill>
          <a:blip r:embed="rId2"/>
          <a:stretch>
            <a:fillRect/>
          </a:stretch>
        </p:blipFill>
        <p:spPr>
          <a:xfrm>
            <a:off x="0" y="7088"/>
            <a:ext cx="12192000" cy="6854992"/>
          </a:xfrm>
          <a:prstGeom prst="rect">
            <a:avLst/>
          </a:prstGeom>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0852" y="4680690"/>
            <a:ext cx="750148" cy="68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11049000" y="1981200"/>
            <a:ext cx="762000" cy="76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2"/>
          <p:cNvPicPr>
            <a:picLocks noChangeAspect="1" noChangeArrowheads="1"/>
          </p:cNvPicPr>
          <p:nvPr/>
        </p:nvPicPr>
        <p:blipFill>
          <a:blip r:embed="rId4">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11049000" y="3004290"/>
            <a:ext cx="762000" cy="76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2"/>
          <p:cNvPicPr>
            <a:picLocks noChangeAspect="1" noChangeArrowheads="1"/>
          </p:cNvPicPr>
          <p:nvPr/>
        </p:nvPicPr>
        <p:blipFill>
          <a:blip r:embed="rId4">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11049000" y="3918690"/>
            <a:ext cx="762000" cy="76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0852" y="5638800"/>
            <a:ext cx="750148" cy="68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65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11277600" cy="2362200"/>
          </a:xfrm>
        </p:spPr>
        <p:txBody>
          <a:bodyPr>
            <a:normAutofit/>
          </a:bodyPr>
          <a:lstStyle/>
          <a:p>
            <a:r>
              <a:rPr lang="en-US" sz="3200"/>
              <a:t>GHI NHỚ</a:t>
            </a:r>
            <a:br>
              <a:rPr lang="en-US" sz="3200"/>
            </a:br>
            <a:r>
              <a:rPr lang="en-US" sz="3200"/>
              <a:t>Sử dụng các sản phẩm công nghệ đúng cách, cẩn thận để đảm bảo an toàn.</a:t>
            </a:r>
            <a:br>
              <a:rPr lang="en-US" sz="3200"/>
            </a:br>
            <a:r>
              <a:rPr lang="en-US" sz="3200"/>
              <a:t>Báo cho người lớn biết khi có sự cố, tình huống mất an toàn xảy ra.</a:t>
            </a:r>
            <a:br>
              <a:rPr lang="en-US" sz="3200"/>
            </a:br>
            <a:endParaRPr lang="en-US" sz="3200" dirty="0"/>
          </a:p>
        </p:txBody>
      </p:sp>
    </p:spTree>
    <p:extLst>
      <p:ext uri="{BB962C8B-B14F-4D97-AF65-F5344CB8AC3E}">
        <p14:creationId xmlns:p14="http://schemas.microsoft.com/office/powerpoint/2010/main" val="234280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371" y="212726"/>
            <a:ext cx="9829800" cy="549274"/>
          </a:xfrm>
        </p:spPr>
        <p:txBody>
          <a:bodyPr>
            <a:normAutofit/>
          </a:bodyPr>
          <a:lstStyle/>
          <a:p>
            <a:r>
              <a:rPr lang="en-US" sz="2800" b="1"/>
              <a:t>VẬN DỤNG</a:t>
            </a:r>
            <a:endParaRPr lang="en-US" sz="2800" b="1" dirty="0"/>
          </a:p>
        </p:txBody>
      </p:sp>
      <p:sp>
        <p:nvSpPr>
          <p:cNvPr id="4" name="Text Placeholder 3"/>
          <p:cNvSpPr>
            <a:spLocks noGrp="1"/>
          </p:cNvSpPr>
          <p:nvPr>
            <p:ph type="body" sz="half" idx="2"/>
          </p:nvPr>
        </p:nvSpPr>
        <p:spPr>
          <a:xfrm>
            <a:off x="609600" y="762000"/>
            <a:ext cx="11353800" cy="4495800"/>
          </a:xfrm>
        </p:spPr>
        <p:txBody>
          <a:bodyPr>
            <a:noAutofit/>
          </a:bodyPr>
          <a:lstStyle/>
          <a:p>
            <a:pPr marL="342900" marR="3810" lvl="0" indent="-342900">
              <a:lnSpc>
                <a:spcPct val="107000"/>
              </a:lnSpc>
              <a:spcAft>
                <a:spcPts val="340"/>
              </a:spcAft>
              <a:buFont typeface="Times New Roman" panose="02020603050405020304" pitchFamily="18" charset="0"/>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HS thực hiện ở nhà, nhờ người thân hướng dẫn cách sử dụng an toàn một số sản phẩm như: </a:t>
            </a:r>
          </a:p>
          <a:p>
            <a:pPr marR="3810" indent="336550" algn="just">
              <a:lnSpc>
                <a:spcPct val="127000"/>
              </a:lnSpc>
              <a:spcAft>
                <a:spcPts val="43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Thao tác sử dụng dao, kéo,… an toàn. </a:t>
            </a:r>
          </a:p>
          <a:p>
            <a:pPr marR="3810" indent="336550" algn="just">
              <a:lnSpc>
                <a:spcPct val="127000"/>
              </a:lnSpc>
              <a:spcAft>
                <a:spcPts val="43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Thao tác sử dụng đồ dùng điện dùng để đun nấu như nồi cơm điện, ấm đun nước,… an toàn </a:t>
            </a:r>
          </a:p>
          <a:p>
            <a:pPr marR="3810" indent="336550" algn="just">
              <a:lnSpc>
                <a:spcPct val="127000"/>
              </a:lnSpc>
              <a:spcAft>
                <a:spcPts val="43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Thao tác sử dụng bếp củi, bếp ga, bếp điện,… an toàn. </a:t>
            </a:r>
          </a:p>
          <a:p>
            <a:r>
              <a:rPr lang="en-US" sz="2800">
                <a:effectLst/>
                <a:latin typeface="Times New Roman" panose="02020603050405020304" pitchFamily="18" charset="0"/>
                <a:ea typeface="Calibri" panose="020F0502020204030204" pitchFamily="34" charset="0"/>
              </a:rPr>
              <a:t>Báo cáo kết quả thực hiện cùng người thân vào buổi học sau. </a:t>
            </a:r>
            <a:endParaRPr lang="en-US" sz="2800"/>
          </a:p>
        </p:txBody>
      </p:sp>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15C6C-6BB6-4DB6-B7D6-7F14EAB2CC5C}">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132</TotalTime>
  <Words>223</Words>
  <Application>Microsoft Office PowerPoint</Application>
  <PresentationFormat>Custom</PresentationFormat>
  <Paragraphs>16</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Children Friends 16x9</vt:lpstr>
      <vt:lpstr>PowerPoint Presentation</vt:lpstr>
      <vt:lpstr>PowerPoint Presentation</vt:lpstr>
      <vt:lpstr>PowerPoint Presentation</vt:lpstr>
      <vt:lpstr>Chỉ cắm phích điện khi tay khô ráo; Không chọc bất cứ vật gì vào ổ cắm điện; Học cách sử dụng đồ dùng điện an toàn; Không dùng tay kéo dây điện nguồn,…  Báo với người lớn khi có hiện tượng bất thường</vt:lpstr>
      <vt:lpstr>PowerPoint Presentation</vt:lpstr>
      <vt:lpstr>Cách phòng tránh tai nạn điện trong gia đình là không lại gần dây điện nguồn bị đứt, hở và báo cho người lớn khi thấy bất thường; Chỉ cắm phích điện khi tay khô ráo; Không chọc bất cứ vật gì vào ổ cắm điện; Học cách sử dụng đồ dùng điện an toàn; Không dùng tay kéo dây điện nguồn,… </vt:lpstr>
      <vt:lpstr>PowerPoint Presentation</vt:lpstr>
      <vt:lpstr>GHI NHỚ Sử dụng các sản phẩm công nghệ đúng cách, cẩn thận để đảm bảo an toàn. Báo cho người lớn biết khi có sự cố, tình huống mất an toàn xảy ra. </vt:lpstr>
      <vt:lpstr>VẬN DỤNG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My PC</cp:lastModifiedBy>
  <cp:revision>18</cp:revision>
  <dcterms:created xsi:type="dcterms:W3CDTF">2022-07-31T09:40:00Z</dcterms:created>
  <dcterms:modified xsi:type="dcterms:W3CDTF">2022-12-03T03:40:52Z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