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94" r:id="rId2"/>
    <p:sldId id="272" r:id="rId3"/>
    <p:sldId id="256" r:id="rId4"/>
    <p:sldId id="267" r:id="rId5"/>
    <p:sldId id="273" r:id="rId6"/>
    <p:sldId id="274" r:id="rId7"/>
    <p:sldId id="275" r:id="rId8"/>
    <p:sldId id="268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59" r:id="rId26"/>
    <p:sldId id="295" r:id="rId27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DD23FB8D-FF34-4609-A8BE-8EDDD8DEAA0F}">
          <p14:sldIdLst>
            <p14:sldId id="294"/>
            <p14:sldId id="272"/>
            <p14:sldId id="256"/>
            <p14:sldId id="267"/>
            <p14:sldId id="273"/>
            <p14:sldId id="274"/>
            <p14:sldId id="275"/>
            <p14:sldId id="268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59"/>
            <p14:sldId id="29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DEAB2"/>
    <a:srgbClr val="F9C6A9"/>
    <a:srgbClr val="FEEDD4"/>
    <a:srgbClr val="C9E087"/>
    <a:srgbClr val="B8DEE2"/>
    <a:srgbClr val="D5E8F8"/>
    <a:srgbClr val="D7BFD8"/>
    <a:srgbClr val="B6DB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-99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E3D19-A50E-4EA4-A4A2-902EEE04D3F5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E2D29-7537-4587-94CA-F3B75F138C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25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6F2F140-3A31-48A2-AA91-41BFE35830F5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98E348-6C2D-47A1-A6F0-28BEA3808480}" type="slidenum">
              <a:rPr lang="en-US" smtClean="0"/>
              <a:pPr eaLnBrk="1" hangingPunct="1"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slide" Target="slide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35.png"/><Relationship Id="rId2" Type="http://schemas.openxmlformats.org/officeDocument/2006/relationships/image" Target="../media/image52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8.sv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55.png"/><Relationship Id="rId3" Type="http://schemas.openxmlformats.org/officeDocument/2006/relationships/image" Target="../media/image14.svg"/><Relationship Id="rId21" Type="http://schemas.openxmlformats.org/officeDocument/2006/relationships/image" Target="../media/image58.pn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17" Type="http://schemas.openxmlformats.org/officeDocument/2006/relationships/image" Target="../media/image54.png"/><Relationship Id="rId2" Type="http://schemas.openxmlformats.org/officeDocument/2006/relationships/image" Target="../media/image2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60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23" Type="http://schemas.microsoft.com/office/2007/relationships/hdphoto" Target="../media/hdphoto1.wdp"/><Relationship Id="rId10" Type="http://schemas.openxmlformats.org/officeDocument/2006/relationships/image" Target="../media/image18.svg"/><Relationship Id="rId19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56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17" Type="http://schemas.openxmlformats.org/officeDocument/2006/relationships/image" Target="../media/image57.png"/><Relationship Id="rId2" Type="http://schemas.openxmlformats.org/officeDocument/2006/relationships/image" Target="../media/image2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8.svg"/><Relationship Id="rId19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10.pn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2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6.png"/><Relationship Id="rId10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12" Type="http://schemas.openxmlformats.org/officeDocument/2006/relationships/image" Target="../media/image20.svg"/><Relationship Id="rId17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6.svg"/><Relationship Id="rId15" Type="http://schemas.openxmlformats.org/officeDocument/2006/relationships/image" Target="../media/image24.svg"/><Relationship Id="rId10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05.svg"/><Relationship Id="rId18" Type="http://schemas.openxmlformats.org/officeDocument/2006/relationships/image" Target="../media/image76.png"/><Relationship Id="rId3" Type="http://schemas.openxmlformats.org/officeDocument/2006/relationships/image" Target="../media/image24.svg"/><Relationship Id="rId21" Type="http://schemas.openxmlformats.org/officeDocument/2006/relationships/image" Target="../media/image18.svg"/><Relationship Id="rId7" Type="http://schemas.openxmlformats.org/officeDocument/2006/relationships/image" Target="../media/image43.svg"/><Relationship Id="rId12" Type="http://schemas.openxmlformats.org/officeDocument/2006/relationships/image" Target="../media/image73.png"/><Relationship Id="rId17" Type="http://schemas.openxmlformats.org/officeDocument/2006/relationships/image" Target="../media/image109.svg"/><Relationship Id="rId2" Type="http://schemas.openxmlformats.org/officeDocument/2006/relationships/image" Target="../media/image10.png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3.svg"/><Relationship Id="rId5" Type="http://schemas.openxmlformats.org/officeDocument/2006/relationships/image" Target="../media/image16.svg"/><Relationship Id="rId15" Type="http://schemas.openxmlformats.org/officeDocument/2006/relationships/image" Target="../media/image107.svg"/><Relationship Id="rId10" Type="http://schemas.openxmlformats.org/officeDocument/2006/relationships/image" Target="../media/image72.png"/><Relationship Id="rId19" Type="http://schemas.openxmlformats.org/officeDocument/2006/relationships/image" Target="../media/image111.svg"/><Relationship Id="rId4" Type="http://schemas.openxmlformats.org/officeDocument/2006/relationships/image" Target="../media/image3.png"/><Relationship Id="rId9" Type="http://schemas.openxmlformats.org/officeDocument/2006/relationships/image" Target="../media/image101.svg"/><Relationship Id="rId14" Type="http://schemas.openxmlformats.org/officeDocument/2006/relationships/image" Target="../media/image74.png"/><Relationship Id="rId2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svg"/><Relationship Id="rId18" Type="http://schemas.openxmlformats.org/officeDocument/2006/relationships/image" Target="../media/image22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40.sv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1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45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49.sv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3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8.sv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.svg"/><Relationship Id="rId3" Type="http://schemas.openxmlformats.org/officeDocument/2006/relationships/image" Target="../media/image24.sv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10" Type="http://schemas.openxmlformats.org/officeDocument/2006/relationships/image" Target="../media/image12.svg"/><Relationship Id="rId4" Type="http://schemas.openxmlformats.org/officeDocument/2006/relationships/image" Target="../media/image30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33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12" Type="http://schemas.openxmlformats.org/officeDocument/2006/relationships/image" Target="../media/image18.svg"/><Relationship Id="rId17" Type="http://schemas.openxmlformats.org/officeDocument/2006/relationships/image" Target="../media/image32.png"/><Relationship Id="rId2" Type="http://schemas.openxmlformats.org/officeDocument/2006/relationships/image" Target="../media/image10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5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43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8.sv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8288000" cy="1380596"/>
          </a:xfrm>
          <a:prstGeom prst="rect">
            <a:avLst/>
          </a:prstGeom>
        </p:spPr>
        <p:txBody>
          <a:bodyPr lIns="163284" tIns="81642" rIns="163284" bIns="81642">
            <a:spAutoFit/>
          </a:bodyPr>
          <a:lstStyle/>
          <a:p>
            <a:pPr algn="ctr">
              <a:defRPr/>
            </a:pPr>
            <a:r>
              <a:rPr lang="vi-VN" sz="7900" b="1" kern="10">
                <a:solidFill>
                  <a:srgbClr val="FF0000"/>
                </a:solidFill>
                <a:latin typeface="Times New Roman"/>
                <a:cs typeface="Times New Roman"/>
              </a:rPr>
              <a:t>TRƯỜNG TIỂU HỌC LAM SƠN</a:t>
            </a:r>
            <a:endParaRPr lang="en-US" sz="7900" b="1" kern="1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5486400" y="1371601"/>
            <a:ext cx="6594476" cy="785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84" tIns="81642" rIns="163284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4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64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64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Công</a:t>
            </a:r>
            <a:r>
              <a:rPr lang="en-US" sz="64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4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nghệ</a:t>
            </a:r>
            <a:endParaRPr lang="en-US" sz="6400" kern="10" dirty="0"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7059" y="7970973"/>
            <a:ext cx="3530954" cy="1642206"/>
          </a:xfrm>
          <a:prstGeom prst="rect">
            <a:avLst/>
          </a:prstGeom>
          <a:noFill/>
        </p:spPr>
        <p:txBody>
          <a:bodyPr wrap="none" lIns="163284" tIns="81642" rIns="163284" bIns="8164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Khối</a:t>
            </a:r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2055" name="WordArt 6"/>
          <p:cNvSpPr>
            <a:spLocks noChangeArrowheads="1" noChangeShapeType="1" noTextEdit="1"/>
          </p:cNvSpPr>
          <p:nvPr/>
        </p:nvSpPr>
        <p:spPr bwMode="auto">
          <a:xfrm>
            <a:off x="457200" y="9258300"/>
            <a:ext cx="16463664" cy="73580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84" tIns="81642" rIns="163284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400" b="1" kern="10" dirty="0">
                <a:solidFill>
                  <a:srgbClr val="7030A0"/>
                </a:solidFill>
                <a:latin typeface="Times New Roman"/>
                <a:cs typeface="Times New Roman"/>
              </a:rPr>
              <a:t>Giáo viên: Vũ Văn Kỷ</a:t>
            </a:r>
            <a:endParaRPr lang="en-US" sz="6400" b="1" kern="1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43200"/>
            <a:ext cx="5282548" cy="554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14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9663550" y="5873242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F0088B-3663-6BE8-EC66-7B86703A6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2" y="472879"/>
            <a:ext cx="7162797" cy="47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970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1899034" y="5873242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6D6F19-98C4-C38B-8C90-24E058381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121" y="456662"/>
            <a:ext cx="6646935" cy="49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27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1899034" y="5873242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F62BF5-1482-2A3C-E691-530B39A2D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368" y="531752"/>
            <a:ext cx="5715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34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C5C68A-3B0A-EFE4-F519-84721FCBA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6" y="334720"/>
            <a:ext cx="8838194" cy="49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210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1903631" y="5873242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1E349A-4CAF-E485-FA6A-D8BB847F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087" y="261872"/>
            <a:ext cx="7747827" cy="51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394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4072" y="9113001"/>
            <a:ext cx="18696144" cy="1173999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=""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207" y="6906397"/>
            <a:ext cx="1803425" cy="3020390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  <a:extLst>
              <a:ext uri="{FF2B5EF4-FFF2-40B4-BE49-F238E27FC236}">
                <a16:creationId xmlns="" xmlns:a16="http://schemas.microsoft.com/office/drawing/2014/main" id="{3F149312-3F01-3BAF-6C82-FC078A007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6002" y="7974071"/>
            <a:ext cx="1791005" cy="1783080"/>
          </a:xfrm>
          <a:prstGeom prst="rect">
            <a:avLst/>
          </a:prstGeom>
        </p:spPr>
      </p:pic>
      <p:sp>
        <p:nvSpPr>
          <p:cNvPr id="8" name="Đáp án đúng">
            <a:extLst>
              <a:ext uri="{FF2B5EF4-FFF2-40B4-BE49-F238E27FC236}">
                <a16:creationId xmlns="" xmlns:a16="http://schemas.microsoft.com/office/drawing/2014/main" id="{A046DBDD-8D9E-42A2-3613-FE6729626C51}"/>
              </a:ext>
            </a:extLst>
          </p:cNvPr>
          <p:cNvSpPr/>
          <p:nvPr/>
        </p:nvSpPr>
        <p:spPr>
          <a:xfrm>
            <a:off x="1903631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phẩm công nghệ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2">
            <a:extLst>
              <a:ext uri="{FF2B5EF4-FFF2-40B4-BE49-F238E27FC236}">
                <a16:creationId xmlns="" xmlns:a16="http://schemas.microsoft.com/office/drawing/2014/main" id="{068B4EA7-D6DC-D01B-451C-047F24645159}"/>
              </a:ext>
            </a:extLst>
          </p:cNvPr>
          <p:cNvSpPr/>
          <p:nvPr/>
        </p:nvSpPr>
        <p:spPr>
          <a:xfrm>
            <a:off x="9663550" y="587324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đúng">
            <a:extLst>
              <a:ext uri="{FF2B5EF4-FFF2-40B4-BE49-F238E27FC236}">
                <a16:creationId xmlns="" xmlns:a16="http://schemas.microsoft.com/office/drawing/2014/main" id="{FFA0D970-F0CC-47DF-846F-4B57F8A0BB8B}"/>
              </a:ext>
            </a:extLst>
          </p:cNvPr>
          <p:cNvSpPr/>
          <p:nvPr/>
        </p:nvSpPr>
        <p:spPr>
          <a:xfrm>
            <a:off x="9663550" y="5876611"/>
            <a:ext cx="6802583" cy="1995053"/>
          </a:xfrm>
          <a:prstGeom prst="roundRect">
            <a:avLst/>
          </a:prstGeom>
          <a:solidFill>
            <a:srgbClr val="FFD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Đối tượng tự nhiên</a:t>
            </a:r>
            <a:endParaRPr lang="vi-VN" sz="45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423801-8DD3-5FFC-FD62-22842426B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186" y="283069"/>
            <a:ext cx="7938654" cy="52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639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31742D8-C495-DB50-9B47-DF5AEADF9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448" y="2514580"/>
            <a:ext cx="7893251" cy="5257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86846">
            <a:off x="14347235" y="612177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123995" y="8722514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15367">
            <a:off x="-8467744" y="4469536"/>
            <a:ext cx="11419491" cy="6602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6FE6E8-91BD-C11D-EEEC-398A37814F27}"/>
              </a:ext>
            </a:extLst>
          </p:cNvPr>
          <p:cNvSpPr txBox="1"/>
          <p:nvPr/>
        </p:nvSpPr>
        <p:spPr>
          <a:xfrm>
            <a:off x="5853329" y="1002554"/>
            <a:ext cx="7782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Đọc mục “Em có biết?”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4135F3-FE5A-A7BA-DEE7-EF254A2CA327}"/>
              </a:ext>
            </a:extLst>
          </p:cNvPr>
          <p:cNvSpPr txBox="1"/>
          <p:nvPr/>
        </p:nvSpPr>
        <p:spPr>
          <a:xfrm>
            <a:off x="1041426" y="2866447"/>
            <a:ext cx="808664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Sách, vở mà em đang sử dụng là các sản phẩm công nghệ được làm từ đối tượng tự nhiên như: tre, gỗ.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4C48E5E-7F0F-A5D1-AE52-D1776D0407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8348" y="6926218"/>
            <a:ext cx="5925833" cy="30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85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2021073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575206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811EFA6-A4E2-7DD9-3DBC-71D124E3B8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2450249"/>
            <a:ext cx="3810159" cy="28592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15B495-4C07-9884-F324-C3C75F36D1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6931" y="2428242"/>
            <a:ext cx="3609800" cy="24065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3F72870-ED05-22B8-824E-E31374F36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7412" y="2301286"/>
            <a:ext cx="5517384" cy="2890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F5E67AE-48F1-20F0-0DBD-DA62AB0C7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973" y="5803254"/>
            <a:ext cx="3568389" cy="35683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13CA1E8-CB72-71F7-101C-DBDFEDBD3E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6268" y="5885047"/>
            <a:ext cx="3521806" cy="35218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BAC245D-CEB6-68F9-4941-6D16F79048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0633" y="5485438"/>
            <a:ext cx="3777066" cy="3514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04FB70-3FEF-44B6-C706-B1C87C8985AE}"/>
              </a:ext>
            </a:extLst>
          </p:cNvPr>
          <p:cNvSpPr txBox="1"/>
          <p:nvPr/>
        </p:nvSpPr>
        <p:spPr>
          <a:xfrm>
            <a:off x="595897" y="5426958"/>
            <a:ext cx="259080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Máy ủi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DDDFF9D-012B-B380-5F46-A494403A25BC}"/>
              </a:ext>
            </a:extLst>
          </p:cNvPr>
          <p:cNvSpPr txBox="1"/>
          <p:nvPr/>
        </p:nvSpPr>
        <p:spPr>
          <a:xfrm>
            <a:off x="6152702" y="5414556"/>
            <a:ext cx="259080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Xe buýt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ACE8966-A2FA-037C-2D18-AB426BB05158}"/>
              </a:ext>
            </a:extLst>
          </p:cNvPr>
          <p:cNvSpPr txBox="1"/>
          <p:nvPr/>
        </p:nvSpPr>
        <p:spPr>
          <a:xfrm>
            <a:off x="11757634" y="5393036"/>
            <a:ext cx="259080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Ti vi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C667298-85D9-D224-DDC6-DD420FAC0757}"/>
              </a:ext>
            </a:extLst>
          </p:cNvPr>
          <p:cNvSpPr txBox="1"/>
          <p:nvPr/>
        </p:nvSpPr>
        <p:spPr>
          <a:xfrm>
            <a:off x="2458767" y="9541758"/>
            <a:ext cx="259080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Quạt máy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C42EF7D-AB8A-1279-1101-D6B7FE02F946}"/>
              </a:ext>
            </a:extLst>
          </p:cNvPr>
          <p:cNvSpPr txBox="1"/>
          <p:nvPr/>
        </p:nvSpPr>
        <p:spPr>
          <a:xfrm>
            <a:off x="7776268" y="9541594"/>
            <a:ext cx="3331481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Nồi cơm điện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2952750-CCEF-0701-36D1-9FB81D6CA391}"/>
              </a:ext>
            </a:extLst>
          </p:cNvPr>
          <p:cNvSpPr txBox="1"/>
          <p:nvPr/>
        </p:nvSpPr>
        <p:spPr>
          <a:xfrm>
            <a:off x="14093766" y="9541594"/>
            <a:ext cx="2590800" cy="630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Đèn học</a:t>
            </a:r>
          </a:p>
        </p:txBody>
      </p:sp>
      <p:sp>
        <p:nvSpPr>
          <p:cNvPr id="31" name="TextBox 17"/>
          <p:cNvSpPr txBox="1"/>
          <p:nvPr/>
        </p:nvSpPr>
        <p:spPr>
          <a:xfrm>
            <a:off x="174668" y="190500"/>
            <a:ext cx="14363791" cy="530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</a:pP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F06A933-1F1A-380F-E3E6-3330F45B1353}"/>
              </a:ext>
            </a:extLst>
          </p:cNvPr>
          <p:cNvSpPr txBox="1"/>
          <p:nvPr/>
        </p:nvSpPr>
        <p:spPr>
          <a:xfrm>
            <a:off x="595897" y="647700"/>
            <a:ext cx="1708250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sản phẩm công nghệ được sử dụng trong gia đình.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63" y="4396978"/>
            <a:ext cx="1088460" cy="108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2918" y="4549378"/>
            <a:ext cx="1088460" cy="108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8553" y="4121843"/>
            <a:ext cx="1481137" cy="13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565" y="8185250"/>
            <a:ext cx="1481137" cy="13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9477" y="8161428"/>
            <a:ext cx="1481137" cy="13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7130" y="8343827"/>
            <a:ext cx="1481137" cy="13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20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B8A263-5FB5-8E50-43E7-41385B609C09}"/>
              </a:ext>
            </a:extLst>
          </p:cNvPr>
          <p:cNvSpPr txBox="1"/>
          <p:nvPr/>
        </p:nvSpPr>
        <p:spPr>
          <a:xfrm>
            <a:off x="2187823" y="747108"/>
            <a:ext cx="143751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4500" b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ác dụng của sản phẩm công nghệ trong gia đình</a:t>
            </a:r>
            <a:endParaRPr lang="en-US" sz="45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E20C64-D87B-6D82-4071-53AE51BC2BCD}"/>
              </a:ext>
            </a:extLst>
          </p:cNvPr>
          <p:cNvSpPr txBox="1"/>
          <p:nvPr/>
        </p:nvSpPr>
        <p:spPr>
          <a:xfrm>
            <a:off x="5590715" y="2654116"/>
            <a:ext cx="7519397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Dùng để cung cấp thông tin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D9FBF1C-CE19-06C9-CBE4-D454291AFDA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3" r="6168"/>
          <a:stretch/>
        </p:blipFill>
        <p:spPr>
          <a:xfrm>
            <a:off x="-271478" y="2480997"/>
            <a:ext cx="5195647" cy="3222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8664F02-EE85-039A-9335-5E6700C39D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55551" y="6847564"/>
            <a:ext cx="3331047" cy="33310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43D1F9B-F976-3ED0-AC21-148815F658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99329" y="2036438"/>
            <a:ext cx="4203265" cy="4203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18124A5-0AD6-35A3-BD7C-43C61BFD48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933" y="6277072"/>
            <a:ext cx="3463023" cy="32223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7B187C7-0BEE-E3D6-EE52-7492AEFB89EC}"/>
              </a:ext>
            </a:extLst>
          </p:cNvPr>
          <p:cNvSpPr txBox="1"/>
          <p:nvPr/>
        </p:nvSpPr>
        <p:spPr>
          <a:xfrm>
            <a:off x="5569883" y="4365598"/>
            <a:ext cx="7558279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Dùng để làm mát hoặc thông gió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32B8DFF-0474-FE4E-BCEA-630B32DE57B1}"/>
              </a:ext>
            </a:extLst>
          </p:cNvPr>
          <p:cNvSpPr txBox="1"/>
          <p:nvPr/>
        </p:nvSpPr>
        <p:spPr>
          <a:xfrm>
            <a:off x="5590715" y="6331533"/>
            <a:ext cx="7537447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Dùng để nấu cơm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1AC266-E6FB-7CE3-E150-BD8373682E73}"/>
              </a:ext>
            </a:extLst>
          </p:cNvPr>
          <p:cNvSpPr txBox="1"/>
          <p:nvPr/>
        </p:nvSpPr>
        <p:spPr>
          <a:xfrm>
            <a:off x="5590715" y="8111943"/>
            <a:ext cx="7569318" cy="90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Dùng để chiếu sáng khi học bài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CE50E0EC-1F40-07EB-D399-34BD9C5FAAC3}"/>
              </a:ext>
            </a:extLst>
          </p:cNvPr>
          <p:cNvCxnSpPr>
            <a:stCxn id="7" idx="1"/>
          </p:cNvCxnSpPr>
          <p:nvPr/>
        </p:nvCxnSpPr>
        <p:spPr>
          <a:xfrm flipH="1">
            <a:off x="4370956" y="3104913"/>
            <a:ext cx="1219759" cy="98725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AE04E77D-3AF2-8037-6739-E94980AB25C2}"/>
              </a:ext>
            </a:extLst>
          </p:cNvPr>
          <p:cNvCxnSpPr>
            <a:stCxn id="35" idx="3"/>
          </p:cNvCxnSpPr>
          <p:nvPr/>
        </p:nvCxnSpPr>
        <p:spPr>
          <a:xfrm>
            <a:off x="13128162" y="4816395"/>
            <a:ext cx="1578436" cy="7820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B3547BEE-C029-59DE-F0F5-D051A00EF853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13128162" y="6782330"/>
            <a:ext cx="1578436" cy="4812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F162B961-10E7-5124-86BB-2FD915C00F5B}"/>
              </a:ext>
            </a:extLst>
          </p:cNvPr>
          <p:cNvCxnSpPr>
            <a:stCxn id="37" idx="1"/>
          </p:cNvCxnSpPr>
          <p:nvPr/>
        </p:nvCxnSpPr>
        <p:spPr>
          <a:xfrm flipH="1" flipV="1">
            <a:off x="3565533" y="8513087"/>
            <a:ext cx="2025182" cy="496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928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B8A263-5FB5-8E50-43E7-41385B609C09}"/>
              </a:ext>
            </a:extLst>
          </p:cNvPr>
          <p:cNvSpPr txBox="1"/>
          <p:nvPr/>
        </p:nvSpPr>
        <p:spPr>
          <a:xfrm>
            <a:off x="2223282" y="863381"/>
            <a:ext cx="137896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giữ gìn sản phẩm công nghệ trong gia đình 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167020A-3AB7-CCD8-6DED-1DFF573FDD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5054" y="2391905"/>
            <a:ext cx="14393940" cy="73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73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347235" y="612177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42809" y="1185796"/>
            <a:ext cx="6378178" cy="530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8B8FEC6-B66D-50D3-A4EC-AE3D9F5E21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3973" y="2549488"/>
            <a:ext cx="8534812" cy="506084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15367">
            <a:off x="-7700373" y="4347160"/>
            <a:ext cx="11419491" cy="6602542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0DB72B03-5530-E9C6-59C8-99B8E5CA3F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77423" y="4503087"/>
            <a:ext cx="4719577" cy="5618544"/>
          </a:xfrm>
          <a:prstGeom prst="rect">
            <a:avLst/>
          </a:prstGeom>
        </p:spPr>
      </p:pic>
      <p:sp>
        <p:nvSpPr>
          <p:cNvPr id="23" name="Speech Bubble: Oval 22">
            <a:extLst>
              <a:ext uri="{FF2B5EF4-FFF2-40B4-BE49-F238E27FC236}">
                <a16:creationId xmlns="" xmlns:a16="http://schemas.microsoft.com/office/drawing/2014/main" id="{2B0DC390-33E2-78A8-685A-7CC16C90D3B7}"/>
              </a:ext>
            </a:extLst>
          </p:cNvPr>
          <p:cNvSpPr/>
          <p:nvPr/>
        </p:nvSpPr>
        <p:spPr>
          <a:xfrm>
            <a:off x="11777175" y="1747820"/>
            <a:ext cx="6074818" cy="2137959"/>
          </a:xfrm>
          <a:prstGeom prst="wedgeEllipseCallout">
            <a:avLst>
              <a:gd name="adj1" fmla="val -31746"/>
              <a:gd name="adj2" fmla="val 84954"/>
            </a:avLst>
          </a:prstGeom>
          <a:solidFill>
            <a:srgbClr val="B6DBC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sản phẩm do con người tạo ra?</a:t>
            </a:r>
          </a:p>
        </p:txBody>
      </p:sp>
    </p:spTree>
    <p:extLst>
      <p:ext uri="{BB962C8B-B14F-4D97-AF65-F5344CB8AC3E}">
        <p14:creationId xmlns:p14="http://schemas.microsoft.com/office/powerpoint/2010/main" xmlns="" val="3319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444F7F-7428-2CF1-08D1-EF1AB1756947}"/>
              </a:ext>
            </a:extLst>
          </p:cNvPr>
          <p:cNvSpPr txBox="1"/>
          <p:nvPr/>
        </p:nvSpPr>
        <p:spPr>
          <a:xfrm>
            <a:off x="1524821" y="924014"/>
            <a:ext cx="14731856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Để sử dụng sản phẩm công nghệ trong gia đình được an toàn, tiết kiệm và lâu </a:t>
            </a: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cần chú ý: chỉ sử dụng khi cần, sử dụng đúng chức năng, di chuyển nhẹ nhàng, vệ sinh thường xuyên.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1309A5-A5E1-523E-96FD-5DDC177FAB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333775"/>
            <a:ext cx="18313258" cy="451713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159540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444F7F-7428-2CF1-08D1-EF1AB1756947}"/>
              </a:ext>
            </a:extLst>
          </p:cNvPr>
          <p:cNvSpPr txBox="1"/>
          <p:nvPr/>
        </p:nvSpPr>
        <p:spPr>
          <a:xfrm>
            <a:off x="3681520" y="457250"/>
            <a:ext cx="1030411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DD57A4-04B9-AA8C-D748-0D070EA66BBA}"/>
              </a:ext>
            </a:extLst>
          </p:cNvPr>
          <p:cNvSpPr txBox="1"/>
          <p:nvPr/>
        </p:nvSpPr>
        <p:spPr>
          <a:xfrm>
            <a:off x="3352429" y="2005496"/>
            <a:ext cx="11734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1C251E6-DC04-F1D0-C78B-0B6CC04B4045}"/>
              </a:ext>
            </a:extLst>
          </p:cNvPr>
          <p:cNvSpPr txBox="1"/>
          <p:nvPr/>
        </p:nvSpPr>
        <p:spPr>
          <a:xfrm>
            <a:off x="1561729" y="7767740"/>
            <a:ext cx="3581400" cy="784830"/>
          </a:xfrm>
          <a:prstGeom prst="rect">
            <a:avLst/>
          </a:prstGeom>
          <a:solidFill>
            <a:srgbClr val="D7BFD8"/>
          </a:solidFill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E2B885-58AB-ED24-DC6C-6FC488E966E6}"/>
              </a:ext>
            </a:extLst>
          </p:cNvPr>
          <p:cNvSpPr txBox="1"/>
          <p:nvPr/>
        </p:nvSpPr>
        <p:spPr>
          <a:xfrm>
            <a:off x="12237058" y="8506684"/>
            <a:ext cx="5686622" cy="784830"/>
          </a:xfrm>
          <a:prstGeom prst="rect">
            <a:avLst/>
          </a:prstGeom>
          <a:solidFill>
            <a:srgbClr val="D5E8F8"/>
          </a:solidFill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Bảo quản thực phẩm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BB5616E-84DD-DB6A-542B-31ED2A79ED7F}"/>
              </a:ext>
            </a:extLst>
          </p:cNvPr>
          <p:cNvSpPr txBox="1"/>
          <p:nvPr/>
        </p:nvSpPr>
        <p:spPr>
          <a:xfrm>
            <a:off x="5990266" y="7767740"/>
            <a:ext cx="5686623" cy="2041456"/>
          </a:xfrm>
          <a:prstGeom prst="rect">
            <a:avLst/>
          </a:prstGeom>
          <a:solidFill>
            <a:srgbClr val="B8DEE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</a:p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E39D78-85D0-C4F9-308A-6B04A76A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0" t="11877" r="11346"/>
          <a:stretch/>
        </p:blipFill>
        <p:spPr>
          <a:xfrm>
            <a:off x="1421872" y="3565395"/>
            <a:ext cx="3220582" cy="38082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3465874-66B5-282A-1A55-5B92068F8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7" b="15584"/>
          <a:stretch/>
        </p:blipFill>
        <p:spPr>
          <a:xfrm>
            <a:off x="6324600" y="3317927"/>
            <a:ext cx="4838700" cy="38587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6B9F3ED-670F-0159-994D-4E6373059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1" t="612" r="14352"/>
          <a:stretch/>
        </p:blipFill>
        <p:spPr>
          <a:xfrm>
            <a:off x="13403125" y="2812443"/>
            <a:ext cx="3476044" cy="52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5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16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1292141"/>
            <a:ext cx="791658" cy="259088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7499668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E2B885-58AB-ED24-DC6C-6FC488E966E6}"/>
              </a:ext>
            </a:extLst>
          </p:cNvPr>
          <p:cNvSpPr txBox="1"/>
          <p:nvPr/>
        </p:nvSpPr>
        <p:spPr>
          <a:xfrm>
            <a:off x="13471428" y="7171200"/>
            <a:ext cx="2843311" cy="784830"/>
          </a:xfrm>
          <a:prstGeom prst="rect">
            <a:avLst/>
          </a:prstGeom>
          <a:solidFill>
            <a:srgbClr val="F9C6A9"/>
          </a:solidFill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Đun nấu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BB5616E-84DD-DB6A-542B-31ED2A79ED7F}"/>
              </a:ext>
            </a:extLst>
          </p:cNvPr>
          <p:cNvSpPr txBox="1"/>
          <p:nvPr/>
        </p:nvSpPr>
        <p:spPr>
          <a:xfrm>
            <a:off x="1973261" y="7280456"/>
            <a:ext cx="3619872" cy="784830"/>
          </a:xfrm>
          <a:prstGeom prst="rect">
            <a:avLst/>
          </a:prstGeom>
          <a:solidFill>
            <a:srgbClr val="FEEDD4"/>
          </a:solidFill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Giặt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0B36008-8AE6-A4EB-64BF-860C8BF06A01}"/>
              </a:ext>
            </a:extLst>
          </p:cNvPr>
          <p:cNvSpPr txBox="1"/>
          <p:nvPr/>
        </p:nvSpPr>
        <p:spPr>
          <a:xfrm>
            <a:off x="7755195" y="7280456"/>
            <a:ext cx="3236663" cy="784830"/>
          </a:xfrm>
          <a:prstGeom prst="rect">
            <a:avLst/>
          </a:prstGeom>
          <a:solidFill>
            <a:srgbClr val="C9E087"/>
          </a:solidFill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Là quần áo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CE6CAE-9FBC-29E2-1ADE-80800AD16D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477" r="23662"/>
          <a:stretch/>
        </p:blipFill>
        <p:spPr>
          <a:xfrm>
            <a:off x="1693601" y="2525806"/>
            <a:ext cx="3676594" cy="4529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528231-3C9A-0473-91D7-9F4C705080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1770" y="3260993"/>
            <a:ext cx="4267633" cy="3059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8405541-6410-5CFB-5959-CC929CF7D4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20870" y="3305137"/>
            <a:ext cx="4732139" cy="26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08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444F7F-7428-2CF1-08D1-EF1AB1756947}"/>
              </a:ext>
            </a:extLst>
          </p:cNvPr>
          <p:cNvSpPr txBox="1"/>
          <p:nvPr/>
        </p:nvSpPr>
        <p:spPr>
          <a:xfrm>
            <a:off x="1765877" y="840636"/>
            <a:ext cx="14731856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808B116-40F9-D224-3F83-0AC1DA12F40A}"/>
              </a:ext>
            </a:extLst>
          </p:cNvPr>
          <p:cNvSpPr txBox="1"/>
          <p:nvPr/>
        </p:nvSpPr>
        <p:spPr>
          <a:xfrm>
            <a:off x="1981200" y="2590476"/>
            <a:ext cx="15505398" cy="20414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Em hãy kể thêm một số sản phẩm công nghệ trong gia đình mà em biết và nêu tác dụng của chúng.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069880-B98C-3F3A-0246-B97BB1F9A2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836" y="5185159"/>
            <a:ext cx="8623444" cy="45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9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15367">
            <a:off x="-8569518" y="4586976"/>
            <a:ext cx="11419491" cy="6602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444F7F-7428-2CF1-08D1-EF1AB1756947}"/>
              </a:ext>
            </a:extLst>
          </p:cNvPr>
          <p:cNvSpPr txBox="1"/>
          <p:nvPr/>
        </p:nvSpPr>
        <p:spPr>
          <a:xfrm>
            <a:off x="1524821" y="923566"/>
            <a:ext cx="14731856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Đọc nội dung cuối bài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14E81E-AC12-8EC8-EB1D-735E5992D769}"/>
              </a:ext>
            </a:extLst>
          </p:cNvPr>
          <p:cNvSpPr txBox="1"/>
          <p:nvPr/>
        </p:nvSpPr>
        <p:spPr>
          <a:xfrm>
            <a:off x="1256819" y="3176687"/>
            <a:ext cx="16229779" cy="3775218"/>
          </a:xfrm>
          <a:prstGeom prst="roundRect">
            <a:avLst/>
          </a:prstGeom>
          <a:solidFill>
            <a:srgbClr val="DDEAB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Sản phẩm công nghệ trong gia đình được tạo ra để phục vụ cho cuộc sống. Cần giữ gìn chúng để sử dụng được tốt, an toàn và lâu bền.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EA444E-6473-BD53-1001-115B79DD5C4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5" t="4534" r="12262" b="12387"/>
          <a:stretch/>
        </p:blipFill>
        <p:spPr>
          <a:xfrm>
            <a:off x="12463627" y="5938047"/>
            <a:ext cx="4072206" cy="4326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29F9F45-33FE-A71A-2C95-43C5186AD27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23"/>
          <a:stretch/>
        </p:blipFill>
        <p:spPr>
          <a:xfrm>
            <a:off x="849542" y="6520738"/>
            <a:ext cx="4378074" cy="39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55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52888">
            <a:off x="-2355636" y="8173703"/>
            <a:ext cx="5403192" cy="31240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01084">
            <a:off x="681178" y="8556367"/>
            <a:ext cx="1205023" cy="11342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29454" y="-779456"/>
            <a:ext cx="3272835" cy="31300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69451">
            <a:off x="16084231" y="319440"/>
            <a:ext cx="808704" cy="761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82256">
            <a:off x="11978863" y="7902866"/>
            <a:ext cx="10054702" cy="8976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95936">
            <a:off x="723120" y="898509"/>
            <a:ext cx="2741311" cy="26416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721464" y="7706166"/>
            <a:ext cx="3344407" cy="24262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72137" y="6174228"/>
            <a:ext cx="1514634" cy="1923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28970">
            <a:off x="15327364" y="3793670"/>
            <a:ext cx="689545" cy="6895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855490" y="423395"/>
            <a:ext cx="420412" cy="605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470894" y="8955647"/>
            <a:ext cx="420412" cy="6053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29189">
            <a:off x="1830382" y="5896455"/>
            <a:ext cx="959230" cy="31393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3869445" y="4048889"/>
            <a:ext cx="5045668" cy="4365909"/>
            <a:chOff x="0" y="0"/>
            <a:chExt cx="1470772" cy="13735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0772" cy="1373563"/>
            </a:xfrm>
            <a:custGeom>
              <a:avLst/>
              <a:gdLst/>
              <a:ahLst/>
              <a:cxnLst/>
              <a:rect l="l" t="t" r="r" b="b"/>
              <a:pathLst>
                <a:path w="1470772" h="1373563">
                  <a:moveTo>
                    <a:pt x="1346312" y="1373563"/>
                  </a:moveTo>
                  <a:lnTo>
                    <a:pt x="124460" y="1373563"/>
                  </a:lnTo>
                  <a:cubicBezTo>
                    <a:pt x="55880" y="1373563"/>
                    <a:pt x="0" y="1317683"/>
                    <a:pt x="0" y="1249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6312" y="0"/>
                  </a:lnTo>
                  <a:cubicBezTo>
                    <a:pt x="1414892" y="0"/>
                    <a:pt x="1470772" y="55880"/>
                    <a:pt x="1470772" y="124460"/>
                  </a:cubicBezTo>
                  <a:lnTo>
                    <a:pt x="1470772" y="1249103"/>
                  </a:lnTo>
                  <a:cubicBezTo>
                    <a:pt x="1470772" y="1317683"/>
                    <a:pt x="1414892" y="1373563"/>
                    <a:pt x="1346312" y="1373563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372888" y="4048889"/>
            <a:ext cx="4934797" cy="4365909"/>
            <a:chOff x="0" y="0"/>
            <a:chExt cx="1470772" cy="13735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70772" cy="1373563"/>
            </a:xfrm>
            <a:custGeom>
              <a:avLst/>
              <a:gdLst/>
              <a:ahLst/>
              <a:cxnLst/>
              <a:rect l="l" t="t" r="r" b="b"/>
              <a:pathLst>
                <a:path w="1470772" h="1373563">
                  <a:moveTo>
                    <a:pt x="1346312" y="1373563"/>
                  </a:moveTo>
                  <a:lnTo>
                    <a:pt x="124460" y="1373563"/>
                  </a:lnTo>
                  <a:cubicBezTo>
                    <a:pt x="55880" y="1373563"/>
                    <a:pt x="0" y="1317683"/>
                    <a:pt x="0" y="1249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6312" y="0"/>
                  </a:lnTo>
                  <a:cubicBezTo>
                    <a:pt x="1414892" y="0"/>
                    <a:pt x="1470772" y="55880"/>
                    <a:pt x="1470772" y="124460"/>
                  </a:cubicBezTo>
                  <a:lnTo>
                    <a:pt x="1470772" y="1249103"/>
                  </a:lnTo>
                  <a:cubicBezTo>
                    <a:pt x="1470772" y="1317683"/>
                    <a:pt x="1414892" y="1373563"/>
                    <a:pt x="1346312" y="1373563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4237741" y="5110258"/>
            <a:ext cx="4224037" cy="298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lại nội dung trọng tâm của bài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067104E-1DE7-037C-1BA0-CED94A6FB393}"/>
              </a:ext>
            </a:extLst>
          </p:cNvPr>
          <p:cNvSpPr txBox="1"/>
          <p:nvPr/>
        </p:nvSpPr>
        <p:spPr>
          <a:xfrm>
            <a:off x="1983443" y="1462689"/>
            <a:ext cx="147318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="" xmlns:a16="http://schemas.microsoft.com/office/drawing/2014/main" id="{F9BF4278-1B8F-DC58-6A0E-81A4DC7571B6}"/>
              </a:ext>
            </a:extLst>
          </p:cNvPr>
          <p:cNvSpPr txBox="1"/>
          <p:nvPr/>
        </p:nvSpPr>
        <p:spPr>
          <a:xfrm>
            <a:off x="9511460" y="5110258"/>
            <a:ext cx="4674891" cy="298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Chuẩn bị cho bài học sau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Sử dụng đèn học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DBD320C-3454-B38F-15FA-116FC13188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0159" y="3787140"/>
            <a:ext cx="1219200" cy="121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6642E54-0527-1D9E-8AAA-D12AF4A318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80574" y="3787140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Users\Administrator\Desktop\hinh-nen-powerpoint-doc-dao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0019"/>
            <a:ext cx="18288000" cy="1043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320800" y="1371600"/>
            <a:ext cx="16002000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84" tIns="81642" rIns="163284" bIns="81642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400" kern="1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Thân ái chào tạm biệt!</a:t>
            </a:r>
          </a:p>
        </p:txBody>
      </p:sp>
      <p:sp>
        <p:nvSpPr>
          <p:cNvPr id="13316" name="WordArt 6"/>
          <p:cNvSpPr>
            <a:spLocks noChangeArrowheads="1" noChangeShapeType="1" noTextEdit="1"/>
          </p:cNvSpPr>
          <p:nvPr/>
        </p:nvSpPr>
        <p:spPr bwMode="auto">
          <a:xfrm>
            <a:off x="457200" y="9258300"/>
            <a:ext cx="11125200" cy="73580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3284" tIns="81642" rIns="163284" bIns="8164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400" b="1" kern="10">
                <a:solidFill>
                  <a:srgbClr val="7030A0"/>
                </a:solidFill>
                <a:latin typeface="Times New Roman"/>
                <a:cs typeface="Times New Roman"/>
              </a:rPr>
              <a:t>Giáo viên: Vũ Văn Kỷ</a:t>
            </a:r>
            <a:endParaRPr lang="en-US" sz="6400" b="1" kern="1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88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29972" y="855795"/>
            <a:ext cx="3005331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0949526" y="818384"/>
            <a:ext cx="3005331" cy="0"/>
          </a:xfrm>
          <a:prstGeom prst="line">
            <a:avLst/>
          </a:prstGeom>
          <a:ln w="123825" cap="rnd">
            <a:solidFill>
              <a:srgbClr val="3F3A6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614964" y="5722282"/>
            <a:ext cx="10906799" cy="12812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456">
            <a:off x="7700952" y="5701598"/>
            <a:ext cx="10830260" cy="127227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258982" y="1458800"/>
            <a:ext cx="10893480" cy="6087225"/>
            <a:chOff x="0" y="0"/>
            <a:chExt cx="3778914" cy="22532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8914" cy="2253205"/>
            </a:xfrm>
            <a:custGeom>
              <a:avLst/>
              <a:gdLst/>
              <a:ahLst/>
              <a:cxnLst/>
              <a:rect l="l" t="t" r="r" b="b"/>
              <a:pathLst>
                <a:path w="3778914" h="2253205">
                  <a:moveTo>
                    <a:pt x="3654454" y="2253205"/>
                  </a:moveTo>
                  <a:lnTo>
                    <a:pt x="124460" y="2253205"/>
                  </a:lnTo>
                  <a:cubicBezTo>
                    <a:pt x="55880" y="2253205"/>
                    <a:pt x="0" y="2197325"/>
                    <a:pt x="0" y="21287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4454" y="0"/>
                  </a:lnTo>
                  <a:cubicBezTo>
                    <a:pt x="3723034" y="0"/>
                    <a:pt x="3778914" y="55880"/>
                    <a:pt x="3778914" y="124460"/>
                  </a:cubicBezTo>
                  <a:lnTo>
                    <a:pt x="3778914" y="2128745"/>
                  </a:lnTo>
                  <a:cubicBezTo>
                    <a:pt x="3778914" y="2197325"/>
                    <a:pt x="3723034" y="2253205"/>
                    <a:pt x="3654454" y="2253205"/>
                  </a:cubicBezTo>
                  <a:close/>
                </a:path>
              </a:pathLst>
            </a:custGeom>
            <a:solidFill>
              <a:srgbClr val="EB8B8F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3181274" y="1229428"/>
            <a:ext cx="11127681" cy="0"/>
          </a:xfrm>
          <a:prstGeom prst="line">
            <a:avLst/>
          </a:prstGeom>
          <a:ln w="4667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194920" y="7307948"/>
            <a:ext cx="11127681" cy="0"/>
          </a:xfrm>
          <a:prstGeom prst="line">
            <a:avLst/>
          </a:prstGeom>
          <a:ln w="238125" cap="rnd">
            <a:solidFill>
              <a:srgbClr val="99B0D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3351414" y="1934255"/>
            <a:ext cx="10668290" cy="5147620"/>
            <a:chOff x="0" y="0"/>
            <a:chExt cx="4629134" cy="24432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29134" cy="2443256"/>
            </a:xfrm>
            <a:custGeom>
              <a:avLst/>
              <a:gdLst/>
              <a:ahLst/>
              <a:cxnLst/>
              <a:rect l="l" t="t" r="r" b="b"/>
              <a:pathLst>
                <a:path w="4629134" h="2443256">
                  <a:moveTo>
                    <a:pt x="4504674" y="2443256"/>
                  </a:moveTo>
                  <a:lnTo>
                    <a:pt x="124460" y="2443256"/>
                  </a:lnTo>
                  <a:cubicBezTo>
                    <a:pt x="55880" y="2443256"/>
                    <a:pt x="0" y="2387375"/>
                    <a:pt x="0" y="2318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04674" y="0"/>
                  </a:lnTo>
                  <a:cubicBezTo>
                    <a:pt x="4573255" y="0"/>
                    <a:pt x="4629134" y="55880"/>
                    <a:pt x="4629134" y="124460"/>
                  </a:cubicBezTo>
                  <a:lnTo>
                    <a:pt x="4629134" y="2318795"/>
                  </a:lnTo>
                  <a:cubicBezTo>
                    <a:pt x="4629134" y="2387376"/>
                    <a:pt x="4573255" y="2443256"/>
                    <a:pt x="4504674" y="2443256"/>
                  </a:cubicBezTo>
                  <a:close/>
                </a:path>
              </a:pathLst>
            </a:custGeom>
            <a:solidFill>
              <a:srgbClr val="FFF6F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653" y="6457634"/>
            <a:ext cx="1339228" cy="28006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0419">
            <a:off x="14991940" y="697307"/>
            <a:ext cx="2567251" cy="2473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86620" y="7857967"/>
            <a:ext cx="867380" cy="16797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08955" y="6673923"/>
            <a:ext cx="3158683" cy="25843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90797" y="5290245"/>
            <a:ext cx="504123" cy="7258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58761" y="8173526"/>
            <a:ext cx="504123" cy="7258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62884" y="7966111"/>
            <a:ext cx="216005" cy="311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63278" y="4941656"/>
            <a:ext cx="341358" cy="4914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00617" y="3754042"/>
            <a:ext cx="366182" cy="5272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47712" y="4241513"/>
            <a:ext cx="185132" cy="2665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903095">
            <a:off x="-320699" y="2011317"/>
            <a:ext cx="1433000" cy="8181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60008" flipH="1" flipV="1">
            <a:off x="17130418" y="4692407"/>
            <a:ext cx="1367456" cy="78069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444319" y="2716492"/>
            <a:ext cx="10417543" cy="2685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199" b="1">
                <a:solidFill>
                  <a:srgbClr val="3F3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</a:p>
          <a:p>
            <a:pPr algn="ctr">
              <a:lnSpc>
                <a:spcPct val="150000"/>
              </a:lnSpc>
            </a:pPr>
            <a:r>
              <a:rPr lang="en-US" sz="6199" b="1">
                <a:solidFill>
                  <a:srgbClr val="3F3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VÀ CÔNG NGHỆ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E1650AB-2017-04D4-433D-85AC1D3375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11606" y="8583434"/>
            <a:ext cx="2353260" cy="1390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67400" y="-3034330"/>
            <a:ext cx="13717189" cy="12122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3098" y="-2506887"/>
            <a:ext cx="4395804" cy="42039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63072" y="9503873"/>
            <a:ext cx="3084951" cy="29503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772400" y="1459118"/>
            <a:ext cx="7723428" cy="910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17679" y="3300152"/>
            <a:ext cx="8472292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Đối tượng tự nhiên và sản phẩm công nghệ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21617" y="3757294"/>
            <a:ext cx="648291" cy="8415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785535" y="7438966"/>
            <a:ext cx="648291" cy="841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85535" y="959107"/>
            <a:ext cx="737993" cy="737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447606">
            <a:off x="16269325" y="9067477"/>
            <a:ext cx="555293" cy="555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875016">
            <a:off x="-226811" y="657994"/>
            <a:ext cx="1423870" cy="134021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58011" y="2971289"/>
            <a:ext cx="5915676" cy="6546523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="" xmlns:a16="http://schemas.microsoft.com/office/drawing/2014/main" id="{496D6227-4693-A32E-961B-CBF35F23523C}"/>
              </a:ext>
            </a:extLst>
          </p:cNvPr>
          <p:cNvSpPr txBox="1"/>
          <p:nvPr/>
        </p:nvSpPr>
        <p:spPr>
          <a:xfrm>
            <a:off x="9650971" y="5768656"/>
            <a:ext cx="723900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Sản phẩm công nghệ trong gia đình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E008929-6B69-6F60-192A-67DE81A17583}"/>
              </a:ext>
            </a:extLst>
          </p:cNvPr>
          <p:cNvSpPr/>
          <p:nvPr/>
        </p:nvSpPr>
        <p:spPr>
          <a:xfrm>
            <a:off x="6859004" y="3290490"/>
            <a:ext cx="1367865" cy="13438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C91D079-FD6F-374F-BE1F-2A2AB5B2ABC5}"/>
              </a:ext>
            </a:extLst>
          </p:cNvPr>
          <p:cNvSpPr/>
          <p:nvPr/>
        </p:nvSpPr>
        <p:spPr>
          <a:xfrm>
            <a:off x="7733746" y="5872582"/>
            <a:ext cx="1367865" cy="13438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086AC0-CC39-146E-DF0C-9D9D307C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47" y="4072112"/>
            <a:ext cx="14389926" cy="6802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19815" y="1019581"/>
            <a:ext cx="14363791" cy="530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9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1. Đối tượng tự nhiên và sản phẩm công nghệ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15367">
            <a:off x="-7700373" y="4347160"/>
            <a:ext cx="11419491" cy="6602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06A933-1F1A-380F-E3E6-3330F45B1353}"/>
              </a:ext>
            </a:extLst>
          </p:cNvPr>
          <p:cNvSpPr txBox="1"/>
          <p:nvPr/>
        </p:nvSpPr>
        <p:spPr>
          <a:xfrm>
            <a:off x="1479894" y="1779137"/>
            <a:ext cx="12542075" cy="254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do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7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62210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15367">
            <a:off x="-7700373" y="4347160"/>
            <a:ext cx="11419491" cy="6602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086AC0-CC39-146E-DF0C-9D9D307C9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8" y="-347837"/>
            <a:ext cx="15179254" cy="71756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575963">
            <a:off x="2810488" y="9639385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11200" y="9732598"/>
            <a:ext cx="902286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06A933-1F1A-380F-E3E6-3330F45B1353}"/>
              </a:ext>
            </a:extLst>
          </p:cNvPr>
          <p:cNvSpPr txBox="1"/>
          <p:nvPr/>
        </p:nvSpPr>
        <p:spPr>
          <a:xfrm>
            <a:off x="1972829" y="5920972"/>
            <a:ext cx="13871362" cy="340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Cây cối, núi đá … là những sự vật có trong tự nhiên là thứ con người không tạo ra được.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Sách vở, nhà cửa… là của cải, vật dụng do con người làm ra.</a:t>
            </a:r>
          </a:p>
        </p:txBody>
      </p:sp>
    </p:spTree>
    <p:extLst>
      <p:ext uri="{BB962C8B-B14F-4D97-AF65-F5344CB8AC3E}">
        <p14:creationId xmlns:p14="http://schemas.microsoft.com/office/powerpoint/2010/main" xmlns="" val="185096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15367">
            <a:off x="-7700373" y="4347160"/>
            <a:ext cx="11419491" cy="66025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575963">
            <a:off x="2810488" y="9639385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486846">
            <a:off x="14956833" y="339600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031750" y="8490267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11200" y="9732598"/>
            <a:ext cx="902286" cy="493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06A933-1F1A-380F-E3E6-3330F45B1353}"/>
              </a:ext>
            </a:extLst>
          </p:cNvPr>
          <p:cNvSpPr txBox="1"/>
          <p:nvPr/>
        </p:nvSpPr>
        <p:spPr>
          <a:xfrm>
            <a:off x="1134629" y="4296024"/>
            <a:ext cx="8009371" cy="169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Rừng và hang động</a:t>
            </a:r>
          </a:p>
          <a:p>
            <a:pPr algn="ctr">
              <a:lnSpc>
                <a:spcPct val="150000"/>
              </a:lnSpc>
            </a:pPr>
            <a:r>
              <a:rPr lang="en-US" sz="3700" b="1">
                <a:latin typeface="Arial" panose="020B0604020202020204" pitchFamily="34" charset="0"/>
                <a:cs typeface="Arial" panose="020B0604020202020204" pitchFamily="34" charset="0"/>
              </a:rPr>
              <a:t>Là các đối tượng tự nhiên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53D67B-2D08-3D77-EA2B-3339ED731B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2732" y="949373"/>
            <a:ext cx="4723652" cy="3150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142139-78CE-04BD-0505-BE844555973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75133" y="949373"/>
            <a:ext cx="4723652" cy="314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A790D40-9B7B-CFEC-205B-67ACF6A7DB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64484" y="6387944"/>
            <a:ext cx="5244815" cy="3078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31E5B8-A7DF-9F50-A167-BB68AA012E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71703" y="6387944"/>
            <a:ext cx="4617331" cy="3078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BA62294-CD27-81F2-8FEE-543BD330BF8E}"/>
              </a:ext>
            </a:extLst>
          </p:cNvPr>
          <p:cNvSpPr txBox="1"/>
          <p:nvPr/>
        </p:nvSpPr>
        <p:spPr>
          <a:xfrm>
            <a:off x="8910244" y="4293662"/>
            <a:ext cx="8009371" cy="169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Sách vở và nhà cửa</a:t>
            </a:r>
          </a:p>
          <a:p>
            <a:pPr algn="ctr">
              <a:lnSpc>
                <a:spcPct val="150000"/>
              </a:lnSpc>
            </a:pPr>
            <a:r>
              <a:rPr lang="en-US" sz="3700" b="1">
                <a:latin typeface="Arial" panose="020B0604020202020204" pitchFamily="34" charset="0"/>
                <a:cs typeface="Arial" panose="020B0604020202020204" pitchFamily="34" charset="0"/>
              </a:rPr>
              <a:t>Là sản phẩm công nghệ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B2AD397-6E21-4FC5-EA23-E0492CEF8A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065" y="6760293"/>
            <a:ext cx="5670449" cy="29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32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6772" y="1632914"/>
            <a:ext cx="12314457" cy="6837273"/>
            <a:chOff x="0" y="0"/>
            <a:chExt cx="8815460" cy="4894548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819672" cy="4894548"/>
            </a:xfrm>
            <a:custGeom>
              <a:avLst/>
              <a:gdLst/>
              <a:ahLst/>
              <a:cxnLst/>
              <a:rect l="l" t="t" r="r" b="b"/>
              <a:pathLst>
                <a:path w="8819672" h="4894548">
                  <a:moveTo>
                    <a:pt x="278431" y="16918"/>
                  </a:moveTo>
                  <a:cubicBezTo>
                    <a:pt x="278431" y="16918"/>
                    <a:pt x="604014" y="12258"/>
                    <a:pt x="1027124" y="12454"/>
                  </a:cubicBezTo>
                  <a:cubicBezTo>
                    <a:pt x="7065745" y="12671"/>
                    <a:pt x="8545604" y="0"/>
                    <a:pt x="8545604" y="0"/>
                  </a:cubicBezTo>
                  <a:cubicBezTo>
                    <a:pt x="8613067" y="0"/>
                    <a:pt x="8689005" y="0"/>
                    <a:pt x="8767778" y="85073"/>
                  </a:cubicBezTo>
                  <a:cubicBezTo>
                    <a:pt x="8810756" y="131488"/>
                    <a:pt x="8811824" y="240224"/>
                    <a:pt x="8812229" y="320281"/>
                  </a:cubicBezTo>
                  <a:cubicBezTo>
                    <a:pt x="8812229" y="320281"/>
                    <a:pt x="8810525" y="3427200"/>
                    <a:pt x="8810525" y="4131964"/>
                  </a:cubicBezTo>
                  <a:cubicBezTo>
                    <a:pt x="8810525" y="4346123"/>
                    <a:pt x="8819673" y="4645302"/>
                    <a:pt x="8819673" y="4645302"/>
                  </a:cubicBezTo>
                  <a:cubicBezTo>
                    <a:pt x="8819673" y="4773971"/>
                    <a:pt x="8815503" y="4894548"/>
                    <a:pt x="8562665" y="4886414"/>
                  </a:cubicBezTo>
                  <a:cubicBezTo>
                    <a:pt x="8562665" y="4886414"/>
                    <a:pt x="8186193" y="4866115"/>
                    <a:pt x="7282005" y="4873714"/>
                  </a:cubicBezTo>
                  <a:cubicBezTo>
                    <a:pt x="2183461" y="4881848"/>
                    <a:pt x="304023" y="4894548"/>
                    <a:pt x="304023" y="4894548"/>
                  </a:cubicBezTo>
                  <a:cubicBezTo>
                    <a:pt x="132548" y="4894548"/>
                    <a:pt x="4213" y="4793479"/>
                    <a:pt x="8532" y="4590932"/>
                  </a:cubicBezTo>
                  <a:cubicBezTo>
                    <a:pt x="8532" y="4590932"/>
                    <a:pt x="9630" y="4092391"/>
                    <a:pt x="4815" y="135740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6DBC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507883" y="3405949"/>
            <a:ext cx="11272234" cy="4465633"/>
            <a:chOff x="0" y="0"/>
            <a:chExt cx="14217235" cy="3705331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4223626" cy="3711934"/>
            </a:xfrm>
            <a:custGeom>
              <a:avLst/>
              <a:gdLst/>
              <a:ahLst/>
              <a:cxnLst/>
              <a:rect l="l" t="t" r="r" b="b"/>
              <a:pathLst>
                <a:path w="14223626" h="3711934">
                  <a:moveTo>
                    <a:pt x="13595848" y="3657456"/>
                  </a:moveTo>
                  <a:cubicBezTo>
                    <a:pt x="13595848" y="3657456"/>
                    <a:pt x="12864974" y="3711934"/>
                    <a:pt x="10922891" y="3709313"/>
                  </a:cubicBezTo>
                  <a:cubicBezTo>
                    <a:pt x="5178180" y="3707150"/>
                    <a:pt x="1057074" y="3699325"/>
                    <a:pt x="1057074" y="3699325"/>
                  </a:cubicBezTo>
                  <a:cubicBezTo>
                    <a:pt x="812932" y="3690491"/>
                    <a:pt x="449110" y="3669261"/>
                    <a:pt x="282371" y="3611083"/>
                  </a:cubicBezTo>
                  <a:cubicBezTo>
                    <a:pt x="4469" y="3514120"/>
                    <a:pt x="0" y="3340841"/>
                    <a:pt x="0" y="2699811"/>
                  </a:cubicBezTo>
                  <a:lnTo>
                    <a:pt x="0" y="26997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7756" y="15681"/>
                    <a:pt x="8804623" y="7673"/>
                  </a:cubicBezTo>
                  <a:cubicBezTo>
                    <a:pt x="12646046" y="0"/>
                    <a:pt x="13362780" y="6979"/>
                    <a:pt x="13362780" y="6979"/>
                  </a:cubicBezTo>
                  <a:cubicBezTo>
                    <a:pt x="13731087" y="14458"/>
                    <a:pt x="13869347" y="42638"/>
                    <a:pt x="14067087" y="165219"/>
                  </a:cubicBezTo>
                  <a:cubicBezTo>
                    <a:pt x="14218104" y="258836"/>
                    <a:pt x="14223626" y="476157"/>
                    <a:pt x="14214486" y="2699784"/>
                  </a:cubicBezTo>
                  <a:lnTo>
                    <a:pt x="14214486" y="2699810"/>
                  </a:lnTo>
                  <a:cubicBezTo>
                    <a:pt x="14214484" y="3458806"/>
                    <a:pt x="14171701" y="3607394"/>
                    <a:pt x="13595848" y="3657456"/>
                  </a:cubicBezTo>
                  <a:close/>
                </a:path>
              </a:pathLst>
            </a:custGeom>
            <a:solidFill>
              <a:srgbClr val="FDFDF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788060" y="2355345"/>
            <a:ext cx="1081771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9590" y="3843428"/>
            <a:ext cx="10594901" cy="357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lvl="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4000"/>
              <a:t>Đối tượng tự nhiên là những sự vật (vật) có sẵn trong tự nhiên. </a:t>
            </a:r>
          </a:p>
          <a:p>
            <a:pPr marL="571500" lvl="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vi-VN" sz="4000"/>
              <a:t>Sản phẩm công nghệ là những vật do con người tạo ra.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28934">
            <a:off x="-3452602" y="6212741"/>
            <a:ext cx="11002687" cy="129253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55025">
            <a:off x="14350017" y="-3219411"/>
            <a:ext cx="4174190" cy="4903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4113" y="6343748"/>
            <a:ext cx="1684629" cy="35229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03916" y="8274324"/>
            <a:ext cx="2070512" cy="15924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94367" y="374944"/>
            <a:ext cx="3225768" cy="311433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3068" y="4432868"/>
            <a:ext cx="583359" cy="5833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428970">
            <a:off x="12264180" y="8913527"/>
            <a:ext cx="689545" cy="6895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531952">
            <a:off x="3166164" y="1276876"/>
            <a:ext cx="1243793" cy="407059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2560680">
            <a:off x="16167888" y="5439797"/>
            <a:ext cx="538448" cy="466296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59921"/>
            </a:solid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93AFFC-5E05-85D7-A1AD-89E968C9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62" y="2880751"/>
            <a:ext cx="9760910" cy="6694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75223">
            <a:off x="13100005" y="-4851653"/>
            <a:ext cx="4670723" cy="8589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082276">
            <a:off x="13528972" y="5544205"/>
            <a:ext cx="5157790" cy="9485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779846">
            <a:off x="-609447" y="-182074"/>
            <a:ext cx="1568231" cy="1476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68800" y="1459786"/>
            <a:ext cx="417798" cy="417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75963">
            <a:off x="3099453" y="9013919"/>
            <a:ext cx="365155" cy="3651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83760">
            <a:off x="645597" y="2282740"/>
            <a:ext cx="791658" cy="2590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86846">
            <a:off x="14347235" y="612177"/>
            <a:ext cx="247073" cy="726686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 rot="1238497">
            <a:off x="16123995" y="8722514"/>
            <a:ext cx="449855" cy="389575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A54F"/>
            </a:solidFill>
          </p:spPr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0337813-4E14-AA10-3B75-B096387306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48994" y="9196496"/>
            <a:ext cx="902286" cy="4938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15367">
            <a:off x="-8467744" y="4469536"/>
            <a:ext cx="11419491" cy="6602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6FE6E8-91BD-C11D-EEEC-398A37814F27}"/>
              </a:ext>
            </a:extLst>
          </p:cNvPr>
          <p:cNvSpPr txBox="1"/>
          <p:nvPr/>
        </p:nvSpPr>
        <p:spPr>
          <a:xfrm>
            <a:off x="7762662" y="1028899"/>
            <a:ext cx="42459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820EE5-BECC-BD7F-57E7-B62B43D6B4A8}"/>
              </a:ext>
            </a:extLst>
          </p:cNvPr>
          <p:cNvSpPr txBox="1"/>
          <p:nvPr/>
        </p:nvSpPr>
        <p:spPr>
          <a:xfrm>
            <a:off x="5295071" y="2461619"/>
            <a:ext cx="87562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“Ai kể đúng?”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4135F3-FE5A-A7BA-DEE7-EF254A2CA327}"/>
              </a:ext>
            </a:extLst>
          </p:cNvPr>
          <p:cNvSpPr txBox="1"/>
          <p:nvPr/>
        </p:nvSpPr>
        <p:spPr>
          <a:xfrm>
            <a:off x="10201355" y="4325090"/>
            <a:ext cx="8086645" cy="403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Dựa vào khái niệm sản phẩm tự nhiên, sản phẩm công nghệ.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Em hãy kể tên và phân loại các sản phẩm mà em biết cho đúng.</a:t>
            </a:r>
          </a:p>
        </p:txBody>
      </p:sp>
    </p:spTree>
    <p:extLst>
      <p:ext uri="{BB962C8B-B14F-4D97-AF65-F5344CB8AC3E}">
        <p14:creationId xmlns:p14="http://schemas.microsoft.com/office/powerpoint/2010/main" xmlns="" val="213095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651</Words>
  <Application>Microsoft Office PowerPoint</Application>
  <PresentationFormat>Custom</PresentationFormat>
  <Paragraphs>87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Calibri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Rules and Reminders For Online Classes Education Presentation</dc:title>
  <cp:lastModifiedBy>Admin</cp:lastModifiedBy>
  <cp:revision>14</cp:revision>
  <dcterms:created xsi:type="dcterms:W3CDTF">2006-08-16T00:00:00Z</dcterms:created>
  <dcterms:modified xsi:type="dcterms:W3CDTF">2023-09-07T08:53:31Z</dcterms:modified>
  <dc:identifier>DAFGdhCAvJA</dc:identifier>
</cp:coreProperties>
</file>