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6" r:id="rId2"/>
    <p:sldId id="289" r:id="rId3"/>
    <p:sldId id="337" r:id="rId4"/>
    <p:sldId id="338" r:id="rId5"/>
    <p:sldId id="257" r:id="rId6"/>
    <p:sldId id="339" r:id="rId7"/>
    <p:sldId id="283" r:id="rId8"/>
    <p:sldId id="340" r:id="rId9"/>
    <p:sldId id="292" r:id="rId10"/>
    <p:sldId id="341" r:id="rId11"/>
    <p:sldId id="346" r:id="rId12"/>
    <p:sldId id="342" r:id="rId13"/>
    <p:sldId id="343" r:id="rId14"/>
    <p:sldId id="344" r:id="rId15"/>
    <p:sldId id="345" r:id="rId16"/>
    <p:sldId id="29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FC6"/>
    <a:srgbClr val="CC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38" autoAdjust="0"/>
    <p:restoredTop sz="94660"/>
  </p:normalViewPr>
  <p:slideViewPr>
    <p:cSldViewPr snapToGrid="0">
      <p:cViewPr varScale="1">
        <p:scale>
          <a:sx n="33" d="100"/>
          <a:sy n="33" d="100"/>
        </p:scale>
        <p:origin x="84" y="6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50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0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6D7659-EA71-8BDE-14A7-E99906CF2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F14E2A-5C85-CDBD-5375-5BC044345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B4A548-479C-CED7-AE08-5DBB9A9F6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2025/1/8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5B0E689-9876-A136-BDDD-11CFA34709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710" y="-108539"/>
            <a:ext cx="2288710" cy="22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6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wav"/><Relationship Id="rId7" Type="http://schemas.openxmlformats.org/officeDocument/2006/relationships/image" Target="../media/image28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3" y="-794110"/>
            <a:ext cx="11046373" cy="72919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1BD626E1-7AF1-4AE4-5908-486FCB7F5062}"/>
              </a:ext>
            </a:extLst>
          </p:cNvPr>
          <p:cNvGrpSpPr/>
          <p:nvPr/>
        </p:nvGrpSpPr>
        <p:grpSpPr>
          <a:xfrm rot="322580">
            <a:off x="2186563" y="2075545"/>
            <a:ext cx="8868044" cy="2606161"/>
            <a:chOff x="2531576" y="2305172"/>
            <a:chExt cx="7075019" cy="200681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913DDC-DB95-48F5-95E3-922B290A1989}"/>
                </a:ext>
              </a:extLst>
            </p:cNvPr>
            <p:cNvSpPr txBox="1"/>
            <p:nvPr/>
          </p:nvSpPr>
          <p:spPr>
            <a:xfrm rot="21332577">
              <a:off x="2697795" y="2305172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Toán 3</a:t>
              </a:r>
              <a:endParaRPr lang="zh-CN" altLang="en-US" sz="80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AE65F5EC-D59D-2A26-9D7C-D14DC2A096A9}"/>
                </a:ext>
              </a:extLst>
            </p:cNvPr>
            <p:cNvSpPr txBox="1"/>
            <p:nvPr/>
          </p:nvSpPr>
          <p:spPr>
            <a:xfrm rot="21332577">
              <a:off x="2531576" y="2344917"/>
              <a:ext cx="6908800" cy="196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Chào</a:t>
              </a:r>
              <a:r>
                <a:rPr lang="en-US" altLang="zh-CN" sz="80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mừng</a:t>
              </a:r>
              <a:r>
                <a:rPr lang="en-US" altLang="zh-CN" sz="80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cô</a:t>
              </a:r>
              <a:r>
                <a:rPr lang="en-US" altLang="zh-CN" sz="80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giáo</a:t>
              </a:r>
              <a:r>
                <a:rPr lang="en-US" altLang="zh-CN" sz="80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về</a:t>
              </a:r>
              <a:r>
                <a:rPr lang="en-US" altLang="zh-CN" sz="80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dự</a:t>
              </a:r>
              <a:r>
                <a:rPr lang="en-US" altLang="zh-CN" sz="80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giờ</a:t>
              </a:r>
              <a:r>
                <a:rPr lang="en-US" altLang="zh-CN" sz="80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, </a:t>
              </a:r>
              <a:r>
                <a:rPr lang="en-US" altLang="zh-CN" sz="80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thăm</a:t>
              </a:r>
              <a:r>
                <a:rPr lang="en-US" altLang="zh-CN" sz="80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lớp</a:t>
              </a:r>
              <a:endParaRPr lang="zh-CN" alt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pic>
        <p:nvPicPr>
          <p:cNvPr id="13" name="Hình ảnh 1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883368B5-A497-1D97-9706-9165F517F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02" y="3154079"/>
            <a:ext cx="4994110" cy="35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16269" y="376769"/>
            <a:ext cx="9721631" cy="4627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C1A3F-9561-46BD-B85E-CCBCC5205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6562">
            <a:off x="3062356" y="956599"/>
            <a:ext cx="3793778" cy="10575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56326-0BCD-48BD-A3FD-C3B6C1B29875}"/>
              </a:ext>
            </a:extLst>
          </p:cNvPr>
          <p:cNvSpPr txBox="1"/>
          <p:nvPr/>
        </p:nvSpPr>
        <p:spPr>
          <a:xfrm>
            <a:off x="3822701" y="789112"/>
            <a:ext cx="6123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THI TIẾP SỨC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90DF0B-1661-4520-A05C-7AC9B094D854}"/>
              </a:ext>
            </a:extLst>
          </p:cNvPr>
          <p:cNvSpPr txBox="1"/>
          <p:nvPr/>
        </p:nvSpPr>
        <p:spPr>
          <a:xfrm>
            <a:off x="1749580" y="2193974"/>
            <a:ext cx="9055007" cy="123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6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em trong nhóm nối tiếp nhau lên bảng, gắn các tên riêng theo đúng thứ tự trong bảng chữ cái.</a:t>
            </a:r>
            <a:endParaRPr lang="en-US" sz="2667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74D33B64-64B3-4C4D-9F7E-84B6C0C1D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64499" y="3797301"/>
            <a:ext cx="7519255" cy="28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2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09903" y="168165"/>
            <a:ext cx="11399991" cy="62950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014" y="-73742"/>
            <a:ext cx="1604399" cy="1984064"/>
          </a:xfrm>
          <a:prstGeom prst="rect">
            <a:avLst/>
          </a:prstGeom>
        </p:spPr>
      </p:pic>
      <p:pic>
        <p:nvPicPr>
          <p:cNvPr id="6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3664374"/>
            <a:ext cx="2316121" cy="3435534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6469" y="5306154"/>
            <a:ext cx="1640797" cy="15995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3A333D-0640-4696-85DD-3164E0CC821E}"/>
              </a:ext>
            </a:extLst>
          </p:cNvPr>
          <p:cNvSpPr txBox="1"/>
          <p:nvPr/>
        </p:nvSpPr>
        <p:spPr>
          <a:xfrm>
            <a:off x="838200" y="869633"/>
            <a:ext cx="11450320" cy="62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Ø"/>
            </a:pPr>
            <a:r>
              <a:rPr lang="nl-NL" sz="26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Sắp xếp các tên riêng sau đây theo thứ tự trong bảng chữ cái:</a:t>
            </a:r>
            <a:endParaRPr lang="en-US" sz="2667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111753" y="3149819"/>
            <a:ext cx="1844403" cy="111409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Nhã</a:t>
            </a:r>
            <a:endParaRPr lang="en-US" sz="28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39" name="Cloud 38"/>
          <p:cNvSpPr/>
          <p:nvPr/>
        </p:nvSpPr>
        <p:spPr>
          <a:xfrm>
            <a:off x="1494476" y="1809216"/>
            <a:ext cx="1844403" cy="1114096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UTM Aristote" panose="02040603050506020204" pitchFamily="18" charset="0"/>
              </a:rPr>
              <a:t>Chi</a:t>
            </a:r>
            <a:endParaRPr lang="en-US" sz="28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6621725" y="4581685"/>
            <a:ext cx="1844403" cy="1114096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Thi</a:t>
            </a:r>
            <a:endParaRPr lang="en-US" sz="30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2" name="Cloud 41"/>
          <p:cNvSpPr/>
          <p:nvPr/>
        </p:nvSpPr>
        <p:spPr>
          <a:xfrm>
            <a:off x="9191997" y="4577394"/>
            <a:ext cx="1908558" cy="1114096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Trúc</a:t>
            </a:r>
            <a:endParaRPr lang="en-US" sz="30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3" name="Cloud 42"/>
          <p:cNvSpPr/>
          <p:nvPr/>
        </p:nvSpPr>
        <p:spPr>
          <a:xfrm>
            <a:off x="8805288" y="1835445"/>
            <a:ext cx="1844403" cy="1114096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Ngân</a:t>
            </a:r>
            <a:endParaRPr lang="en-US" sz="24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4" name="Cloud 43"/>
          <p:cNvSpPr/>
          <p:nvPr/>
        </p:nvSpPr>
        <p:spPr>
          <a:xfrm>
            <a:off x="6304609" y="1866501"/>
            <a:ext cx="1844403" cy="111409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Huệ</a:t>
            </a:r>
            <a:endParaRPr lang="en-US" sz="28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5" name="Cloud 44"/>
          <p:cNvSpPr/>
          <p:nvPr/>
        </p:nvSpPr>
        <p:spPr>
          <a:xfrm>
            <a:off x="3922083" y="1783897"/>
            <a:ext cx="1844403" cy="111409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Cúc</a:t>
            </a:r>
            <a:endParaRPr lang="en-US" sz="28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6" name="Cloud 45"/>
          <p:cNvSpPr/>
          <p:nvPr/>
        </p:nvSpPr>
        <p:spPr>
          <a:xfrm>
            <a:off x="7562073" y="3136956"/>
            <a:ext cx="1844403" cy="111409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Phượng</a:t>
            </a:r>
            <a:endParaRPr lang="en-US" sz="17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2675048" y="3165132"/>
            <a:ext cx="1844403" cy="111409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Ngọc</a:t>
            </a:r>
            <a:endParaRPr lang="en-US" sz="26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8" name="Cloud 47"/>
          <p:cNvSpPr/>
          <p:nvPr/>
        </p:nvSpPr>
        <p:spPr>
          <a:xfrm>
            <a:off x="4025289" y="4577394"/>
            <a:ext cx="1844403" cy="1114096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Quyên</a:t>
            </a:r>
            <a:endParaRPr lang="en-US" sz="23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5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3AA7C2-78D8-42D0-BA60-973A70FFED79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5352898" y="671364"/>
            <a:ext cx="5414397" cy="4067472"/>
            <a:chOff x="0" y="0"/>
            <a:chExt cx="4828540" cy="471678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961D881-753B-46B1-BFAA-ECF0EC2D8FE6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FE9D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800"/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65453D38-1FC5-4406-B054-616DEC8CB0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8511" y="2991960"/>
            <a:ext cx="3263221" cy="2737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994DB9-006F-4482-953A-BF02279C9E44}"/>
              </a:ext>
            </a:extLst>
          </p:cNvPr>
          <p:cNvSpPr txBox="1"/>
          <p:nvPr/>
        </p:nvSpPr>
        <p:spPr>
          <a:xfrm>
            <a:off x="5721987" y="1554432"/>
            <a:ext cx="4670521" cy="230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b="1">
                <a:latin typeface="UTM Avo" panose="02040603050506020204" pitchFamily="18" charset="0"/>
                <a:cs typeface="Arial" panose="020B0604020202020204" pitchFamily="34" charset="0"/>
              </a:rPr>
              <a:t>TÌM VÀ ĐẶT CÂU VỚI TỪ CÓ NGHĨA GIỐNG NHAU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49EDA43-AAC0-4780-A1EE-7BB8EB43B5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9492" y="1633152"/>
            <a:ext cx="1536177" cy="214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33400" y="218965"/>
            <a:ext cx="11276494" cy="55468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9D8F3810-AADF-49BB-B413-9BE12AD31041}"/>
              </a:ext>
            </a:extLst>
          </p:cNvPr>
          <p:cNvSpPr/>
          <p:nvPr/>
        </p:nvSpPr>
        <p:spPr>
          <a:xfrm>
            <a:off x="4017166" y="334952"/>
            <a:ext cx="4354780" cy="71479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 VÀ LÀM BÀI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ED13C-51D0-42A2-ADF9-08A82DE68C35}"/>
              </a:ext>
            </a:extLst>
          </p:cNvPr>
          <p:cNvSpPr txBox="1"/>
          <p:nvPr/>
        </p:nvSpPr>
        <p:spPr>
          <a:xfrm>
            <a:off x="838200" y="1081611"/>
            <a:ext cx="10886440" cy="255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133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Những con ngan nhỏ, mới nở được ba hôm, chỉ to hơn cái trứng một tí. Chúng có bộ lông </a:t>
            </a:r>
            <a:r>
              <a:rPr lang="nl-NL" sz="2133" b="1" i="1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vàng óng</a:t>
            </a:r>
            <a:r>
              <a:rPr lang="nl-NL" sz="2133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Đôi mắt chỉ bằng hột cườm, </a:t>
            </a:r>
            <a:r>
              <a:rPr lang="nl-NL" sz="2133" b="1" i="1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đen nhánh</a:t>
            </a:r>
            <a:r>
              <a:rPr lang="nl-NL" sz="2133" i="1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133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hạt huyền, lúc nào cũng long lanh đưa đi đưa lại như có nước. Cái đầu xinh xinh, vàng nuột và ở dưới bụng lủn chủn hai cái chân bé tí màu </a:t>
            </a:r>
            <a:r>
              <a:rPr lang="nl-NL" sz="2133" b="1" i="1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đỏ hồng</a:t>
            </a:r>
            <a:r>
              <a:rPr lang="nl-NL" sz="2133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nl-NL" sz="2133" i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 Tô Hoài</a:t>
            </a:r>
            <a:endParaRPr lang="en-US" sz="2133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age83.png">
            <a:extLst>
              <a:ext uri="{FF2B5EF4-FFF2-40B4-BE49-F238E27FC236}">
                <a16:creationId xmlns:a16="http://schemas.microsoft.com/office/drawing/2014/main" id="{21722D3A-41E1-46AF-AF76-F2CC8EE02303}"/>
              </a:ext>
            </a:extLst>
          </p:cNvPr>
          <p:cNvPicPr/>
          <p:nvPr/>
        </p:nvPicPr>
        <p:blipFill rotWithShape="1">
          <a:blip r:embed="rId2"/>
          <a:srcRect l="2989" t="3410" r="2667" b="5837"/>
          <a:stretch/>
        </p:blipFill>
        <p:spPr>
          <a:xfrm>
            <a:off x="1285320" y="3417820"/>
            <a:ext cx="3298548" cy="2120737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559E54-4BF6-440D-8E46-B1A7FEBAC590}"/>
              </a:ext>
            </a:extLst>
          </p:cNvPr>
          <p:cNvSpPr txBox="1"/>
          <p:nvPr/>
        </p:nvSpPr>
        <p:spPr>
          <a:xfrm>
            <a:off x="5036820" y="3704682"/>
            <a:ext cx="6316980" cy="1844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1" indent="-228611" algn="just">
              <a:lnSpc>
                <a:spcPct val="150000"/>
              </a:lnSpc>
              <a:spcBef>
                <a:spcPts val="67"/>
              </a:spcBef>
              <a:spcAft>
                <a:spcPts val="667"/>
              </a:spcAft>
              <a:buFont typeface="+mj-lt"/>
              <a:buAutoNum type="alphaLcParenR"/>
            </a:pPr>
            <a:r>
              <a:rPr lang="nl-NL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Tìm từ có nghĩa giống mỗi từ in đậm trong đoạn văn.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11" indent="-228611" algn="just">
              <a:lnSpc>
                <a:spcPct val="150000"/>
              </a:lnSpc>
              <a:spcAft>
                <a:spcPts val="67"/>
              </a:spcAft>
              <a:buFont typeface="+mj-lt"/>
              <a:buAutoNum type="alphaLcParenR"/>
            </a:pPr>
            <a:r>
              <a:rPr lang="nl-NL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Đặt câu với mỗi từ em vừa tìm được. 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33400" y="218965"/>
            <a:ext cx="11276494" cy="55468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19">
            <a:extLst>
              <a:ext uri="{FF2B5EF4-FFF2-40B4-BE49-F238E27FC236}">
                <a16:creationId xmlns:a16="http://schemas.microsoft.com/office/drawing/2014/main" id="{6BA0DB8D-9A50-4AB0-AED7-7B83ECAAF908}"/>
              </a:ext>
            </a:extLst>
          </p:cNvPr>
          <p:cNvSpPr/>
          <p:nvPr/>
        </p:nvSpPr>
        <p:spPr>
          <a:xfrm>
            <a:off x="685800" y="645073"/>
            <a:ext cx="10909300" cy="992620"/>
          </a:xfrm>
          <a:prstGeom prst="wedgeRectCallou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Vàng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óng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nl-NL" sz="25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vàng ươm, vàng tươi, vàng hoe, vàng sẫm, vàng vàng,....</a:t>
            </a:r>
            <a:endParaRPr lang="en-US" sz="25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20">
            <a:extLst>
              <a:ext uri="{FF2B5EF4-FFF2-40B4-BE49-F238E27FC236}">
                <a16:creationId xmlns:a16="http://schemas.microsoft.com/office/drawing/2014/main" id="{287E874A-E1AD-440E-A765-0FA3F758E2F8}"/>
              </a:ext>
            </a:extLst>
          </p:cNvPr>
          <p:cNvSpPr/>
          <p:nvPr/>
        </p:nvSpPr>
        <p:spPr>
          <a:xfrm>
            <a:off x="685800" y="2394472"/>
            <a:ext cx="10909300" cy="992620"/>
          </a:xfrm>
          <a:prstGeom prst="wedgeRectCallout">
            <a:avLst>
              <a:gd name="adj1" fmla="val -21705"/>
              <a:gd name="adj2" fmla="val 79438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5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Đen nhánh: </a:t>
            </a:r>
            <a:r>
              <a:rPr lang="nl-NL" sz="25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đen láy, đen giòn, đen sì, đen kịt, đen thui, đen đen.</a:t>
            </a:r>
            <a:endParaRPr lang="en-US" sz="25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Speech Bubble: Rectangle 21">
            <a:extLst>
              <a:ext uri="{FF2B5EF4-FFF2-40B4-BE49-F238E27FC236}">
                <a16:creationId xmlns:a16="http://schemas.microsoft.com/office/drawing/2014/main" id="{68C1CA1E-BAB0-4447-8B30-B72A5D1A1807}"/>
              </a:ext>
            </a:extLst>
          </p:cNvPr>
          <p:cNvSpPr/>
          <p:nvPr/>
        </p:nvSpPr>
        <p:spPr>
          <a:xfrm>
            <a:off x="685800" y="4197178"/>
            <a:ext cx="10909300" cy="970280"/>
          </a:xfrm>
          <a:prstGeom prst="wedgeRectCallout">
            <a:avLst>
              <a:gd name="adj1" fmla="val -12108"/>
              <a:gd name="adj2" fmla="val -56998"/>
            </a:avLst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5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Đỏ hồng: </a:t>
            </a:r>
            <a:r>
              <a:rPr lang="nl-NL" sz="25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đỏ tươi, đỏ chót, đỏ ửng, đỏ rực, đỏ hoe, đỏ sẫm, đo đỏ.</a:t>
            </a:r>
            <a:endParaRPr lang="en-US" sz="25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33400" y="218965"/>
            <a:ext cx="11276494" cy="55468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206500" y="508000"/>
            <a:ext cx="9874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latin typeface="UTM Avo" panose="02040603050506020204" pitchFamily="18" charset="0"/>
                <a:cs typeface="Arial" panose="020B0604020202020204" pitchFamily="34" charset="0"/>
              </a:rPr>
              <a:t>Đặt câu với mỗi từ vừa tìm được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48A57-A79B-41E6-AAD2-E89126812576}"/>
              </a:ext>
            </a:extLst>
          </p:cNvPr>
          <p:cNvSpPr txBox="1"/>
          <p:nvPr/>
        </p:nvSpPr>
        <p:spPr>
          <a:xfrm>
            <a:off x="2463800" y="1294969"/>
            <a:ext cx="7852228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Ø"/>
            </a:pPr>
            <a:r>
              <a:rPr lang="nl-NL" sz="2667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em hãy viết câu vào </a:t>
            </a:r>
            <a:r>
              <a:rPr lang="nl-NL" sz="2667" i="1" dirty="0" smtClean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thẻ màu.</a:t>
            </a:r>
            <a:endParaRPr lang="en-US" sz="2667" i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90AA3656-4DAD-4AF4-A88B-E28C29A31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000" y="2195527"/>
            <a:ext cx="10591799" cy="856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0D6E6F-D301-43C5-A555-FDEB74B1C794}"/>
              </a:ext>
            </a:extLst>
          </p:cNvPr>
          <p:cNvSpPr txBox="1"/>
          <p:nvPr/>
        </p:nvSpPr>
        <p:spPr>
          <a:xfrm>
            <a:off x="1689100" y="2286868"/>
            <a:ext cx="8823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dirty="0" smtClean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Tổ 1: Đặt 1 câu có 1 từ đồng nghĩa với từ “vàng óng”.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90AA3656-4DAD-4AF4-A88B-E28C29A31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3262327"/>
            <a:ext cx="10591799" cy="8569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0D6E6F-D301-43C5-A555-FDEB74B1C794}"/>
              </a:ext>
            </a:extLst>
          </p:cNvPr>
          <p:cNvSpPr txBox="1"/>
          <p:nvPr/>
        </p:nvSpPr>
        <p:spPr>
          <a:xfrm>
            <a:off x="1841500" y="3353668"/>
            <a:ext cx="8823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dirty="0" smtClean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Tổ 2: Đặt 1 câu có 1 từ đồng nghĩa với từ “đen nhánh”.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90AA3656-4DAD-4AF4-A88B-E28C29A31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9800" y="4316427"/>
            <a:ext cx="10591799" cy="8569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0D6E6F-D301-43C5-A555-FDEB74B1C794}"/>
              </a:ext>
            </a:extLst>
          </p:cNvPr>
          <p:cNvSpPr txBox="1"/>
          <p:nvPr/>
        </p:nvSpPr>
        <p:spPr>
          <a:xfrm>
            <a:off x="1866900" y="4407768"/>
            <a:ext cx="8823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dirty="0" smtClean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Tổ 3: Đặt 1 câu có 1 từ đồng nghĩa với từ “đỏ hồng”.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1397BFE9-6D34-45B6-9D2F-60B1F76F6E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39384" y="5113416"/>
            <a:ext cx="2646693" cy="16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165982D-CB50-197B-9A11-5C8AF76A3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217" y="3665579"/>
            <a:ext cx="4385356" cy="2782621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7954DE3-C847-A6CD-39AE-7DAE1EC36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62" y="3242722"/>
            <a:ext cx="4567637" cy="320547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9FFB3F0C-B7DF-372D-8B64-CFDA8678CF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370" y="0"/>
            <a:ext cx="8410575" cy="541972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568F5E5-E9D5-E1F3-CA2F-1E9E843FFBA0}"/>
              </a:ext>
            </a:extLst>
          </p:cNvPr>
          <p:cNvSpPr txBox="1"/>
          <p:nvPr/>
        </p:nvSpPr>
        <p:spPr>
          <a:xfrm>
            <a:off x="3552496" y="2303368"/>
            <a:ext cx="5644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latin typeface="Dancing Script" pitchFamily="2" charset="0"/>
              </a:rPr>
              <a:t>Trân</a:t>
            </a:r>
            <a:r>
              <a:rPr lang="en-US" sz="5000" b="1" dirty="0" smtClean="0">
                <a:latin typeface="Dancing Script" pitchFamily="2" charset="0"/>
              </a:rPr>
              <a:t> </a:t>
            </a:r>
            <a:r>
              <a:rPr lang="en-US" sz="5000" b="1" dirty="0" err="1" smtClean="0">
                <a:latin typeface="Dancing Script" pitchFamily="2" charset="0"/>
              </a:rPr>
              <a:t>trọng</a:t>
            </a:r>
            <a:r>
              <a:rPr lang="en-US" sz="5000" b="1" dirty="0" smtClean="0">
                <a:latin typeface="Dancing Script" pitchFamily="2" charset="0"/>
              </a:rPr>
              <a:t> </a:t>
            </a:r>
            <a:r>
              <a:rPr lang="en-US" sz="5000" b="1" dirty="0" err="1" smtClean="0">
                <a:latin typeface="Dancing Script" pitchFamily="2" charset="0"/>
              </a:rPr>
              <a:t>cảm</a:t>
            </a:r>
            <a:r>
              <a:rPr lang="en-US" sz="5000" b="1" dirty="0" smtClean="0">
                <a:latin typeface="Dancing Script" pitchFamily="2" charset="0"/>
              </a:rPr>
              <a:t> </a:t>
            </a:r>
            <a:r>
              <a:rPr lang="en-US" sz="5000" b="1" dirty="0" err="1" smtClean="0">
                <a:latin typeface="Dancing Script" pitchFamily="2" charset="0"/>
              </a:rPr>
              <a:t>ơn</a:t>
            </a:r>
            <a:r>
              <a:rPr lang="en-US" sz="5000" b="1" dirty="0" smtClean="0">
                <a:latin typeface="Dancing Script" pitchFamily="2" charset="0"/>
              </a:rPr>
              <a:t>!</a:t>
            </a:r>
            <a:endParaRPr lang="en-US" sz="5000" b="1" dirty="0">
              <a:latin typeface="Dancing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84" y="-1807486"/>
            <a:ext cx="10259765" cy="7690713"/>
          </a:xfrm>
          <a:prstGeom prst="rect">
            <a:avLst/>
          </a:prstGeom>
        </p:spPr>
      </p:pic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758504" y="-414441"/>
            <a:ext cx="3542059" cy="354205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695D528-E73F-73D7-C372-AE97CED962BE}"/>
              </a:ext>
            </a:extLst>
          </p:cNvPr>
          <p:cNvGrpSpPr/>
          <p:nvPr/>
        </p:nvGrpSpPr>
        <p:grpSpPr>
          <a:xfrm>
            <a:off x="3176044" y="2431905"/>
            <a:ext cx="6684534" cy="1446551"/>
            <a:chOff x="2870807" y="2761149"/>
            <a:chExt cx="6684534" cy="1446551"/>
          </a:xfrm>
        </p:grpSpPr>
        <p:sp>
          <p:nvSpPr>
            <p:cNvPr id="2" name="PA_文本框 9">
              <a:extLst>
                <a:ext uri="{FF2B5EF4-FFF2-40B4-BE49-F238E27FC236}">
                  <a16:creationId xmlns:a16="http://schemas.microsoft.com/office/drawing/2014/main" id="{C8D60E6C-9A01-CCA7-EE08-B4E5292C121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 rot="21188401">
              <a:off x="2870807" y="2761149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KHỞI </a:t>
              </a:r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ĐỘNG</a:t>
              </a:r>
              <a:endParaRPr lang="zh-CN" altLang="en-US" sz="8800" b="1" dirty="0">
                <a:ln w="2286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+mn-ea"/>
                <a:sym typeface="+mn-lt"/>
              </a:endParaRPr>
            </a:p>
          </p:txBody>
        </p:sp>
        <p:sp>
          <p:nvSpPr>
            <p:cNvPr id="5" name="PA_文本框 9">
              <a:extLst>
                <a:ext uri="{FF2B5EF4-FFF2-40B4-BE49-F238E27FC236}">
                  <a16:creationId xmlns:a16="http://schemas.microsoft.com/office/drawing/2014/main" id="{16BC6DE0-7D66-D4BE-B143-16FE93AE9DF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88401">
              <a:off x="2870808" y="2761150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 err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howcard Gothic" panose="04020904020102020604" pitchFamily="82" charset="0"/>
                  <a:cs typeface="+mn-ea"/>
                  <a:sym typeface="+mn-lt"/>
                </a:rPr>
                <a:t>K</a:t>
              </a:r>
              <a:r>
                <a:rPr lang="en-US" altLang="zh-CN" sz="8800" b="1" dirty="0" err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howcard Gothic" panose="04020904020102020604" pitchFamily="82" charset="0"/>
                  <a:cs typeface="+mn-ea"/>
                  <a:sym typeface="+mn-lt"/>
                </a:rPr>
                <a:t>H</a:t>
              </a:r>
              <a:r>
                <a:rPr lang="en-US" altLang="zh-CN" sz="8800" b="1" dirty="0" err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howcard Gothic" panose="04020904020102020604" pitchFamily="82" charset="0"/>
                  <a:cs typeface="+mn-ea"/>
                  <a:sym typeface="+mn-lt"/>
                </a:rPr>
                <a:t>Ở</a:t>
              </a:r>
              <a:r>
                <a:rPr lang="en-US" altLang="zh-CN" sz="8800" b="1" dirty="0" err="1">
                  <a:ln w="12700">
                    <a:solidFill>
                      <a:schemeClr val="tx1"/>
                    </a:solidFill>
                  </a:ln>
                  <a:solidFill>
                    <a:srgbClr val="00B050"/>
                  </a:solidFill>
                  <a:latin typeface="Showcard Gothic" panose="04020904020102020604" pitchFamily="82" charset="0"/>
                  <a:cs typeface="+mn-ea"/>
                  <a:sym typeface="+mn-lt"/>
                </a:rPr>
                <a:t>I</a:t>
              </a:r>
              <a:r>
                <a:rPr lang="en-US" altLang="zh-CN" sz="8800" b="1" dirty="0">
                  <a:ln w="12700">
                    <a:solidFill>
                      <a:schemeClr val="tx1"/>
                    </a:solidFill>
                  </a:ln>
                  <a:solidFill>
                    <a:schemeClr val="bg2">
                      <a:lumMod val="10000"/>
                    </a:schemeClr>
                  </a:solidFill>
                  <a:latin typeface="Showcard Gothic" panose="04020904020102020604" pitchFamily="82" charset="0"/>
                  <a:cs typeface="+mn-ea"/>
                  <a:sym typeface="+mn-lt"/>
                </a:rPr>
                <a:t> </a:t>
              </a:r>
              <a:r>
                <a:rPr lang="en-US" altLang="zh-CN" sz="8800" b="1" dirty="0" err="1">
                  <a:ln w="12700">
                    <a:solidFill>
                      <a:schemeClr val="tx1"/>
                    </a:solidFill>
                  </a:ln>
                  <a:solidFill>
                    <a:srgbClr val="CC00FF"/>
                  </a:solidFill>
                  <a:latin typeface="Showcard Gothic" panose="04020904020102020604" pitchFamily="82" charset="0"/>
                  <a:cs typeface="+mn-ea"/>
                  <a:sym typeface="+mn-lt"/>
                </a:rPr>
                <a:t>Đ</a:t>
              </a:r>
              <a:r>
                <a:rPr lang="en-US" altLang="zh-CN" sz="8800" b="1" dirty="0" err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howcard Gothic" panose="04020904020102020604" pitchFamily="82" charset="0"/>
                  <a:cs typeface="+mn-ea"/>
                  <a:sym typeface="+mn-lt"/>
                </a:rPr>
                <a:t>Ộ</a:t>
              </a:r>
              <a:r>
                <a:rPr lang="en-US" altLang="zh-CN" sz="8800" b="1" dirty="0" err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howcard Gothic" panose="04020904020102020604" pitchFamily="82" charset="0"/>
                  <a:cs typeface="+mn-ea"/>
                  <a:sym typeface="+mn-lt"/>
                </a:rPr>
                <a:t>N</a:t>
              </a:r>
              <a:r>
                <a:rPr lang="en-US" altLang="zh-CN" sz="8800" b="1" dirty="0" err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howcard Gothic" panose="04020904020102020604" pitchFamily="82" charset="0"/>
                  <a:cs typeface="+mn-ea"/>
                  <a:sym typeface="+mn-lt"/>
                </a:rPr>
                <a:t>G</a:t>
              </a:r>
              <a:endParaRPr lang="zh-CN" altLang="en-US" sz="88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Showcard Gothic" panose="04020904020102020604" pitchFamily="82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5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oạt hình chú gà nhảy chicken da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320221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9903" y="168165"/>
            <a:ext cx="11399991" cy="62950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CDB54A99-45F5-4841-9501-6E515771E92D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1113215" y="559602"/>
            <a:ext cx="10088183" cy="2197795"/>
            <a:chOff x="0" y="-7620"/>
            <a:chExt cx="4833620" cy="1653049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491FC808-C106-4E76-AA56-9D7E36E4DFFF}"/>
                </a:ext>
              </a:extLst>
            </p:cNvPr>
            <p:cNvSpPr/>
            <p:nvPr/>
          </p:nvSpPr>
          <p:spPr>
            <a:xfrm>
              <a:off x="0" y="-7620"/>
              <a:ext cx="4833620" cy="1653049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FE9D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800" dirty="0"/>
            </a:p>
          </p:txBody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AB1FE7D4-46E9-4AAA-A3D1-A8DB22541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82136">
            <a:off x="10437383" y="11826"/>
            <a:ext cx="1278259" cy="1438267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E7B4581E-00E8-4277-B9FA-8090BA0E23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27009" y="1021819"/>
            <a:ext cx="400055" cy="7208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62E719-68BA-49D0-90DE-85E56E4C4E6D}"/>
              </a:ext>
            </a:extLst>
          </p:cNvPr>
          <p:cNvSpPr txBox="1"/>
          <p:nvPr/>
        </p:nvSpPr>
        <p:spPr>
          <a:xfrm>
            <a:off x="2347307" y="697591"/>
            <a:ext cx="7620000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NHÌN HÌNH ĐOÁN CHỮ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B39850-BE0D-4B2F-A1C5-B6D61F1074CD}"/>
              </a:ext>
            </a:extLst>
          </p:cNvPr>
          <p:cNvSpPr txBox="1"/>
          <p:nvPr/>
        </p:nvSpPr>
        <p:spPr>
          <a:xfrm>
            <a:off x="1362986" y="1399136"/>
            <a:ext cx="9588641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em hãy quan sát các tranh minh họa và cho biết đó là bức tranh nằm trong bài thơ nào mà em đã học.</a:t>
            </a:r>
            <a:endParaRPr lang="en-US" sz="2400" i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7A59993-656C-4C21-995B-8BA9516EB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278" y="2900723"/>
            <a:ext cx="1800713" cy="1379696"/>
          </a:xfrm>
          <a:prstGeom prst="roundRect">
            <a:avLst>
              <a:gd name="adj" fmla="val 50000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0F786E6-798C-4FFE-BB7B-1A352004E6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000"/>
          <a:stretch/>
        </p:blipFill>
        <p:spPr>
          <a:xfrm>
            <a:off x="9136770" y="2873752"/>
            <a:ext cx="1939743" cy="1352204"/>
          </a:xfrm>
          <a:prstGeom prst="roundRect">
            <a:avLst>
              <a:gd name="adj" fmla="val 49146"/>
            </a:avLst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D600A7-529C-4BB4-A20A-7034F5293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3959" y="4369281"/>
            <a:ext cx="2017159" cy="1161884"/>
          </a:xfrm>
          <a:prstGeom prst="roundRect">
            <a:avLst>
              <a:gd name="adj" fmla="val 50000"/>
            </a:avLst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E4D143-841D-4FEE-9BE7-18270CD133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97" y="3050970"/>
            <a:ext cx="1813886" cy="26003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52944E-AD28-483E-A45C-13176ECEB3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3" y="3135108"/>
            <a:ext cx="2030226" cy="24320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6F4CA1F-FF4A-4638-99FF-93BBEA6E01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2" y="2966833"/>
            <a:ext cx="1812795" cy="26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0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4" name="图片 3" descr="图片包含 事情&#10;&#10;已生成极高可信度的说明">
              <a:extLst>
                <a:ext uri="{FF2B5EF4-FFF2-40B4-BE49-F238E27FC236}">
                  <a16:creationId xmlns:a16="http://schemas.microsoft.com/office/drawing/2014/main" id="{59EF3AD0-F08C-4A1E-A601-86B9EB13C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" y="10"/>
              <a:ext cx="12191980" cy="685799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409903" y="168165"/>
              <a:ext cx="11399991" cy="629509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24075F9-7F18-494B-A406-F65D11510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201" y="3864842"/>
            <a:ext cx="2096454" cy="1606291"/>
          </a:xfrm>
          <a:prstGeom prst="roundRect">
            <a:avLst>
              <a:gd name="adj" fmla="val 5000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5CAC48-885C-46C1-A299-C913ACAECD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/>
          <a:stretch/>
        </p:blipFill>
        <p:spPr>
          <a:xfrm>
            <a:off x="4907378" y="4035769"/>
            <a:ext cx="2258318" cy="1574284"/>
          </a:xfrm>
          <a:prstGeom prst="roundRect">
            <a:avLst>
              <a:gd name="adj" fmla="val 49146"/>
            </a:avLst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2B5A4D-C115-4BE3-A193-ADC11FF4E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767" y="4214758"/>
            <a:ext cx="2348448" cy="1352706"/>
          </a:xfrm>
          <a:prstGeom prst="roundRect">
            <a:avLst>
              <a:gd name="adj" fmla="val 50000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31C641-8B84-4CB3-9ECF-1878C2A21B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67" y="558743"/>
            <a:ext cx="1813886" cy="2600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7D626B-EB5E-4BEC-B926-E4D8BCAB5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42" y="749889"/>
            <a:ext cx="1812795" cy="21716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AA1D32-1760-4182-9A35-BD1B45AF8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52" y="558743"/>
            <a:ext cx="1812795" cy="26003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BCB8BA-19B9-4513-8119-7483D5232552}"/>
              </a:ext>
            </a:extLst>
          </p:cNvPr>
          <p:cNvSpPr txBox="1"/>
          <p:nvPr/>
        </p:nvSpPr>
        <p:spPr>
          <a:xfrm>
            <a:off x="1600526" y="3033847"/>
            <a:ext cx="2770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5B67C-9B7E-4826-8A0F-E9977716E08C}"/>
              </a:ext>
            </a:extLst>
          </p:cNvPr>
          <p:cNvSpPr txBox="1"/>
          <p:nvPr/>
        </p:nvSpPr>
        <p:spPr>
          <a:xfrm>
            <a:off x="4734215" y="3010622"/>
            <a:ext cx="241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diều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E77D0F-EC8B-4AD8-A669-CD3C933416E8}"/>
              </a:ext>
            </a:extLst>
          </p:cNvPr>
          <p:cNvSpPr txBox="1"/>
          <p:nvPr/>
        </p:nvSpPr>
        <p:spPr>
          <a:xfrm>
            <a:off x="7991199" y="3008022"/>
            <a:ext cx="2770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4AB326-C057-4EBC-9369-6F84E341C9F7}"/>
              </a:ext>
            </a:extLst>
          </p:cNvPr>
          <p:cNvSpPr txBox="1"/>
          <p:nvPr/>
        </p:nvSpPr>
        <p:spPr>
          <a:xfrm>
            <a:off x="2041201" y="5417265"/>
            <a:ext cx="1950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ngủ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6C9D97-8296-41FD-8AA4-DE7D1C8DF357}"/>
              </a:ext>
            </a:extLst>
          </p:cNvPr>
          <p:cNvSpPr txBox="1"/>
          <p:nvPr/>
        </p:nvSpPr>
        <p:spPr>
          <a:xfrm>
            <a:off x="5061178" y="5675261"/>
            <a:ext cx="195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Bận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5982C4-6D53-43D1-BE71-9372C4AA68CF}"/>
              </a:ext>
            </a:extLst>
          </p:cNvPr>
          <p:cNvSpPr txBox="1"/>
          <p:nvPr/>
        </p:nvSpPr>
        <p:spPr>
          <a:xfrm>
            <a:off x="8472632" y="5786597"/>
            <a:ext cx="195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013" y="-73742"/>
            <a:ext cx="1211832" cy="1498600"/>
          </a:xfrm>
          <a:prstGeom prst="rect">
            <a:avLst/>
          </a:prstGeom>
        </p:spPr>
      </p:pic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7770" y="5306155"/>
            <a:ext cx="1299496" cy="12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09903" y="168165"/>
            <a:ext cx="11399991" cy="62950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033AA7C2-78D8-42D0-BA60-973A70FFED79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5310858" y="922299"/>
            <a:ext cx="5414397" cy="4067472"/>
            <a:chOff x="0" y="0"/>
            <a:chExt cx="4828540" cy="4716780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961D881-753B-46B1-BFAA-ECF0EC2D8FE6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FE9D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800" dirty="0"/>
            </a:p>
          </p:txBody>
        </p:sp>
      </p:grpSp>
      <p:pic>
        <p:nvPicPr>
          <p:cNvPr id="20" name="Picture 4">
            <a:extLst>
              <a:ext uri="{FF2B5EF4-FFF2-40B4-BE49-F238E27FC236}">
                <a16:creationId xmlns:a16="http://schemas.microsoft.com/office/drawing/2014/main" id="{B4559666-9D3C-47D9-8FD3-407F289DC5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01765" y="1584435"/>
            <a:ext cx="1089422" cy="274320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65453D38-1FC5-4406-B054-616DEC8CB0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36471" y="3242895"/>
            <a:ext cx="3263221" cy="27370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994DB9-006F-4482-953A-BF02279C9E44}"/>
              </a:ext>
            </a:extLst>
          </p:cNvPr>
          <p:cNvSpPr txBox="1"/>
          <p:nvPr/>
        </p:nvSpPr>
        <p:spPr>
          <a:xfrm>
            <a:off x="5791678" y="1805367"/>
            <a:ext cx="4670521" cy="230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b="1" dirty="0">
                <a:latin typeface="UTM Avo" panose="02040603050506020204" pitchFamily="18" charset="0"/>
                <a:cs typeface="Arial" panose="020B0604020202020204" pitchFamily="34" charset="0"/>
              </a:rPr>
              <a:t>ĐÁNH GIÁ KĨ NĂNG ĐỌC THÀNH TIẾNG, HỌC THUỘC LÒNG</a:t>
            </a:r>
          </a:p>
        </p:txBody>
      </p:sp>
      <p:pic>
        <p:nvPicPr>
          <p:cNvPr id="23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6790" y="-18334"/>
            <a:ext cx="1541684" cy="1906508"/>
          </a:xfrm>
          <a:prstGeom prst="rect">
            <a:avLst/>
          </a:prstGeom>
        </p:spPr>
      </p:pic>
      <p:pic>
        <p:nvPicPr>
          <p:cNvPr id="24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624" y="3452960"/>
            <a:ext cx="2541939" cy="3770493"/>
          </a:xfrm>
          <a:prstGeom prst="rect">
            <a:avLst/>
          </a:prstGeom>
        </p:spPr>
      </p:pic>
      <p:pic>
        <p:nvPicPr>
          <p:cNvPr id="25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968" y="5016600"/>
            <a:ext cx="1653210" cy="16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409903" y="168165"/>
            <a:ext cx="11399991" cy="62950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014" y="-73742"/>
            <a:ext cx="1604399" cy="1984064"/>
          </a:xfrm>
          <a:prstGeom prst="rect">
            <a:avLst/>
          </a:prstGeom>
        </p:spPr>
      </p:pic>
      <p:pic>
        <p:nvPicPr>
          <p:cNvPr id="44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3664374"/>
            <a:ext cx="2316121" cy="3435534"/>
          </a:xfrm>
          <a:prstGeom prst="rect">
            <a:avLst/>
          </a:prstGeom>
        </p:spPr>
      </p:pic>
      <p:pic>
        <p:nvPicPr>
          <p:cNvPr id="45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6469" y="5306154"/>
            <a:ext cx="1640797" cy="1599519"/>
          </a:xfrm>
          <a:prstGeom prst="rect">
            <a:avLst/>
          </a:prstGeom>
        </p:spPr>
      </p:pic>
      <p:grpSp>
        <p:nvGrpSpPr>
          <p:cNvPr id="46" name="Group 2">
            <a:extLst>
              <a:ext uri="{FF2B5EF4-FFF2-40B4-BE49-F238E27FC236}">
                <a16:creationId xmlns:a16="http://schemas.microsoft.com/office/drawing/2014/main" id="{033AA7C2-78D8-42D0-BA60-973A70FFED79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5352898" y="638521"/>
            <a:ext cx="5414397" cy="4067472"/>
            <a:chOff x="0" y="0"/>
            <a:chExt cx="4828540" cy="4716780"/>
          </a:xfrm>
        </p:grpSpPr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A961D881-753B-46B1-BFAA-ECF0EC2D8FE6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FE9D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800">
                <a:latin typeface="UTM Avo" panose="02040603050506020204" pitchFamily="18" charset="0"/>
              </a:endParaRPr>
            </a:p>
          </p:txBody>
        </p:sp>
      </p:grpSp>
      <p:pic>
        <p:nvPicPr>
          <p:cNvPr id="48" name="Picture 5">
            <a:extLst>
              <a:ext uri="{FF2B5EF4-FFF2-40B4-BE49-F238E27FC236}">
                <a16:creationId xmlns:a16="http://schemas.microsoft.com/office/drawing/2014/main" id="{65453D38-1FC5-4406-B054-616DEC8CB0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78511" y="2959117"/>
            <a:ext cx="3263221" cy="273702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F994DB9-006F-4482-953A-BF02279C9E44}"/>
              </a:ext>
            </a:extLst>
          </p:cNvPr>
          <p:cNvSpPr txBox="1"/>
          <p:nvPr/>
        </p:nvSpPr>
        <p:spPr>
          <a:xfrm>
            <a:off x="5721987" y="1521589"/>
            <a:ext cx="4670521" cy="230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b="1" dirty="0">
                <a:latin typeface="UTM Avo" panose="02040603050506020204" pitchFamily="18" charset="0"/>
                <a:cs typeface="Arial" panose="020B0604020202020204" pitchFamily="34" charset="0"/>
              </a:rPr>
              <a:t>SẮP XẾP TÊN RIÊNG THEO THỨ TỰ TRONG BẢNG CHỮ CÁI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D2130F66-0D38-4328-B1E9-C4B8848855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4245" y="1649644"/>
            <a:ext cx="1884266" cy="21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09903" y="168165"/>
            <a:ext cx="11399991" cy="62950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014" y="-73742"/>
            <a:ext cx="1604399" cy="1984064"/>
          </a:xfrm>
          <a:prstGeom prst="rect">
            <a:avLst/>
          </a:prstGeom>
        </p:spPr>
      </p:pic>
      <p:pic>
        <p:nvPicPr>
          <p:cNvPr id="6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3664374"/>
            <a:ext cx="2316121" cy="3435534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6469" y="5306154"/>
            <a:ext cx="1640797" cy="15995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3A333D-0640-4696-85DD-3164E0CC821E}"/>
              </a:ext>
            </a:extLst>
          </p:cNvPr>
          <p:cNvSpPr txBox="1"/>
          <p:nvPr/>
        </p:nvSpPr>
        <p:spPr>
          <a:xfrm>
            <a:off x="838200" y="869633"/>
            <a:ext cx="11450320" cy="62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Ø"/>
            </a:pPr>
            <a:r>
              <a:rPr lang="nl-NL" sz="2667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Sắp xếp các tên riêng sau đây theo thứ tự trong bảng chữ cái:</a:t>
            </a:r>
            <a:endParaRPr lang="en-US" sz="2667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3904128" y="1819713"/>
            <a:ext cx="1844403" cy="111409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Nhã</a:t>
            </a:r>
            <a:endParaRPr lang="en-US" sz="28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39" name="Cloud 38"/>
          <p:cNvSpPr/>
          <p:nvPr/>
        </p:nvSpPr>
        <p:spPr>
          <a:xfrm>
            <a:off x="1494476" y="1809216"/>
            <a:ext cx="1844403" cy="1114096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UTM Aristote" panose="02040603050506020204" pitchFamily="18" charset="0"/>
              </a:rPr>
              <a:t>Chi</a:t>
            </a:r>
            <a:endParaRPr lang="en-US" sz="28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6245112" y="1732416"/>
            <a:ext cx="1844403" cy="1114096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Thi</a:t>
            </a:r>
            <a:endParaRPr lang="en-US" sz="30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2" name="Cloud 41"/>
          <p:cNvSpPr/>
          <p:nvPr/>
        </p:nvSpPr>
        <p:spPr>
          <a:xfrm>
            <a:off x="8727911" y="1763160"/>
            <a:ext cx="1908558" cy="1114096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Trúc</a:t>
            </a:r>
            <a:endParaRPr lang="en-US" sz="30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3" name="Cloud 42"/>
          <p:cNvSpPr/>
          <p:nvPr/>
        </p:nvSpPr>
        <p:spPr>
          <a:xfrm>
            <a:off x="2384272" y="3315713"/>
            <a:ext cx="1844403" cy="1114096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Ngân</a:t>
            </a:r>
            <a:endParaRPr lang="en-US" sz="24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4" name="Cloud 43"/>
          <p:cNvSpPr/>
          <p:nvPr/>
        </p:nvSpPr>
        <p:spPr>
          <a:xfrm>
            <a:off x="5001953" y="3220186"/>
            <a:ext cx="1844403" cy="111409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Huệ</a:t>
            </a:r>
            <a:endParaRPr lang="en-US" sz="28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5" name="Cloud 44"/>
          <p:cNvSpPr/>
          <p:nvPr/>
        </p:nvSpPr>
        <p:spPr>
          <a:xfrm>
            <a:off x="7544328" y="3164255"/>
            <a:ext cx="1844403" cy="111409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Cúc</a:t>
            </a:r>
            <a:endParaRPr lang="en-US" sz="28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6" name="Cloud 45"/>
          <p:cNvSpPr/>
          <p:nvPr/>
        </p:nvSpPr>
        <p:spPr>
          <a:xfrm>
            <a:off x="3643418" y="4749106"/>
            <a:ext cx="1844403" cy="111409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Phượng</a:t>
            </a:r>
            <a:endParaRPr lang="en-US" sz="17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6093738" y="4614747"/>
            <a:ext cx="1844403" cy="111409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Ngọc</a:t>
            </a:r>
            <a:endParaRPr lang="en-US" sz="26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48" name="Cloud 47"/>
          <p:cNvSpPr/>
          <p:nvPr/>
        </p:nvSpPr>
        <p:spPr>
          <a:xfrm>
            <a:off x="9078676" y="4614747"/>
            <a:ext cx="1844403" cy="1114096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Quyên</a:t>
            </a:r>
            <a:endParaRPr lang="en-US" sz="23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97962" y="-112611"/>
            <a:ext cx="9396076" cy="565600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23474" y="2406091"/>
            <a:ext cx="6545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&amp;S Graceland" panose="02040603050506020204" pitchFamily="18" charset="0"/>
                <a:cs typeface="Times New Roman" panose="02020603050405020304" pitchFamily="18" charset="0"/>
                <a:sym typeface="+mn-lt"/>
              </a:rPr>
              <a:t>Thảo</a:t>
            </a:r>
            <a:r>
              <a:rPr lang="en-US" altLang="zh-CN" sz="90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&amp;S Graceland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90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UTM A&amp;S Graceland" panose="02040603050506020204" pitchFamily="18" charset="0"/>
                <a:cs typeface="Times New Roman" panose="02020603050405020304" pitchFamily="18" charset="0"/>
                <a:sym typeface="+mn-lt"/>
              </a:rPr>
              <a:t>luận</a:t>
            </a:r>
            <a:endParaRPr lang="zh-CN" altLang="en-US" sz="90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  <a:latin typeface="UTM A&amp;S Graceland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AD4D13F2-1303-8C35-A202-F9BBCF92D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101" y="3144755"/>
            <a:ext cx="3938726" cy="3713245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172" y="63806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428</Words>
  <Application>Microsoft Office PowerPoint</Application>
  <PresentationFormat>Widescreen</PresentationFormat>
  <Paragraphs>60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Dancing Script</vt:lpstr>
      <vt:lpstr>等线</vt:lpstr>
      <vt:lpstr>Showcard Gothic</vt:lpstr>
      <vt:lpstr>黑体</vt:lpstr>
      <vt:lpstr>SVN-Poky's</vt:lpstr>
      <vt:lpstr>SVN-Ziclets</vt:lpstr>
      <vt:lpstr>Times New Roman</vt:lpstr>
      <vt:lpstr>UTM A&amp;S Graceland</vt:lpstr>
      <vt:lpstr>UTM Aristote</vt:lpstr>
      <vt:lpstr>UTM Avo</vt:lpstr>
      <vt:lpstr>Wingdings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 Mai Động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Nguyễn</dc:creator>
  <cp:keywords/>
  <dc:description>SĐT: 0964298488</dc:description>
  <cp:lastModifiedBy>PC</cp:lastModifiedBy>
  <cp:revision>120</cp:revision>
  <dcterms:created xsi:type="dcterms:W3CDTF">2017-05-08T08:38:07Z</dcterms:created>
  <dcterms:modified xsi:type="dcterms:W3CDTF">2025-01-08T03:17:01Z</dcterms:modified>
</cp:coreProperties>
</file>