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3" r:id="rId2"/>
    <p:sldMasterId id="2147483685" r:id="rId3"/>
  </p:sldMasterIdLst>
  <p:notesMasterIdLst>
    <p:notesMasterId r:id="rId35"/>
  </p:notesMasterIdLst>
  <p:sldIdLst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27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290" r:id="rId28"/>
    <p:sldId id="291" r:id="rId29"/>
    <p:sldId id="292" r:id="rId30"/>
    <p:sldId id="293" r:id="rId31"/>
    <p:sldId id="294" r:id="rId32"/>
    <p:sldId id="267" r:id="rId33"/>
    <p:sldId id="302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52" autoAdjust="0"/>
  </p:normalViewPr>
  <p:slideViewPr>
    <p:cSldViewPr snapToGrid="0">
      <p:cViewPr varScale="1">
        <p:scale>
          <a:sx n="75" d="100"/>
          <a:sy n="75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17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16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8692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460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168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47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3707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77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88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492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69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938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03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545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18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968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err="1"/>
              <a:t>số</a:t>
            </a:r>
            <a:r>
              <a:rPr lang="en-US" baseline="0"/>
              <a:t> 1-4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err="1"/>
              <a:t>trả</a:t>
            </a:r>
            <a:r>
              <a:rPr lang="en-US" baseline="0"/>
              <a:t> lời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STOP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err="1"/>
              <a:t>quả</a:t>
            </a:r>
            <a:r>
              <a:rPr lang="en-US" baseline="0"/>
              <a:t>.</a:t>
            </a:r>
          </a:p>
          <a:p>
            <a:r>
              <a:rPr lang="en-US" baseline="0"/>
              <a:t>Sau khi hoàn thành hết các câu hỏi, GV ấn vào vị trí ngoài các biểu tượng để xuất hiện chữ “Hoàn thành” =&gt; click vào “Hoàn thành” để chuyển đến nội dung học tiếp theo.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93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56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723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675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9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95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61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109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345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403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15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00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6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9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5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40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40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1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0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3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638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2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21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79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63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9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62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57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3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63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3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38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3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12" Type="http://schemas.openxmlformats.org/officeDocument/2006/relationships/image" Target="../media/image22.gif"/><Relationship Id="rId17" Type="http://schemas.openxmlformats.org/officeDocument/2006/relationships/slide" Target="slide22.xml"/><Relationship Id="rId2" Type="http://schemas.openxmlformats.org/officeDocument/2006/relationships/audio" Target="../media/media3.wav"/><Relationship Id="rId16" Type="http://schemas.openxmlformats.org/officeDocument/2006/relationships/image" Target="../media/image26.jpeg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11" Type="http://schemas.openxmlformats.org/officeDocument/2006/relationships/slide" Target="slide29.xml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slide" Target="slide28.xml"/><Relationship Id="rId4" Type="http://schemas.openxmlformats.org/officeDocument/2006/relationships/notesSlide" Target="../notesSlides/notesSlide24.xml"/><Relationship Id="rId9" Type="http://schemas.openxmlformats.org/officeDocument/2006/relationships/slide" Target="slide27.xml"/><Relationship Id="rId1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rames PPT 008">
            <a:extLst>
              <a:ext uri="{FF2B5EF4-FFF2-40B4-BE49-F238E27FC236}">
                <a16:creationId xmlns:a16="http://schemas.microsoft.com/office/drawing/2014/main" id="{F71EF80E-89C7-42B1-B01B-6567328E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2">
            <a:extLst>
              <a:ext uri="{FF2B5EF4-FFF2-40B4-BE49-F238E27FC236}">
                <a16:creationId xmlns:a16="http://schemas.microsoft.com/office/drawing/2014/main" id="{EF923813-C2C5-4125-84E4-8E2A36D4D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7926" y="850900"/>
            <a:ext cx="7305675" cy="5549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200" kern="10" spc="-32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AACAA381-B310-4C3B-BB35-EABFFEACD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1" y="3651634"/>
            <a:ext cx="74676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ĐẠO ĐỨC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Liên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Lam </a:t>
            </a:r>
            <a:r>
              <a:rPr lang="en-US" sz="3600" b="1" dirty="0" err="1" smtClean="0">
                <a:solidFill>
                  <a:srgbClr val="E23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Sơn</a:t>
            </a:r>
            <a:endParaRPr lang="en-US" sz="3600" b="1" dirty="0">
              <a:solidFill>
                <a:srgbClr val="E23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5" descr="027-C">
            <a:extLst>
              <a:ext uri="{FF2B5EF4-FFF2-40B4-BE49-F238E27FC236}">
                <a16:creationId xmlns:a16="http://schemas.microsoft.com/office/drawing/2014/main" id="{7F67F256-2B17-42F4-A85F-9C904C0E9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19800"/>
            <a:ext cx="6629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2" descr="DSTARS-P">
            <a:extLst>
              <a:ext uri="{FF2B5EF4-FFF2-40B4-BE49-F238E27FC236}">
                <a16:creationId xmlns:a16="http://schemas.microsoft.com/office/drawing/2014/main" id="{3508C23B-C5F9-4064-8614-CF106238D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4254500"/>
            <a:ext cx="25146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2" descr="DSTARS-P">
            <a:extLst>
              <a:ext uri="{FF2B5EF4-FFF2-40B4-BE49-F238E27FC236}">
                <a16:creationId xmlns:a16="http://schemas.microsoft.com/office/drawing/2014/main" id="{2ED253EA-BE38-4DFD-8B11-DF00BFE05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1939"/>
            <a:ext cx="25146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52" descr="DSTARS-P">
            <a:extLst>
              <a:ext uri="{FF2B5EF4-FFF2-40B4-BE49-F238E27FC236}">
                <a16:creationId xmlns:a16="http://schemas.microsoft.com/office/drawing/2014/main" id="{87112094-A503-4EB6-BF27-E147A7301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184275"/>
            <a:ext cx="25146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12459978-2593-4DE8-8567-B3862BDB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400">
              <a:latin typeface="UNI Chu truyen thong ly 8" pitchFamily="66" charset="0"/>
            </a:endParaRP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7E189313-103D-4385-85A7-F21DA450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590800"/>
            <a:ext cx="541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9900"/>
                </a:solidFill>
                <a:latin typeface=".VnTimeH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giảng</a:t>
            </a:r>
            <a:endParaRPr lang="en-US" altLang="en-US" sz="44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"/>
    </mc:Choice>
    <mc:Fallback xmlns="">
      <p:transition spd="slow" advTm="19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829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7341" y="1384300"/>
            <a:ext cx="857157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LỜI NÓI, VIỆC LÀM 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VIỆC NHẬN LỖI 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SỬA LỖI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C97CF5-851B-EE94-B749-3354D3B8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9" y="1449976"/>
            <a:ext cx="10829108" cy="5408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2423" y="95654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i="1" dirty="0">
                <a:solidFill>
                  <a:schemeClr val="bg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 là bạn Cáo trong tình huống trên, em sẽ làm gì? Bạn Cáo nên nhận lỗi, sửa lỗi như thế nào?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4066" y="179216"/>
            <a:ext cx="1116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054" y="845421"/>
            <a:ext cx="8648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6555" y="4734915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5356" y="462982"/>
            <a:ext cx="7051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THẢO LUẬN NHÓM </a:t>
            </a: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860" y="1438964"/>
            <a:ext cx="1129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thảo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luận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Cáo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tình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huống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sẽ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54" y="2962965"/>
            <a:ext cx="1138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3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4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thảo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luận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2: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Cáo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nên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lỗi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sửa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lỗi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8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9782" y="3905022"/>
          <a:ext cx="12201300" cy="284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909">
                  <a:extLst>
                    <a:ext uri="{9D8B030D-6E8A-4147-A177-3AD203B41FA5}">
                      <a16:colId xmlns:a16="http://schemas.microsoft.com/office/drawing/2014/main" val="286949638"/>
                    </a:ext>
                  </a:extLst>
                </a:gridCol>
                <a:gridCol w="4502922">
                  <a:extLst>
                    <a:ext uri="{9D8B030D-6E8A-4147-A177-3AD203B41FA5}">
                      <a16:colId xmlns:a16="http://schemas.microsoft.com/office/drawing/2014/main" val="1098279389"/>
                    </a:ext>
                  </a:extLst>
                </a:gridCol>
                <a:gridCol w="6470469">
                  <a:extLst>
                    <a:ext uri="{9D8B030D-6E8A-4147-A177-3AD203B41FA5}">
                      <a16:colId xmlns:a16="http://schemas.microsoft.com/office/drawing/2014/main" val="1390403521"/>
                    </a:ext>
                  </a:extLst>
                </a:gridCol>
              </a:tblGrid>
              <a:tr h="5324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87459"/>
                  </a:ext>
                </a:extLst>
              </a:tr>
              <a:tr h="47639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81043"/>
                  </a:ext>
                </a:extLst>
              </a:tr>
              <a:tr h="476394"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605091"/>
                  </a:ext>
                </a:extLst>
              </a:tr>
              <a:tr h="1225705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97159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7021" y="3393269"/>
            <a:ext cx="1056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982579"/>
          <a:ext cx="12070816" cy="196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2628">
                  <a:extLst>
                    <a:ext uri="{9D8B030D-6E8A-4147-A177-3AD203B41FA5}">
                      <a16:colId xmlns:a16="http://schemas.microsoft.com/office/drawing/2014/main" val="1098279389"/>
                    </a:ext>
                  </a:extLst>
                </a:gridCol>
                <a:gridCol w="5048188">
                  <a:extLst>
                    <a:ext uri="{9D8B030D-6E8A-4147-A177-3AD203B41FA5}">
                      <a16:colId xmlns:a16="http://schemas.microsoft.com/office/drawing/2014/main" val="1390403521"/>
                    </a:ext>
                  </a:extLst>
                </a:gridCol>
              </a:tblGrid>
              <a:tr h="46515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87459"/>
                  </a:ext>
                </a:extLst>
              </a:tr>
              <a:tr h="1389598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8104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313" y="300445"/>
            <a:ext cx="1158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809910"/>
          <a:ext cx="12192000" cy="598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3131">
                  <a:extLst>
                    <a:ext uri="{9D8B030D-6E8A-4147-A177-3AD203B41FA5}">
                      <a16:colId xmlns:a16="http://schemas.microsoft.com/office/drawing/2014/main" val="1098279389"/>
                    </a:ext>
                  </a:extLst>
                </a:gridCol>
                <a:gridCol w="5098869">
                  <a:extLst>
                    <a:ext uri="{9D8B030D-6E8A-4147-A177-3AD203B41FA5}">
                      <a16:colId xmlns:a16="http://schemas.microsoft.com/office/drawing/2014/main" val="1390403521"/>
                    </a:ext>
                  </a:extLst>
                </a:gridCol>
              </a:tblGrid>
              <a:tr h="11424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87459"/>
                  </a:ext>
                </a:extLst>
              </a:tr>
              <a:tr h="4806271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rách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hứa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endParaRPr lang="en-US" sz="28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8104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6023" y="128167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939845"/>
          <a:ext cx="12201300" cy="5969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909">
                  <a:extLst>
                    <a:ext uri="{9D8B030D-6E8A-4147-A177-3AD203B41FA5}">
                      <a16:colId xmlns:a16="http://schemas.microsoft.com/office/drawing/2014/main" val="286949638"/>
                    </a:ext>
                  </a:extLst>
                </a:gridCol>
                <a:gridCol w="4502922">
                  <a:extLst>
                    <a:ext uri="{9D8B030D-6E8A-4147-A177-3AD203B41FA5}">
                      <a16:colId xmlns:a16="http://schemas.microsoft.com/office/drawing/2014/main" val="1098279389"/>
                    </a:ext>
                  </a:extLst>
                </a:gridCol>
                <a:gridCol w="6470469">
                  <a:extLst>
                    <a:ext uri="{9D8B030D-6E8A-4147-A177-3AD203B41FA5}">
                      <a16:colId xmlns:a16="http://schemas.microsoft.com/office/drawing/2014/main" val="1390403521"/>
                    </a:ext>
                  </a:extLst>
                </a:gridCol>
              </a:tblGrid>
              <a:tr h="52756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87459"/>
                  </a:ext>
                </a:extLst>
              </a:tr>
              <a:tr h="192202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rang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81043"/>
                  </a:ext>
                </a:extLst>
              </a:tr>
              <a:tr h="664936"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CHÂN THÀNH, NGHIÊM TÚC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605091"/>
                  </a:ext>
                </a:extLst>
              </a:tr>
              <a:tr h="2803633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hét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hay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nhí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KHÔNG NÊN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NÊN 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97159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79715" y="273941"/>
            <a:ext cx="1056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76394B9-74B0-7D24-4EB5-9A218F413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6074" y="4744969"/>
            <a:ext cx="1199954" cy="18590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6E35E94-1128-AC81-AFB5-86A65C808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236316">
            <a:off x="3748102" y="5276714"/>
            <a:ext cx="403183" cy="2822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2F0CFA-4683-BBB8-5251-77532ED2E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388495">
            <a:off x="511664" y="5845206"/>
            <a:ext cx="403181" cy="28222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54A6F86-CEC4-3B2E-77E4-DE5AEC3E1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300" y="0"/>
            <a:ext cx="12192000" cy="6858000"/>
          </a:xfrm>
          <a:prstGeom prst="rect">
            <a:avLst/>
          </a:prstGeom>
        </p:spPr>
      </p:pic>
      <p:pic>
        <p:nvPicPr>
          <p:cNvPr id="7" name="596286821787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" y="0"/>
            <a:ext cx="1228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76394B9-74B0-7D24-4EB5-9A218F413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6074" y="4744969"/>
            <a:ext cx="1199954" cy="185908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6E35E94-1128-AC81-AFB5-86A65C808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236316">
            <a:off x="3748102" y="5276714"/>
            <a:ext cx="403183" cy="2822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2F0CFA-4683-BBB8-5251-77532ED2E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388495">
            <a:off x="511664" y="5845206"/>
            <a:ext cx="403181" cy="282227"/>
          </a:xfrm>
          <a:prstGeom prst="rect">
            <a:avLst/>
          </a:prstGeom>
        </p:spPr>
      </p:pic>
      <p:pic>
        <p:nvPicPr>
          <p:cNvPr id="7" name="59602456045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4" y="0"/>
            <a:ext cx="12093575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5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840968"/>
            <a:ext cx="116586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79400"/>
            <a:ext cx="332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829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5605" y="2033656"/>
            <a:ext cx="78277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VÌ SAO 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NHẬN LỖI VÀ SỬA LỖI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8834846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8120" y="2172788"/>
            <a:ext cx="4778873" cy="13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7505" y="287383"/>
            <a:ext cx="10932459" cy="549111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C0121-A280-5F74-B446-3DD4C1300EC4}"/>
              </a:ext>
            </a:extLst>
          </p:cNvPr>
          <p:cNvSpPr txBox="1"/>
          <p:nvPr/>
        </p:nvSpPr>
        <p:spPr>
          <a:xfrm>
            <a:off x="2057400" y="1026054"/>
            <a:ext cx="8955741" cy="41477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3C87F-DE2B-84F2-2BBD-9D484BA8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66265"/>
            <a:ext cx="11631706" cy="427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entagon 11">
            <a:extLst>
              <a:ext uri="{FF2B5EF4-FFF2-40B4-BE49-F238E27FC236}">
                <a16:creationId xmlns:a16="http://schemas.microsoft.com/office/drawing/2014/main" id="{2BC2CB5D-CDAB-2B9A-EB17-5568E59CEE29}"/>
              </a:ext>
            </a:extLst>
          </p:cNvPr>
          <p:cNvSpPr/>
          <p:nvPr/>
        </p:nvSpPr>
        <p:spPr>
          <a:xfrm>
            <a:off x="463662" y="4894730"/>
            <a:ext cx="11728338" cy="1869141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tha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vẻ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41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882368"/>
            <a:ext cx="11480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3900" y="774700"/>
            <a:ext cx="332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829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1447" y="2033656"/>
            <a:ext cx="5436105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pPr algn="ctr">
              <a:spcAft>
                <a:spcPts val="600"/>
              </a:spcAft>
            </a:pP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TỎ Ý KIẾN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4376" y="264848"/>
            <a:ext cx="10416209" cy="601648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6482" y="4734915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518" y="998232"/>
            <a:ext cx="93041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3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3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7343" y="19914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85017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635358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133275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635358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3133275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74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E1F8EB-50A3-2881-636C-C5872072E2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sp>
        <p:nvSpPr>
          <p:cNvPr id="7" name="Oval 6">
            <a:hlinkClick r:id="rId17" action="ppaction://hlinksldjump"/>
            <a:extLst>
              <a:ext uri="{FF2B5EF4-FFF2-40B4-BE49-F238E27FC236}">
                <a16:creationId xmlns:a16="http://schemas.microsoft.com/office/drawing/2014/main" id="{C1910BD6-D280-066A-5FD6-56AF6245D8C1}"/>
              </a:ext>
            </a:extLst>
          </p:cNvPr>
          <p:cNvSpPr/>
          <p:nvPr/>
        </p:nvSpPr>
        <p:spPr>
          <a:xfrm>
            <a:off x="914400" y="5616411"/>
            <a:ext cx="3221665" cy="94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</a:rPr>
              <a:t>Hoàn </a:t>
            </a:r>
            <a:r>
              <a:rPr lang="en-US" sz="2600" b="1" dirty="0" err="1">
                <a:latin typeface="UTM Avo" panose="02040603050506020204" pitchFamily="18" charset="0"/>
              </a:rPr>
              <a:t>thành</a:t>
            </a:r>
            <a:endParaRPr lang="en-US" sz="2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59259E-6 L 3.125E-6 -0.024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 cần nhận lỗi, sửa lỗi với người lớn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Chỉ cần nhận lỗi, sửa lỗi khi có người khác biết.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92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 mắc lỗi, không cần nhận lỗi vì mọi người sẽ quên.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4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2552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2008" y="255259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tình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6" y="257807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5" y="262974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867250" y="219226"/>
            <a:ext cx="10526728" cy="1604597"/>
            <a:chOff x="867250" y="219226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910981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đồng tình hay không đồng tình với ý kiến sau đây? Hãy giải thích vì </a:t>
              </a:r>
              <a:r>
                <a:rPr kumimoji="0" lang="vi-VN" sz="2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sao?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dirty="0">
                  <a:latin typeface="UTM Avo" panose="02040603050506020204" pitchFamily="18" charset="0"/>
                </a:rPr>
                <a:t>“</a:t>
              </a: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Cần nhận lỗi và tìm cách sửa chữa sau khi mắc lỗi.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1305" y="648064"/>
            <a:ext cx="106680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A1B04F-F580-02A1-B234-8BE4290B2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32" y="1737360"/>
            <a:ext cx="9405257" cy="33715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08A75F-DD81-E5C4-16A2-4578809FF76C}"/>
              </a:ext>
            </a:extLst>
          </p:cNvPr>
          <p:cNvSpPr/>
          <p:nvPr/>
        </p:nvSpPr>
        <p:spPr>
          <a:xfrm>
            <a:off x="1820001" y="1120605"/>
            <a:ext cx="9143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Trò</a:t>
            </a:r>
            <a:r>
              <a:rPr lang="en-US" sz="32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chơi</a:t>
            </a:r>
            <a:r>
              <a:rPr lang="en-US" sz="32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: 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“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tàn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nở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hoa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rung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rinh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gió</a:t>
            </a:r>
            <a:r>
              <a:rPr lang="en-US" sz="3200" b="1" i="1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rPr>
              <a:t>”.</a:t>
            </a:r>
            <a:endParaRPr lang="en-US" sz="3200" dirty="0">
              <a:latin typeface="UTM Avo" panose="02040603050506020204" pitchFamily="18" charset="0"/>
              <a:ea typeface="UD Digi Kyokasho N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B2EA8CF7-E236-12BA-8307-F8D29583B08F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F3A34FBF-4DD1-2821-A7B7-4962723B05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2C2F3B2E-F45D-CCE4-3594-D9196049590A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27AC30E7-AD9C-8968-11E3-D32C38535514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A50C97B9-6AAC-8945-7B05-90B9415244D1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8FC404CA-811E-FD5D-406B-D5E500095A18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65D29C73-BEF8-D69F-FC8D-D2916AFB63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736183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1610" y="2133600"/>
            <a:ext cx="8283037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829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898" y="2133600"/>
            <a:ext cx="62664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THƠ “ BẠN CÁO”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5B6F0F-5493-7FFD-B052-6B94652F3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06865">
            <a:off x="-3993663" y="8230888"/>
            <a:ext cx="16586872" cy="1949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16DB08-B128-1162-903C-E03949997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00" y="635000"/>
            <a:ext cx="10337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5991" y="889000"/>
            <a:ext cx="78742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THẢO LUẬN NHÓM ĐÔI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6100" y="2006600"/>
            <a:ext cx="96901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FD8E48-142D-282F-1D89-1BC9E6D5D1DB}"/>
              </a:ext>
            </a:extLst>
          </p:cNvPr>
          <p:cNvSpPr/>
          <p:nvPr/>
        </p:nvSpPr>
        <p:spPr>
          <a:xfrm>
            <a:off x="1640540" y="4612341"/>
            <a:ext cx="8660059" cy="1292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2600" dirty="0" smtClean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337F9D-6A79-B313-ADE9-DAC2CA549EFA}"/>
              </a:ext>
            </a:extLst>
          </p:cNvPr>
          <p:cNvSpPr/>
          <p:nvPr/>
        </p:nvSpPr>
        <p:spPr>
          <a:xfrm>
            <a:off x="1285107" y="3716553"/>
            <a:ext cx="4295456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rách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endParaRPr lang="en-US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71CA3C-2C15-D3FE-728D-E2E519E98979}"/>
              </a:ext>
            </a:extLst>
          </p:cNvPr>
          <p:cNvSpPr/>
          <p:nvPr/>
        </p:nvSpPr>
        <p:spPr>
          <a:xfrm>
            <a:off x="7174231" y="3742679"/>
            <a:ext cx="5394848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đổ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endParaRPr lang="en-US" sz="26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D7A31-535A-B2C8-E1B9-3F9E9D07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209007"/>
            <a:ext cx="5068388" cy="346666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08D5A-4782-73D8-A160-CCE3731ED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20" y="173539"/>
            <a:ext cx="5120640" cy="3366496"/>
          </a:xfrm>
          <a:prstGeom prst="rect">
            <a:avLst/>
          </a:prstGeom>
          <a:ln w="1270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ight Arrow 14">
            <a:extLst>
              <a:ext uri="{FF2B5EF4-FFF2-40B4-BE49-F238E27FC236}">
                <a16:creationId xmlns:a16="http://schemas.microsoft.com/office/drawing/2014/main" id="{44576B49-A563-06B8-2D14-41921BB6C276}"/>
              </a:ext>
            </a:extLst>
          </p:cNvPr>
          <p:cNvSpPr/>
          <p:nvPr/>
        </p:nvSpPr>
        <p:spPr>
          <a:xfrm>
            <a:off x="717252" y="4991866"/>
            <a:ext cx="905899" cy="7993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D9A698-2341-72D7-331C-D4256A74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" y="635000"/>
            <a:ext cx="9829800" cy="51435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D4E04A8-4B68-5154-9A1F-060AF4D5B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271" y="4561368"/>
            <a:ext cx="1710385" cy="2123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1052" y="1083854"/>
            <a:ext cx="91309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7DAB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1344</Words>
  <Application>Microsoft Office PowerPoint</Application>
  <PresentationFormat>Widescreen</PresentationFormat>
  <Paragraphs>151</Paragraphs>
  <Slides>31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.VnTimeH</vt:lpstr>
      <vt:lpstr>Arial</vt:lpstr>
      <vt:lpstr>Calibri</vt:lpstr>
      <vt:lpstr>Calibri Light</vt:lpstr>
      <vt:lpstr>Tahoma</vt:lpstr>
      <vt:lpstr>Times New Roman</vt:lpstr>
      <vt:lpstr>UD Digi Kyokasho N-B</vt:lpstr>
      <vt:lpstr>UNI Chu truyen thong ly 8</vt:lpstr>
      <vt:lpstr>UTM Avo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15</cp:revision>
  <dcterms:modified xsi:type="dcterms:W3CDTF">2024-10-25T22:37:45Z</dcterms:modified>
</cp:coreProperties>
</file>