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</p:sldMasterIdLst>
  <p:notesMasterIdLst>
    <p:notesMasterId r:id="rId39"/>
  </p:notesMasterIdLst>
  <p:sldIdLst>
    <p:sldId id="4480" r:id="rId3"/>
    <p:sldId id="4418" r:id="rId4"/>
    <p:sldId id="4472" r:id="rId5"/>
    <p:sldId id="4471" r:id="rId6"/>
    <p:sldId id="269" r:id="rId7"/>
    <p:sldId id="4423" r:id="rId8"/>
    <p:sldId id="4451" r:id="rId9"/>
    <p:sldId id="4445" r:id="rId10"/>
    <p:sldId id="4427" r:id="rId11"/>
    <p:sldId id="4450" r:id="rId12"/>
    <p:sldId id="4453" r:id="rId13"/>
    <p:sldId id="260" r:id="rId14"/>
    <p:sldId id="331" r:id="rId15"/>
    <p:sldId id="329" r:id="rId16"/>
    <p:sldId id="4473" r:id="rId17"/>
    <p:sldId id="332" r:id="rId18"/>
    <p:sldId id="4455" r:id="rId19"/>
    <p:sldId id="4454" r:id="rId20"/>
    <p:sldId id="334" r:id="rId21"/>
    <p:sldId id="4412" r:id="rId22"/>
    <p:sldId id="4449" r:id="rId23"/>
    <p:sldId id="4413" r:id="rId24"/>
    <p:sldId id="4481" r:id="rId25"/>
    <p:sldId id="349" r:id="rId26"/>
    <p:sldId id="4462" r:id="rId27"/>
    <p:sldId id="4477" r:id="rId28"/>
    <p:sldId id="4417" r:id="rId29"/>
    <p:sldId id="4474" r:id="rId30"/>
    <p:sldId id="4464" r:id="rId31"/>
    <p:sldId id="4460" r:id="rId32"/>
    <p:sldId id="345" r:id="rId33"/>
    <p:sldId id="4475" r:id="rId34"/>
    <p:sldId id="4444" r:id="rId35"/>
    <p:sldId id="4461" r:id="rId36"/>
    <p:sldId id="4476" r:id="rId37"/>
    <p:sldId id="447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649E82-0412-4D0F-AF7D-F9A61F5A8978}">
          <p14:sldIdLst>
            <p14:sldId id="4480"/>
            <p14:sldId id="4418"/>
            <p14:sldId id="4472"/>
            <p14:sldId id="4471"/>
            <p14:sldId id="269"/>
            <p14:sldId id="4423"/>
            <p14:sldId id="4451"/>
            <p14:sldId id="4445"/>
            <p14:sldId id="4427"/>
            <p14:sldId id="4450"/>
            <p14:sldId id="4453"/>
            <p14:sldId id="260"/>
            <p14:sldId id="331"/>
            <p14:sldId id="329"/>
            <p14:sldId id="4473"/>
            <p14:sldId id="332"/>
            <p14:sldId id="4455"/>
            <p14:sldId id="4454"/>
            <p14:sldId id="334"/>
            <p14:sldId id="4412"/>
            <p14:sldId id="4449"/>
            <p14:sldId id="4413"/>
            <p14:sldId id="4481"/>
            <p14:sldId id="349"/>
          </p14:sldIdLst>
        </p14:section>
        <p14:section name="Untitled Section" id="{01C6EC6D-2E0F-4DEC-8B6D-588B41EA0CB4}">
          <p14:sldIdLst>
            <p14:sldId id="4462"/>
            <p14:sldId id="4477"/>
            <p14:sldId id="4417"/>
            <p14:sldId id="4474"/>
            <p14:sldId id="4464"/>
            <p14:sldId id="4460"/>
            <p14:sldId id="345"/>
            <p14:sldId id="4475"/>
            <p14:sldId id="4444"/>
            <p14:sldId id="4461"/>
            <p14:sldId id="4476"/>
            <p14:sldId id="44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144C"/>
    <a:srgbClr val="F8C3A6"/>
    <a:srgbClr val="17DF21"/>
    <a:srgbClr val="ED6E27"/>
    <a:srgbClr val="069ED7"/>
    <a:srgbClr val="FC6864"/>
    <a:srgbClr val="8CCB61"/>
    <a:srgbClr val="A2D082"/>
    <a:srgbClr val="CC0409"/>
    <a:srgbClr val="E9F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3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72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3-21T10:44:02.043" idx="2">
    <p:pos x="5271" y="-1654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BFCBA-57B3-498C-BC03-D0E97DB2A7B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F2768-9F98-40E9-9B6C-CC596DCC02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7412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5996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5A369-B68B-4A10-9430-B25532A0BAF6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>
              <a:buClr>
                <a:srgbClr val="000000"/>
              </a:buClr>
              <a:defRPr/>
            </a:pPr>
            <a:endParaRPr lang="en-GB" kern="0"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>
              <a:buClr>
                <a:srgbClr val="000000"/>
              </a:buClr>
              <a:defRPr/>
            </a:pPr>
            <a:endParaRPr lang="en-GB" kern="0"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t>‹#›</a:t>
            </a:fld>
            <a:endParaRPr lang="en-US" ker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03E31E5-9C54-4096-9F33-FBA5205F89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EDC161-EED1-442C-B07B-C55D4BD97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 amt="62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file:///C:\Documents%20and%20Settings\Administrator\Desktop\CHAY\Chay%20(H)\GIAO%20AN\GA%20DT\VINH\THIET%20KE%20BAI%20DAY\CONGTODINH\bai%20hoi%20giang%20Av8.ppt#-1,20,Slide%2020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5.png"/><Relationship Id="rId3" Type="http://schemas.openxmlformats.org/officeDocument/2006/relationships/image" Target="../media/image6.GIF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GIF"/><Relationship Id="rId12" Type="http://schemas.openxmlformats.org/officeDocument/2006/relationships/audio" Target="../media/audio3.wav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6.GIF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5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6.xml"/><Relationship Id="rId5" Type="http://schemas.openxmlformats.org/officeDocument/2006/relationships/slide" Target="slide2.xml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comments" Target="../comments/comment1.xml"/><Relationship Id="rId4" Type="http://schemas.openxmlformats.org/officeDocument/2006/relationships/image" Target="../media/image7.GIF"/><Relationship Id="rId9" Type="http://schemas.openxmlformats.org/officeDocument/2006/relationships/image" Target="../media/image10.png"/><Relationship Id="rId1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11" Type="http://schemas.openxmlformats.org/officeDocument/2006/relationships/image" Target="../media/image22.png"/><Relationship Id="rId5" Type="http://schemas.openxmlformats.org/officeDocument/2006/relationships/slide" Target="slide5.xml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1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2.xml"/><Relationship Id="rId18" Type="http://schemas.openxmlformats.org/officeDocument/2006/relationships/image" Target="../media/image15.png"/><Relationship Id="rId3" Type="http://schemas.openxmlformats.org/officeDocument/2006/relationships/image" Target="../media/image6.GIF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5.jpeg"/><Relationship Id="rId16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slide" Target="slide2.xml"/><Relationship Id="rId1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7.GIF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3.png"/><Relationship Id="rId3" Type="http://schemas.openxmlformats.org/officeDocument/2006/relationships/image" Target="../media/image6.GIF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5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12.xml"/><Relationship Id="rId5" Type="http://schemas.openxmlformats.org/officeDocument/2006/relationships/slide" Target="slide2.xml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7.GIF"/><Relationship Id="rId9" Type="http://schemas.openxmlformats.org/officeDocument/2006/relationships/image" Target="../media/image10.png"/><Relationship Id="rId1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GIF"/><Relationship Id="rId12" Type="http://schemas.openxmlformats.org/officeDocument/2006/relationships/audio" Target="../media/audio3.wav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109137" y="92764"/>
            <a:ext cx="11971748" cy="6683188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1350"/>
          </a:p>
        </p:txBody>
      </p:sp>
      <p:sp>
        <p:nvSpPr>
          <p:cNvPr id="3" name="WordArt 15">
            <a:hlinkClick r:id="rId2" action="ppaction://hlinkpres?slideindex=20&amp;slidetitle=Slide%2020"/>
          </p:cNvPr>
          <p:cNvSpPr>
            <a:spLocks noChangeArrowheads="1" noChangeShapeType="1" noTextEdit="1"/>
          </p:cNvSpPr>
          <p:nvPr/>
        </p:nvSpPr>
        <p:spPr bwMode="auto">
          <a:xfrm>
            <a:off x="2315040" y="582263"/>
            <a:ext cx="7520118" cy="898622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THANH MIỆN</a:t>
            </a:r>
          </a:p>
          <a:p>
            <a:pPr algn="ctr"/>
            <a:r>
              <a:rPr lang="en-US" sz="24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pic>
        <p:nvPicPr>
          <p:cNvPr id="4" name="Picture 19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33" y="36795"/>
            <a:ext cx="4400606" cy="37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693" y="224766"/>
            <a:ext cx="457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61" y="6384914"/>
            <a:ext cx="2839094" cy="43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41" y="228870"/>
            <a:ext cx="5270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833" y="6384914"/>
            <a:ext cx="2946504" cy="43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4" y="6390053"/>
            <a:ext cx="2849897" cy="43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46" y="2272743"/>
            <a:ext cx="5270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9074" y="1946593"/>
            <a:ext cx="1203370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ĐIỆN TỬ</a:t>
            </a:r>
            <a:endParaRPr lang="en-US" sz="43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0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585" y="2228850"/>
            <a:ext cx="457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49" y="6384914"/>
            <a:ext cx="2839094" cy="43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37" y="22937"/>
            <a:ext cx="4400606" cy="37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87" y="38618"/>
            <a:ext cx="4400606" cy="37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389" y="6338538"/>
            <a:ext cx="2946504" cy="43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618219" y="5760273"/>
            <a:ext cx="6055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NHỮ THU HẰNG</a:t>
            </a:r>
            <a:endParaRPr lang="en-US" sz="2400" b="1" i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552" y="3223649"/>
            <a:ext cx="120337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48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  <a:endParaRPr lang="en-US" sz="4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13909" y="1480885"/>
            <a:ext cx="5081937" cy="405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632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212;p2"/>
          <p:cNvSpPr/>
          <p:nvPr/>
        </p:nvSpPr>
        <p:spPr>
          <a:xfrm>
            <a:off x="0" y="-759808"/>
            <a:ext cx="12192000" cy="210457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7030A0"/>
              </a:buClr>
              <a:buSzPts val="3200"/>
              <a:defRPr/>
            </a:pPr>
            <a:endParaRPr sz="3200" b="1" kern="0" dirty="0">
              <a:solidFill>
                <a:srgbClr val="7030A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71" name="Google Shape;171;p1">
            <a:hlinkClick r:id="" action="ppaction://noaction"/>
          </p:cNvPr>
          <p:cNvSpPr/>
          <p:nvPr/>
        </p:nvSpPr>
        <p:spPr>
          <a:xfrm>
            <a:off x="1939560" y="1831891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P.Anh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389275" y="1767653"/>
            <a:ext cx="550285" cy="4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721404" y="1602400"/>
            <a:ext cx="550285" cy="4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0789798" y="81025"/>
            <a:ext cx="1402202" cy="15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2446556" y="-497222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180;p1"/>
          <p:cNvSpPr/>
          <p:nvPr/>
        </p:nvSpPr>
        <p:spPr>
          <a:xfrm>
            <a:off x="820591" y="112378"/>
            <a:ext cx="109625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C00000"/>
                </a:solidFill>
                <a:latin typeface="UTM Azuki" panose="02040603050506020204" pitchFamily="18" charset="0"/>
                <a:ea typeface="Tahoma" panose="020B0604030504040204"/>
                <a:cs typeface="Tahoma" panose="020B0604030504040204"/>
                <a:sym typeface="Tahoma" panose="020B0604030504040204"/>
              </a:rPr>
              <a:t>AI LÀ NGƯỜI MAY MẮN</a:t>
            </a:r>
            <a:endParaRPr sz="1400" kern="0" dirty="0">
              <a:solidFill>
                <a:srgbClr val="C00000"/>
              </a:solidFill>
              <a:latin typeface="UTM Azuki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71;p1">
            <a:hlinkClick r:id="" action="ppaction://noaction"/>
          </p:cNvPr>
          <p:cNvSpPr/>
          <p:nvPr/>
        </p:nvSpPr>
        <p:spPr>
          <a:xfrm>
            <a:off x="3485725" y="1831892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GB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T.Bảo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6" name="Google Shape;171;p1">
            <a:hlinkClick r:id="" action="ppaction://noaction"/>
          </p:cNvPr>
          <p:cNvSpPr/>
          <p:nvPr/>
        </p:nvSpPr>
        <p:spPr>
          <a:xfrm>
            <a:off x="5008527" y="1842929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M.Anh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7" name="Google Shape;171;p1">
            <a:hlinkClick r:id="" action="ppaction://noaction"/>
          </p:cNvPr>
          <p:cNvSpPr/>
          <p:nvPr/>
        </p:nvSpPr>
        <p:spPr>
          <a:xfrm>
            <a:off x="6518803" y="1842929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Q.Anh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8" name="Google Shape;171;p1">
            <a:hlinkClick r:id="" action="ppaction://noaction"/>
          </p:cNvPr>
          <p:cNvSpPr/>
          <p:nvPr/>
        </p:nvSpPr>
        <p:spPr>
          <a:xfrm>
            <a:off x="8029079" y="1842929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Bảo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9" name="Google Shape;171;p1">
            <a:hlinkClick r:id="" action="ppaction://noaction"/>
          </p:cNvPr>
          <p:cNvSpPr/>
          <p:nvPr/>
        </p:nvSpPr>
        <p:spPr>
          <a:xfrm>
            <a:off x="9544313" y="1842929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Bách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0" name="Google Shape;171;p1">
            <a:hlinkClick r:id="" action="ppaction://noaction"/>
          </p:cNvPr>
          <p:cNvSpPr/>
          <p:nvPr/>
        </p:nvSpPr>
        <p:spPr>
          <a:xfrm>
            <a:off x="1923041" y="2806301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Bích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1" name="Google Shape;171;p1">
            <a:hlinkClick r:id="" action="ppaction://noaction"/>
          </p:cNvPr>
          <p:cNvSpPr/>
          <p:nvPr/>
        </p:nvSpPr>
        <p:spPr>
          <a:xfrm>
            <a:off x="3469206" y="2806302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Đạt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2" name="Google Shape;171;p1">
            <a:hlinkClick r:id="" action="ppaction://noaction"/>
          </p:cNvPr>
          <p:cNvSpPr/>
          <p:nvPr/>
        </p:nvSpPr>
        <p:spPr>
          <a:xfrm>
            <a:off x="4992008" y="2817339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Giang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3" name="Google Shape;171;p1">
            <a:hlinkClick r:id="" action="ppaction://noaction"/>
          </p:cNvPr>
          <p:cNvSpPr/>
          <p:nvPr/>
        </p:nvSpPr>
        <p:spPr>
          <a:xfrm>
            <a:off x="6502284" y="2817339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N.Hà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4" name="Google Shape;171;p1">
            <a:hlinkClick r:id="" action="ppaction://noaction"/>
          </p:cNvPr>
          <p:cNvSpPr/>
          <p:nvPr/>
        </p:nvSpPr>
        <p:spPr>
          <a:xfrm>
            <a:off x="8012560" y="2817339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Hải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5" name="Google Shape;171;p1">
            <a:hlinkClick r:id="" action="ppaction://noaction"/>
          </p:cNvPr>
          <p:cNvSpPr/>
          <p:nvPr/>
        </p:nvSpPr>
        <p:spPr>
          <a:xfrm>
            <a:off x="9527794" y="2817339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Khang</a:t>
            </a:r>
            <a:r>
              <a:rPr lang="en-US" sz="2665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 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6" name="Google Shape;171;p1">
            <a:hlinkClick r:id="" action="ppaction://noaction"/>
          </p:cNvPr>
          <p:cNvSpPr/>
          <p:nvPr/>
        </p:nvSpPr>
        <p:spPr>
          <a:xfrm>
            <a:off x="1923041" y="3769797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Khoa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7" name="Google Shape;171;p1">
            <a:hlinkClick r:id="" action="ppaction://noaction"/>
          </p:cNvPr>
          <p:cNvSpPr/>
          <p:nvPr/>
        </p:nvSpPr>
        <p:spPr>
          <a:xfrm>
            <a:off x="3469206" y="3769798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Quỳnh</a:t>
            </a:r>
            <a:endParaRPr sz="28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8" name="Google Shape;171;p1">
            <a:hlinkClick r:id="" action="ppaction://noaction"/>
          </p:cNvPr>
          <p:cNvSpPr/>
          <p:nvPr/>
        </p:nvSpPr>
        <p:spPr>
          <a:xfrm>
            <a:off x="4992008" y="3780835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V.Long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9" name="Google Shape;171;p1">
            <a:hlinkClick r:id="" action="ppaction://noaction"/>
          </p:cNvPr>
          <p:cNvSpPr/>
          <p:nvPr/>
        </p:nvSpPr>
        <p:spPr>
          <a:xfrm>
            <a:off x="6502284" y="3780835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H.Long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0" name="Google Shape;171;p1">
            <a:hlinkClick r:id="" action="ppaction://noaction"/>
          </p:cNvPr>
          <p:cNvSpPr/>
          <p:nvPr/>
        </p:nvSpPr>
        <p:spPr>
          <a:xfrm>
            <a:off x="8012560" y="3780835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Nam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1" name="Google Shape;171;p1">
            <a:hlinkClick r:id="" action="ppaction://noaction"/>
          </p:cNvPr>
          <p:cNvSpPr/>
          <p:nvPr/>
        </p:nvSpPr>
        <p:spPr>
          <a:xfrm>
            <a:off x="9527794" y="3780835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Ngân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2" name="Google Shape;171;p1">
            <a:hlinkClick r:id="" action="ppaction://noaction"/>
          </p:cNvPr>
          <p:cNvSpPr/>
          <p:nvPr/>
        </p:nvSpPr>
        <p:spPr>
          <a:xfrm>
            <a:off x="1923041" y="4744331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B.Linh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3" name="Google Shape;171;p1">
            <a:hlinkClick r:id="" action="ppaction://noaction"/>
          </p:cNvPr>
          <p:cNvSpPr/>
          <p:nvPr/>
        </p:nvSpPr>
        <p:spPr>
          <a:xfrm>
            <a:off x="3469206" y="4744332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Nam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4" name="Google Shape;171;p1">
            <a:hlinkClick r:id="" action="ppaction://noaction"/>
          </p:cNvPr>
          <p:cNvSpPr/>
          <p:nvPr/>
        </p:nvSpPr>
        <p:spPr>
          <a:xfrm>
            <a:off x="4992008" y="4755369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Phúc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5" name="Google Shape;171;p1">
            <a:hlinkClick r:id="" action="ppaction://noaction"/>
          </p:cNvPr>
          <p:cNvSpPr/>
          <p:nvPr/>
        </p:nvSpPr>
        <p:spPr>
          <a:xfrm>
            <a:off x="6502284" y="4755369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N.Minh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6" name="Google Shape;171;p1">
            <a:hlinkClick r:id="" action="ppaction://noaction"/>
          </p:cNvPr>
          <p:cNvSpPr/>
          <p:nvPr/>
        </p:nvSpPr>
        <p:spPr>
          <a:xfrm>
            <a:off x="8012560" y="4755369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T.Thảo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7" name="Google Shape;171;p1">
            <a:hlinkClick r:id="" action="ppaction://noaction"/>
          </p:cNvPr>
          <p:cNvSpPr/>
          <p:nvPr/>
        </p:nvSpPr>
        <p:spPr>
          <a:xfrm>
            <a:off x="9527794" y="4755369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Y.Hà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8" name="Google Shape;171;p1">
            <a:hlinkClick r:id="" action="ppaction://noaction"/>
          </p:cNvPr>
          <p:cNvSpPr/>
          <p:nvPr/>
        </p:nvSpPr>
        <p:spPr>
          <a:xfrm>
            <a:off x="1923041" y="5707827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Vinh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9" name="Google Shape;171;p1">
            <a:hlinkClick r:id="" action="ppaction://noaction"/>
          </p:cNvPr>
          <p:cNvSpPr/>
          <p:nvPr/>
        </p:nvSpPr>
        <p:spPr>
          <a:xfrm>
            <a:off x="3469206" y="5707828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Việt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90" name="Google Shape;171;p1">
            <a:hlinkClick r:id="" action="ppaction://noaction"/>
          </p:cNvPr>
          <p:cNvSpPr/>
          <p:nvPr/>
        </p:nvSpPr>
        <p:spPr>
          <a:xfrm>
            <a:off x="4992008" y="5718865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N.Long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91" name="Google Shape;171;p1">
            <a:hlinkClick r:id="" action="ppaction://noaction"/>
          </p:cNvPr>
          <p:cNvSpPr/>
          <p:nvPr/>
        </p:nvSpPr>
        <p:spPr>
          <a:xfrm>
            <a:off x="6502284" y="5718865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</a:t>
            </a: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.Minh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92" name="Google Shape;171;p1">
            <a:hlinkClick r:id="" action="ppaction://noaction"/>
          </p:cNvPr>
          <p:cNvSpPr/>
          <p:nvPr/>
        </p:nvSpPr>
        <p:spPr>
          <a:xfrm>
            <a:off x="8012560" y="5718865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Nhật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93" name="Google Shape;171;p1">
            <a:hlinkClick r:id="" action="ppaction://noaction"/>
          </p:cNvPr>
          <p:cNvSpPr/>
          <p:nvPr/>
        </p:nvSpPr>
        <p:spPr>
          <a:xfrm>
            <a:off x="9527794" y="5718865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Trang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113" name="Google Shape;215;p2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261234" y="490567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xplosion: 8 Points 9"/>
          <p:cNvSpPr/>
          <p:nvPr/>
        </p:nvSpPr>
        <p:spPr>
          <a:xfrm>
            <a:off x="2881905" y="4237710"/>
            <a:ext cx="2693827" cy="2098852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Nam</a:t>
            </a:r>
          </a:p>
        </p:txBody>
      </p:sp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7674" y="309222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69" dur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20"/>
                            </p:stCondLst>
                            <p:childTnLst>
                              <p:par>
                                <p:cTn id="7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74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20"/>
                            </p:stCondLst>
                            <p:childTnLst>
                              <p:par>
                                <p:cTn id="7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79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20"/>
                            </p:stCondLst>
                            <p:childTnLst>
                              <p:par>
                                <p:cTn id="8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20"/>
                            </p:stCondLst>
                            <p:childTnLst>
                              <p:par>
                                <p:cTn id="8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89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20"/>
                            </p:stCondLst>
                            <p:childTnLst>
                              <p:par>
                                <p:cTn id="9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20"/>
                            </p:stCondLst>
                            <p:childTnLst>
                              <p:par>
                                <p:cTn id="9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99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20"/>
                            </p:stCondLst>
                            <p:childTnLst>
                              <p:par>
                                <p:cTn id="10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04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20"/>
                            </p:stCondLst>
                            <p:childTnLst>
                              <p:par>
                                <p:cTn id="10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09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20"/>
                            </p:stCondLst>
                            <p:childTnLst>
                              <p:par>
                                <p:cTn id="11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20"/>
                            </p:stCondLst>
                            <p:childTnLst>
                              <p:par>
                                <p:cTn id="11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20"/>
                            </p:stCondLst>
                            <p:childTnLst>
                              <p:par>
                                <p:cTn id="12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24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120"/>
                            </p:stCondLst>
                            <p:childTnLst>
                              <p:par>
                                <p:cTn id="12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220"/>
                            </p:stCondLst>
                            <p:childTnLst>
                              <p:par>
                                <p:cTn id="13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34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320"/>
                            </p:stCondLst>
                            <p:childTnLst>
                              <p:par>
                                <p:cTn id="13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39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420"/>
                            </p:stCondLst>
                            <p:childTnLst>
                              <p:par>
                                <p:cTn id="14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20"/>
                            </p:stCondLst>
                            <p:childTnLst>
                              <p:par>
                                <p:cTn id="14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620"/>
                            </p:stCondLst>
                            <p:childTnLst>
                              <p:par>
                                <p:cTn id="15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54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20"/>
                            </p:stCondLst>
                            <p:childTnLst>
                              <p:par>
                                <p:cTn id="15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59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820"/>
                            </p:stCondLst>
                            <p:childTnLst>
                              <p:par>
                                <p:cTn id="16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64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920"/>
                            </p:stCondLst>
                            <p:childTnLst>
                              <p:par>
                                <p:cTn id="16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69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020"/>
                            </p:stCondLst>
                            <p:childTnLst>
                              <p:par>
                                <p:cTn id="17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120"/>
                            </p:stCondLst>
                            <p:childTnLst>
                              <p:par>
                                <p:cTn id="17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220"/>
                            </p:stCondLst>
                            <p:childTnLst>
                              <p:par>
                                <p:cTn id="18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84" dur="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320"/>
                            </p:stCondLst>
                            <p:childTnLst>
                              <p:par>
                                <p:cTn id="18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89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20"/>
                            </p:stCondLst>
                            <p:childTnLst>
                              <p:par>
                                <p:cTn id="19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94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20"/>
                            </p:stCondLst>
                            <p:childTnLst>
                              <p:par>
                                <p:cTn id="19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99" dur="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20"/>
                            </p:stCondLst>
                            <p:childTnLst>
                              <p:par>
                                <p:cTn id="20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720"/>
                            </p:stCondLst>
                            <p:childTnLst>
                              <p:par>
                                <p:cTn id="207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820"/>
                            </p:stCondLst>
                            <p:childTnLst>
                              <p:par>
                                <p:cTn id="212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14" dur="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920"/>
                            </p:stCondLst>
                            <p:childTnLst>
                              <p:par>
                                <p:cTn id="217" presetID="1" presetClass="emph" presetSubtype="2" accel="333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41F"/>
                                      </p:to>
                                    </p:animClr>
                                    <p:set>
                                      <p:cBhvr>
                                        <p:cTn id="219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4020"/>
                            </p:stCondLst>
                            <p:childTnLst>
                              <p:par>
                                <p:cTn id="222" presetID="1" presetClass="emph" presetSubtype="2" accel="333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41F"/>
                                      </p:to>
                                    </p:animClr>
                                    <p:set>
                                      <p:cBhvr>
                                        <p:cTn id="224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12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120"/>
                            </p:stCondLst>
                            <p:childTnLst>
                              <p:par>
                                <p:cTn id="2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1" dur="19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1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" y="0"/>
            <a:ext cx="12191999" cy="6857999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910" y="3790977"/>
            <a:ext cx="184323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92198" y="4907223"/>
            <a:ext cx="2064425" cy="18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078" y="1377681"/>
            <a:ext cx="1969179" cy="174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076" y="865570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917" y="4638170"/>
            <a:ext cx="1969179" cy="17436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192" y="4126061"/>
            <a:ext cx="2060627" cy="138391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73" y="4373894"/>
            <a:ext cx="1969179" cy="1743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48" y="3861785"/>
            <a:ext cx="2060627" cy="1383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9582" y="0"/>
            <a:ext cx="1941429" cy="18566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07" y="2671752"/>
            <a:ext cx="3146104" cy="2785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82" y="2159642"/>
            <a:ext cx="3292208" cy="2211039"/>
          </a:xfrm>
          <a:prstGeom prst="rect">
            <a:avLst/>
          </a:prstGeom>
        </p:spPr>
      </p:pic>
      <p:sp>
        <p:nvSpPr>
          <p:cNvPr id="12" name="Rectangle: Folded Corner 11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00"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B"/>
          <p:cNvSpPr/>
          <p:nvPr/>
        </p:nvSpPr>
        <p:spPr>
          <a:xfrm>
            <a:off x="1005138" y="2932612"/>
            <a:ext cx="3146104" cy="1262845"/>
          </a:xfrm>
          <a:prstGeom prst="roundRect">
            <a:avLst>
              <a:gd name="adj" fmla="val 50000"/>
            </a:avLst>
          </a:prstGeom>
          <a:solidFill>
            <a:srgbClr val="069ED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0,155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1005138" y="4350861"/>
            <a:ext cx="3146104" cy="1262845"/>
          </a:xfrm>
          <a:prstGeom prst="roundRect">
            <a:avLst>
              <a:gd name="adj" fmla="val 50000"/>
            </a:avLst>
          </a:prstGeom>
          <a:solidFill>
            <a:srgbClr val="069ED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36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0,15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6430318" y="2932612"/>
            <a:ext cx="3146104" cy="1262845"/>
          </a:xfrm>
          <a:prstGeom prst="roundRect">
            <a:avLst>
              <a:gd name="adj" fmla="val 50000"/>
            </a:avLst>
          </a:prstGeom>
          <a:solidFill>
            <a:srgbClr val="069ED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0,551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>
            <a:off x="6430318" y="4430264"/>
            <a:ext cx="3146104" cy="1267924"/>
          </a:xfrm>
          <a:prstGeom prst="roundRect">
            <a:avLst>
              <a:gd name="adj" fmla="val 50000"/>
            </a:avLst>
          </a:prstGeom>
          <a:solidFill>
            <a:srgbClr val="069ED7">
              <a:alpha val="8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0,515 </a:t>
            </a:r>
          </a:p>
        </p:txBody>
      </p:sp>
      <p:pic>
        <p:nvPicPr>
          <p:cNvPr id="3" name="câu hỏi cuố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" end="171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27166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28711 0.172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863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02448 -0.5736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-28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algn="just">
              <a:spcBef>
                <a:spcPts val="120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50" r="769" b="8428"/>
          <a:stretch>
            <a:fillRect/>
          </a:stretch>
        </p:blipFill>
        <p:spPr>
          <a:xfrm>
            <a:off x="1264024" y="326571"/>
            <a:ext cx="10085294" cy="6283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4174309" y="2407028"/>
            <a:ext cx="4799511" cy="461665"/>
            <a:chOff x="4174309" y="2407028"/>
            <a:chExt cx="4799511" cy="461665"/>
          </a:xfrm>
          <a:solidFill>
            <a:srgbClr val="FFFF00"/>
          </a:solidFill>
        </p:grpSpPr>
        <p:sp>
          <p:nvSpPr>
            <p:cNvPr id="4" name="TextBox 3"/>
            <p:cNvSpPr txBox="1"/>
            <p:nvPr/>
          </p:nvSpPr>
          <p:spPr>
            <a:xfrm>
              <a:off x="6291580" y="2407028"/>
              <a:ext cx="2682240" cy="461665"/>
            </a:xfrm>
            <a:prstGeom prst="rect">
              <a:avLst/>
            </a:prstGeom>
            <a:grpFill/>
            <a:ln w="19050">
              <a:solidFill>
                <a:srgbClr val="069ED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84,46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74309" y="2407028"/>
              <a:ext cx="2117271" cy="461665"/>
            </a:xfrm>
            <a:prstGeom prst="rect">
              <a:avLst/>
            </a:prstGeom>
            <a:grpFill/>
            <a:ln w="19050">
              <a:solidFill>
                <a:srgbClr val="069ED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80168" y="1945363"/>
            <a:ext cx="4801272" cy="466565"/>
            <a:chOff x="4180168" y="1945363"/>
            <a:chExt cx="4801272" cy="466565"/>
          </a:xfrm>
          <a:solidFill>
            <a:srgbClr val="17DF21"/>
          </a:solidFill>
        </p:grpSpPr>
        <p:sp>
          <p:nvSpPr>
            <p:cNvPr id="6" name="TextBox 5"/>
            <p:cNvSpPr txBox="1"/>
            <p:nvPr/>
          </p:nvSpPr>
          <p:spPr>
            <a:xfrm>
              <a:off x="6291580" y="1950263"/>
              <a:ext cx="2689860" cy="461665"/>
            </a:xfrm>
            <a:prstGeom prst="rect">
              <a:avLst/>
            </a:prstGeom>
            <a:grpFill/>
            <a:ln w="19050">
              <a:solidFill>
                <a:srgbClr val="069ED7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63,15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80168" y="1945363"/>
              <a:ext cx="2111412" cy="461665"/>
            </a:xfrm>
            <a:prstGeom prst="rect">
              <a:avLst/>
            </a:prstGeom>
            <a:grpFill/>
            <a:ln w="19050">
              <a:solidFill>
                <a:srgbClr val="069ED7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Lào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/>
          <p:cNvSpPr/>
          <p:nvPr/>
        </p:nvSpPr>
        <p:spPr>
          <a:xfrm>
            <a:off x="942974" y="109343"/>
            <a:ext cx="9915525" cy="356973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-1" fmla="*/ 0 w 8462188"/>
              <a:gd name="connsiteY0-2" fmla="*/ 357330 h 3569736"/>
              <a:gd name="connsiteX1-3" fmla="*/ 416359 w 8462188"/>
              <a:gd name="connsiteY1-4" fmla="*/ 0 h 3569736"/>
              <a:gd name="connsiteX2-5" fmla="*/ 8045828 w 8462188"/>
              <a:gd name="connsiteY2-6" fmla="*/ 0 h 3569736"/>
              <a:gd name="connsiteX3-7" fmla="*/ 8462188 w 8462188"/>
              <a:gd name="connsiteY3-8" fmla="*/ 357330 h 3569736"/>
              <a:gd name="connsiteX4-9" fmla="*/ 8462188 w 8462188"/>
              <a:gd name="connsiteY4-10" fmla="*/ 3212405 h 3569736"/>
              <a:gd name="connsiteX5-11" fmla="*/ 8045828 w 8462188"/>
              <a:gd name="connsiteY5-12" fmla="*/ 3569736 h 3569736"/>
              <a:gd name="connsiteX6-13" fmla="*/ 416359 w 8462188"/>
              <a:gd name="connsiteY6-14" fmla="*/ 3569736 h 3569736"/>
              <a:gd name="connsiteX7-15" fmla="*/ 0 w 8462188"/>
              <a:gd name="connsiteY7-16" fmla="*/ 3212405 h 3569736"/>
              <a:gd name="connsiteX8-17" fmla="*/ 0 w 8462188"/>
              <a:gd name="connsiteY8-18" fmla="*/ 357330 h 3569736"/>
              <a:gd name="connsiteX0-19" fmla="*/ 0 w 8462188"/>
              <a:gd name="connsiteY0-20" fmla="*/ 357330 h 3569736"/>
              <a:gd name="connsiteX1-21" fmla="*/ 416359 w 8462188"/>
              <a:gd name="connsiteY1-22" fmla="*/ 0 h 3569736"/>
              <a:gd name="connsiteX2-23" fmla="*/ 8045828 w 8462188"/>
              <a:gd name="connsiteY2-24" fmla="*/ 0 h 3569736"/>
              <a:gd name="connsiteX3-25" fmla="*/ 8462188 w 8462188"/>
              <a:gd name="connsiteY3-26" fmla="*/ 357330 h 3569736"/>
              <a:gd name="connsiteX4-27" fmla="*/ 8462188 w 8462188"/>
              <a:gd name="connsiteY4-28" fmla="*/ 3212405 h 3569736"/>
              <a:gd name="connsiteX5-29" fmla="*/ 8045828 w 8462188"/>
              <a:gd name="connsiteY5-30" fmla="*/ 3569736 h 3569736"/>
              <a:gd name="connsiteX6-31" fmla="*/ 416359 w 8462188"/>
              <a:gd name="connsiteY6-32" fmla="*/ 3569736 h 3569736"/>
              <a:gd name="connsiteX7-33" fmla="*/ 0 w 8462188"/>
              <a:gd name="connsiteY7-34" fmla="*/ 3212405 h 3569736"/>
              <a:gd name="connsiteX8-35" fmla="*/ 0 w 8462188"/>
              <a:gd name="connsiteY8-36" fmla="*/ 357330 h 35697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 descr="A white and pink text with black background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570565"/>
            <a:ext cx="3552824" cy="1530073"/>
          </a:xfrm>
          <a:prstGeom prst="rect">
            <a:avLst/>
          </a:prstGeom>
        </p:spPr>
      </p:pic>
      <p:pic>
        <p:nvPicPr>
          <p:cNvPr id="22" name="Picture 21" descr="A yellow and blue text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87292"/>
            <a:ext cx="9753600" cy="24098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799" y="570565"/>
            <a:ext cx="4755777" cy="27100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-Proj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0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9"/>
          <p:cNvSpPr/>
          <p:nvPr/>
        </p:nvSpPr>
        <p:spPr>
          <a:xfrm>
            <a:off x="156029" y="204108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9684" y="540445"/>
            <a:ext cx="6281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</a:rPr>
              <a:t>Ví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dụ</a:t>
            </a:r>
            <a:r>
              <a:rPr lang="en-US" sz="4400" b="1" dirty="0">
                <a:solidFill>
                  <a:srgbClr val="0070C0"/>
                </a:solidFill>
              </a:rPr>
              <a:t> 1. So </a:t>
            </a:r>
            <a:r>
              <a:rPr lang="en-US" sz="4400" b="1" dirty="0" err="1">
                <a:solidFill>
                  <a:srgbClr val="0070C0"/>
                </a:solidFill>
              </a:rPr>
              <a:t>sánh</a:t>
            </a:r>
            <a:r>
              <a:rPr lang="en-US" sz="4400" b="1" dirty="0">
                <a:solidFill>
                  <a:srgbClr val="0070C0"/>
                </a:solidFill>
              </a:rPr>
              <a:t> 7,3 </a:t>
            </a:r>
            <a:r>
              <a:rPr lang="en-US" sz="4400" b="1" dirty="0" err="1">
                <a:solidFill>
                  <a:srgbClr val="0070C0"/>
                </a:solidFill>
              </a:rPr>
              <a:t>và</a:t>
            </a:r>
            <a:r>
              <a:rPr lang="en-US" sz="4400" b="1" dirty="0">
                <a:solidFill>
                  <a:srgbClr val="0070C0"/>
                </a:solidFill>
              </a:rPr>
              <a:t> 6,5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3" y="1607345"/>
            <a:ext cx="10001250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Jeon Soo Yeon- Smile Smile Smile (Piano Tutorial) (2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7.082031" end="4853.4326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52" y="6972300"/>
            <a:ext cx="692942" cy="692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542" y="837904"/>
            <a:ext cx="83856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686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C686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799" y="482389"/>
            <a:ext cx="6281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</a:rPr>
              <a:t>Ví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dụ</a:t>
            </a:r>
            <a:r>
              <a:rPr lang="en-US" sz="4400" b="1" dirty="0">
                <a:solidFill>
                  <a:srgbClr val="0070C0"/>
                </a:solidFill>
              </a:rPr>
              <a:t> 1. So </a:t>
            </a:r>
            <a:r>
              <a:rPr lang="en-US" sz="4400" b="1" dirty="0" err="1">
                <a:solidFill>
                  <a:srgbClr val="0070C0"/>
                </a:solidFill>
              </a:rPr>
              <a:t>sánh</a:t>
            </a:r>
            <a:r>
              <a:rPr lang="en-US" sz="4400" b="1" dirty="0">
                <a:solidFill>
                  <a:srgbClr val="0070C0"/>
                </a:solidFill>
              </a:rPr>
              <a:t> 7,3 </a:t>
            </a:r>
            <a:r>
              <a:rPr lang="en-US" sz="4400" b="1" dirty="0" err="1">
                <a:solidFill>
                  <a:srgbClr val="0070C0"/>
                </a:solidFill>
              </a:rPr>
              <a:t>và</a:t>
            </a:r>
            <a:r>
              <a:rPr lang="en-US" sz="4400" b="1" dirty="0">
                <a:solidFill>
                  <a:srgbClr val="0070C0"/>
                </a:solidFill>
              </a:rPr>
              <a:t> 6,5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902857" y="1536093"/>
          <a:ext cx="8127999" cy="1989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42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Phần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nguyên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Phần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thập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phân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426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426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175657" y="2122713"/>
            <a:ext cx="881743" cy="57694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7,3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22715" y="2481942"/>
            <a:ext cx="67491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65173" y="2100944"/>
            <a:ext cx="631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56613" y="1975468"/>
            <a:ext cx="620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37173" y="2097221"/>
            <a:ext cx="620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19200" y="2960913"/>
            <a:ext cx="881743" cy="57694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6,5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144486" y="3276600"/>
            <a:ext cx="67491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65172" y="2808516"/>
            <a:ext cx="1349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69317" y="2721403"/>
            <a:ext cx="620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37173" y="2797629"/>
            <a:ext cx="620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5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528458" y="3530173"/>
            <a:ext cx="0" cy="54428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75314" y="4131448"/>
            <a:ext cx="1240972" cy="57694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 &gt; 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97630" y="5237897"/>
            <a:ext cx="6281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Vậy</a:t>
            </a:r>
            <a:r>
              <a:rPr lang="en-US" sz="4000" b="1" dirty="0">
                <a:solidFill>
                  <a:srgbClr val="FF0000"/>
                </a:solidFill>
              </a:rPr>
              <a:t> 7,3 &gt; 6,5 hay 6,5 &lt; 7,3.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64203" y="2101799"/>
            <a:ext cx="631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66318" y="2816830"/>
            <a:ext cx="631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4" grpId="0"/>
      <p:bldP spid="25" grpId="0" animBg="1"/>
      <p:bldP spid="27" grpId="0"/>
      <p:bldP spid="28" grpId="0"/>
      <p:bldP spid="29" grpId="0"/>
      <p:bldP spid="33" grpId="0" animBg="1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7250" y="912876"/>
            <a:ext cx="10159093" cy="4535424"/>
            <a:chOff x="134360" y="1281455"/>
            <a:chExt cx="8398657" cy="4097274"/>
          </a:xfrm>
        </p:grpSpPr>
        <p:sp>
          <p:nvSpPr>
            <p:cNvPr id="5" name="Rectangle: Rounded Corners 7"/>
            <p:cNvSpPr/>
            <p:nvPr/>
          </p:nvSpPr>
          <p:spPr>
            <a:xfrm>
              <a:off x="663797" y="1810891"/>
              <a:ext cx="7869220" cy="3567838"/>
            </a:xfrm>
            <a:custGeom>
              <a:avLst/>
              <a:gdLst>
                <a:gd name="connsiteX0" fmla="*/ 0 w 6562646"/>
                <a:gd name="connsiteY0" fmla="*/ 883136 h 5298712"/>
                <a:gd name="connsiteX1" fmla="*/ 883136 w 6562646"/>
                <a:gd name="connsiteY1" fmla="*/ 0 h 5298712"/>
                <a:gd name="connsiteX2" fmla="*/ 5679510 w 6562646"/>
                <a:gd name="connsiteY2" fmla="*/ 0 h 5298712"/>
                <a:gd name="connsiteX3" fmla="*/ 6562646 w 6562646"/>
                <a:gd name="connsiteY3" fmla="*/ 883136 h 5298712"/>
                <a:gd name="connsiteX4" fmla="*/ 6562646 w 6562646"/>
                <a:gd name="connsiteY4" fmla="*/ 4415576 h 5298712"/>
                <a:gd name="connsiteX5" fmla="*/ 5679510 w 6562646"/>
                <a:gd name="connsiteY5" fmla="*/ 5298712 h 5298712"/>
                <a:gd name="connsiteX6" fmla="*/ 883136 w 6562646"/>
                <a:gd name="connsiteY6" fmla="*/ 5298712 h 5298712"/>
                <a:gd name="connsiteX7" fmla="*/ 0 w 6562646"/>
                <a:gd name="connsiteY7" fmla="*/ 4415576 h 5298712"/>
                <a:gd name="connsiteX8" fmla="*/ 0 w 6562646"/>
                <a:gd name="connsiteY8" fmla="*/ 883136 h 529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298712" fill="none" extrusionOk="0">
                  <a:moveTo>
                    <a:pt x="0" y="883136"/>
                  </a:moveTo>
                  <a:cubicBezTo>
                    <a:pt x="-86261" y="359316"/>
                    <a:pt x="438170" y="48692"/>
                    <a:pt x="883136" y="0"/>
                  </a:cubicBezTo>
                  <a:cubicBezTo>
                    <a:pt x="2672619" y="-61902"/>
                    <a:pt x="4328353" y="-101778"/>
                    <a:pt x="5679510" y="0"/>
                  </a:cubicBezTo>
                  <a:cubicBezTo>
                    <a:pt x="6156633" y="-3330"/>
                    <a:pt x="6581111" y="370786"/>
                    <a:pt x="6562646" y="883136"/>
                  </a:cubicBezTo>
                  <a:cubicBezTo>
                    <a:pt x="6620300" y="2265811"/>
                    <a:pt x="6578921" y="2935577"/>
                    <a:pt x="6562646" y="4415576"/>
                  </a:cubicBezTo>
                  <a:cubicBezTo>
                    <a:pt x="6512135" y="4878590"/>
                    <a:pt x="6152780" y="5231817"/>
                    <a:pt x="5679510" y="5298712"/>
                  </a:cubicBezTo>
                  <a:cubicBezTo>
                    <a:pt x="5180652" y="5156320"/>
                    <a:pt x="3187324" y="5409813"/>
                    <a:pt x="883136" y="5298712"/>
                  </a:cubicBezTo>
                  <a:cubicBezTo>
                    <a:pt x="357078" y="5317882"/>
                    <a:pt x="-6545" y="4933159"/>
                    <a:pt x="0" y="4415576"/>
                  </a:cubicBezTo>
                  <a:cubicBezTo>
                    <a:pt x="-60195" y="3563600"/>
                    <a:pt x="-117669" y="1912524"/>
                    <a:pt x="0" y="883136"/>
                  </a:cubicBezTo>
                  <a:close/>
                </a:path>
                <a:path w="6562646" h="5298712" stroke="0" extrusionOk="0">
                  <a:moveTo>
                    <a:pt x="0" y="883136"/>
                  </a:moveTo>
                  <a:cubicBezTo>
                    <a:pt x="-56179" y="321146"/>
                    <a:pt x="345620" y="-83253"/>
                    <a:pt x="883136" y="0"/>
                  </a:cubicBezTo>
                  <a:cubicBezTo>
                    <a:pt x="1389355" y="-164947"/>
                    <a:pt x="4920649" y="-52288"/>
                    <a:pt x="5679510" y="0"/>
                  </a:cubicBezTo>
                  <a:cubicBezTo>
                    <a:pt x="6161252" y="-94001"/>
                    <a:pt x="6532629" y="400198"/>
                    <a:pt x="6562646" y="883136"/>
                  </a:cubicBezTo>
                  <a:cubicBezTo>
                    <a:pt x="6419321" y="1313635"/>
                    <a:pt x="6656096" y="2909579"/>
                    <a:pt x="6562646" y="4415576"/>
                  </a:cubicBezTo>
                  <a:cubicBezTo>
                    <a:pt x="6607987" y="4961859"/>
                    <a:pt x="6143742" y="5255929"/>
                    <a:pt x="5679510" y="5298712"/>
                  </a:cubicBezTo>
                  <a:cubicBezTo>
                    <a:pt x="4775428" y="5457253"/>
                    <a:pt x="2377203" y="5156876"/>
                    <a:pt x="883136" y="5298712"/>
                  </a:cubicBezTo>
                  <a:cubicBezTo>
                    <a:pt x="390781" y="5379717"/>
                    <a:pt x="74418" y="4877443"/>
                    <a:pt x="0" y="4415576"/>
                  </a:cubicBezTo>
                  <a:cubicBezTo>
                    <a:pt x="108226" y="3201484"/>
                    <a:pt x="-136457" y="1593817"/>
                    <a:pt x="0" y="88313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48" y="1"/>
            <a:ext cx="12361642" cy="6936895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910" y="3790977"/>
            <a:ext cx="184323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1819" y="5350802"/>
            <a:ext cx="1568431" cy="140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57" y="1330915"/>
            <a:ext cx="1969179" cy="1743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32" y="818806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998" y="1973423"/>
            <a:ext cx="1973871" cy="174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332" y="1461315"/>
            <a:ext cx="2065537" cy="1383912"/>
          </a:xfrm>
          <a:prstGeom prst="rect">
            <a:avLst/>
          </a:prstGeom>
        </p:spPr>
      </p:pic>
      <p:sp>
        <p:nvSpPr>
          <p:cNvPr id="24" name="Đám mây 17"/>
          <p:cNvSpPr/>
          <p:nvPr/>
        </p:nvSpPr>
        <p:spPr>
          <a:xfrm>
            <a:off x="3078626" y="1996161"/>
            <a:ext cx="6357256" cy="2958705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92" tIns="29846" rIns="59692" bIns="29846" rtlCol="0" anchor="ctr"/>
          <a:lstStyle/>
          <a:p>
            <a:pPr algn="ctr"/>
            <a:r>
              <a:rPr lang="en-US" sz="5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5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may </a:t>
            </a:r>
            <a:r>
              <a:rPr lang="en-US" sz="5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5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52" y="4801925"/>
            <a:ext cx="1969179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27" y="4289816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45" y="4854494"/>
            <a:ext cx="1969179" cy="17436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820" y="4342385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31" y="571336"/>
            <a:ext cx="1796228" cy="15904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805" y="59226"/>
            <a:ext cx="1879645" cy="1262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-19050" y="238126"/>
            <a:ext cx="1219200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9470" y="491504"/>
            <a:ext cx="735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So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5,329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5,371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950028" y="1514322"/>
          <a:ext cx="8926285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4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5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5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742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phần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mười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phần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phần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426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426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07571" y="2569027"/>
            <a:ext cx="1404257" cy="57694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5,329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77143" y="2928256"/>
            <a:ext cx="67491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26973" y="2558144"/>
            <a:ext cx="59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57059" y="2569030"/>
            <a:ext cx="59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1" y="2569031"/>
            <a:ext cx="59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5543" y="2536374"/>
            <a:ext cx="59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59143" y="2558145"/>
            <a:ext cx="59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8456" y="3309256"/>
            <a:ext cx="1404257" cy="57694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5,371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88028" y="3668485"/>
            <a:ext cx="67491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8744" y="3211287"/>
            <a:ext cx="59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7943" y="3211288"/>
            <a:ext cx="59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35487" y="3254831"/>
            <a:ext cx="59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03773" y="3243945"/>
            <a:ext cx="59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548259" y="3233059"/>
            <a:ext cx="59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766458" y="4016828"/>
            <a:ext cx="0" cy="54428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67741" y="4669970"/>
            <a:ext cx="1240972" cy="57694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= 5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683830" y="3995057"/>
            <a:ext cx="0" cy="54428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85113" y="4648199"/>
            <a:ext cx="1240972" cy="57694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C0409"/>
                </a:solidFill>
              </a:rPr>
              <a:t>3 = 3</a:t>
            </a:r>
          </a:p>
        </p:txBody>
      </p:sp>
      <p:sp>
        <p:nvSpPr>
          <p:cNvPr id="38" name="Oval 37"/>
          <p:cNvSpPr/>
          <p:nvPr/>
        </p:nvSpPr>
        <p:spPr>
          <a:xfrm>
            <a:off x="8202386" y="2650671"/>
            <a:ext cx="827314" cy="1197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8621487" y="3983202"/>
            <a:ext cx="0" cy="63233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8022770" y="4724399"/>
            <a:ext cx="1240972" cy="57694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2 &lt; 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63585" y="5612396"/>
            <a:ext cx="784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Vậy</a:t>
            </a:r>
            <a:r>
              <a:rPr lang="en-US" sz="4000" b="1" dirty="0">
                <a:solidFill>
                  <a:srgbClr val="FF0000"/>
                </a:solidFill>
              </a:rPr>
              <a:t> 5,329 &lt; 5,371 hay 5,371 &gt; 5,329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0250" y="2575237"/>
            <a:ext cx="59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409"/>
                </a:solidFill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2095" y="3248625"/>
            <a:ext cx="59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409"/>
                </a:solidFill>
              </a:rPr>
              <a:t>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  <p:bldP spid="10" grpId="0"/>
      <p:bldP spid="11" grpId="0"/>
      <p:bldP spid="12" grpId="0" animBg="1"/>
      <p:bldP spid="14" grpId="0"/>
      <p:bldP spid="16" grpId="0"/>
      <p:bldP spid="17" grpId="0"/>
      <p:bldP spid="20" grpId="0"/>
      <p:bldP spid="30" grpId="0"/>
      <p:bldP spid="35" grpId="0" animBg="1"/>
      <p:bldP spid="37" grpId="0" animBg="1"/>
      <p:bldP spid="38" grpId="0" animBg="1"/>
      <p:bldP spid="41" grpId="0" animBg="1"/>
      <p:bldP spid="4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4972" y="662505"/>
            <a:ext cx="11086285" cy="5096038"/>
            <a:chOff x="134360" y="1281455"/>
            <a:chExt cx="9838835" cy="5096038"/>
          </a:xfrm>
        </p:grpSpPr>
        <p:sp>
          <p:nvSpPr>
            <p:cNvPr id="4" name="Rectangle: Rounded Corners 7"/>
            <p:cNvSpPr/>
            <p:nvPr/>
          </p:nvSpPr>
          <p:spPr>
            <a:xfrm>
              <a:off x="663797" y="1810891"/>
              <a:ext cx="9309398" cy="4566602"/>
            </a:xfrm>
            <a:custGeom>
              <a:avLst/>
              <a:gdLst>
                <a:gd name="connsiteX0" fmla="*/ 0 w 6562646"/>
                <a:gd name="connsiteY0" fmla="*/ 883136 h 5298712"/>
                <a:gd name="connsiteX1" fmla="*/ 883136 w 6562646"/>
                <a:gd name="connsiteY1" fmla="*/ 0 h 5298712"/>
                <a:gd name="connsiteX2" fmla="*/ 5679510 w 6562646"/>
                <a:gd name="connsiteY2" fmla="*/ 0 h 5298712"/>
                <a:gd name="connsiteX3" fmla="*/ 6562646 w 6562646"/>
                <a:gd name="connsiteY3" fmla="*/ 883136 h 5298712"/>
                <a:gd name="connsiteX4" fmla="*/ 6562646 w 6562646"/>
                <a:gd name="connsiteY4" fmla="*/ 4415576 h 5298712"/>
                <a:gd name="connsiteX5" fmla="*/ 5679510 w 6562646"/>
                <a:gd name="connsiteY5" fmla="*/ 5298712 h 5298712"/>
                <a:gd name="connsiteX6" fmla="*/ 883136 w 6562646"/>
                <a:gd name="connsiteY6" fmla="*/ 5298712 h 5298712"/>
                <a:gd name="connsiteX7" fmla="*/ 0 w 6562646"/>
                <a:gd name="connsiteY7" fmla="*/ 4415576 h 5298712"/>
                <a:gd name="connsiteX8" fmla="*/ 0 w 6562646"/>
                <a:gd name="connsiteY8" fmla="*/ 883136 h 529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298712" fill="none" extrusionOk="0">
                  <a:moveTo>
                    <a:pt x="0" y="883136"/>
                  </a:moveTo>
                  <a:cubicBezTo>
                    <a:pt x="-86261" y="359316"/>
                    <a:pt x="438170" y="48692"/>
                    <a:pt x="883136" y="0"/>
                  </a:cubicBezTo>
                  <a:cubicBezTo>
                    <a:pt x="2672619" y="-61902"/>
                    <a:pt x="4328353" y="-101778"/>
                    <a:pt x="5679510" y="0"/>
                  </a:cubicBezTo>
                  <a:cubicBezTo>
                    <a:pt x="6156633" y="-3330"/>
                    <a:pt x="6581111" y="370786"/>
                    <a:pt x="6562646" y="883136"/>
                  </a:cubicBezTo>
                  <a:cubicBezTo>
                    <a:pt x="6620300" y="2265811"/>
                    <a:pt x="6578921" y="2935577"/>
                    <a:pt x="6562646" y="4415576"/>
                  </a:cubicBezTo>
                  <a:cubicBezTo>
                    <a:pt x="6512135" y="4878590"/>
                    <a:pt x="6152780" y="5231817"/>
                    <a:pt x="5679510" y="5298712"/>
                  </a:cubicBezTo>
                  <a:cubicBezTo>
                    <a:pt x="5180652" y="5156320"/>
                    <a:pt x="3187324" y="5409813"/>
                    <a:pt x="883136" y="5298712"/>
                  </a:cubicBezTo>
                  <a:cubicBezTo>
                    <a:pt x="357078" y="5317882"/>
                    <a:pt x="-6545" y="4933159"/>
                    <a:pt x="0" y="4415576"/>
                  </a:cubicBezTo>
                  <a:cubicBezTo>
                    <a:pt x="-60195" y="3563600"/>
                    <a:pt x="-117669" y="1912524"/>
                    <a:pt x="0" y="883136"/>
                  </a:cubicBezTo>
                  <a:close/>
                </a:path>
                <a:path w="6562646" h="5298712" stroke="0" extrusionOk="0">
                  <a:moveTo>
                    <a:pt x="0" y="883136"/>
                  </a:moveTo>
                  <a:cubicBezTo>
                    <a:pt x="-56179" y="321146"/>
                    <a:pt x="345620" y="-83253"/>
                    <a:pt x="883136" y="0"/>
                  </a:cubicBezTo>
                  <a:cubicBezTo>
                    <a:pt x="1389355" y="-164947"/>
                    <a:pt x="4920649" y="-52288"/>
                    <a:pt x="5679510" y="0"/>
                  </a:cubicBezTo>
                  <a:cubicBezTo>
                    <a:pt x="6161252" y="-94001"/>
                    <a:pt x="6532629" y="400198"/>
                    <a:pt x="6562646" y="883136"/>
                  </a:cubicBezTo>
                  <a:cubicBezTo>
                    <a:pt x="6419321" y="1313635"/>
                    <a:pt x="6656096" y="2909579"/>
                    <a:pt x="6562646" y="4415576"/>
                  </a:cubicBezTo>
                  <a:cubicBezTo>
                    <a:pt x="6607987" y="4961859"/>
                    <a:pt x="6143742" y="5255929"/>
                    <a:pt x="5679510" y="5298712"/>
                  </a:cubicBezTo>
                  <a:cubicBezTo>
                    <a:pt x="4775428" y="5457253"/>
                    <a:pt x="2377203" y="5156876"/>
                    <a:pt x="883136" y="5298712"/>
                  </a:cubicBezTo>
                  <a:cubicBezTo>
                    <a:pt x="390781" y="5379717"/>
                    <a:pt x="74418" y="4877443"/>
                    <a:pt x="0" y="4415576"/>
                  </a:cubicBezTo>
                  <a:cubicBezTo>
                    <a:pt x="108226" y="3201484"/>
                    <a:pt x="-136457" y="1593817"/>
                    <a:pt x="0" y="88313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Nếu phần nguyên của hai số thập phân bằng nhau, ta lần lượt so sánh từng cặp chữ số trên cùng một hàng ở phần thập phân (kể từ trái qua phải), cho đến khi xuất hiện cặp chữ số đầu tiên khác nhau. Ở cặp chữ số khác nhau đó, chữ số nào lớn hơn thì số thập phân chứa chữ số đó lớn hơn.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8539" y="1039877"/>
            <a:ext cx="10881486" cy="4320680"/>
            <a:chOff x="69954" y="1542712"/>
            <a:chExt cx="9657080" cy="4320680"/>
          </a:xfrm>
        </p:grpSpPr>
        <p:sp>
          <p:nvSpPr>
            <p:cNvPr id="4" name="Rectangle: Rounded Corners 7"/>
            <p:cNvSpPr/>
            <p:nvPr/>
          </p:nvSpPr>
          <p:spPr>
            <a:xfrm>
              <a:off x="372552" y="2280133"/>
              <a:ext cx="9354482" cy="3583259"/>
            </a:xfrm>
            <a:custGeom>
              <a:avLst/>
              <a:gdLst>
                <a:gd name="connsiteX0" fmla="*/ 0 w 6562646"/>
                <a:gd name="connsiteY0" fmla="*/ 883136 h 5298712"/>
                <a:gd name="connsiteX1" fmla="*/ 883136 w 6562646"/>
                <a:gd name="connsiteY1" fmla="*/ 0 h 5298712"/>
                <a:gd name="connsiteX2" fmla="*/ 5679510 w 6562646"/>
                <a:gd name="connsiteY2" fmla="*/ 0 h 5298712"/>
                <a:gd name="connsiteX3" fmla="*/ 6562646 w 6562646"/>
                <a:gd name="connsiteY3" fmla="*/ 883136 h 5298712"/>
                <a:gd name="connsiteX4" fmla="*/ 6562646 w 6562646"/>
                <a:gd name="connsiteY4" fmla="*/ 4415576 h 5298712"/>
                <a:gd name="connsiteX5" fmla="*/ 5679510 w 6562646"/>
                <a:gd name="connsiteY5" fmla="*/ 5298712 h 5298712"/>
                <a:gd name="connsiteX6" fmla="*/ 883136 w 6562646"/>
                <a:gd name="connsiteY6" fmla="*/ 5298712 h 5298712"/>
                <a:gd name="connsiteX7" fmla="*/ 0 w 6562646"/>
                <a:gd name="connsiteY7" fmla="*/ 4415576 h 5298712"/>
                <a:gd name="connsiteX8" fmla="*/ 0 w 6562646"/>
                <a:gd name="connsiteY8" fmla="*/ 883136 h 529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298712" fill="none" extrusionOk="0">
                  <a:moveTo>
                    <a:pt x="0" y="883136"/>
                  </a:moveTo>
                  <a:cubicBezTo>
                    <a:pt x="-86261" y="359316"/>
                    <a:pt x="438170" y="48692"/>
                    <a:pt x="883136" y="0"/>
                  </a:cubicBezTo>
                  <a:cubicBezTo>
                    <a:pt x="2672619" y="-61902"/>
                    <a:pt x="4328353" y="-101778"/>
                    <a:pt x="5679510" y="0"/>
                  </a:cubicBezTo>
                  <a:cubicBezTo>
                    <a:pt x="6156633" y="-3330"/>
                    <a:pt x="6581111" y="370786"/>
                    <a:pt x="6562646" y="883136"/>
                  </a:cubicBezTo>
                  <a:cubicBezTo>
                    <a:pt x="6620300" y="2265811"/>
                    <a:pt x="6578921" y="2935577"/>
                    <a:pt x="6562646" y="4415576"/>
                  </a:cubicBezTo>
                  <a:cubicBezTo>
                    <a:pt x="6512135" y="4878590"/>
                    <a:pt x="6152780" y="5231817"/>
                    <a:pt x="5679510" y="5298712"/>
                  </a:cubicBezTo>
                  <a:cubicBezTo>
                    <a:pt x="5180652" y="5156320"/>
                    <a:pt x="3187324" y="5409813"/>
                    <a:pt x="883136" y="5298712"/>
                  </a:cubicBezTo>
                  <a:cubicBezTo>
                    <a:pt x="357078" y="5317882"/>
                    <a:pt x="-6545" y="4933159"/>
                    <a:pt x="0" y="4415576"/>
                  </a:cubicBezTo>
                  <a:cubicBezTo>
                    <a:pt x="-60195" y="3563600"/>
                    <a:pt x="-117669" y="1912524"/>
                    <a:pt x="0" y="883136"/>
                  </a:cubicBezTo>
                  <a:close/>
                </a:path>
                <a:path w="6562646" h="5298712" stroke="0" extrusionOk="0">
                  <a:moveTo>
                    <a:pt x="0" y="883136"/>
                  </a:moveTo>
                  <a:cubicBezTo>
                    <a:pt x="-56179" y="321146"/>
                    <a:pt x="345620" y="-83253"/>
                    <a:pt x="883136" y="0"/>
                  </a:cubicBezTo>
                  <a:cubicBezTo>
                    <a:pt x="1389355" y="-164947"/>
                    <a:pt x="4920649" y="-52288"/>
                    <a:pt x="5679510" y="0"/>
                  </a:cubicBezTo>
                  <a:cubicBezTo>
                    <a:pt x="6161252" y="-94001"/>
                    <a:pt x="6532629" y="400198"/>
                    <a:pt x="6562646" y="883136"/>
                  </a:cubicBezTo>
                  <a:cubicBezTo>
                    <a:pt x="6419321" y="1313635"/>
                    <a:pt x="6656096" y="2909579"/>
                    <a:pt x="6562646" y="4415576"/>
                  </a:cubicBezTo>
                  <a:cubicBezTo>
                    <a:pt x="6607987" y="4961859"/>
                    <a:pt x="6143742" y="5255929"/>
                    <a:pt x="5679510" y="5298712"/>
                  </a:cubicBezTo>
                  <a:cubicBezTo>
                    <a:pt x="4775428" y="5457253"/>
                    <a:pt x="2377203" y="5156876"/>
                    <a:pt x="883136" y="5298712"/>
                  </a:cubicBezTo>
                  <a:cubicBezTo>
                    <a:pt x="390781" y="5379717"/>
                    <a:pt x="74418" y="4877443"/>
                    <a:pt x="0" y="4415576"/>
                  </a:cubicBezTo>
                  <a:cubicBezTo>
                    <a:pt x="108226" y="3201484"/>
                    <a:pt x="-136457" y="1593817"/>
                    <a:pt x="0" y="88313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Nếu hai số thập phân có phần nguyên và phần thập phân bằng nhau thì hai số đó bằng nhau.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954" y="1542712"/>
              <a:ext cx="1058873" cy="105887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9178499433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536" r="26285"/>
          <a:stretch/>
        </p:blipFill>
        <p:spPr>
          <a:xfrm>
            <a:off x="6191794" y="1554480"/>
            <a:ext cx="5630092" cy="55816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2014" y="113575"/>
            <a:ext cx="7175500" cy="3568700"/>
            <a:chOff x="266700" y="139700"/>
            <a:chExt cx="7175500" cy="3568700"/>
          </a:xfrm>
          <a:solidFill>
            <a:srgbClr val="F8C3A6"/>
          </a:solidFill>
        </p:grpSpPr>
        <p:sp>
          <p:nvSpPr>
            <p:cNvPr id="9" name="Cloud Callout 8"/>
            <p:cNvSpPr/>
            <p:nvPr/>
          </p:nvSpPr>
          <p:spPr>
            <a:xfrm>
              <a:off x="266700" y="139700"/>
              <a:ext cx="7175500" cy="3568700"/>
            </a:xfrm>
            <a:prstGeom prst="cloudCallout">
              <a:avLst>
                <a:gd name="adj1" fmla="val 64988"/>
                <a:gd name="adj2" fmla="val 30255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US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2600" y="646777"/>
              <a:ext cx="67437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So </a:t>
              </a:r>
              <a:r>
                <a:rPr lang="en-US" sz="3200" b="1" dirty="0" err="1">
                  <a:ln w="0">
                    <a:noFill/>
                  </a:ln>
                  <a:solidFill>
                    <a:sysClr val="windowText" lastClr="000000"/>
                  </a:solidFill>
                </a:rPr>
                <a:t>sánh</a:t>
              </a: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 4,3502 </a:t>
              </a:r>
              <a:r>
                <a:rPr lang="en-US" sz="3200" b="1" dirty="0" err="1">
                  <a:ln w="0">
                    <a:noFill/>
                  </a:ln>
                  <a:solidFill>
                    <a:sysClr val="windowText" lastClr="000000"/>
                  </a:solidFill>
                </a:rPr>
                <a:t>và</a:t>
              </a: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 4,358</a:t>
              </a:r>
            </a:p>
            <a:p>
              <a:pPr lvl="0" algn="ctr">
                <a:defRPr/>
              </a:pP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* So </a:t>
              </a:r>
              <a:r>
                <a:rPr lang="en-US" sz="3200" b="1" dirty="0" err="1">
                  <a:ln w="0">
                    <a:noFill/>
                  </a:ln>
                  <a:solidFill>
                    <a:sysClr val="windowText" lastClr="000000"/>
                  </a:solidFill>
                </a:rPr>
                <a:t>sánh</a:t>
              </a: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 </a:t>
              </a:r>
              <a:r>
                <a:rPr lang="en-US" sz="3200" b="1" dirty="0" err="1">
                  <a:ln w="0">
                    <a:noFill/>
                  </a:ln>
                  <a:solidFill>
                    <a:sysClr val="windowText" lastClr="000000"/>
                  </a:solidFill>
                </a:rPr>
                <a:t>phần</a:t>
              </a: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 </a:t>
              </a:r>
              <a:r>
                <a:rPr lang="en-US" sz="3200" b="1" dirty="0" err="1">
                  <a:ln w="0">
                    <a:noFill/>
                  </a:ln>
                  <a:solidFill>
                    <a:sysClr val="windowText" lastClr="000000"/>
                  </a:solidFill>
                </a:rPr>
                <a:t>nguyên</a:t>
              </a: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: 4 = 4</a:t>
              </a:r>
            </a:p>
            <a:p>
              <a:pPr lvl="0" algn="ctr">
                <a:defRPr/>
              </a:pP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* So </a:t>
              </a:r>
              <a:r>
                <a:rPr lang="en-US" sz="3200" b="1" dirty="0" err="1">
                  <a:ln w="0">
                    <a:noFill/>
                  </a:ln>
                  <a:solidFill>
                    <a:sysClr val="windowText" lastClr="000000"/>
                  </a:solidFill>
                </a:rPr>
                <a:t>sánh</a:t>
              </a: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 </a:t>
              </a:r>
              <a:r>
                <a:rPr lang="en-US" sz="3200" b="1" dirty="0" err="1">
                  <a:ln w="0">
                    <a:noFill/>
                  </a:ln>
                  <a:solidFill>
                    <a:sysClr val="windowText" lastClr="000000"/>
                  </a:solidFill>
                </a:rPr>
                <a:t>phần</a:t>
              </a: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 </a:t>
              </a:r>
              <a:r>
                <a:rPr lang="en-US" sz="3200" b="1" dirty="0" err="1">
                  <a:ln w="0">
                    <a:noFill/>
                  </a:ln>
                  <a:solidFill>
                    <a:sysClr val="windowText" lastClr="000000"/>
                  </a:solidFill>
                </a:rPr>
                <a:t>thập</a:t>
              </a: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 </a:t>
              </a:r>
              <a:r>
                <a:rPr lang="en-US" sz="3200" b="1" dirty="0" err="1">
                  <a:ln w="0">
                    <a:noFill/>
                  </a:ln>
                  <a:solidFill>
                    <a:sysClr val="windowText" lastClr="000000"/>
                  </a:solidFill>
                </a:rPr>
                <a:t>phân</a:t>
              </a: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: 3502 &gt; 358</a:t>
              </a:r>
            </a:p>
            <a:p>
              <a:pPr lvl="0" algn="ctr">
                <a:defRPr/>
              </a:pP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   </a:t>
              </a:r>
              <a:r>
                <a:rPr lang="en-US" sz="3200" b="1" dirty="0" err="1">
                  <a:ln w="0">
                    <a:noFill/>
                  </a:ln>
                  <a:solidFill>
                    <a:sysClr val="windowText" lastClr="000000"/>
                  </a:solidFill>
                </a:rPr>
                <a:t>Vậy</a:t>
              </a:r>
              <a:r>
                <a:rPr lang="en-US" sz="3200" b="1" dirty="0">
                  <a:ln w="0">
                    <a:noFill/>
                  </a:ln>
                  <a:solidFill>
                    <a:sysClr val="windowText" lastClr="000000"/>
                  </a:solidFill>
                </a:rPr>
                <a:t> 4,3502 &gt; 4,358</a:t>
              </a:r>
            </a:p>
            <a:p>
              <a:pPr lvl="0" algn="ctr">
                <a:defRPr/>
              </a:pPr>
              <a:r>
                <a:rPr lang="en-US" sz="3200" b="1" dirty="0" err="1">
                  <a:ln w="0"/>
                  <a:solidFill>
                    <a:srgbClr val="FF0000"/>
                  </a:solidFill>
                </a:rPr>
                <a:t>Đúng</a:t>
              </a:r>
              <a:r>
                <a:rPr lang="en-US" sz="3200" b="1" dirty="0">
                  <a:ln w="0"/>
                  <a:solidFill>
                    <a:srgbClr val="FF0000"/>
                  </a:solidFill>
                </a:rPr>
                <a:t> hay </a:t>
              </a:r>
              <a:r>
                <a:rPr lang="en-US" sz="3200" b="1" dirty="0" err="1">
                  <a:ln w="0"/>
                  <a:solidFill>
                    <a:srgbClr val="FF0000"/>
                  </a:solidFill>
                </a:rPr>
                <a:t>sai</a:t>
              </a:r>
              <a:r>
                <a:rPr lang="en-US" sz="3200" b="1" dirty="0">
                  <a:ln w="0"/>
                  <a:solidFill>
                    <a:srgbClr val="FF0000"/>
                  </a:solidFill>
                </a:rPr>
                <a:t>?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8827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212459" y="175193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>
            <a:fillRect/>
          </a:stretch>
        </p:blipFill>
        <p:spPr>
          <a:xfrm>
            <a:off x="4105155" y="153144"/>
            <a:ext cx="3921426" cy="2007658"/>
          </a:xfrm>
          <a:prstGeom prst="rect">
            <a:avLst/>
          </a:prstGeom>
        </p:spPr>
      </p:pic>
      <p:sp>
        <p:nvSpPr>
          <p:cNvPr id="4" name="矩形 6"/>
          <p:cNvSpPr/>
          <p:nvPr/>
        </p:nvSpPr>
        <p:spPr>
          <a:xfrm>
            <a:off x="4737959" y="472309"/>
            <a:ext cx="26068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</a:p>
          <a:p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thập</a:t>
            </a:r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phân</a:t>
            </a:r>
            <a:endParaRPr lang="zh-CN" alt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" name="组合 10"/>
          <p:cNvGrpSpPr/>
          <p:nvPr/>
        </p:nvGrpSpPr>
        <p:grpSpPr>
          <a:xfrm>
            <a:off x="365003" y="2590050"/>
            <a:ext cx="3744382" cy="1384995"/>
            <a:chOff x="2998741" y="2161107"/>
            <a:chExt cx="3744382" cy="1384995"/>
          </a:xfrm>
        </p:grpSpPr>
        <p:sp>
          <p:nvSpPr>
            <p:cNvPr id="8" name="文本框 11"/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2"/>
            <p:cNvSpPr/>
            <p:nvPr/>
          </p:nvSpPr>
          <p:spPr>
            <a:xfrm>
              <a:off x="2998741" y="2161107"/>
              <a:ext cx="374438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vi-VN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Hai số thập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</a:t>
              </a:r>
              <a:r>
                <a:rPr kumimoji="1" lang="vi-VN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â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 </a:t>
              </a:r>
              <a:r>
                <a:rPr kumimoji="1" lang="vi-VN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có phần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nguyên</a:t>
              </a:r>
              <a:r>
                <a:rPr kumimoji="1" lang="vi-VN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khác nhau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3" name="组合 15"/>
          <p:cNvGrpSpPr/>
          <p:nvPr/>
        </p:nvGrpSpPr>
        <p:grpSpPr>
          <a:xfrm>
            <a:off x="4240310" y="2594302"/>
            <a:ext cx="9432808" cy="1044517"/>
            <a:chOff x="-551716" y="2258923"/>
            <a:chExt cx="7190445" cy="1044517"/>
          </a:xfrm>
        </p:grpSpPr>
        <p:sp>
          <p:nvSpPr>
            <p:cNvPr id="14" name="文本框 16"/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矩形 17"/>
            <p:cNvSpPr/>
            <p:nvPr/>
          </p:nvSpPr>
          <p:spPr>
            <a:xfrm>
              <a:off x="-551716" y="2258923"/>
              <a:ext cx="322091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vi-VN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Hai số thập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</a:t>
              </a:r>
              <a:r>
                <a:rPr kumimoji="1" lang="vi-VN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â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 </a:t>
              </a:r>
              <a:r>
                <a:rPr kumimoji="1" lang="vi-VN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có phần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nguyên</a:t>
              </a:r>
              <a:r>
                <a:rPr kumimoji="1" lang="vi-VN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bằng  nhau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矩形 17"/>
          <p:cNvSpPr/>
          <p:nvPr/>
        </p:nvSpPr>
        <p:spPr>
          <a:xfrm>
            <a:off x="4483030" y="3940753"/>
            <a:ext cx="3341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mười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7" name="矩形 17"/>
          <p:cNvSpPr/>
          <p:nvPr/>
        </p:nvSpPr>
        <p:spPr>
          <a:xfrm>
            <a:off x="4493663" y="4786309"/>
            <a:ext cx="3341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trăm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95023" y="5691094"/>
            <a:ext cx="3873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nghìn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0" name="Down Arrow 2"/>
          <p:cNvSpPr/>
          <p:nvPr/>
        </p:nvSpPr>
        <p:spPr>
          <a:xfrm rot="3393226">
            <a:off x="3956768" y="1156055"/>
            <a:ext cx="209777" cy="154816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 17"/>
          <p:cNvSpPr/>
          <p:nvPr/>
        </p:nvSpPr>
        <p:spPr>
          <a:xfrm>
            <a:off x="5738179" y="5952704"/>
            <a:ext cx="92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…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1" name="Down Arrow 30"/>
          <p:cNvSpPr/>
          <p:nvPr/>
        </p:nvSpPr>
        <p:spPr>
          <a:xfrm>
            <a:off x="6070346" y="1726758"/>
            <a:ext cx="264957" cy="92396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own Arrow 31"/>
          <p:cNvSpPr/>
          <p:nvPr/>
        </p:nvSpPr>
        <p:spPr>
          <a:xfrm>
            <a:off x="6067127" y="3523678"/>
            <a:ext cx="268176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own Arrow 32"/>
          <p:cNvSpPr/>
          <p:nvPr/>
        </p:nvSpPr>
        <p:spPr>
          <a:xfrm>
            <a:off x="6067127" y="4407932"/>
            <a:ext cx="268176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Down Arrow 33"/>
          <p:cNvSpPr/>
          <p:nvPr/>
        </p:nvSpPr>
        <p:spPr>
          <a:xfrm>
            <a:off x="6067127" y="5261704"/>
            <a:ext cx="268176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Down Arrow 2"/>
          <p:cNvSpPr/>
          <p:nvPr/>
        </p:nvSpPr>
        <p:spPr>
          <a:xfrm rot="17908969">
            <a:off x="8108402" y="797985"/>
            <a:ext cx="265693" cy="174468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组合 10"/>
          <p:cNvGrpSpPr/>
          <p:nvPr/>
        </p:nvGrpSpPr>
        <p:grpSpPr>
          <a:xfrm>
            <a:off x="8272111" y="2547443"/>
            <a:ext cx="3581839" cy="1038716"/>
            <a:chOff x="3654546" y="2264724"/>
            <a:chExt cx="3581839" cy="1038716"/>
          </a:xfrm>
        </p:grpSpPr>
        <p:sp>
          <p:nvSpPr>
            <p:cNvPr id="28" name="文本框 11"/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矩形 12"/>
            <p:cNvSpPr/>
            <p:nvPr/>
          </p:nvSpPr>
          <p:spPr>
            <a:xfrm>
              <a:off x="3654546" y="2264724"/>
              <a:ext cx="35818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vi-VN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Hai số thập phân bằng nhau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Down Arrow 31"/>
          <p:cNvSpPr/>
          <p:nvPr/>
        </p:nvSpPr>
        <p:spPr>
          <a:xfrm>
            <a:off x="2005541" y="3940753"/>
            <a:ext cx="268176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矩形 17"/>
          <p:cNvSpPr/>
          <p:nvPr/>
        </p:nvSpPr>
        <p:spPr>
          <a:xfrm>
            <a:off x="682441" y="4335932"/>
            <a:ext cx="3341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Số thập phân nào có phần nguyên lớn hơn thì số đó lớn hơn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9896716" y="3501501"/>
            <a:ext cx="268176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矩形 17"/>
          <p:cNvSpPr/>
          <p:nvPr/>
        </p:nvSpPr>
        <p:spPr>
          <a:xfrm>
            <a:off x="8573616" y="3896680"/>
            <a:ext cx="3341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Có phần nguyên và phần thập phân bằng nhau</a:t>
            </a:r>
            <a:endParaRPr lang="zh-CN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20" grpId="0" animBg="1"/>
      <p:bldP spid="19" grpId="0"/>
      <p:bldP spid="21" grpId="0" animBg="1"/>
      <p:bldP spid="22" grpId="0" animBg="1"/>
      <p:bldP spid="23" grpId="0" animBg="1"/>
      <p:bldP spid="24" grpId="0" animBg="1"/>
      <p:bldP spid="26" grpId="0" animBg="1"/>
      <p:bldP spid="30" grpId="0" animBg="1"/>
      <p:bldP spid="31" grpId="0"/>
      <p:bldP spid="32" grpId="0" animBg="1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algn="just">
              <a:spcBef>
                <a:spcPts val="120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50" r="769" b="8428"/>
          <a:stretch>
            <a:fillRect/>
          </a:stretch>
        </p:blipFill>
        <p:spPr>
          <a:xfrm>
            <a:off x="1264024" y="326571"/>
            <a:ext cx="10085294" cy="6283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4174309" y="2407028"/>
            <a:ext cx="4799511" cy="461665"/>
            <a:chOff x="4174309" y="2407028"/>
            <a:chExt cx="4799511" cy="461665"/>
          </a:xfrm>
          <a:solidFill>
            <a:srgbClr val="FFFF00"/>
          </a:solidFill>
        </p:grpSpPr>
        <p:sp>
          <p:nvSpPr>
            <p:cNvPr id="4" name="TextBox 3"/>
            <p:cNvSpPr txBox="1"/>
            <p:nvPr/>
          </p:nvSpPr>
          <p:spPr>
            <a:xfrm>
              <a:off x="6291580" y="2407028"/>
              <a:ext cx="2682240" cy="461665"/>
            </a:xfrm>
            <a:prstGeom prst="rect">
              <a:avLst/>
            </a:prstGeom>
            <a:grpFill/>
            <a:ln w="19050">
              <a:solidFill>
                <a:srgbClr val="069ED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84,46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74309" y="2407028"/>
              <a:ext cx="2117271" cy="461665"/>
            </a:xfrm>
            <a:prstGeom prst="rect">
              <a:avLst/>
            </a:prstGeom>
            <a:grpFill/>
            <a:ln w="19050">
              <a:solidFill>
                <a:srgbClr val="069ED7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80168" y="1945363"/>
            <a:ext cx="4801272" cy="466565"/>
            <a:chOff x="4180168" y="1945363"/>
            <a:chExt cx="4801272" cy="466565"/>
          </a:xfrm>
          <a:solidFill>
            <a:srgbClr val="17DF21"/>
          </a:solidFill>
        </p:grpSpPr>
        <p:sp>
          <p:nvSpPr>
            <p:cNvPr id="6" name="TextBox 5"/>
            <p:cNvSpPr txBox="1"/>
            <p:nvPr/>
          </p:nvSpPr>
          <p:spPr>
            <a:xfrm>
              <a:off x="6291580" y="1950263"/>
              <a:ext cx="2689860" cy="461665"/>
            </a:xfrm>
            <a:prstGeom prst="rect">
              <a:avLst/>
            </a:prstGeom>
            <a:grpFill/>
            <a:ln w="19050">
              <a:solidFill>
                <a:srgbClr val="069ED7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63,15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80168" y="1945363"/>
              <a:ext cx="2111412" cy="461665"/>
            </a:xfrm>
            <a:prstGeom prst="rect">
              <a:avLst/>
            </a:prstGeom>
            <a:grpFill/>
            <a:ln w="19050">
              <a:solidFill>
                <a:srgbClr val="069ED7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Lào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032087178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9"/>
          <p:cNvSpPr/>
          <p:nvPr/>
        </p:nvSpPr>
        <p:spPr>
          <a:xfrm>
            <a:off x="228599" y="2603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53445"/>
          <a:stretch>
            <a:fillRect/>
          </a:stretch>
        </p:blipFill>
        <p:spPr>
          <a:xfrm>
            <a:off x="489177" y="464004"/>
            <a:ext cx="882424" cy="1619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83" y="2375062"/>
            <a:ext cx="11056483" cy="256652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009094" y="2383152"/>
            <a:ext cx="751114" cy="707571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5" name="Oval 14"/>
          <p:cNvSpPr/>
          <p:nvPr/>
        </p:nvSpPr>
        <p:spPr>
          <a:xfrm>
            <a:off x="2024742" y="3240809"/>
            <a:ext cx="751114" cy="707571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Oval 15"/>
          <p:cNvSpPr/>
          <p:nvPr/>
        </p:nvSpPr>
        <p:spPr>
          <a:xfrm>
            <a:off x="2024742" y="4129913"/>
            <a:ext cx="751114" cy="707571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7" name="Oval 16"/>
          <p:cNvSpPr/>
          <p:nvPr/>
        </p:nvSpPr>
        <p:spPr>
          <a:xfrm>
            <a:off x="5595256" y="2394856"/>
            <a:ext cx="751114" cy="707571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Oval 17"/>
          <p:cNvSpPr/>
          <p:nvPr/>
        </p:nvSpPr>
        <p:spPr>
          <a:xfrm>
            <a:off x="5595256" y="3259399"/>
            <a:ext cx="751114" cy="707571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9" name="Oval 18"/>
          <p:cNvSpPr/>
          <p:nvPr/>
        </p:nvSpPr>
        <p:spPr>
          <a:xfrm>
            <a:off x="5595256" y="4100493"/>
            <a:ext cx="751114" cy="707571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0" name="Oval 19"/>
          <p:cNvSpPr/>
          <p:nvPr/>
        </p:nvSpPr>
        <p:spPr>
          <a:xfrm>
            <a:off x="9546771" y="2394856"/>
            <a:ext cx="751114" cy="707571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1" name="Oval 20"/>
          <p:cNvSpPr/>
          <p:nvPr/>
        </p:nvSpPr>
        <p:spPr>
          <a:xfrm>
            <a:off x="9546771" y="3240809"/>
            <a:ext cx="751114" cy="707571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" name="Oval 21"/>
          <p:cNvSpPr/>
          <p:nvPr/>
        </p:nvSpPr>
        <p:spPr>
          <a:xfrm>
            <a:off x="9546771" y="4100493"/>
            <a:ext cx="751114" cy="707571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49904"/>
          <a:stretch>
            <a:fillRect/>
          </a:stretch>
        </p:blipFill>
        <p:spPr>
          <a:xfrm>
            <a:off x="3670300" y="464004"/>
            <a:ext cx="949550" cy="16192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78857" y="788027"/>
            <a:ext cx="2471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</a:rPr>
              <a:t>Điền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dấu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028475220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5349" y="0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6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515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363071" y="494900"/>
            <a:ext cx="950683" cy="67622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4167" y="494900"/>
            <a:ext cx="1040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0370" b="3842"/>
          <a:stretch>
            <a:fillRect/>
          </a:stretch>
        </p:blipFill>
        <p:spPr>
          <a:xfrm>
            <a:off x="728322" y="1771429"/>
            <a:ext cx="10830606" cy="16194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9244" y="3578872"/>
            <a:ext cx="1040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3453"/>
          <a:stretch>
            <a:fillRect/>
          </a:stretch>
        </p:blipFill>
        <p:spPr>
          <a:xfrm>
            <a:off x="1022297" y="4645851"/>
            <a:ext cx="10663578" cy="192147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>
            <a:hlinkClick r:id="rId5" action="ppaction://hlinksldjump"/>
          </p:cNvPr>
          <p:cNvSpPr/>
          <p:nvPr/>
        </p:nvSpPr>
        <p:spPr>
          <a:xfrm>
            <a:off x="6908801" y="1283681"/>
            <a:ext cx="1503944" cy="133768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T.Bảo</a:t>
            </a:r>
            <a:endParaRPr sz="2667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" action="ppaction://noaction"/>
          </p:cNvPr>
          <p:cNvSpPr/>
          <p:nvPr/>
        </p:nvSpPr>
        <p:spPr>
          <a:xfrm>
            <a:off x="6908801" y="2829754"/>
            <a:ext cx="1503944" cy="133768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Quỳnh</a:t>
            </a:r>
            <a:endParaRPr sz="2667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-314209" y="237996"/>
            <a:ext cx="697392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46">
              <a:buClr>
                <a:srgbClr val="000000"/>
              </a:buClr>
            </a:pPr>
            <a:r>
              <a:rPr lang="en-US" sz="6000" b="1" kern="0" dirty="0">
                <a:solidFill>
                  <a:srgbClr val="C00000"/>
                </a:solidFill>
                <a:latin typeface="UTM Azuki" panose="02040603050506020204" pitchFamily="18" charset="0"/>
                <a:ea typeface="Tahoma"/>
                <a:cs typeface="Tahoma"/>
                <a:sym typeface="Tahoma"/>
              </a:rPr>
              <a:t>AI LÀ NGƯỜI</a:t>
            </a:r>
            <a:br>
              <a:rPr lang="en-US" sz="6000" b="1" kern="0" dirty="0">
                <a:solidFill>
                  <a:srgbClr val="C00000"/>
                </a:solidFill>
                <a:latin typeface="UTM Azuki" panose="02040603050506020204" pitchFamily="18" charset="0"/>
                <a:ea typeface="Tahoma"/>
                <a:cs typeface="Tahoma"/>
                <a:sym typeface="Tahoma"/>
              </a:rPr>
            </a:br>
            <a:r>
              <a:rPr lang="en-US" sz="6000" b="1" kern="0" dirty="0">
                <a:solidFill>
                  <a:srgbClr val="C00000"/>
                </a:solidFill>
                <a:latin typeface="UTM Azuki" panose="02040603050506020204" pitchFamily="18" charset="0"/>
                <a:ea typeface="Tahoma"/>
                <a:cs typeface="Tahoma"/>
                <a:sym typeface="Tahoma"/>
              </a:rPr>
              <a:t> MAY MẮN</a:t>
            </a:r>
            <a:endParaRPr sz="1400" kern="0" dirty="0">
              <a:solidFill>
                <a:srgbClr val="C00000"/>
              </a:solidFill>
              <a:latin typeface="UTM Azuki" panose="02040603050506020204" pitchFamily="18" charset="0"/>
              <a:cs typeface="Arial"/>
              <a:sym typeface="Arial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38756" y="1"/>
            <a:ext cx="71437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CC9C68-8572-483D-90B4-410F066DA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108" y="2253158"/>
            <a:ext cx="4663597" cy="4663597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BC6EA575-1C59-46CE-9638-CC1E2785D0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667" r="97222">
                        <a14:foregroundMark x1="38889" y1="47500" x2="38889" y2="54167"/>
                        <a14:foregroundMark x1="25000" y1="48611" x2="24444" y2="53333"/>
                        <a14:foregroundMark x1="23889" y1="51944" x2="25556" y2="52778"/>
                        <a14:foregroundMark x1="36944" y1="50833" x2="39167" y2="56944"/>
                        <a14:foregroundMark x1="6667" y1="44167" x2="8611" y2="60556"/>
                        <a14:foregroundMark x1="97222" y1="39444" x2="97222" y2="56944"/>
                        <a14:foregroundMark x1="20833" y1="50000" x2="21944" y2="55556"/>
                        <a14:foregroundMark x1="25000" y1="44167" x2="29167" y2="54167"/>
                        <a14:foregroundMark x1="28333" y1="48611" x2="14167" y2="51111"/>
                        <a14:foregroundMark x1="14167" y1="51111" x2="27500" y2="45278"/>
                        <a14:foregroundMark x1="28333" y1="60000" x2="24444" y2="58889"/>
                        <a14:foregroundMark x1="11389" y1="53611" x2="17222" y2="56389"/>
                        <a14:foregroundMark x1="17222" y1="43889" x2="18611" y2="51111"/>
                        <a14:foregroundMark x1="23056" y1="40278" x2="19722" y2="48333"/>
                        <a14:foregroundMark x1="20556" y1="42778" x2="18611" y2="60556"/>
                        <a14:foregroundMark x1="18611" y1="60556" x2="18611" y2="60556"/>
                        <a14:foregroundMark x1="17500" y1="56944" x2="18333" y2="62778"/>
                        <a14:foregroundMark x1="40000" y1="45278" x2="44722" y2="51667"/>
                        <a14:foregroundMark x1="48889" y1="45833" x2="49722" y2="58889"/>
                        <a14:foregroundMark x1="63889" y1="50556" x2="66667" y2="58611"/>
                        <a14:foregroundMark x1="77500" y1="48333" x2="78333" y2="59722"/>
                        <a14:foregroundMark x1="72778" y1="46389" x2="78611" y2="58611"/>
                        <a14:foregroundMark x1="68889" y1="53056" x2="68889" y2="60278"/>
                        <a14:foregroundMark x1="64444" y1="47778" x2="62222" y2="56389"/>
                        <a14:foregroundMark x1="60833" y1="48333" x2="55833" y2="59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6496" y="5105400"/>
            <a:ext cx="2332451" cy="2514600"/>
          </a:xfrm>
          <a:prstGeom prst="rect">
            <a:avLst/>
          </a:prstGeom>
        </p:spPr>
      </p:pic>
      <p:sp>
        <p:nvSpPr>
          <p:cNvPr id="2" name="Google Shape;174;p1">
            <a:hlinkClick r:id="" action="ppaction://noaction"/>
            <a:extLst>
              <a:ext uri="{FF2B5EF4-FFF2-40B4-BE49-F238E27FC236}">
                <a16:creationId xmlns:a16="http://schemas.microsoft.com/office/drawing/2014/main" id="{92D5B50A-19FF-CBF8-3561-47CFCB65C137}"/>
              </a:ext>
            </a:extLst>
          </p:cNvPr>
          <p:cNvSpPr/>
          <p:nvPr/>
        </p:nvSpPr>
        <p:spPr>
          <a:xfrm>
            <a:off x="8587725" y="1290939"/>
            <a:ext cx="1503944" cy="133768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Bách</a:t>
            </a:r>
            <a:endParaRPr lang="en-US" sz="2667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Google Shape;174;p1">
            <a:hlinkClick r:id="" action="ppaction://noaction"/>
            <a:extLst>
              <a:ext uri="{FF2B5EF4-FFF2-40B4-BE49-F238E27FC236}">
                <a16:creationId xmlns:a16="http://schemas.microsoft.com/office/drawing/2014/main" id="{B24533FE-6A5F-873F-92C5-D37C5947BDEB}"/>
              </a:ext>
            </a:extLst>
          </p:cNvPr>
          <p:cNvSpPr/>
          <p:nvPr/>
        </p:nvSpPr>
        <p:spPr>
          <a:xfrm>
            <a:off x="10219921" y="1283681"/>
            <a:ext cx="1503944" cy="133768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V.Long</a:t>
            </a:r>
            <a:endParaRPr lang="en-US" sz="2667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Google Shape;174;p1">
            <a:hlinkClick r:id="" action="ppaction://noaction"/>
            <a:extLst>
              <a:ext uri="{FF2B5EF4-FFF2-40B4-BE49-F238E27FC236}">
                <a16:creationId xmlns:a16="http://schemas.microsoft.com/office/drawing/2014/main" id="{9463204A-9826-3184-E5D7-E566C371E04F}"/>
              </a:ext>
            </a:extLst>
          </p:cNvPr>
          <p:cNvSpPr/>
          <p:nvPr/>
        </p:nvSpPr>
        <p:spPr>
          <a:xfrm>
            <a:off x="8587725" y="2797615"/>
            <a:ext cx="1503944" cy="133768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N.Hà</a:t>
            </a:r>
            <a:endParaRPr lang="en-US" sz="2667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174;p1">
            <a:hlinkClick r:id="" action="ppaction://noaction"/>
            <a:extLst>
              <a:ext uri="{FF2B5EF4-FFF2-40B4-BE49-F238E27FC236}">
                <a16:creationId xmlns:a16="http://schemas.microsoft.com/office/drawing/2014/main" id="{9E2B24DB-9A94-10E5-F13B-A625922E142C}"/>
              </a:ext>
            </a:extLst>
          </p:cNvPr>
          <p:cNvSpPr/>
          <p:nvPr/>
        </p:nvSpPr>
        <p:spPr>
          <a:xfrm>
            <a:off x="10219921" y="2840640"/>
            <a:ext cx="1503944" cy="133768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>
              <a:buClr>
                <a:srgbClr val="000000"/>
              </a:buClr>
            </a:pPr>
            <a:r>
              <a:rPr lang="en-US" sz="2667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Trang</a:t>
            </a:r>
          </a:p>
        </p:txBody>
      </p:sp>
      <p:sp>
        <p:nvSpPr>
          <p:cNvPr id="8" name="Google Shape;174;p1">
            <a:hlinkClick r:id="" action="ppaction://noaction"/>
            <a:extLst>
              <a:ext uri="{FF2B5EF4-FFF2-40B4-BE49-F238E27FC236}">
                <a16:creationId xmlns:a16="http://schemas.microsoft.com/office/drawing/2014/main" id="{89EA2489-6AD3-D391-D870-774D65296BD5}"/>
              </a:ext>
            </a:extLst>
          </p:cNvPr>
          <p:cNvSpPr/>
          <p:nvPr/>
        </p:nvSpPr>
        <p:spPr>
          <a:xfrm>
            <a:off x="6908801" y="4383084"/>
            <a:ext cx="1503944" cy="133768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>
              <a:buClr>
                <a:srgbClr val="000000"/>
              </a:buClr>
            </a:pPr>
            <a:r>
              <a:rPr lang="en-US" sz="2667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Nam</a:t>
            </a:r>
            <a:endParaRPr sz="2667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Google Shape;174;p1">
            <a:hlinkClick r:id="" action="ppaction://noaction"/>
            <a:extLst>
              <a:ext uri="{FF2B5EF4-FFF2-40B4-BE49-F238E27FC236}">
                <a16:creationId xmlns:a16="http://schemas.microsoft.com/office/drawing/2014/main" id="{D2C551D8-83E7-977C-ACCA-FF33440DA5BB}"/>
              </a:ext>
            </a:extLst>
          </p:cNvPr>
          <p:cNvSpPr/>
          <p:nvPr/>
        </p:nvSpPr>
        <p:spPr>
          <a:xfrm>
            <a:off x="8633873" y="4406926"/>
            <a:ext cx="1503944" cy="133768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>
              <a:buClr>
                <a:srgbClr val="000000"/>
              </a:buClr>
            </a:pPr>
            <a:r>
              <a:rPr lang="en-US" sz="2667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Nam</a:t>
            </a:r>
            <a:endParaRPr sz="2667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Google Shape;174;p1">
            <a:hlinkClick r:id="" action="ppaction://noaction"/>
            <a:extLst>
              <a:ext uri="{FF2B5EF4-FFF2-40B4-BE49-F238E27FC236}">
                <a16:creationId xmlns:a16="http://schemas.microsoft.com/office/drawing/2014/main" id="{85305A1B-023B-614F-965A-DC2F0DF37A7E}"/>
              </a:ext>
            </a:extLst>
          </p:cNvPr>
          <p:cNvSpPr/>
          <p:nvPr/>
        </p:nvSpPr>
        <p:spPr>
          <a:xfrm>
            <a:off x="10290228" y="4373143"/>
            <a:ext cx="1503944" cy="133768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Việt</a:t>
            </a:r>
            <a:endParaRPr sz="2667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" name="mở đầu trò chơ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80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9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363071" y="494900"/>
            <a:ext cx="950683" cy="67622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4167" y="494900"/>
            <a:ext cx="1040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Tìm số bé nhất, số lớn nhất trong các số thập phân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94505" y="5103829"/>
            <a:ext cx="2077581" cy="180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94" y="2195512"/>
            <a:ext cx="10830606" cy="3043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22237" y="4332942"/>
            <a:ext cx="1554399" cy="707886"/>
          </a:xfrm>
          <a:prstGeom prst="rect">
            <a:avLst/>
          </a:prstGeom>
          <a:gradFill>
            <a:gsLst>
              <a:gs pos="0">
                <a:srgbClr val="ED6E27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20,61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6590" y="4323080"/>
            <a:ext cx="1649730" cy="71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2,061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bldLvl="0" animBg="1"/>
      <p:bldP spid="5" grpId="1" bldLvl="0" animBg="1"/>
      <p:bldP spid="5" grpId="2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630777" y="29154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4642" y="323450"/>
            <a:ext cx="1040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896" y="1868261"/>
            <a:ext cx="10344150" cy="2228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4491718"/>
            <a:ext cx="1743075" cy="1771650"/>
          </a:xfrm>
          <a:prstGeom prst="rect">
            <a:avLst/>
          </a:prstGeom>
        </p:spPr>
      </p:pic>
      <p:sp>
        <p:nvSpPr>
          <p:cNvPr id="10" name="Arrow: Up 9"/>
          <p:cNvSpPr/>
          <p:nvPr/>
        </p:nvSpPr>
        <p:spPr>
          <a:xfrm rot="5400000">
            <a:off x="2884715" y="5007429"/>
            <a:ext cx="740228" cy="903515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432" y="4291693"/>
            <a:ext cx="1771650" cy="1971675"/>
          </a:xfrm>
          <a:prstGeom prst="rect">
            <a:avLst/>
          </a:prstGeom>
        </p:spPr>
      </p:pic>
      <p:sp>
        <p:nvSpPr>
          <p:cNvPr id="16" name="Arrow: Up 15"/>
          <p:cNvSpPr/>
          <p:nvPr/>
        </p:nvSpPr>
        <p:spPr>
          <a:xfrm rot="5400000">
            <a:off x="5758546" y="5072745"/>
            <a:ext cx="740228" cy="903515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050" y="4489676"/>
            <a:ext cx="1638300" cy="1819275"/>
          </a:xfrm>
          <a:prstGeom prst="rect">
            <a:avLst/>
          </a:prstGeom>
        </p:spPr>
      </p:pic>
      <p:sp>
        <p:nvSpPr>
          <p:cNvPr id="19" name="Arrow: Up 18"/>
          <p:cNvSpPr/>
          <p:nvPr/>
        </p:nvSpPr>
        <p:spPr>
          <a:xfrm rot="5400000">
            <a:off x="8621489" y="5029203"/>
            <a:ext cx="740228" cy="903515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3318" y="4489676"/>
            <a:ext cx="1628775" cy="1819275"/>
          </a:xfrm>
          <a:prstGeom prst="rect">
            <a:avLst/>
          </a:prstGeom>
        </p:spPr>
      </p:pic>
      <p:pic>
        <p:nvPicPr>
          <p:cNvPr id="4" name="Lớp Chúng Ta Đoàn Kết - Nhạc Thiếu Nhi Có Lờ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86" end="4171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6244" y="24765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 animBg="1"/>
      <p:bldP spid="16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ịp-cầu- x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1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3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88695423372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13"/>
                </p14:media>
              </p:ext>
            </p:extLst>
          </p:nvPr>
        </p:nvPicPr>
        <p:blipFill rotWithShape="1">
          <a:blip r:embed="rId4">
            <a:lum bright="-20000" contrast="40000"/>
          </a:blip>
          <a:srcRect t="37591" b="42667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321" y="247650"/>
            <a:ext cx="3962400" cy="445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0" y="247650"/>
            <a:ext cx="4000501" cy="4667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60872" y="5048151"/>
            <a:ext cx="3026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</a:rPr>
              <a:t>258,45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406" y="5048151"/>
            <a:ext cx="3026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</a:rPr>
              <a:t>258,57</a:t>
            </a:r>
          </a:p>
        </p:txBody>
      </p:sp>
      <p:sp>
        <p:nvSpPr>
          <p:cNvPr id="2" name="TextBox 1"/>
          <p:cNvSpPr txBox="1"/>
          <p:nvPr/>
        </p:nvSpPr>
        <p:spPr>
          <a:xfrm rot="10800000">
            <a:off x="5962650" y="4912296"/>
            <a:ext cx="8572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ựa chọn 666 mẫu hình nền powerpoint đẹp màu xanh với nhiều bối cảnh độc  đáo và mới l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nip Diagonal Corner Rectangle 4"/>
          <p:cNvSpPr/>
          <p:nvPr/>
        </p:nvSpPr>
        <p:spPr>
          <a:xfrm>
            <a:off x="4821767" y="1803402"/>
            <a:ext cx="6874933" cy="3149598"/>
          </a:xfrm>
          <a:prstGeom prst="snip2DiagRect">
            <a:avLst/>
          </a:prstGeom>
          <a:ln w="1905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282575"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550" b="1" dirty="0">
                <a:solidFill>
                  <a:srgbClr val="FF0000"/>
                </a:solidFill>
                <a:latin typeface="Calibri" panose="020F0502020204030204"/>
              </a:rPr>
              <a:t>Nếu phần nguyên của hai số thập phân bằng nhau, ta lần lượt so sánh từng cặp chữ số trên cùng một hàng ở phần thập phân (kể từ trái qua phải), cho đến khi xuất hiện cặp chữ số đầu tiên khác nhau. Ở cặp chữ số khác nhau đó, chữ số nào lớn hơn thì số thập phân chứa chữ số đó lớn hơn.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5069416" y="5156202"/>
            <a:ext cx="6627283" cy="1399122"/>
          </a:xfrm>
          <a:prstGeom prst="snip2DiagRect">
            <a:avLst/>
          </a:prstGeom>
          <a:ln w="1905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282575"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550" b="1" dirty="0">
                <a:solidFill>
                  <a:srgbClr val="FF0000"/>
                </a:solidFill>
                <a:latin typeface="Calibri" panose="020F0502020204030204"/>
              </a:rPr>
              <a:t>Nếu hai số thập phân có phần nguyên và phần thập phân bằng nhau thì hai số đó bằng nhau.</a:t>
            </a:r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>
            <a:off x="3149600" y="3145369"/>
            <a:ext cx="1672166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  <a:endCxn id="6" idx="2"/>
          </p:cNvCxnSpPr>
          <p:nvPr/>
        </p:nvCxnSpPr>
        <p:spPr>
          <a:xfrm>
            <a:off x="3149601" y="3145368"/>
            <a:ext cx="1919817" cy="236643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nip Diagonal Corner Rectangle 11"/>
          <p:cNvSpPr/>
          <p:nvPr/>
        </p:nvSpPr>
        <p:spPr>
          <a:xfrm>
            <a:off x="4821767" y="209550"/>
            <a:ext cx="6874932" cy="1390650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282575"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Trong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hai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số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thập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phân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có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phần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nguyên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khác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nhau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số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thập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phân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nào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có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phần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nguyên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lớn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hơn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thì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số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đó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lớn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550" b="1" dirty="0" err="1">
                <a:solidFill>
                  <a:srgbClr val="FF0000"/>
                </a:solidFill>
                <a:latin typeface="Calibri" panose="020F0502020204030204"/>
              </a:rPr>
              <a:t>hơn</a:t>
            </a:r>
            <a:r>
              <a:rPr lang="en-US" sz="255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lang="vi-VN" sz="255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stCxn id="7" idx="3"/>
            <a:endCxn id="12" idx="2"/>
          </p:cNvCxnSpPr>
          <p:nvPr/>
        </p:nvCxnSpPr>
        <p:spPr>
          <a:xfrm flipV="1">
            <a:off x="3149600" y="904875"/>
            <a:ext cx="1672167" cy="224049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33350" y="1860552"/>
            <a:ext cx="3016250" cy="2569633"/>
          </a:xfrm>
          <a:prstGeom prst="roundRect">
            <a:avLst/>
          </a:prstGeom>
          <a:solidFill>
            <a:srgbClr val="F8C3A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115000"/>
              </a:lnSpc>
              <a:buNone/>
            </a:pPr>
            <a:r>
              <a:rPr lang="en-US" altLang="en-US" sz="4000" b="1" dirty="0">
                <a:solidFill>
                  <a:srgbClr val="0D0D0D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4000" b="1" dirty="0" err="1">
                <a:solidFill>
                  <a:srgbClr val="0D0D0D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4000" b="1" dirty="0">
                <a:solidFill>
                  <a:srgbClr val="0D0D0D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D0D0D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D0D0D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4000" b="1" dirty="0">
                <a:solidFill>
                  <a:srgbClr val="0D0D0D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D0D0D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altLang="en-US" sz="4000" b="1" i="1" dirty="0">
              <a:solidFill>
                <a:srgbClr val="0D0D0D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6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l Blue and Green Illustrative Daily Vlog Name Intro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.LONG">
            <a:hlinkClick r:id="" action="ppaction://noaction"/>
          </p:cNvPr>
          <p:cNvSpPr/>
          <p:nvPr/>
        </p:nvSpPr>
        <p:spPr>
          <a:xfrm>
            <a:off x="5181600" y="566912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N.Long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9" name="V.MINH">
            <a:hlinkClick r:id="" action="ppaction://noaction"/>
          </p:cNvPr>
          <p:cNvSpPr/>
          <p:nvPr/>
        </p:nvSpPr>
        <p:spPr>
          <a:xfrm>
            <a:off x="6691876" y="566912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V.Minh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" name="N.MINH">
            <a:hlinkClick r:id="" action="ppaction://noaction"/>
          </p:cNvPr>
          <p:cNvSpPr/>
          <p:nvPr/>
        </p:nvSpPr>
        <p:spPr>
          <a:xfrm>
            <a:off x="6691876" y="470562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N.Minh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3" name="V.LONG">
            <a:hlinkClick r:id="" action="ppaction://noaction"/>
          </p:cNvPr>
          <p:cNvSpPr/>
          <p:nvPr/>
        </p:nvSpPr>
        <p:spPr>
          <a:xfrm>
            <a:off x="5181600" y="373109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V.Long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4" name="H.LONG">
            <a:hlinkClick r:id="" action="ppaction://noaction"/>
          </p:cNvPr>
          <p:cNvSpPr/>
          <p:nvPr/>
        </p:nvSpPr>
        <p:spPr>
          <a:xfrm>
            <a:off x="6691876" y="373109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H.long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3" name="Google Shape;212;p2"/>
          <p:cNvSpPr/>
          <p:nvPr/>
        </p:nvSpPr>
        <p:spPr>
          <a:xfrm>
            <a:off x="0" y="-759808"/>
            <a:ext cx="12192000" cy="210457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7030A0"/>
              </a:buClr>
              <a:buSzPts val="3200"/>
              <a:defRPr/>
            </a:pPr>
            <a:endParaRPr sz="3200" b="1" kern="0" dirty="0">
              <a:solidFill>
                <a:srgbClr val="7030A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71" name="P.ANH">
            <a:hlinkClick r:id="" action="ppaction://noaction"/>
          </p:cNvPr>
          <p:cNvSpPr/>
          <p:nvPr/>
        </p:nvSpPr>
        <p:spPr>
          <a:xfrm>
            <a:off x="2118244" y="1782146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P.Anh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567959" y="1717908"/>
            <a:ext cx="550285" cy="4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900088" y="1552655"/>
            <a:ext cx="550285" cy="4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0789798" y="81025"/>
            <a:ext cx="1402202" cy="15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180;p1"/>
          <p:cNvSpPr/>
          <p:nvPr/>
        </p:nvSpPr>
        <p:spPr>
          <a:xfrm>
            <a:off x="820591" y="112378"/>
            <a:ext cx="109625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C00000"/>
                </a:solidFill>
                <a:latin typeface="UTM Azuki" panose="02040603050506020204" pitchFamily="18" charset="0"/>
                <a:ea typeface="Tahoma" panose="020B0604030504040204"/>
                <a:cs typeface="Tahoma" panose="020B0604030504040204"/>
                <a:sym typeface="Tahoma" panose="020B0604030504040204"/>
              </a:rPr>
              <a:t>AI LÀ NGƯỜI MAY MẮN</a:t>
            </a:r>
            <a:endParaRPr sz="1400" kern="0" dirty="0">
              <a:solidFill>
                <a:srgbClr val="C00000"/>
              </a:solidFill>
              <a:latin typeface="UTM Azuki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H.ANH">
            <a:hlinkClick r:id="" action="ppaction://noaction"/>
          </p:cNvPr>
          <p:cNvSpPr/>
          <p:nvPr/>
        </p:nvSpPr>
        <p:spPr>
          <a:xfrm>
            <a:off x="3664409" y="1782147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T.Bảo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6" name="M.ANH">
            <a:hlinkClick r:id="" action="ppaction://noaction"/>
          </p:cNvPr>
          <p:cNvSpPr/>
          <p:nvPr/>
        </p:nvSpPr>
        <p:spPr>
          <a:xfrm>
            <a:off x="5187211" y="179318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M.Anh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7" name="Q.ANH">
            <a:hlinkClick r:id="" action="ppaction://noaction"/>
          </p:cNvPr>
          <p:cNvSpPr/>
          <p:nvPr/>
        </p:nvSpPr>
        <p:spPr>
          <a:xfrm>
            <a:off x="6697487" y="179318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Q.Anh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8" name="BAO">
            <a:hlinkClick r:id="" action="ppaction://noaction"/>
          </p:cNvPr>
          <p:cNvSpPr/>
          <p:nvPr/>
        </p:nvSpPr>
        <p:spPr>
          <a:xfrm>
            <a:off x="8207763" y="179318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Bảo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9" name="BACH">
            <a:hlinkClick r:id="" action="ppaction://noaction"/>
          </p:cNvPr>
          <p:cNvSpPr/>
          <p:nvPr/>
        </p:nvSpPr>
        <p:spPr>
          <a:xfrm>
            <a:off x="9722997" y="179318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Bách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0" name="BICH">
            <a:hlinkClick r:id="" action="ppaction://noaction"/>
          </p:cNvPr>
          <p:cNvSpPr/>
          <p:nvPr/>
        </p:nvSpPr>
        <p:spPr>
          <a:xfrm>
            <a:off x="2101725" y="2756556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Bích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1" name="DẠT">
            <a:hlinkClick r:id="" action="ppaction://noaction"/>
          </p:cNvPr>
          <p:cNvSpPr/>
          <p:nvPr/>
        </p:nvSpPr>
        <p:spPr>
          <a:xfrm>
            <a:off x="3647890" y="2756557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Đạt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2" name="GIANG">
            <a:hlinkClick r:id="" action="ppaction://noaction"/>
          </p:cNvPr>
          <p:cNvSpPr/>
          <p:nvPr/>
        </p:nvSpPr>
        <p:spPr>
          <a:xfrm>
            <a:off x="5170692" y="276759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Giang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3" name="N.HA">
            <a:hlinkClick r:id="" action="ppaction://noaction"/>
          </p:cNvPr>
          <p:cNvSpPr/>
          <p:nvPr/>
        </p:nvSpPr>
        <p:spPr>
          <a:xfrm>
            <a:off x="6680968" y="276759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N.Hà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4" name="HUNG">
            <a:hlinkClick r:id="" action="ppaction://noaction"/>
          </p:cNvPr>
          <p:cNvSpPr/>
          <p:nvPr/>
        </p:nvSpPr>
        <p:spPr>
          <a:xfrm>
            <a:off x="8191244" y="276759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Hải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5" name="KHANG">
            <a:hlinkClick r:id="" action="ppaction://noaction"/>
          </p:cNvPr>
          <p:cNvSpPr/>
          <p:nvPr/>
        </p:nvSpPr>
        <p:spPr>
          <a:xfrm>
            <a:off x="9706478" y="276759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Khang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6" name="KHOA">
            <a:hlinkClick r:id="" action="ppaction://noaction"/>
          </p:cNvPr>
          <p:cNvSpPr/>
          <p:nvPr/>
        </p:nvSpPr>
        <p:spPr>
          <a:xfrm>
            <a:off x="2101725" y="3720052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Khoa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7" name="QUYNH">
            <a:hlinkClick r:id="" action="ppaction://noaction"/>
          </p:cNvPr>
          <p:cNvSpPr/>
          <p:nvPr/>
        </p:nvSpPr>
        <p:spPr>
          <a:xfrm>
            <a:off x="3647890" y="3720053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Quỳnh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0" name="NAM">
            <a:hlinkClick r:id="" action="ppaction://noaction"/>
          </p:cNvPr>
          <p:cNvSpPr/>
          <p:nvPr/>
        </p:nvSpPr>
        <p:spPr>
          <a:xfrm>
            <a:off x="8191244" y="373109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Nam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1" name="NGAN">
            <a:hlinkClick r:id="" action="ppaction://noaction"/>
          </p:cNvPr>
          <p:cNvSpPr/>
          <p:nvPr/>
        </p:nvSpPr>
        <p:spPr>
          <a:xfrm>
            <a:off x="9706478" y="373109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Ngân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2" name="B.LINH">
            <a:hlinkClick r:id="" action="ppaction://noaction"/>
          </p:cNvPr>
          <p:cNvSpPr/>
          <p:nvPr/>
        </p:nvSpPr>
        <p:spPr>
          <a:xfrm>
            <a:off x="2101725" y="4694586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B.Linh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3" name="TAN">
            <a:hlinkClick r:id="" action="ppaction://noaction"/>
          </p:cNvPr>
          <p:cNvSpPr/>
          <p:nvPr/>
        </p:nvSpPr>
        <p:spPr>
          <a:xfrm>
            <a:off x="3647890" y="4694587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Nam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4" name="PHUC">
            <a:hlinkClick r:id="" action="ppaction://noaction"/>
          </p:cNvPr>
          <p:cNvSpPr/>
          <p:nvPr/>
        </p:nvSpPr>
        <p:spPr>
          <a:xfrm>
            <a:off x="5170692" y="470562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Phúc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6" name="Google Shape;171;p1">
            <a:hlinkClick r:id="" action="ppaction://noaction"/>
          </p:cNvPr>
          <p:cNvSpPr/>
          <p:nvPr/>
        </p:nvSpPr>
        <p:spPr>
          <a:xfrm>
            <a:off x="8191244" y="470562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T.Thảo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7" name="Y.HA">
            <a:hlinkClick r:id="" action="ppaction://noaction"/>
          </p:cNvPr>
          <p:cNvSpPr/>
          <p:nvPr/>
        </p:nvSpPr>
        <p:spPr>
          <a:xfrm>
            <a:off x="9706478" y="470562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Y.Hà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8" name="VINH">
            <a:hlinkClick r:id="" action="ppaction://noaction"/>
          </p:cNvPr>
          <p:cNvSpPr/>
          <p:nvPr/>
        </p:nvSpPr>
        <p:spPr>
          <a:xfrm>
            <a:off x="2101725" y="5658082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Vinh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9" name="VIẸT">
            <a:hlinkClick r:id="" action="ppaction://noaction"/>
          </p:cNvPr>
          <p:cNvSpPr/>
          <p:nvPr/>
        </p:nvSpPr>
        <p:spPr>
          <a:xfrm>
            <a:off x="3647890" y="5658083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Việt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92" name="NHAT">
            <a:hlinkClick r:id="" action="ppaction://noaction"/>
          </p:cNvPr>
          <p:cNvSpPr/>
          <p:nvPr/>
        </p:nvSpPr>
        <p:spPr>
          <a:xfrm>
            <a:off x="8191244" y="566912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Nhật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93" name="TRANG">
            <a:hlinkClick r:id="" action="ppaction://noaction"/>
          </p:cNvPr>
          <p:cNvSpPr/>
          <p:nvPr/>
        </p:nvSpPr>
        <p:spPr>
          <a:xfrm>
            <a:off x="9706478" y="566912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Trang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113" name="Google Shape;215;p2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261234" y="490567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xplosion: 8 Points 9"/>
          <p:cNvSpPr/>
          <p:nvPr/>
        </p:nvSpPr>
        <p:spPr>
          <a:xfrm>
            <a:off x="3080318" y="1375998"/>
            <a:ext cx="2693827" cy="2098852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T.Bảo</a:t>
            </a:r>
            <a:endParaRPr lang="en-US" sz="3200" b="1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0881" y="-517613"/>
            <a:ext cx="487363" cy="487363"/>
          </a:xfrm>
          <a:prstGeom prst="rect">
            <a:avLst/>
          </a:prstGeom>
        </p:spPr>
      </p:pic>
      <p:sp>
        <p:nvSpPr>
          <p:cNvPr id="5" name="Google Shape;171;p1">
            <a:hlinkClick r:id="" action="ppaction://noaction"/>
          </p:cNvPr>
          <p:cNvSpPr/>
          <p:nvPr/>
        </p:nvSpPr>
        <p:spPr>
          <a:xfrm>
            <a:off x="5181600" y="470562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Phúc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" name="T.THAO">
            <a:hlinkClick r:id="" action="ppaction://noaction"/>
          </p:cNvPr>
          <p:cNvSpPr/>
          <p:nvPr/>
        </p:nvSpPr>
        <p:spPr>
          <a:xfrm>
            <a:off x="8202152" y="470562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T.Thảo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1" name="Google Shape;171;p1">
            <a:hlinkClick r:id="" action="ppaction://noaction"/>
          </p:cNvPr>
          <p:cNvSpPr/>
          <p:nvPr/>
        </p:nvSpPr>
        <p:spPr>
          <a:xfrm>
            <a:off x="8220706" y="566912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Nhật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21725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75" dur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20"/>
                            </p:stCondLst>
                            <p:childTnLst>
                              <p:par>
                                <p:cTn id="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8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20"/>
                            </p:stCondLst>
                            <p:childTnLst>
                              <p:par>
                                <p:cTn id="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8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20"/>
                            </p:stCondLst>
                            <p:childTnLst>
                              <p:par>
                                <p:cTn id="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20"/>
                            </p:stCondLst>
                            <p:childTnLst>
                              <p:par>
                                <p:cTn id="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20"/>
                            </p:stCondLst>
                            <p:childTnLst>
                              <p:par>
                                <p:cTn id="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00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20"/>
                            </p:stCondLst>
                            <p:childTnLst>
                              <p:par>
                                <p:cTn id="1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20"/>
                            </p:stCondLst>
                            <p:childTnLst>
                              <p:par>
                                <p:cTn id="1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20"/>
                            </p:stCondLst>
                            <p:childTnLst>
                              <p:par>
                                <p:cTn id="1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1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20"/>
                            </p:stCondLst>
                            <p:childTnLst>
                              <p:par>
                                <p:cTn id="1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920"/>
                            </p:stCondLst>
                            <p:childTnLst>
                              <p:par>
                                <p:cTn id="12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20"/>
                            </p:stCondLst>
                            <p:childTnLst>
                              <p:par>
                                <p:cTn id="12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30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120"/>
                            </p:stCondLst>
                            <p:childTnLst>
                              <p:par>
                                <p:cTn id="13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220"/>
                            </p:stCondLst>
                            <p:childTnLst>
                              <p:par>
                                <p:cTn id="13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40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320"/>
                            </p:stCondLst>
                            <p:childTnLst>
                              <p:par>
                                <p:cTn id="14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45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420"/>
                            </p:stCondLst>
                            <p:childTnLst>
                              <p:par>
                                <p:cTn id="14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20"/>
                            </p:stCondLst>
                            <p:childTnLst>
                              <p:par>
                                <p:cTn id="15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620"/>
                            </p:stCondLst>
                            <p:childTnLst>
                              <p:par>
                                <p:cTn id="15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6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720"/>
                            </p:stCondLst>
                            <p:childTnLst>
                              <p:par>
                                <p:cTn id="16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65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820"/>
                            </p:stCondLst>
                            <p:childTnLst>
                              <p:par>
                                <p:cTn id="16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70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920"/>
                            </p:stCondLst>
                            <p:childTnLst>
                              <p:par>
                                <p:cTn id="1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75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020"/>
                            </p:stCondLst>
                            <p:childTnLst>
                              <p:par>
                                <p:cTn id="1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120"/>
                            </p:stCondLst>
                            <p:childTnLst>
                              <p:par>
                                <p:cTn id="1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220"/>
                            </p:stCondLst>
                            <p:childTnLst>
                              <p:par>
                                <p:cTn id="1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90" dur="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320"/>
                            </p:stCondLst>
                            <p:childTnLst>
                              <p:par>
                                <p:cTn id="1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95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420"/>
                            </p:stCondLst>
                            <p:childTnLst>
                              <p:par>
                                <p:cTn id="1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00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520"/>
                            </p:stCondLst>
                            <p:childTnLst>
                              <p:par>
                                <p:cTn id="2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05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620"/>
                            </p:stCondLst>
                            <p:childTnLst>
                              <p:par>
                                <p:cTn id="2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720"/>
                            </p:stCondLst>
                            <p:childTnLst>
                              <p:par>
                                <p:cTn id="2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820"/>
                            </p:stCondLst>
                            <p:childTnLst>
                              <p:par>
                                <p:cTn id="2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20" dur="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920"/>
                            </p:stCondLst>
                            <p:childTnLst>
                              <p:par>
                                <p:cTn id="223" presetID="1" presetClass="emph" presetSubtype="2" accel="333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41F"/>
                                      </p:to>
                                    </p:animClr>
                                    <p:set>
                                      <p:cBhvr>
                                        <p:cTn id="225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402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020"/>
                            </p:stCondLst>
                            <p:childTnLst>
                              <p:par>
                                <p:cTn id="2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6" grpId="0" animBg="1"/>
      <p:bldP spid="3" grpId="0" animBg="1"/>
      <p:bldP spid="4" grpId="0" animBg="1"/>
      <p:bldP spid="171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2" grpId="0" animBg="1"/>
      <p:bldP spid="93" grpId="0" animBg="1"/>
      <p:bldP spid="10" grpId="0" animBg="1"/>
      <p:bldP spid="5" grpId="0" animBg="1"/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910" y="3790977"/>
            <a:ext cx="184323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3661" y="5303446"/>
            <a:ext cx="1738248" cy="155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62" y="1500443"/>
            <a:ext cx="1969179" cy="1743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37" y="988334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50" y="777540"/>
            <a:ext cx="1969179" cy="17436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25" y="265431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891" y="1680290"/>
            <a:ext cx="1969179" cy="174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889" y="1168179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04" y="4656846"/>
            <a:ext cx="1969179" cy="17436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79" y="4144737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79" y="4476999"/>
            <a:ext cx="1969179" cy="17436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54" y="3964890"/>
            <a:ext cx="2060627" cy="1383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4486" y="-58351"/>
            <a:ext cx="1941429" cy="185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25" y="2824698"/>
            <a:ext cx="2566451" cy="2098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801" y="2312588"/>
            <a:ext cx="2685636" cy="1665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Folded Corner 26"/>
              <p:cNvSpPr/>
              <p:nvPr/>
            </p:nvSpPr>
            <p:spPr>
              <a:xfrm>
                <a:off x="783771" y="206883"/>
                <a:ext cx="9170126" cy="172720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Chuyển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𝟑𝟖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endPara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>
                  <a:defRPr/>
                </a:pP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: Folded Corner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1" y="206883"/>
                <a:ext cx="9170126" cy="1727200"/>
              </a:xfrm>
              <a:prstGeom prst="foldedCorner">
                <a:avLst/>
              </a:prstGeom>
              <a:blipFill rotWithShape="1">
                <a:blip r:embed="rId10"/>
                <a:stretch>
                  <a:fillRect l="-2" t="-29" r="3" b="2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B"/>
          <p:cNvSpPr/>
          <p:nvPr/>
        </p:nvSpPr>
        <p:spPr>
          <a:xfrm>
            <a:off x="783771" y="3057573"/>
            <a:ext cx="3518317" cy="1262845"/>
          </a:xfrm>
          <a:prstGeom prst="roundRect">
            <a:avLst>
              <a:gd name="adj" fmla="val 50000"/>
            </a:avLst>
          </a:prstGeom>
          <a:solidFill>
            <a:srgbClr val="069ED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8,5</a:t>
            </a:r>
          </a:p>
        </p:txBody>
      </p:sp>
      <p:sp>
        <p:nvSpPr>
          <p:cNvPr id="11" name="B"/>
          <p:cNvSpPr/>
          <p:nvPr/>
        </p:nvSpPr>
        <p:spPr>
          <a:xfrm>
            <a:off x="6143636" y="3057573"/>
            <a:ext cx="3518317" cy="1262845"/>
          </a:xfrm>
          <a:prstGeom prst="roundRect">
            <a:avLst>
              <a:gd name="adj" fmla="val 50000"/>
            </a:avLst>
          </a:prstGeom>
          <a:solidFill>
            <a:srgbClr val="069ED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3,08</a:t>
            </a:r>
          </a:p>
        </p:txBody>
      </p:sp>
      <p:sp>
        <p:nvSpPr>
          <p:cNvPr id="13" name="B"/>
          <p:cNvSpPr/>
          <p:nvPr/>
        </p:nvSpPr>
        <p:spPr>
          <a:xfrm>
            <a:off x="6143637" y="4575971"/>
            <a:ext cx="3518317" cy="1262845"/>
          </a:xfrm>
          <a:prstGeom prst="roundRect">
            <a:avLst>
              <a:gd name="adj" fmla="val 50000"/>
            </a:avLst>
          </a:prstGeom>
          <a:solidFill>
            <a:srgbClr val="069ED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3,18</a:t>
            </a:r>
          </a:p>
        </p:txBody>
      </p:sp>
      <p:sp>
        <p:nvSpPr>
          <p:cNvPr id="14" name="A"/>
          <p:cNvSpPr/>
          <p:nvPr/>
        </p:nvSpPr>
        <p:spPr>
          <a:xfrm>
            <a:off x="783772" y="4570892"/>
            <a:ext cx="3518316" cy="1267924"/>
          </a:xfrm>
          <a:prstGeom prst="roundRect">
            <a:avLst>
              <a:gd name="adj" fmla="val 50000"/>
            </a:avLst>
          </a:prstGeom>
          <a:solidFill>
            <a:srgbClr val="069ED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3,8 </a:t>
            </a:r>
          </a:p>
        </p:txBody>
      </p:sp>
      <p:pic>
        <p:nvPicPr>
          <p:cNvPr id="6" name="Câu 1 chuẩ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0" end="13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20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7292 0.184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919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3368 L -0.02031 -0.561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12487 0.2162 L -4.58333E-6 1.48148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081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.LONG">
            <a:hlinkClick r:id="" action="ppaction://noaction"/>
          </p:cNvPr>
          <p:cNvSpPr/>
          <p:nvPr/>
        </p:nvSpPr>
        <p:spPr>
          <a:xfrm>
            <a:off x="5181600" y="566912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N.Long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9" name="V.MINH">
            <a:hlinkClick r:id="" action="ppaction://noaction"/>
          </p:cNvPr>
          <p:cNvSpPr/>
          <p:nvPr/>
        </p:nvSpPr>
        <p:spPr>
          <a:xfrm>
            <a:off x="6691876" y="566912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V.Minh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" name="N.MINH">
            <a:hlinkClick r:id="" action="ppaction://noaction"/>
          </p:cNvPr>
          <p:cNvSpPr/>
          <p:nvPr/>
        </p:nvSpPr>
        <p:spPr>
          <a:xfrm>
            <a:off x="6691876" y="470562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N.Minh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3" name="V.LONG">
            <a:hlinkClick r:id="" action="ppaction://noaction"/>
          </p:cNvPr>
          <p:cNvSpPr/>
          <p:nvPr/>
        </p:nvSpPr>
        <p:spPr>
          <a:xfrm>
            <a:off x="5181600" y="373109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V.Long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4" name="H.LONG">
            <a:hlinkClick r:id="" action="ppaction://noaction"/>
          </p:cNvPr>
          <p:cNvSpPr/>
          <p:nvPr/>
        </p:nvSpPr>
        <p:spPr>
          <a:xfrm>
            <a:off x="6691876" y="373109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H.long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3" name="Google Shape;212;p2"/>
          <p:cNvSpPr/>
          <p:nvPr/>
        </p:nvSpPr>
        <p:spPr>
          <a:xfrm>
            <a:off x="0" y="-759808"/>
            <a:ext cx="12192000" cy="210457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7030A0"/>
              </a:buClr>
              <a:buSzPts val="3200"/>
              <a:defRPr/>
            </a:pPr>
            <a:endParaRPr sz="3200" b="1" kern="0" dirty="0">
              <a:solidFill>
                <a:srgbClr val="7030A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71" name="P.ANH">
            <a:hlinkClick r:id="" action="ppaction://noaction"/>
          </p:cNvPr>
          <p:cNvSpPr/>
          <p:nvPr/>
        </p:nvSpPr>
        <p:spPr>
          <a:xfrm>
            <a:off x="2118244" y="1782146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P.Anh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567959" y="1717908"/>
            <a:ext cx="550285" cy="4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900088" y="1552655"/>
            <a:ext cx="550285" cy="4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0789798" y="81025"/>
            <a:ext cx="1402202" cy="15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180;p1"/>
          <p:cNvSpPr/>
          <p:nvPr/>
        </p:nvSpPr>
        <p:spPr>
          <a:xfrm>
            <a:off x="820591" y="112378"/>
            <a:ext cx="109625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C00000"/>
                </a:solidFill>
                <a:latin typeface="UTM Azuki" panose="02040603050506020204" pitchFamily="18" charset="0"/>
                <a:ea typeface="Tahoma" panose="020B0604030504040204"/>
                <a:cs typeface="Tahoma" panose="020B0604030504040204"/>
                <a:sym typeface="Tahoma" panose="020B0604030504040204"/>
              </a:rPr>
              <a:t>AI LÀ NGƯỜI MAY MẮN</a:t>
            </a:r>
            <a:endParaRPr sz="1400" kern="0" dirty="0">
              <a:solidFill>
                <a:srgbClr val="C00000"/>
              </a:solidFill>
              <a:latin typeface="UTM Azuki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H.ANH">
            <a:hlinkClick r:id="" action="ppaction://noaction"/>
          </p:cNvPr>
          <p:cNvSpPr/>
          <p:nvPr/>
        </p:nvSpPr>
        <p:spPr>
          <a:xfrm>
            <a:off x="3664409" y="1782147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T.Bảo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6" name="M.ANH">
            <a:hlinkClick r:id="" action="ppaction://noaction"/>
          </p:cNvPr>
          <p:cNvSpPr/>
          <p:nvPr/>
        </p:nvSpPr>
        <p:spPr>
          <a:xfrm>
            <a:off x="5187211" y="179318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M.Anh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7" name="Q.ANH">
            <a:hlinkClick r:id="" action="ppaction://noaction"/>
          </p:cNvPr>
          <p:cNvSpPr/>
          <p:nvPr/>
        </p:nvSpPr>
        <p:spPr>
          <a:xfrm>
            <a:off x="6697487" y="179318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Q.Anh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8" name="BAO">
            <a:hlinkClick r:id="" action="ppaction://noaction"/>
          </p:cNvPr>
          <p:cNvSpPr/>
          <p:nvPr/>
        </p:nvSpPr>
        <p:spPr>
          <a:xfrm>
            <a:off x="8207763" y="179318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Bảo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9" name="BACH">
            <a:hlinkClick r:id="" action="ppaction://noaction"/>
          </p:cNvPr>
          <p:cNvSpPr/>
          <p:nvPr/>
        </p:nvSpPr>
        <p:spPr>
          <a:xfrm>
            <a:off x="9722997" y="179318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Bách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0" name="BICH">
            <a:hlinkClick r:id="" action="ppaction://noaction"/>
          </p:cNvPr>
          <p:cNvSpPr/>
          <p:nvPr/>
        </p:nvSpPr>
        <p:spPr>
          <a:xfrm>
            <a:off x="2101725" y="2756556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Bích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1" name="DẠT">
            <a:hlinkClick r:id="" action="ppaction://noaction"/>
          </p:cNvPr>
          <p:cNvSpPr/>
          <p:nvPr/>
        </p:nvSpPr>
        <p:spPr>
          <a:xfrm>
            <a:off x="3647890" y="2756557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Đạt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2" name="GIANG">
            <a:hlinkClick r:id="" action="ppaction://noaction"/>
          </p:cNvPr>
          <p:cNvSpPr/>
          <p:nvPr/>
        </p:nvSpPr>
        <p:spPr>
          <a:xfrm>
            <a:off x="5170692" y="276759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Giang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3" name="N.HA">
            <a:hlinkClick r:id="" action="ppaction://noaction"/>
          </p:cNvPr>
          <p:cNvSpPr/>
          <p:nvPr/>
        </p:nvSpPr>
        <p:spPr>
          <a:xfrm>
            <a:off x="6679832" y="276759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N.Hà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4" name="HUNG">
            <a:hlinkClick r:id="" action="ppaction://noaction"/>
          </p:cNvPr>
          <p:cNvSpPr/>
          <p:nvPr/>
        </p:nvSpPr>
        <p:spPr>
          <a:xfrm>
            <a:off x="8191244" y="276759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Hải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5" name="KHANG">
            <a:hlinkClick r:id="" action="ppaction://noaction"/>
          </p:cNvPr>
          <p:cNvSpPr/>
          <p:nvPr/>
        </p:nvSpPr>
        <p:spPr>
          <a:xfrm>
            <a:off x="9706478" y="276759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Khang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6" name="KHOA">
            <a:hlinkClick r:id="" action="ppaction://noaction"/>
          </p:cNvPr>
          <p:cNvSpPr/>
          <p:nvPr/>
        </p:nvSpPr>
        <p:spPr>
          <a:xfrm>
            <a:off x="2101725" y="3720052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Khoa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7" name="QUYNH">
            <a:hlinkClick r:id="" action="ppaction://noaction"/>
          </p:cNvPr>
          <p:cNvSpPr/>
          <p:nvPr/>
        </p:nvSpPr>
        <p:spPr>
          <a:xfrm>
            <a:off x="3647890" y="3720053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Quỳnh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0" name="NAM">
            <a:hlinkClick r:id="" action="ppaction://noaction"/>
          </p:cNvPr>
          <p:cNvSpPr/>
          <p:nvPr/>
        </p:nvSpPr>
        <p:spPr>
          <a:xfrm>
            <a:off x="8191244" y="373109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Nam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1" name="NGAN">
            <a:hlinkClick r:id="" action="ppaction://noaction"/>
          </p:cNvPr>
          <p:cNvSpPr/>
          <p:nvPr/>
        </p:nvSpPr>
        <p:spPr>
          <a:xfrm>
            <a:off x="9706478" y="373109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Ngân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2" name="B.LINH">
            <a:hlinkClick r:id="" action="ppaction://noaction"/>
          </p:cNvPr>
          <p:cNvSpPr/>
          <p:nvPr/>
        </p:nvSpPr>
        <p:spPr>
          <a:xfrm>
            <a:off x="2101725" y="4694586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B.Linh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3" name="TAN">
            <a:hlinkClick r:id="" action="ppaction://noaction"/>
          </p:cNvPr>
          <p:cNvSpPr/>
          <p:nvPr/>
        </p:nvSpPr>
        <p:spPr>
          <a:xfrm>
            <a:off x="3647890" y="4694587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Nam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4" name="PHUC">
            <a:hlinkClick r:id="" action="ppaction://noaction"/>
          </p:cNvPr>
          <p:cNvSpPr/>
          <p:nvPr/>
        </p:nvSpPr>
        <p:spPr>
          <a:xfrm>
            <a:off x="5170692" y="470562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Phúc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6" name="Google Shape;171;p1">
            <a:hlinkClick r:id="" action="ppaction://noaction"/>
          </p:cNvPr>
          <p:cNvSpPr/>
          <p:nvPr/>
        </p:nvSpPr>
        <p:spPr>
          <a:xfrm>
            <a:off x="8191244" y="470562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T.Thảo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7" name="Y.HA">
            <a:hlinkClick r:id="" action="ppaction://noaction"/>
          </p:cNvPr>
          <p:cNvSpPr/>
          <p:nvPr/>
        </p:nvSpPr>
        <p:spPr>
          <a:xfrm>
            <a:off x="9706478" y="470562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Y.Hà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8" name="VINH">
            <a:hlinkClick r:id="" action="ppaction://noaction"/>
          </p:cNvPr>
          <p:cNvSpPr/>
          <p:nvPr/>
        </p:nvSpPr>
        <p:spPr>
          <a:xfrm>
            <a:off x="2101725" y="5658082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Vinh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89" name="VIẸT">
            <a:hlinkClick r:id="" action="ppaction://noaction"/>
          </p:cNvPr>
          <p:cNvSpPr/>
          <p:nvPr/>
        </p:nvSpPr>
        <p:spPr>
          <a:xfrm>
            <a:off x="3647890" y="5658083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Việt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92" name="NHAT">
            <a:hlinkClick r:id="" action="ppaction://noaction"/>
          </p:cNvPr>
          <p:cNvSpPr/>
          <p:nvPr/>
        </p:nvSpPr>
        <p:spPr>
          <a:xfrm>
            <a:off x="8191244" y="566912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Nhật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93" name="TRANG">
            <a:hlinkClick r:id="" action="ppaction://noaction"/>
          </p:cNvPr>
          <p:cNvSpPr/>
          <p:nvPr/>
        </p:nvSpPr>
        <p:spPr>
          <a:xfrm>
            <a:off x="9706478" y="566912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Trang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113" name="Google Shape;215;p2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261234" y="490567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xplosion: 8 Points 9"/>
          <p:cNvSpPr/>
          <p:nvPr/>
        </p:nvSpPr>
        <p:spPr>
          <a:xfrm>
            <a:off x="7587424" y="2175043"/>
            <a:ext cx="2693827" cy="2098852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Hải</a:t>
            </a:r>
            <a:endParaRPr lang="en-US" sz="3200" b="1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0881" y="-517613"/>
            <a:ext cx="487363" cy="487363"/>
          </a:xfrm>
          <a:prstGeom prst="rect">
            <a:avLst/>
          </a:prstGeom>
        </p:spPr>
      </p:pic>
      <p:sp>
        <p:nvSpPr>
          <p:cNvPr id="5" name="Google Shape;171;p1">
            <a:hlinkClick r:id="" action="ppaction://noaction"/>
          </p:cNvPr>
          <p:cNvSpPr/>
          <p:nvPr/>
        </p:nvSpPr>
        <p:spPr>
          <a:xfrm>
            <a:off x="5181600" y="470562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Phúc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7" name="T.THAO">
            <a:hlinkClick r:id="" action="ppaction://noaction"/>
          </p:cNvPr>
          <p:cNvSpPr/>
          <p:nvPr/>
        </p:nvSpPr>
        <p:spPr>
          <a:xfrm>
            <a:off x="8202152" y="4705624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2665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T.Thảo</a:t>
            </a:r>
            <a:endParaRPr sz="2665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1" name="Google Shape;171;p1">
            <a:hlinkClick r:id="" action="ppaction://noaction"/>
          </p:cNvPr>
          <p:cNvSpPr/>
          <p:nvPr/>
        </p:nvSpPr>
        <p:spPr>
          <a:xfrm>
            <a:off x="8220706" y="5669120"/>
            <a:ext cx="1486189" cy="91375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000" b="1" kern="0" dirty="0" err="1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Nhật</a:t>
            </a:r>
            <a:endParaRPr sz="3000" b="1" kern="0" dirty="0">
              <a:solidFill>
                <a:srgbClr val="00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75" dur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20"/>
                            </p:stCondLst>
                            <p:childTnLst>
                              <p:par>
                                <p:cTn id="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8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20"/>
                            </p:stCondLst>
                            <p:childTnLst>
                              <p:par>
                                <p:cTn id="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8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20"/>
                            </p:stCondLst>
                            <p:childTnLst>
                              <p:par>
                                <p:cTn id="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20"/>
                            </p:stCondLst>
                            <p:childTnLst>
                              <p:par>
                                <p:cTn id="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20"/>
                            </p:stCondLst>
                            <p:childTnLst>
                              <p:par>
                                <p:cTn id="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00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20"/>
                            </p:stCondLst>
                            <p:childTnLst>
                              <p:par>
                                <p:cTn id="1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20"/>
                            </p:stCondLst>
                            <p:childTnLst>
                              <p:par>
                                <p:cTn id="1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20"/>
                            </p:stCondLst>
                            <p:childTnLst>
                              <p:par>
                                <p:cTn id="1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1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20"/>
                            </p:stCondLst>
                            <p:childTnLst>
                              <p:par>
                                <p:cTn id="1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920"/>
                            </p:stCondLst>
                            <p:childTnLst>
                              <p:par>
                                <p:cTn id="12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20"/>
                            </p:stCondLst>
                            <p:childTnLst>
                              <p:par>
                                <p:cTn id="12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30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120"/>
                            </p:stCondLst>
                            <p:childTnLst>
                              <p:par>
                                <p:cTn id="13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220"/>
                            </p:stCondLst>
                            <p:childTnLst>
                              <p:par>
                                <p:cTn id="13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40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320"/>
                            </p:stCondLst>
                            <p:childTnLst>
                              <p:par>
                                <p:cTn id="14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45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420"/>
                            </p:stCondLst>
                            <p:childTnLst>
                              <p:par>
                                <p:cTn id="14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20"/>
                            </p:stCondLst>
                            <p:childTnLst>
                              <p:par>
                                <p:cTn id="15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620"/>
                            </p:stCondLst>
                            <p:childTnLst>
                              <p:par>
                                <p:cTn id="15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6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720"/>
                            </p:stCondLst>
                            <p:childTnLst>
                              <p:par>
                                <p:cTn id="16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65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820"/>
                            </p:stCondLst>
                            <p:childTnLst>
                              <p:par>
                                <p:cTn id="16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70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920"/>
                            </p:stCondLst>
                            <p:childTnLst>
                              <p:par>
                                <p:cTn id="1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75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020"/>
                            </p:stCondLst>
                            <p:childTnLst>
                              <p:par>
                                <p:cTn id="1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120"/>
                            </p:stCondLst>
                            <p:childTnLst>
                              <p:par>
                                <p:cTn id="1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220"/>
                            </p:stCondLst>
                            <p:childTnLst>
                              <p:par>
                                <p:cTn id="1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90" dur="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320"/>
                            </p:stCondLst>
                            <p:childTnLst>
                              <p:par>
                                <p:cTn id="1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95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420"/>
                            </p:stCondLst>
                            <p:childTnLst>
                              <p:par>
                                <p:cTn id="1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00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520"/>
                            </p:stCondLst>
                            <p:childTnLst>
                              <p:par>
                                <p:cTn id="2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05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620"/>
                            </p:stCondLst>
                            <p:childTnLst>
                              <p:par>
                                <p:cTn id="2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720"/>
                            </p:stCondLst>
                            <p:childTnLst>
                              <p:par>
                                <p:cTn id="2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820"/>
                            </p:stCondLst>
                            <p:childTnLst>
                              <p:par>
                                <p:cTn id="2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220" dur="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920"/>
                            </p:stCondLst>
                            <p:childTnLst>
                              <p:par>
                                <p:cTn id="223" presetID="1" presetClass="emph" presetSubtype="2" accel="333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41F"/>
                                      </p:to>
                                    </p:animClr>
                                    <p:set>
                                      <p:cBhvr>
                                        <p:cTn id="225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402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020"/>
                            </p:stCondLst>
                            <p:childTnLst>
                              <p:par>
                                <p:cTn id="2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6" grpId="0" animBg="1"/>
      <p:bldP spid="3" grpId="0" animBg="1"/>
      <p:bldP spid="4" grpId="0" animBg="1"/>
      <p:bldP spid="171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2" grpId="0" animBg="1"/>
      <p:bldP spid="93" grpId="0" animBg="1"/>
      <p:bldP spid="10" grpId="0" animBg="1"/>
      <p:bldP spid="5" grpId="0" animBg="1"/>
      <p:bldP spid="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6857999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910" y="3790977"/>
            <a:ext cx="184323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92198" y="4907223"/>
            <a:ext cx="2064425" cy="18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62" y="988332"/>
            <a:ext cx="1969179" cy="1743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37" y="476223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952" y="1500443"/>
            <a:ext cx="1969179" cy="174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950" y="98833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52" y="4677680"/>
            <a:ext cx="1969179" cy="17436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27" y="4165571"/>
            <a:ext cx="2060627" cy="1383912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62" y="4705730"/>
            <a:ext cx="1969179" cy="1743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37" y="4193621"/>
            <a:ext cx="2060627" cy="1383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8621" y="-134540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817" y="2211742"/>
            <a:ext cx="3421049" cy="3029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231" y="1699634"/>
            <a:ext cx="3579921" cy="24042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3321" y="3822034"/>
            <a:ext cx="495300" cy="438150"/>
          </a:xfrm>
          <a:prstGeom prst="rect">
            <a:avLst/>
          </a:prstGeom>
        </p:spPr>
      </p:pic>
      <p:sp>
        <p:nvSpPr>
          <p:cNvPr id="27" name="Rectangle: Folded Corner 26"/>
          <p:cNvSpPr/>
          <p:nvPr/>
        </p:nvSpPr>
        <p:spPr>
          <a:xfrm>
            <a:off x="97274" y="112066"/>
            <a:ext cx="10599755" cy="168241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5,8 và 5,80</a:t>
            </a:r>
            <a:endParaRPr lang="en-US" sz="3600" b="1" dirty="0">
              <a:solidFill>
                <a:schemeClr val="tx1"/>
              </a:solidFill>
              <a:latin typeface="UTM Khuccamta" panose="02040603050506020204" pitchFamily="18" charset="0"/>
              <a:cs typeface="Calibri" panose="020F0502020204030204"/>
            </a:endParaRPr>
          </a:p>
        </p:txBody>
      </p:sp>
      <p:sp>
        <p:nvSpPr>
          <p:cNvPr id="16" name="B"/>
          <p:cNvSpPr/>
          <p:nvPr/>
        </p:nvSpPr>
        <p:spPr>
          <a:xfrm>
            <a:off x="1005138" y="2932612"/>
            <a:ext cx="3518317" cy="1262845"/>
          </a:xfrm>
          <a:prstGeom prst="roundRect">
            <a:avLst>
              <a:gd name="adj" fmla="val 50000"/>
            </a:avLst>
          </a:prstGeom>
          <a:solidFill>
            <a:srgbClr val="069ED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5,8 &gt; 5,80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B"/>
          <p:cNvSpPr/>
          <p:nvPr/>
        </p:nvSpPr>
        <p:spPr>
          <a:xfrm>
            <a:off x="1005138" y="4350861"/>
            <a:ext cx="3518317" cy="1262845"/>
          </a:xfrm>
          <a:prstGeom prst="roundRect">
            <a:avLst>
              <a:gd name="adj" fmla="val 50000"/>
            </a:avLst>
          </a:prstGeom>
          <a:solidFill>
            <a:srgbClr val="069ED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 &lt; 5,80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B"/>
          <p:cNvSpPr/>
          <p:nvPr/>
        </p:nvSpPr>
        <p:spPr>
          <a:xfrm>
            <a:off x="6365004" y="4451010"/>
            <a:ext cx="3518317" cy="1262845"/>
          </a:xfrm>
          <a:prstGeom prst="roundRect">
            <a:avLst>
              <a:gd name="adj" fmla="val 50000"/>
            </a:avLst>
          </a:prstGeom>
          <a:solidFill>
            <a:srgbClr val="069ED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so sánh được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"/>
          <p:cNvSpPr/>
          <p:nvPr/>
        </p:nvSpPr>
        <p:spPr>
          <a:xfrm>
            <a:off x="6365006" y="2927533"/>
            <a:ext cx="3518316" cy="1267924"/>
          </a:xfrm>
          <a:prstGeom prst="roundRect">
            <a:avLst>
              <a:gd name="adj" fmla="val 50000"/>
            </a:avLst>
          </a:prstGeom>
          <a:solidFill>
            <a:srgbClr val="069ED7">
              <a:alpha val="8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 = 5,80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âu 2 chuẩ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1" end="96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0.10347 L -0.02526 -0.6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6445 0.208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10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10976 0.27106 L 1.875E-6 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356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16" grpId="0" animBg="1"/>
      <p:bldP spid="16" grpId="2" animBg="1"/>
      <p:bldP spid="17" grpId="0" animBg="1"/>
      <p:bldP spid="17" grpId="1" animBg="1"/>
      <p:bldP spid="18" grpId="0" animBg="1"/>
      <p:bldP spid="18" grpId="1" animBg="1"/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885</Words>
  <Application>Microsoft Office PowerPoint</Application>
  <PresentationFormat>Widescreen</PresentationFormat>
  <Paragraphs>245</Paragraphs>
  <Slides>36</Slides>
  <Notes>5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Cambria Math</vt:lpstr>
      <vt:lpstr>Tahoma</vt:lpstr>
      <vt:lpstr>Times New Roman</vt:lpstr>
      <vt:lpstr>UTM Azuki</vt:lpstr>
      <vt:lpstr>UTM Khuccamta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Kun</dc:creator>
  <cp:lastModifiedBy>Nhữ Thu Hằng</cp:lastModifiedBy>
  <cp:revision>208</cp:revision>
  <dcterms:created xsi:type="dcterms:W3CDTF">2023-07-22T12:05:00Z</dcterms:created>
  <dcterms:modified xsi:type="dcterms:W3CDTF">2025-03-07T01:07:17Z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A459BC2FF0AD44C69D46ED4A90B1F0A0_12</vt:lpwstr>
  </property>
  <property fmtid="{D5CDD505-2E9C-101B-9397-08002B2CF9AE}" pid="3" name="KSOProductBuildVer">
    <vt:lpwstr>1033-12.2.0.18283</vt:lpwstr>
  </property>
</Properties>
</file>