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0"/>
  </p:notesMasterIdLst>
  <p:sldIdLst>
    <p:sldId id="331" r:id="rId3"/>
    <p:sldId id="338" r:id="rId4"/>
    <p:sldId id="312" r:id="rId5"/>
    <p:sldId id="261" r:id="rId6"/>
    <p:sldId id="339" r:id="rId7"/>
    <p:sldId id="283" r:id="rId8"/>
    <p:sldId id="342" r:id="rId9"/>
    <p:sldId id="351" r:id="rId10"/>
    <p:sldId id="278" r:id="rId11"/>
    <p:sldId id="340" r:id="rId12"/>
    <p:sldId id="350" r:id="rId13"/>
    <p:sldId id="349" r:id="rId14"/>
    <p:sldId id="341" r:id="rId15"/>
    <p:sldId id="348" r:id="rId16"/>
    <p:sldId id="347" r:id="rId17"/>
    <p:sldId id="279" r:id="rId18"/>
    <p:sldId id="33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4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13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176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3/5/25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91"/>
            <a:ext cx="12192000" cy="6850743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32835" y="939708"/>
            <a:ext cx="7518400" cy="38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lIns="108792" tIns="54396" rIns="108792" bIns="54396" numCol="1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TUẦN 8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624151" y="2130875"/>
            <a:ext cx="8943697" cy="204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20"/>
              </a:spcBef>
              <a:defRPr/>
            </a:pPr>
            <a:r>
              <a:rPr lang="en-US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4</a:t>
            </a:r>
          </a:p>
          <a:p>
            <a:pPr algn="ctr" eaLnBrk="1" hangingPunct="1">
              <a:spcBef>
                <a:spcPts val="1820"/>
              </a:spcBef>
              <a:defRPr/>
            </a:pP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 </a:t>
            </a:r>
          </a:p>
          <a:p>
            <a:pPr algn="ctr" eaLnBrk="1" hangingPunct="1">
              <a:spcBef>
                <a:spcPts val="1820"/>
              </a:spcBef>
              <a:defRPr/>
            </a:pP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TRAO ĐỔI: EM ĐỌC SÁCH BÁO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015431" y="1372523"/>
            <a:ext cx="4064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92802" y="1438054"/>
            <a:ext cx="329474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35899" y="452408"/>
            <a:ext cx="1445964" cy="16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>
            <a:extLst>
              <a:ext uri="{FF2B5EF4-FFF2-40B4-BE49-F238E27FC236}">
                <a16:creationId xmlns:a16="http://schemas.microsoft.com/office/drawing/2014/main" id="{70713C42-E87C-BB44-753C-9B5E63DD9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65" y="4661313"/>
            <a:ext cx="4394970" cy="52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Giáo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viên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Nguyễn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Thị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Uyên</a:t>
            </a:r>
            <a:endParaRPr lang="en-US" altLang="en-US" sz="2696" b="1" i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ỢI ÍCH CỦA VIỆC ĐỌC SÁCH - Trần Việt Quân">
            <a:hlinkClick r:id="" action="ppaction://media"/>
            <a:extLst>
              <a:ext uri="{FF2B5EF4-FFF2-40B4-BE49-F238E27FC236}">
                <a16:creationId xmlns:a16="http://schemas.microsoft.com/office/drawing/2014/main" id="{28E5CFA0-CCE0-7495-8653-7C7B1A746E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07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00453-DD49-A5DA-45CB-3A277E479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379" y="-299852"/>
            <a:ext cx="7465621" cy="7457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5455EC-190E-6781-B3EA-22CD2DC00CFA}"/>
              </a:ext>
            </a:extLst>
          </p:cNvPr>
          <p:cNvSpPr txBox="1"/>
          <p:nvPr/>
        </p:nvSpPr>
        <p:spPr>
          <a:xfrm>
            <a:off x="1245996" y="2367170"/>
            <a:ext cx="386195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+mj-lt"/>
              </a:rPr>
              <a:t>BẢN TIN</a:t>
            </a:r>
            <a:r>
              <a:rPr lang="en-US" sz="66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en-US" sz="6600" b="1" dirty="0">
                <a:solidFill>
                  <a:srgbClr val="FF0000"/>
                </a:solidFill>
                <a:latin typeface="+mj-lt"/>
              </a:rPr>
              <a:t>THƯ VIỆN</a:t>
            </a:r>
            <a:r>
              <a:rPr lang="vi-VN" sz="66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550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ời sự.mp4">
            <a:hlinkClick r:id="" action="ppaction://media"/>
            <a:extLst>
              <a:ext uri="{FF2B5EF4-FFF2-40B4-BE49-F238E27FC236}">
                <a16:creationId xmlns:a16="http://schemas.microsoft.com/office/drawing/2014/main" id="{C14C842D-3418-58BA-50AE-4F4DEF632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00453-DD49-A5DA-45CB-3A277E479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266" y="-487542"/>
            <a:ext cx="7817734" cy="7612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5455EC-190E-6781-B3EA-22CD2DC00CFA}"/>
              </a:ext>
            </a:extLst>
          </p:cNvPr>
          <p:cNvSpPr txBox="1"/>
          <p:nvPr/>
        </p:nvSpPr>
        <p:spPr>
          <a:xfrm>
            <a:off x="894303" y="2256638"/>
            <a:ext cx="39677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+mj-lt"/>
              </a:rPr>
              <a:t>BẢN TIN</a:t>
            </a:r>
            <a:r>
              <a:rPr lang="en-US" sz="66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en-US" sz="6600" b="1" dirty="0">
                <a:solidFill>
                  <a:srgbClr val="FF0000"/>
                </a:solidFill>
                <a:latin typeface="+mj-lt"/>
              </a:rPr>
              <a:t>THƯ VIỆN</a:t>
            </a:r>
            <a:r>
              <a:rPr lang="vi-VN" sz="66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1B1CB-E0FC-0F76-FDD3-00DAA806103D}"/>
              </a:ext>
            </a:extLst>
          </p:cNvPr>
          <p:cNvSpPr txBox="1"/>
          <p:nvPr/>
        </p:nvSpPr>
        <p:spPr>
          <a:xfrm>
            <a:off x="-1526650" y="-9700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July - In Love (mp3cut.net).mp3">
            <a:hlinkClick r:id="" action="ppaction://media"/>
            <a:extLst>
              <a:ext uri="{FF2B5EF4-FFF2-40B4-BE49-F238E27FC236}">
                <a16:creationId xmlns:a16="http://schemas.microsoft.com/office/drawing/2014/main" id="{E9A2A2FA-7899-884C-72E0-92A04E5E3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58358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77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ày Sách Việt Nam là ngày nào? ý nghĩa ngày sách Việt Nam">
            <a:extLst>
              <a:ext uri="{FF2B5EF4-FFF2-40B4-BE49-F238E27FC236}">
                <a16:creationId xmlns:a16="http://schemas.microsoft.com/office/drawing/2014/main" id="{A46CD7E3-01E7-6E98-B76E-2DF6571F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24"/>
            <a:ext cx="12192000" cy="690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23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030390-136D-EDF6-1802-7E44B1C4C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5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702800" y="2463800"/>
            <a:ext cx="2194883" cy="4179628"/>
          </a:xfrm>
          <a:custGeom>
            <a:avLst/>
            <a:gdLst/>
            <a:ahLst/>
            <a:cxnLst/>
            <a:rect l="l" t="t" r="r" b="b"/>
            <a:pathLst>
              <a:path w="3445739" h="7461245">
                <a:moveTo>
                  <a:pt x="0" y="0"/>
                </a:moveTo>
                <a:lnTo>
                  <a:pt x="3445738" y="0"/>
                </a:lnTo>
                <a:lnTo>
                  <a:pt x="3445738" y="7461246"/>
                </a:lnTo>
                <a:lnTo>
                  <a:pt x="0" y="7461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57C3044B-06A3-4883-9C55-16C6467E4953}"/>
              </a:ext>
            </a:extLst>
          </p:cNvPr>
          <p:cNvSpPr txBox="1"/>
          <p:nvPr/>
        </p:nvSpPr>
        <p:spPr>
          <a:xfrm>
            <a:off x="2613211" y="782128"/>
            <a:ext cx="5943600" cy="1113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DẶN DÒ</a:t>
            </a:r>
            <a:endParaRPr lang="en-US" sz="5400" b="1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id="{D7737145-0C3E-4CEA-B1BC-0E6C7866AFFF}"/>
              </a:ext>
            </a:extLst>
          </p:cNvPr>
          <p:cNvGrpSpPr/>
          <p:nvPr/>
        </p:nvGrpSpPr>
        <p:grpSpPr>
          <a:xfrm>
            <a:off x="1466816" y="1154705"/>
            <a:ext cx="7744421" cy="5093695"/>
            <a:chOff x="-29773" y="-28575"/>
            <a:chExt cx="2016025" cy="911640"/>
          </a:xfrm>
        </p:grpSpPr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BCFFD3F-474E-4AD0-9B67-EC0FD8A57929}"/>
                </a:ext>
              </a:extLst>
            </p:cNvPr>
            <p:cNvSpPr/>
            <p:nvPr/>
          </p:nvSpPr>
          <p:spPr>
            <a:xfrm>
              <a:off x="-29773" y="130744"/>
              <a:ext cx="2016025" cy="752321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pPr algn="just"/>
              <a:endParaRPr lang="en-US" sz="2800" dirty="0">
                <a:latin typeface="#9Slide04 Taviraj Black" panose="00000A00000000000000" pitchFamily="2" charset="-34"/>
                <a:cs typeface="#9Slide04 Taviraj Black" panose="00000A00000000000000" pitchFamily="2" charset="-34"/>
              </a:endParaRPr>
            </a:p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A93EE641-232F-43FC-AF57-491D7B780D66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91"/>
                </a:lnSpc>
              </a:pPr>
              <a:endParaRPr sz="1200"/>
            </a:p>
          </p:txBody>
        </p:sp>
      </p:grpSp>
      <p:sp>
        <p:nvSpPr>
          <p:cNvPr id="15" name="TextBox 26">
            <a:extLst>
              <a:ext uri="{FF2B5EF4-FFF2-40B4-BE49-F238E27FC236}">
                <a16:creationId xmlns:a16="http://schemas.microsoft.com/office/drawing/2014/main" id="{038B6464-ADA2-4182-92C4-A5235C4EBD90}"/>
              </a:ext>
            </a:extLst>
          </p:cNvPr>
          <p:cNvSpPr txBox="1"/>
          <p:nvPr/>
        </p:nvSpPr>
        <p:spPr>
          <a:xfrm>
            <a:off x="1566097" y="4640919"/>
            <a:ext cx="7645139" cy="1398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latin typeface="+mj-lt"/>
              </a:rPr>
              <a:t>Chuẩn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bị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nội</a:t>
            </a:r>
            <a:r>
              <a:rPr lang="vi-VN" sz="3200" dirty="0">
                <a:latin typeface="+mj-lt"/>
              </a:rPr>
              <a:t> dung </a:t>
            </a:r>
            <a:r>
              <a:rPr lang="vi-VN" sz="3200" dirty="0" err="1">
                <a:latin typeface="+mj-lt"/>
              </a:rPr>
              <a:t>bài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đọc</a:t>
            </a:r>
            <a:r>
              <a:rPr lang="vi-VN" sz="3200" dirty="0">
                <a:latin typeface="+mj-lt"/>
              </a:rPr>
              <a:t> 4: </a:t>
            </a:r>
            <a:r>
              <a:rPr lang="vi-VN" sz="3200" dirty="0" err="1">
                <a:latin typeface="+mj-lt"/>
              </a:rPr>
              <a:t>Mỗi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lần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cầm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giáo</a:t>
            </a:r>
            <a:r>
              <a:rPr lang="vi-VN" sz="3200" dirty="0">
                <a:latin typeface="+mj-lt"/>
              </a:rPr>
              <a:t> khoa.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310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4450" y="1657350"/>
            <a:ext cx="9696450" cy="367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</a:p>
          <a:p>
            <a:pPr algn="ctr">
              <a:lnSpc>
                <a:spcPct val="150000"/>
              </a:lnSpc>
            </a:pPr>
            <a:r>
              <a:rPr lang="en-US" sz="5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CÁC EM LUÔN CHĂM NGOAN, HỌC GIỎI!</a:t>
            </a:r>
            <a:endParaRPr lang="en-US" sz="5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34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Đọc Sách - Em Yêu Trường Em (Parody Lyric)">
            <a:hlinkClick r:id="" action="ppaction://media"/>
            <a:extLst>
              <a:ext uri="{FF2B5EF4-FFF2-40B4-BE49-F238E27FC236}">
                <a16:creationId xmlns:a16="http://schemas.microsoft.com/office/drawing/2014/main" id="{221DEDA4-D08F-AE3A-F79F-A7579D57F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12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272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4501581" y="584754"/>
            <a:ext cx="312534" cy="312534"/>
          </a:xfrm>
          <a:custGeom>
            <a:avLst/>
            <a:gdLst/>
            <a:ahLst/>
            <a:cxnLst/>
            <a:rect l="l" t="t" r="r" b="b"/>
            <a:pathLst>
              <a:path w="468801" h="468801">
                <a:moveTo>
                  <a:pt x="0" y="0"/>
                </a:moveTo>
                <a:lnTo>
                  <a:pt x="468801" y="0"/>
                </a:lnTo>
                <a:lnTo>
                  <a:pt x="468801" y="468801"/>
                </a:lnTo>
                <a:lnTo>
                  <a:pt x="0" y="468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7" name="Group 17"/>
          <p:cNvGrpSpPr/>
          <p:nvPr/>
        </p:nvGrpSpPr>
        <p:grpSpPr>
          <a:xfrm>
            <a:off x="6663731" y="419085"/>
            <a:ext cx="2150347" cy="628555"/>
            <a:chOff x="0" y="0"/>
            <a:chExt cx="6805760" cy="1189159"/>
          </a:xfrm>
        </p:grpSpPr>
        <p:sp>
          <p:nvSpPr>
            <p:cNvPr id="18" name="Freeform 18"/>
            <p:cNvSpPr/>
            <p:nvPr/>
          </p:nvSpPr>
          <p:spPr>
            <a:xfrm>
              <a:off x="0" y="-4073"/>
              <a:ext cx="6812151" cy="1195762"/>
            </a:xfrm>
            <a:custGeom>
              <a:avLst/>
              <a:gdLst/>
              <a:ahLst/>
              <a:cxnLst/>
              <a:rect l="l" t="t" r="r" b="b"/>
              <a:pathLst>
                <a:path w="6812151" h="1195762">
                  <a:moveTo>
                    <a:pt x="6184373" y="1141284"/>
                  </a:moveTo>
                  <a:cubicBezTo>
                    <a:pt x="6184373" y="1141284"/>
                    <a:pt x="5453499" y="1195762"/>
                    <a:pt x="4575097" y="1193141"/>
                  </a:cubicBezTo>
                  <a:cubicBezTo>
                    <a:pt x="2686092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93484" y="15681"/>
                    <a:pt x="3878557" y="7673"/>
                  </a:cubicBezTo>
                  <a:cubicBezTo>
                    <a:pt x="5234571" y="0"/>
                    <a:pt x="5951304" y="6979"/>
                    <a:pt x="5951304" y="6979"/>
                  </a:cubicBezTo>
                  <a:cubicBezTo>
                    <a:pt x="6319612" y="14458"/>
                    <a:pt x="6457872" y="42638"/>
                    <a:pt x="6655612" y="165219"/>
                  </a:cubicBezTo>
                  <a:cubicBezTo>
                    <a:pt x="6806629" y="258836"/>
                    <a:pt x="6812151" y="476157"/>
                    <a:pt x="6803010" y="628060"/>
                  </a:cubicBezTo>
                  <a:lnTo>
                    <a:pt x="6803010" y="628061"/>
                  </a:lnTo>
                  <a:cubicBezTo>
                    <a:pt x="6803010" y="942635"/>
                    <a:pt x="6760226" y="1091222"/>
                    <a:pt x="6184373" y="1141284"/>
                  </a:cubicBezTo>
                  <a:close/>
                </a:path>
              </a:pathLst>
            </a:custGeom>
            <a:solidFill>
              <a:srgbClr val="FBCF3B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792197" y="687860"/>
            <a:ext cx="3704857" cy="310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000"/>
              </a:lnSpc>
              <a:spcBef>
                <a:spcPct val="0"/>
              </a:spcBef>
            </a:pPr>
            <a:r>
              <a:rPr lang="vi-VN" sz="3600" b="1" dirty="0" err="1"/>
              <a:t>Bài</a:t>
            </a:r>
            <a:r>
              <a:rPr lang="vi-VN" sz="3600" b="1" dirty="0"/>
              <a:t> 1</a:t>
            </a:r>
            <a:endParaRPr lang="en-US" sz="3600" b="1" dirty="0"/>
          </a:p>
        </p:txBody>
      </p:sp>
      <p:sp>
        <p:nvSpPr>
          <p:cNvPr id="20" name="TextBox 20"/>
          <p:cNvSpPr txBox="1"/>
          <p:nvPr/>
        </p:nvSpPr>
        <p:spPr>
          <a:xfrm>
            <a:off x="3869954" y="817417"/>
            <a:ext cx="8187572" cy="2671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Giới thiệu một câu chuyện (hoặc bài thơ, bài văn, bài b</a:t>
            </a:r>
            <a:r>
              <a:rPr lang="en-US" sz="40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áo</a:t>
            </a:r>
            <a:r>
              <a:rPr lang="vi-VN" sz="4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) đã đọc ở nhà về việc đọc sách và ích lợi của sách.</a:t>
            </a:r>
            <a:endParaRPr lang="en-US" sz="4000" b="1" dirty="0">
              <a:solidFill>
                <a:srgbClr val="084762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870B83-D8F0-2D33-5CFE-0308A4414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811" y="3853191"/>
            <a:ext cx="8906189" cy="35382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332380-292A-793E-7C66-22C31284F7C5}"/>
              </a:ext>
            </a:extLst>
          </p:cNvPr>
          <p:cNvSpPr txBox="1"/>
          <p:nvPr/>
        </p:nvSpPr>
        <p:spPr>
          <a:xfrm>
            <a:off x="-118927" y="-62985"/>
            <a:ext cx="3695700" cy="1760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rPr>
              <a:t>HOẠT </a:t>
            </a:r>
            <a:r>
              <a:rPr kumimoji="0" lang="vi-VN" sz="40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rPr>
              <a:t>ĐỘNG</a:t>
            </a:r>
            <a:r>
              <a:rPr kumimoji="0" lang="vi-VN" sz="36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rPr>
              <a:t> 1.</a:t>
            </a:r>
            <a:endParaRPr lang="vi-VN" sz="3600" b="1" kern="0" dirty="0">
              <a:latin typeface="UTM Avo" panose="02040603050506020204" pitchFamily="18"/>
            </a:endParaRPr>
          </a:p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0" dirty="0">
                <a:latin typeface="UTM Avo" panose="02040603050506020204" pitchFamily="18"/>
              </a:rPr>
              <a:t>CHUẨN BỊ</a:t>
            </a:r>
            <a:endParaRPr kumimoji="0" lang="vi-VN" sz="36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86A0B5A1-53B6-220A-D2E1-F1904A734DBD}"/>
              </a:ext>
            </a:extLst>
          </p:cNvPr>
          <p:cNvSpPr/>
          <p:nvPr/>
        </p:nvSpPr>
        <p:spPr>
          <a:xfrm>
            <a:off x="1062136" y="93518"/>
            <a:ext cx="4559346" cy="3335481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5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5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MỘT SỐ KĨ THUẬT DẠY HỌC TÍCH CỰC">
            <a:extLst>
              <a:ext uri="{FF2B5EF4-FFF2-40B4-BE49-F238E27FC236}">
                <a16:creationId xmlns:a16="http://schemas.microsoft.com/office/drawing/2014/main" id="{0C2792BF-CE52-D738-3FB5-D5499F9FF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7" y="4004953"/>
            <a:ext cx="3792838" cy="285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65374B-FB44-B38B-D6B9-C2FDB2ED7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68293" cy="7514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3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DB0AFF-3FAB-97D3-FE2F-F1C9956B56CA}"/>
              </a:ext>
            </a:extLst>
          </p:cNvPr>
          <p:cNvSpPr txBox="1"/>
          <p:nvPr/>
        </p:nvSpPr>
        <p:spPr>
          <a:xfrm>
            <a:off x="-1022989" y="402060"/>
            <a:ext cx="1107794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HOẠT ĐỘNG 2.</a:t>
            </a:r>
            <a:r>
              <a:rPr lang="vi-VN" sz="3200" b="1" kern="0" noProof="0" dirty="0">
                <a:latin typeface="+mj-lt"/>
              </a:rPr>
              <a:t> </a:t>
            </a:r>
            <a:r>
              <a:rPr lang="vi-VN" sz="3200" b="1" kern="0" dirty="0">
                <a:latin typeface="+mj-lt"/>
              </a:rPr>
              <a:t>KỂ (ĐỌC) VÀ TRAO ĐỔI</a:t>
            </a:r>
            <a:endParaRPr kumimoji="0" lang="vi-VN" sz="32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10" name="Google Shape;287;p17">
            <a:extLst>
              <a:ext uri="{FF2B5EF4-FFF2-40B4-BE49-F238E27FC236}">
                <a16:creationId xmlns:a16="http://schemas.microsoft.com/office/drawing/2014/main" id="{42438BF1-5EA8-5748-DF1B-A0AA5CAB89E8}"/>
              </a:ext>
            </a:extLst>
          </p:cNvPr>
          <p:cNvSpPr txBox="1"/>
          <p:nvPr/>
        </p:nvSpPr>
        <p:spPr>
          <a:xfrm>
            <a:off x="-77790" y="2509718"/>
            <a:ext cx="459377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SzPts val="4000"/>
              <a:buFont typeface="Arial"/>
              <a:buNone/>
            </a:pPr>
            <a:r>
              <a:rPr lang="vi-VN" sz="2400" b="1" kern="0" dirty="0">
                <a:latin typeface="+mj-lt"/>
                <a:ea typeface="Calibri"/>
                <a:cs typeface="Calibri"/>
                <a:sym typeface="Calibri"/>
              </a:rPr>
              <a:t>NHIỆM VỤ 1: KỂ (ĐỌC) VÀ TRAO ĐỔI TRONG NHÓM</a:t>
            </a:r>
            <a:endParaRPr sz="2400" kern="0" dirty="0"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90;p17">
            <a:extLst>
              <a:ext uri="{FF2B5EF4-FFF2-40B4-BE49-F238E27FC236}">
                <a16:creationId xmlns:a16="http://schemas.microsoft.com/office/drawing/2014/main" id="{C71896AB-9885-2A7F-57AF-DAA2A4F9AC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1950" y="4078700"/>
            <a:ext cx="3407702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99;p18">
            <a:extLst>
              <a:ext uri="{FF2B5EF4-FFF2-40B4-BE49-F238E27FC236}">
                <a16:creationId xmlns:a16="http://schemas.microsoft.com/office/drawing/2014/main" id="{BDF9E0EC-BC26-56BA-23CC-2A9DFD85C6E2}"/>
              </a:ext>
            </a:extLst>
          </p:cNvPr>
          <p:cNvSpPr/>
          <p:nvPr/>
        </p:nvSpPr>
        <p:spPr>
          <a:xfrm rot="-2543403">
            <a:off x="10527189" y="5783298"/>
            <a:ext cx="1240625" cy="1017313"/>
          </a:xfrm>
          <a:custGeom>
            <a:avLst/>
            <a:gdLst/>
            <a:ahLst/>
            <a:cxnLst/>
            <a:rect l="l" t="t" r="r" b="b"/>
            <a:pathLst>
              <a:path w="1860937" h="1525969" extrusionOk="0">
                <a:moveTo>
                  <a:pt x="0" y="0"/>
                </a:moveTo>
                <a:lnTo>
                  <a:pt x="1860938" y="0"/>
                </a:lnTo>
                <a:lnTo>
                  <a:pt x="1860938" y="1525969"/>
                </a:lnTo>
                <a:lnTo>
                  <a:pt x="0" y="1525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7E7B86-87A8-D788-C44C-D72C368CD8C1}"/>
              </a:ext>
            </a:extLst>
          </p:cNvPr>
          <p:cNvSpPr/>
          <p:nvPr/>
        </p:nvSpPr>
        <p:spPr>
          <a:xfrm>
            <a:off x="4515982" y="2048732"/>
            <a:ext cx="7528560" cy="46115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Google Shape;253;p15">
            <a:extLst>
              <a:ext uri="{FF2B5EF4-FFF2-40B4-BE49-F238E27FC236}">
                <a16:creationId xmlns:a16="http://schemas.microsoft.com/office/drawing/2014/main" id="{A1E7AC2C-3CD1-C130-C99F-D1EB3756664B}"/>
              </a:ext>
            </a:extLst>
          </p:cNvPr>
          <p:cNvSpPr txBox="1"/>
          <p:nvPr/>
        </p:nvSpPr>
        <p:spPr>
          <a:xfrm>
            <a:off x="4652150" y="2108435"/>
            <a:ext cx="7284740" cy="461151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  <a:buSzPts val="3600"/>
            </a:pPr>
            <a:r>
              <a:rPr lang="vi-VN" sz="3200" dirty="0">
                <a:latin typeface="+mj-lt"/>
                <a:ea typeface="Calibri"/>
                <a:cs typeface="Calibri"/>
                <a:sym typeface="Calibri"/>
              </a:rPr>
              <a:t>Trao đổi về nội dung câu chuyện (hoặc bài thơ, bài văn, bài báo) mà bạn em giới thiệu:</a:t>
            </a:r>
            <a:endParaRPr sz="3200" dirty="0">
              <a:latin typeface="+mj-lt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  <a:spcBef>
                <a:spcPts val="667"/>
              </a:spcBef>
              <a:buSzPts val="3600"/>
            </a:pPr>
            <a:r>
              <a:rPr lang="vi-VN" sz="3200" dirty="0">
                <a:latin typeface="+mj-lt"/>
                <a:ea typeface="Calibri"/>
                <a:cs typeface="Calibri"/>
                <a:sym typeface="Calibri"/>
              </a:rPr>
              <a:t>a) Em thích nhân vật (hoặc chi tiết, hình ảnh) nào? Vì sao?</a:t>
            </a:r>
            <a:endParaRPr sz="3200" dirty="0">
              <a:latin typeface="+mj-lt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  <a:spcBef>
                <a:spcPts val="667"/>
              </a:spcBef>
              <a:buSzPts val="3600"/>
            </a:pPr>
            <a:r>
              <a:rPr lang="vi-VN" sz="3200" dirty="0">
                <a:latin typeface="+mj-lt"/>
                <a:ea typeface="Calibri"/>
                <a:cs typeface="Calibri"/>
                <a:sym typeface="Calibri"/>
              </a:rPr>
              <a:t>b) Câu chuyện (hoặc bài thơ, bài văn, bài báo) đó nói lên điều gì?</a:t>
            </a:r>
            <a:endParaRPr sz="3200" dirty="0"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DC4E739B-55F8-46BD-EBD4-58128E65E8C8}"/>
              </a:ext>
            </a:extLst>
          </p:cNvPr>
          <p:cNvGrpSpPr/>
          <p:nvPr/>
        </p:nvGrpSpPr>
        <p:grpSpPr>
          <a:xfrm>
            <a:off x="4924023" y="1396991"/>
            <a:ext cx="2152366" cy="632045"/>
            <a:chOff x="750532" y="-6340"/>
            <a:chExt cx="6812150" cy="1195762"/>
          </a:xfrm>
        </p:grpSpPr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E0C5F9FD-ED8B-BB2A-EF8F-4A773C24FE03}"/>
                </a:ext>
              </a:extLst>
            </p:cNvPr>
            <p:cNvSpPr/>
            <p:nvPr/>
          </p:nvSpPr>
          <p:spPr>
            <a:xfrm>
              <a:off x="750532" y="-6340"/>
              <a:ext cx="6812150" cy="1195762"/>
            </a:xfrm>
            <a:custGeom>
              <a:avLst/>
              <a:gdLst/>
              <a:ahLst/>
              <a:cxnLst/>
              <a:rect l="l" t="t" r="r" b="b"/>
              <a:pathLst>
                <a:path w="6812151" h="1195762">
                  <a:moveTo>
                    <a:pt x="6184373" y="1141284"/>
                  </a:moveTo>
                  <a:cubicBezTo>
                    <a:pt x="6184373" y="1141284"/>
                    <a:pt x="5453499" y="1195762"/>
                    <a:pt x="4575097" y="1193141"/>
                  </a:cubicBezTo>
                  <a:cubicBezTo>
                    <a:pt x="2686092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93484" y="15681"/>
                    <a:pt x="3878557" y="7673"/>
                  </a:cubicBezTo>
                  <a:cubicBezTo>
                    <a:pt x="5234571" y="0"/>
                    <a:pt x="5951304" y="6979"/>
                    <a:pt x="5951304" y="6979"/>
                  </a:cubicBezTo>
                  <a:cubicBezTo>
                    <a:pt x="6319612" y="14458"/>
                    <a:pt x="6457872" y="42638"/>
                    <a:pt x="6655612" y="165219"/>
                  </a:cubicBezTo>
                  <a:cubicBezTo>
                    <a:pt x="6806629" y="258836"/>
                    <a:pt x="6812151" y="476157"/>
                    <a:pt x="6803010" y="628060"/>
                  </a:cubicBezTo>
                  <a:lnTo>
                    <a:pt x="6803010" y="628061"/>
                  </a:lnTo>
                  <a:cubicBezTo>
                    <a:pt x="6803010" y="942635"/>
                    <a:pt x="6760226" y="1091222"/>
                    <a:pt x="6184373" y="1141284"/>
                  </a:cubicBezTo>
                  <a:close/>
                </a:path>
              </a:pathLst>
            </a:custGeom>
            <a:solidFill>
              <a:srgbClr val="FBCF3B"/>
            </a:solidFill>
          </p:spPr>
          <p:txBody>
            <a:bodyPr/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229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39A2CB4D-96C4-4A72-9516-EBE1140F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5" y="0"/>
            <a:ext cx="10458560" cy="631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5FAB9-3223-6EA8-A6E6-2B8AF7BF8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48E0CC39-EFA9-26D8-C17B-BF05B85C8344}"/>
              </a:ext>
            </a:extLst>
          </p:cNvPr>
          <p:cNvSpPr/>
          <p:nvPr/>
        </p:nvSpPr>
        <p:spPr>
          <a:xfrm>
            <a:off x="1634892" y="1405838"/>
            <a:ext cx="4845192" cy="3780116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55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55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5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5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55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Google Shape;290;p17">
            <a:extLst>
              <a:ext uri="{FF2B5EF4-FFF2-40B4-BE49-F238E27FC236}">
                <a16:creationId xmlns:a16="http://schemas.microsoft.com/office/drawing/2014/main" id="{C0C00DA4-071A-D1C4-7E5D-E863903862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80084" y="1306286"/>
            <a:ext cx="3568267" cy="3144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9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03847" y="1371646"/>
            <a:ext cx="4162131" cy="4075861"/>
            <a:chOff x="0" y="0"/>
            <a:chExt cx="5613174" cy="5496827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5620833" cy="5496827"/>
            </a:xfrm>
            <a:custGeom>
              <a:avLst/>
              <a:gdLst/>
              <a:ahLst/>
              <a:cxnLst/>
              <a:rect l="l" t="t" r="r" b="b"/>
              <a:pathLst>
                <a:path w="5620833" h="5496827">
                  <a:moveTo>
                    <a:pt x="5114394" y="5479908"/>
                  </a:moveTo>
                  <a:cubicBezTo>
                    <a:pt x="5114394" y="5479908"/>
                    <a:pt x="4877398" y="5469939"/>
                    <a:pt x="4515259" y="5483383"/>
                  </a:cubicBezTo>
                  <a:cubicBezTo>
                    <a:pt x="4153121" y="5496827"/>
                    <a:pt x="490924" y="5496827"/>
                    <a:pt x="490924" y="5496827"/>
                  </a:cubicBezTo>
                  <a:cubicBezTo>
                    <a:pt x="245502" y="5496827"/>
                    <a:pt x="32509" y="5399559"/>
                    <a:pt x="31032" y="5239445"/>
                  </a:cubicBezTo>
                  <a:cubicBezTo>
                    <a:pt x="31032" y="5239445"/>
                    <a:pt x="0" y="3489158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067846" y="0"/>
                    <a:pt x="5067846" y="0"/>
                  </a:cubicBezTo>
                  <a:cubicBezTo>
                    <a:pt x="5379746" y="0"/>
                    <a:pt x="5613175" y="101069"/>
                    <a:pt x="5605317" y="303616"/>
                  </a:cubicBezTo>
                  <a:cubicBezTo>
                    <a:pt x="5605317" y="303616"/>
                    <a:pt x="5603322" y="3232748"/>
                    <a:pt x="5612078" y="4539858"/>
                  </a:cubicBezTo>
                  <a:cubicBezTo>
                    <a:pt x="5620833" y="4833159"/>
                    <a:pt x="5574285" y="5166230"/>
                    <a:pt x="5574285" y="5166230"/>
                  </a:cubicBezTo>
                  <a:cubicBezTo>
                    <a:pt x="5571320" y="5346255"/>
                    <a:pt x="5359816" y="5479908"/>
                    <a:pt x="5114394" y="5479908"/>
                  </a:cubicBezTo>
                  <a:close/>
                </a:path>
              </a:pathLst>
            </a:custGeom>
            <a:solidFill>
              <a:srgbClr val="F2FEFF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Freeform 4"/>
          <p:cNvSpPr/>
          <p:nvPr/>
        </p:nvSpPr>
        <p:spPr>
          <a:xfrm>
            <a:off x="685800" y="566761"/>
            <a:ext cx="775345" cy="816935"/>
          </a:xfrm>
          <a:custGeom>
            <a:avLst/>
            <a:gdLst/>
            <a:ahLst/>
            <a:cxnLst/>
            <a:rect l="l" t="t" r="r" b="b"/>
            <a:pathLst>
              <a:path w="1163018" h="1225402">
                <a:moveTo>
                  <a:pt x="0" y="0"/>
                </a:moveTo>
                <a:lnTo>
                  <a:pt x="1163018" y="0"/>
                </a:lnTo>
                <a:lnTo>
                  <a:pt x="1163018" y="1225402"/>
                </a:lnTo>
                <a:lnTo>
                  <a:pt x="0" y="122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-1162342" y="5043515"/>
            <a:ext cx="3186787" cy="3198418"/>
          </a:xfrm>
          <a:custGeom>
            <a:avLst/>
            <a:gdLst/>
            <a:ahLst/>
            <a:cxnLst/>
            <a:rect l="l" t="t" r="r" b="b"/>
            <a:pathLst>
              <a:path w="4780181" h="4797627">
                <a:moveTo>
                  <a:pt x="0" y="0"/>
                </a:moveTo>
                <a:lnTo>
                  <a:pt x="4780181" y="0"/>
                </a:lnTo>
                <a:lnTo>
                  <a:pt x="4780181" y="4797628"/>
                </a:lnTo>
                <a:lnTo>
                  <a:pt x="0" y="47976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556477" y="1325893"/>
            <a:ext cx="246240" cy="246240"/>
          </a:xfrm>
          <a:custGeom>
            <a:avLst/>
            <a:gdLst/>
            <a:ahLst/>
            <a:cxnLst/>
            <a:rect l="l" t="t" r="r" b="b"/>
            <a:pathLst>
              <a:path w="369360" h="369360">
                <a:moveTo>
                  <a:pt x="0" y="0"/>
                </a:moveTo>
                <a:lnTo>
                  <a:pt x="369360" y="0"/>
                </a:lnTo>
                <a:lnTo>
                  <a:pt x="369360" y="369360"/>
                </a:lnTo>
                <a:lnTo>
                  <a:pt x="0" y="3693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rot="-2196787">
            <a:off x="4980555" y="5793826"/>
            <a:ext cx="177111" cy="192841"/>
          </a:xfrm>
          <a:custGeom>
            <a:avLst/>
            <a:gdLst/>
            <a:ahLst/>
            <a:cxnLst/>
            <a:rect l="l" t="t" r="r" b="b"/>
            <a:pathLst>
              <a:path w="265666" h="289262">
                <a:moveTo>
                  <a:pt x="0" y="0"/>
                </a:moveTo>
                <a:lnTo>
                  <a:pt x="265666" y="0"/>
                </a:lnTo>
                <a:lnTo>
                  <a:pt x="265666" y="289261"/>
                </a:lnTo>
                <a:lnTo>
                  <a:pt x="0" y="2892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2407579">
            <a:off x="11419967" y="4917840"/>
            <a:ext cx="230847" cy="251349"/>
          </a:xfrm>
          <a:custGeom>
            <a:avLst/>
            <a:gdLst/>
            <a:ahLst/>
            <a:cxnLst/>
            <a:rect l="l" t="t" r="r" b="b"/>
            <a:pathLst>
              <a:path w="346270" h="377024">
                <a:moveTo>
                  <a:pt x="0" y="0"/>
                </a:moveTo>
                <a:lnTo>
                  <a:pt x="346270" y="0"/>
                </a:lnTo>
                <a:lnTo>
                  <a:pt x="346270" y="377024"/>
                </a:lnTo>
                <a:lnTo>
                  <a:pt x="0" y="377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1799910">
            <a:off x="10555984" y="5029948"/>
            <a:ext cx="1027773" cy="967976"/>
          </a:xfrm>
          <a:custGeom>
            <a:avLst/>
            <a:gdLst/>
            <a:ahLst/>
            <a:cxnLst/>
            <a:rect l="l" t="t" r="r" b="b"/>
            <a:pathLst>
              <a:path w="1541660" h="1451964">
                <a:moveTo>
                  <a:pt x="0" y="0"/>
                </a:moveTo>
                <a:lnTo>
                  <a:pt x="1541661" y="0"/>
                </a:lnTo>
                <a:lnTo>
                  <a:pt x="1541661" y="1451964"/>
                </a:lnTo>
                <a:lnTo>
                  <a:pt x="0" y="1451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11" name="Freeform 11"/>
          <p:cNvSpPr/>
          <p:nvPr/>
        </p:nvSpPr>
        <p:spPr>
          <a:xfrm rot="-1861228">
            <a:off x="6167194" y="698170"/>
            <a:ext cx="1853123" cy="1084919"/>
          </a:xfrm>
          <a:custGeom>
            <a:avLst/>
            <a:gdLst/>
            <a:ahLst/>
            <a:cxnLst/>
            <a:rect l="l" t="t" r="r" b="b"/>
            <a:pathLst>
              <a:path w="2779684" h="1627379">
                <a:moveTo>
                  <a:pt x="0" y="0"/>
                </a:moveTo>
                <a:lnTo>
                  <a:pt x="2779684" y="0"/>
                </a:lnTo>
                <a:lnTo>
                  <a:pt x="2779684" y="1627378"/>
                </a:lnTo>
                <a:lnTo>
                  <a:pt x="0" y="16273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rot="3930591">
            <a:off x="10093685" y="20599"/>
            <a:ext cx="2756055" cy="1368005"/>
          </a:xfrm>
          <a:custGeom>
            <a:avLst/>
            <a:gdLst/>
            <a:ahLst/>
            <a:cxnLst/>
            <a:rect l="l" t="t" r="r" b="b"/>
            <a:pathLst>
              <a:path w="4134082" h="2052008">
                <a:moveTo>
                  <a:pt x="0" y="0"/>
                </a:moveTo>
                <a:lnTo>
                  <a:pt x="4134082" y="0"/>
                </a:lnTo>
                <a:lnTo>
                  <a:pt x="4134082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 rot="2771720">
            <a:off x="10404058" y="350361"/>
            <a:ext cx="2601165" cy="1168159"/>
          </a:xfrm>
          <a:custGeom>
            <a:avLst/>
            <a:gdLst/>
            <a:ahLst/>
            <a:cxnLst/>
            <a:rect l="l" t="t" r="r" b="b"/>
            <a:pathLst>
              <a:path w="3901747" h="1752239">
                <a:moveTo>
                  <a:pt x="0" y="0"/>
                </a:moveTo>
                <a:lnTo>
                  <a:pt x="3901747" y="0"/>
                </a:lnTo>
                <a:lnTo>
                  <a:pt x="3901747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1429144" y="1606737"/>
            <a:ext cx="4623011" cy="1165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ea typeface="Calibri" panose="020F0502020204030204" pitchFamily="34" charset="0"/>
              </a:rPr>
              <a:t>NHIỆM VỤ 1: KỂ (ĐỌC) VÀ TRAO ĐỔI TRONG NHÓM</a:t>
            </a:r>
            <a:endParaRPr lang="en-US" sz="2667" spc="333" dirty="0"/>
          </a:p>
        </p:txBody>
      </p:sp>
      <p:sp>
        <p:nvSpPr>
          <p:cNvPr id="15" name="TextBox 15"/>
          <p:cNvSpPr txBox="1"/>
          <p:nvPr/>
        </p:nvSpPr>
        <p:spPr>
          <a:xfrm>
            <a:off x="7363497" y="2078224"/>
            <a:ext cx="3246151" cy="270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trao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 dung câu </a:t>
            </a:r>
            <a:r>
              <a:rPr lang="vi-VN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 thơ, </a:t>
            </a:r>
            <a:r>
              <a:rPr lang="vi-VN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 văn, </a:t>
            </a:r>
            <a:r>
              <a:rPr lang="vi-VN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773915" y="5360926"/>
            <a:ext cx="246240" cy="246240"/>
          </a:xfrm>
          <a:custGeom>
            <a:avLst/>
            <a:gdLst/>
            <a:ahLst/>
            <a:cxnLst/>
            <a:rect l="l" t="t" r="r" b="b"/>
            <a:pathLst>
              <a:path w="369360" h="369360">
                <a:moveTo>
                  <a:pt x="0" y="0"/>
                </a:moveTo>
                <a:lnTo>
                  <a:pt x="369360" y="0"/>
                </a:lnTo>
                <a:lnTo>
                  <a:pt x="369360" y="369360"/>
                </a:lnTo>
                <a:lnTo>
                  <a:pt x="0" y="3693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9A1288F9-5E90-44BA-BFBE-30B47F4064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419638" y="3140705"/>
            <a:ext cx="3407702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EA2F77-CFBC-29C6-FE20-9CA6FD39E11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189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18E02-297C-E00E-5351-CBE8AA2EBD5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5400000">
            <a:off x="1888152" y="-749262"/>
            <a:ext cx="2470676" cy="50111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3628BE-C40D-0A19-0508-FDE17FEDAC5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29082" y="520992"/>
            <a:ext cx="1697836" cy="1556209"/>
          </a:xfrm>
          <a:prstGeom prst="rect">
            <a:avLst/>
          </a:prstGeom>
        </p:spPr>
      </p:pic>
      <p:sp>
        <p:nvSpPr>
          <p:cNvPr id="21" name="Google Shape;287;p17">
            <a:extLst>
              <a:ext uri="{FF2B5EF4-FFF2-40B4-BE49-F238E27FC236}">
                <a16:creationId xmlns:a16="http://schemas.microsoft.com/office/drawing/2014/main" id="{7611FF1D-5AC8-8291-6E77-BCA415F116AE}"/>
              </a:ext>
            </a:extLst>
          </p:cNvPr>
          <p:cNvSpPr txBox="1"/>
          <p:nvPr/>
        </p:nvSpPr>
        <p:spPr>
          <a:xfrm>
            <a:off x="316484" y="588908"/>
            <a:ext cx="1059100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SzPts val="4000"/>
              <a:buFont typeface="Arial"/>
              <a:buNone/>
            </a:pPr>
            <a:r>
              <a:rPr lang="vi-VN" sz="3200" b="1" kern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NHIỆM VỤ 2: KỂ (ĐỌC) VÀ TRAO ĐỔI TRƯỚC LỚP</a:t>
            </a:r>
            <a:endParaRPr sz="3200" kern="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0" name="Nhạc nền kể chuyện về Chủ tịch Hồ Chí Minh - thonhiTV (mp3cut.net).mp3">
            <a:hlinkClick r:id="" action="ppaction://media"/>
            <a:extLst>
              <a:ext uri="{FF2B5EF4-FFF2-40B4-BE49-F238E27FC236}">
                <a16:creationId xmlns:a16="http://schemas.microsoft.com/office/drawing/2014/main" id="{4F4DF767-312B-1849-0562-C78CCB512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94903" y="310180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82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6712</TotalTime>
  <Words>296</Words>
  <Application>Microsoft Macintosh PowerPoint</Application>
  <PresentationFormat>Widescreen</PresentationFormat>
  <Paragraphs>35</Paragraphs>
  <Slides>17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#9Slide04 Taviraj Black</vt:lpstr>
      <vt:lpstr>Arial</vt:lpstr>
      <vt:lpstr>Calibri</vt:lpstr>
      <vt:lpstr>Calibri Light</vt:lpstr>
      <vt:lpstr>Times New Roman</vt:lpstr>
      <vt:lpstr>UTM Avo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Office User</cp:lastModifiedBy>
  <cp:revision>51</cp:revision>
  <dcterms:created xsi:type="dcterms:W3CDTF">2021-06-07T06:59:14Z</dcterms:created>
  <dcterms:modified xsi:type="dcterms:W3CDTF">2025-03-05T08:56:21Z</dcterms:modified>
</cp:coreProperties>
</file>