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93" r:id="rId4"/>
    <p:sldId id="294" r:id="rId5"/>
    <p:sldId id="295" r:id="rId6"/>
    <p:sldId id="301" r:id="rId7"/>
    <p:sldId id="296" r:id="rId8"/>
    <p:sldId id="297" r:id="rId9"/>
    <p:sldId id="298" r:id="rId10"/>
    <p:sldId id="299" r:id="rId11"/>
    <p:sldId id="300" r:id="rId12"/>
    <p:sldId id="265" r:id="rId13"/>
    <p:sldId id="282" r:id="rId14"/>
    <p:sldId id="270" r:id="rId15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3538"/>
    <a:srgbClr val="A82121"/>
    <a:srgbClr val="FFE5DA"/>
    <a:srgbClr val="FFFFCC"/>
    <a:srgbClr val="DD5DAF"/>
    <a:srgbClr val="BD8088"/>
    <a:srgbClr val="5E9083"/>
    <a:srgbClr val="BCD3CD"/>
    <a:srgbClr val="CFDFDB"/>
    <a:srgbClr val="FFF7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56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activeX1.xml><?xml version="1.0" encoding="utf-8"?>
<ax:ocx xmlns:ax="http://schemas.microsoft.com/office/2006/activeX" xmlns:r="http://schemas.openxmlformats.org/officeDocument/2006/relationships" ax:classid="{5512D118-5CC6-11CF-8D67-00AA00BDCE1D}" ax:persistence="persistStream" r:id="rId1"/>
</file>

<file path=ppt/activeX/activeX2.xml><?xml version="1.0" encoding="utf-8"?>
<ax:ocx xmlns:ax="http://schemas.microsoft.com/office/2006/activeX" xmlns:r="http://schemas.openxmlformats.org/officeDocument/2006/relationships" ax:classid="{5512D118-5CC6-11CF-8D67-00AA00BDCE1D}" ax:persistence="persistStream" r:id="rId1"/>
</file>

<file path=ppt/activeX/activeX3.xml><?xml version="1.0" encoding="utf-8"?>
<ax:ocx xmlns:ax="http://schemas.microsoft.com/office/2006/activeX" xmlns:r="http://schemas.openxmlformats.org/officeDocument/2006/relationships" ax:classid="{5512D118-5CC6-11CF-8D67-00AA00BDCE1D}" ax:persistence="persistStream" r:id="rId1"/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control" Target="../activeX/activeX3.xml"/><Relationship Id="rId7" Type="http://schemas.openxmlformats.org/officeDocument/2006/relationships/image" Target="../media/image35.png"/><Relationship Id="rId12" Type="http://schemas.openxmlformats.org/officeDocument/2006/relationships/image" Target="../media/image38.wmf"/><Relationship Id="rId2" Type="http://schemas.openxmlformats.org/officeDocument/2006/relationships/control" Target="../activeX/activeX2.xml"/><Relationship Id="rId1" Type="http://schemas.openxmlformats.org/officeDocument/2006/relationships/control" Target="../activeX/activeX1.xml"/><Relationship Id="rId6" Type="http://schemas.openxmlformats.org/officeDocument/2006/relationships/image" Target="../media/image20.svg"/><Relationship Id="rId11" Type="http://schemas.openxmlformats.org/officeDocument/2006/relationships/image" Target="../media/image37.png"/><Relationship Id="rId5" Type="http://schemas.openxmlformats.org/officeDocument/2006/relationships/image" Target="../media/image19.png"/><Relationship Id="rId10" Type="http://schemas.openxmlformats.org/officeDocument/2006/relationships/image" Target="../media/image6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2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0.svg"/><Relationship Id="rId3" Type="http://schemas.openxmlformats.org/officeDocument/2006/relationships/image" Target="../media/image20.svg"/><Relationship Id="rId7" Type="http://schemas.openxmlformats.org/officeDocument/2006/relationships/image" Target="../media/image46.svg"/><Relationship Id="rId12" Type="http://schemas.openxmlformats.org/officeDocument/2006/relationships/image" Target="../media/image4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36.svg"/><Relationship Id="rId5" Type="http://schemas.openxmlformats.org/officeDocument/2006/relationships/image" Target="../media/image44.svg"/><Relationship Id="rId10" Type="http://schemas.openxmlformats.org/officeDocument/2006/relationships/image" Target="../media/image35.png"/><Relationship Id="rId4" Type="http://schemas.openxmlformats.org/officeDocument/2006/relationships/image" Target="../media/image43.png"/><Relationship Id="rId9" Type="http://schemas.openxmlformats.org/officeDocument/2006/relationships/image" Target="../media/image4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slide" Target="slide4.xml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58976" flipH="1" flipV="1">
            <a:off x="-925862" y="-7504509"/>
            <a:ext cx="19415823" cy="1108467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762000" y="8344008"/>
            <a:ext cx="21159824" cy="1294621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24294" y="3094723"/>
            <a:ext cx="662819" cy="63547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998782" y="6912936"/>
            <a:ext cx="662819" cy="63547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187113" y="2508592"/>
            <a:ext cx="1074861" cy="103052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384084" y="2508592"/>
            <a:ext cx="614698" cy="66929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24294" y="6845997"/>
            <a:ext cx="706598" cy="76935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195947" y="2543701"/>
            <a:ext cx="1896106" cy="1737523"/>
          </a:xfrm>
          <a:prstGeom prst="rect">
            <a:avLst/>
          </a:prstGeom>
        </p:spPr>
      </p:pic>
      <p:sp>
        <p:nvSpPr>
          <p:cNvPr id="14" name="TextBox 17"/>
          <p:cNvSpPr txBox="1">
            <a:spLocks noChangeArrowheads="1"/>
          </p:cNvSpPr>
          <p:nvPr/>
        </p:nvSpPr>
        <p:spPr bwMode="auto">
          <a:xfrm>
            <a:off x="1619250" y="1006473"/>
            <a:ext cx="150495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4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UBND HUYỆN THANH MIỆN</a:t>
            </a:r>
          </a:p>
          <a:p>
            <a:pPr algn="ctr" eaLnBrk="1" hangingPunct="1"/>
            <a:r>
              <a:rPr lang="en-US" sz="44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TRƯỜNG TIỂU HỌC LAM SƠN</a:t>
            </a:r>
          </a:p>
        </p:txBody>
      </p:sp>
      <p:sp>
        <p:nvSpPr>
          <p:cNvPr id="15" name="AutoShape 3"/>
          <p:cNvSpPr>
            <a:spLocks noChangeArrowheads="1"/>
          </p:cNvSpPr>
          <p:nvPr/>
        </p:nvSpPr>
        <p:spPr bwMode="auto">
          <a:xfrm>
            <a:off x="0" y="3330641"/>
            <a:ext cx="17564100" cy="4886049"/>
          </a:xfrm>
          <a:prstGeom prst="ribbon">
            <a:avLst>
              <a:gd name="adj1" fmla="val 12500"/>
              <a:gd name="adj2" fmla="val 73315"/>
            </a:avLst>
          </a:prstGeom>
          <a:gradFill rotWithShape="1">
            <a:gsLst>
              <a:gs pos="0">
                <a:srgbClr val="FFFF99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0000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>
              <a:lnSpc>
                <a:spcPct val="150000"/>
              </a:lnSpc>
              <a:defRPr/>
            </a:pP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Arial" pitchFamily="34" charset="0"/>
              </a:rPr>
              <a:t>CHÀO MỪNG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Arial" pitchFamily="34" charset="0"/>
              </a:rPr>
              <a:t>CÁC THẦY CÔ GIÁO VỀ DỰ GIỜ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Arial" pitchFamily="34" charset="0"/>
              </a:rPr>
              <a:t>CHÀO MỪNG CÁC EM ĐẾN VỚI 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Arial" pitchFamily="34" charset="0"/>
              </a:rPr>
              <a:t>TIẾT HỌC MÔN TOÁN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25FA8BF-E8B1-44FE-842B-181DD668636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592888" y="682613"/>
            <a:ext cx="3429000" cy="3028537"/>
          </a:xfrm>
          <a:prstGeom prst="rect">
            <a:avLst/>
          </a:prstGeom>
        </p:spPr>
      </p:pic>
      <p:pic>
        <p:nvPicPr>
          <p:cNvPr id="17" name="Picture 5">
            <a:extLst>
              <a:ext uri="{FF2B5EF4-FFF2-40B4-BE49-F238E27FC236}">
                <a16:creationId xmlns:a16="http://schemas.microsoft.com/office/drawing/2014/main" id="{A77FE34A-21CE-4F84-8E0B-87ADA963B00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15028" y="507239"/>
            <a:ext cx="3982946" cy="2718361"/>
          </a:xfrm>
          <a:prstGeom prst="rect">
            <a:avLst/>
          </a:prstGeom>
        </p:spPr>
      </p:pic>
      <p:pic>
        <p:nvPicPr>
          <p:cNvPr id="18" name="Picture 20">
            <a:extLst>
              <a:ext uri="{FF2B5EF4-FFF2-40B4-BE49-F238E27FC236}">
                <a16:creationId xmlns:a16="http://schemas.microsoft.com/office/drawing/2014/main" id="{E131A7DF-44E6-4E0B-BC41-5F18750AF4A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4832801" y="7720218"/>
            <a:ext cx="3657599" cy="2352293"/>
          </a:xfrm>
          <a:prstGeom prst="rect">
            <a:avLst/>
          </a:prstGeom>
        </p:spPr>
      </p:pic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5010149" y="8740365"/>
            <a:ext cx="75438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viên: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Hoài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4C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6" descr="Káº¿t quáº£ hÃ¬nh áº£nh cho ÄÃ o 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2266538" y="6327650"/>
            <a:ext cx="6687751" cy="207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495300"/>
            <a:ext cx="168526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latin typeface="Arial" panose="020B0604020202020204" pitchFamily="34" charset="0"/>
              </a:rPr>
              <a:t>Bài 4: </a:t>
            </a:r>
            <a:r>
              <a:rPr lang="en-US" sz="3200" dirty="0" err="1">
                <a:latin typeface="Arial" panose="020B0604020202020204" pitchFamily="34" charset="0"/>
              </a:rPr>
              <a:t>Hãy</a:t>
            </a:r>
            <a:r>
              <a:rPr lang="en-US" sz="3200" dirty="0">
                <a:latin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</a:rPr>
              <a:t>chỉ</a:t>
            </a:r>
            <a:r>
              <a:rPr lang="en-US" sz="3200" dirty="0">
                <a:latin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</a:rPr>
              <a:t>ra</a:t>
            </a:r>
            <a:r>
              <a:rPr lang="en-US" sz="3200" dirty="0">
                <a:latin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</a:rPr>
              <a:t>hình</a:t>
            </a:r>
            <a:r>
              <a:rPr lang="en-US" sz="3200" dirty="0">
                <a:latin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</a:rPr>
              <a:t>ảnh</a:t>
            </a:r>
            <a:r>
              <a:rPr lang="en-US" sz="3200" dirty="0">
                <a:latin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</a:rPr>
              <a:t>góc</a:t>
            </a:r>
            <a:r>
              <a:rPr lang="en-US" sz="3200" dirty="0">
                <a:latin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</a:rPr>
              <a:t>nhọn</a:t>
            </a:r>
            <a:r>
              <a:rPr lang="en-US" sz="3200" dirty="0">
                <a:latin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</a:rPr>
              <a:t>góc</a:t>
            </a:r>
            <a:r>
              <a:rPr lang="en-US" sz="3200" dirty="0">
                <a:latin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</a:rPr>
              <a:t>vuông</a:t>
            </a:r>
            <a:r>
              <a:rPr lang="en-US" sz="3200" dirty="0">
                <a:latin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</a:rPr>
              <a:t>góc</a:t>
            </a:r>
            <a:r>
              <a:rPr lang="en-US" sz="3200" dirty="0">
                <a:latin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</a:rPr>
              <a:t>tù</a:t>
            </a:r>
            <a:r>
              <a:rPr lang="en-US" sz="3200" dirty="0">
                <a:latin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</a:rPr>
              <a:t>góc</a:t>
            </a:r>
            <a:r>
              <a:rPr lang="en-US" sz="3200" dirty="0">
                <a:latin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</a:rPr>
              <a:t>bẹt</a:t>
            </a:r>
            <a:r>
              <a:rPr lang="en-US" sz="3200" dirty="0">
                <a:latin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</a:rPr>
              <a:t>trong</a:t>
            </a:r>
            <a:r>
              <a:rPr lang="en-US" sz="3200" dirty="0">
                <a:latin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</a:rPr>
              <a:t>thực</a:t>
            </a:r>
            <a:r>
              <a:rPr lang="en-US" sz="3200" dirty="0">
                <a:latin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</a:rPr>
              <a:t>tế</a:t>
            </a:r>
            <a:r>
              <a:rPr lang="en-US" sz="3200" dirty="0">
                <a:latin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</a:rPr>
              <a:t>mà</a:t>
            </a:r>
            <a:r>
              <a:rPr lang="en-US" sz="3200" dirty="0">
                <a:latin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</a:rPr>
              <a:t>em</a:t>
            </a:r>
            <a:r>
              <a:rPr lang="en-US" sz="3200" dirty="0">
                <a:latin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</a:rPr>
              <a:t>biết</a:t>
            </a:r>
            <a:r>
              <a:rPr lang="en-US" sz="3200" dirty="0">
                <a:latin typeface="Arial" panose="020B0604020202020204" pitchFamily="34" charset="0"/>
              </a:rPr>
              <a:t>.</a:t>
            </a:r>
            <a:endParaRPr lang="en-US" sz="3200" dirty="0"/>
          </a:p>
        </p:txBody>
      </p:sp>
      <p:sp>
        <p:nvSpPr>
          <p:cNvPr id="3" name="Rectangle 2"/>
          <p:cNvSpPr/>
          <p:nvPr/>
        </p:nvSpPr>
        <p:spPr>
          <a:xfrm>
            <a:off x="762000" y="1080075"/>
            <a:ext cx="12649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i="1" dirty="0">
                <a:solidFill>
                  <a:schemeClr val="accent6">
                    <a:lumMod val="50000"/>
                  </a:schemeClr>
                </a:solidFill>
                <a:latin typeface="inherit"/>
              </a:rPr>
              <a:t>Hướng dẫn:</a:t>
            </a:r>
            <a:endParaRPr lang="vi-VN" sz="32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vi-VN" sz="3200" dirty="0">
                <a:solidFill>
                  <a:schemeClr val="accent6">
                    <a:lumMod val="50000"/>
                  </a:schemeClr>
                </a:solidFill>
              </a:rPr>
              <a:t>Em quan sát trong thực tế, tìm những đồ vật có cạnh tạo thành góc nhọn, góc vuông, góc tù, góc bẹt và nêu ví dụ.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649734"/>
            <a:ext cx="7772400" cy="356056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763000" y="3049844"/>
            <a:ext cx="90588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/>
              <a:t>- Góc vuông: Góc tạo bởi bức tường và sàn nhà.</a:t>
            </a:r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8763001" y="4229663"/>
            <a:ext cx="905889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/>
              <a:t>- Góc nhọn: Góc tạo bởi cánh cửa và bức tường khi ta mở hé cửa.</a:t>
            </a:r>
            <a:endParaRPr lang="en-US" sz="2800" dirty="0"/>
          </a:p>
        </p:txBody>
      </p:sp>
      <p:sp>
        <p:nvSpPr>
          <p:cNvPr id="8" name="Rectangle 7"/>
          <p:cNvSpPr/>
          <p:nvPr/>
        </p:nvSpPr>
        <p:spPr>
          <a:xfrm>
            <a:off x="1219200" y="7838689"/>
            <a:ext cx="106939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</a:rPr>
              <a:t>- </a:t>
            </a:r>
            <a:r>
              <a:rPr lang="en-US" sz="3200" dirty="0" err="1">
                <a:latin typeface="Arial" panose="020B0604020202020204" pitchFamily="34" charset="0"/>
              </a:rPr>
              <a:t>Góc</a:t>
            </a:r>
            <a:r>
              <a:rPr lang="en-US" sz="3200" dirty="0">
                <a:latin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</a:rPr>
              <a:t>bẹt</a:t>
            </a:r>
            <a:r>
              <a:rPr lang="en-US" sz="3200" dirty="0">
                <a:latin typeface="Arial" panose="020B0604020202020204" pitchFamily="34" charset="0"/>
              </a:rPr>
              <a:t>: </a:t>
            </a:r>
            <a:r>
              <a:rPr lang="en-US" sz="3200" dirty="0" err="1">
                <a:latin typeface="Arial" panose="020B0604020202020204" pitchFamily="34" charset="0"/>
              </a:rPr>
              <a:t>Góc</a:t>
            </a:r>
            <a:r>
              <a:rPr lang="en-US" sz="3200" dirty="0">
                <a:latin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</a:rPr>
              <a:t>tạo</a:t>
            </a:r>
            <a:r>
              <a:rPr lang="en-US" sz="3200" dirty="0">
                <a:latin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</a:rPr>
              <a:t>bởi</a:t>
            </a:r>
            <a:r>
              <a:rPr lang="en-US" sz="3200" dirty="0">
                <a:latin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</a:rPr>
              <a:t>kim</a:t>
            </a:r>
            <a:r>
              <a:rPr lang="en-US" sz="3200" dirty="0">
                <a:latin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</a:rPr>
              <a:t>giờ</a:t>
            </a:r>
            <a:r>
              <a:rPr lang="en-US" sz="3200" dirty="0">
                <a:latin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</a:rPr>
              <a:t>kim</a:t>
            </a:r>
            <a:r>
              <a:rPr lang="en-US" sz="3200" dirty="0">
                <a:latin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</a:rPr>
              <a:t>phút</a:t>
            </a:r>
            <a:r>
              <a:rPr lang="en-US" sz="3200" dirty="0">
                <a:latin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</a:rPr>
              <a:t>lúc</a:t>
            </a:r>
            <a:r>
              <a:rPr lang="en-US" sz="3200" dirty="0">
                <a:latin typeface="Arial" panose="020B0604020202020204" pitchFamily="34" charset="0"/>
              </a:rPr>
              <a:t> 6 </a:t>
            </a:r>
            <a:r>
              <a:rPr lang="en-US" sz="3200" dirty="0" err="1">
                <a:latin typeface="Arial" panose="020B0604020202020204" pitchFamily="34" charset="0"/>
              </a:rPr>
              <a:t>giờ</a:t>
            </a:r>
            <a:r>
              <a:rPr lang="en-US" sz="3200" dirty="0">
                <a:latin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</a:rPr>
              <a:t>sáng</a:t>
            </a:r>
            <a:r>
              <a:rPr lang="en-US" sz="3200" dirty="0">
                <a:latin typeface="Arial" panose="020B0604020202020204" pitchFamily="34" charset="0"/>
              </a:rPr>
              <a:t>.</a:t>
            </a:r>
            <a:endParaRPr lang="en-US" sz="3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369" y="6210299"/>
            <a:ext cx="7467600" cy="39623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77FE34A-21CE-4F84-8E0B-87ADA963B0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011400" y="7823916"/>
            <a:ext cx="3524250" cy="271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0346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95800" y="7734300"/>
            <a:ext cx="122552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 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</a:rPr>
              <a:t>Góc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</a:rPr>
              <a:t>tù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</a:rPr>
              <a:t>: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</a:rPr>
              <a:t>Góc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</a:rPr>
              <a:t>tạo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</a:rPr>
              <a:t>bởi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</a:rPr>
              <a:t>màn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</a:rPr>
              <a:t>bàn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</a:rPr>
              <a:t>phím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</a:rPr>
              <a:t> laptop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</a:rPr>
              <a:t>khi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</a:rPr>
              <a:t>mở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</a:rPr>
              <a:t>máy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</a:rPr>
              <a:t>.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876300"/>
            <a:ext cx="12115800" cy="5715000"/>
          </a:xfrm>
          <a:prstGeom prst="rect">
            <a:avLst/>
          </a:prstGeom>
        </p:spPr>
      </p:pic>
      <p:pic>
        <p:nvPicPr>
          <p:cNvPr id="4" name="Picture 3" descr="Káº¿t quáº£ hÃ¬nh áº£nh cho ÄÃ o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6000" y="-48186"/>
            <a:ext cx="4595325" cy="4393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2014702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400000">
            <a:off x="7599641" y="-436531"/>
            <a:ext cx="2466841" cy="2119941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607985" y="7397359"/>
            <a:ext cx="529648" cy="57668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273448" y="3748526"/>
            <a:ext cx="888535" cy="85188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787188" y="3612176"/>
            <a:ext cx="586484" cy="562291"/>
          </a:xfrm>
          <a:prstGeom prst="rect">
            <a:avLst/>
          </a:prstGeom>
        </p:spPr>
      </p:pic>
      <p:sp>
        <p:nvSpPr>
          <p:cNvPr id="13" name="TextBox 2">
            <a:extLst>
              <a:ext uri="{FF2B5EF4-FFF2-40B4-BE49-F238E27FC236}">
                <a16:creationId xmlns:a16="http://schemas.microsoft.com/office/drawing/2014/main" id="{E1D2CC5B-E54B-4EE3-A5E2-7FE2FDDA137F}"/>
              </a:ext>
            </a:extLst>
          </p:cNvPr>
          <p:cNvSpPr txBox="1"/>
          <p:nvPr/>
        </p:nvSpPr>
        <p:spPr>
          <a:xfrm>
            <a:off x="5725959" y="501120"/>
            <a:ext cx="6836079" cy="861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00"/>
              </a:lnSpc>
            </a:pPr>
            <a:r>
              <a:rPr lang="en-US" sz="4800" b="1" dirty="0">
                <a:solidFill>
                  <a:srgbClr val="4235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VẬN DỤNG</a:t>
            </a: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733266" y="6450554"/>
            <a:ext cx="2521524" cy="30469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a, 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a, b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b, c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rgbClr val="FF8C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c, 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708561"/>
            <a:ext cx="14935199" cy="374199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971800" y="1742436"/>
            <a:ext cx="11049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latin typeface="Arial" panose="020B0604020202020204" pitchFamily="34" charset="0"/>
              </a:rPr>
              <a:t>T</a:t>
            </a:r>
            <a:r>
              <a:rPr lang="en-US" sz="3200" b="1" dirty="0" err="1">
                <a:latin typeface="Arial" panose="020B0604020202020204" pitchFamily="34" charset="0"/>
              </a:rPr>
              <a:t>rong</a:t>
            </a:r>
            <a:r>
              <a:rPr lang="en-US" sz="3200" b="1" dirty="0"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</a:rPr>
              <a:t>các</a:t>
            </a:r>
            <a:r>
              <a:rPr lang="en-US" sz="3200" b="1" dirty="0"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</a:rPr>
              <a:t>hình</a:t>
            </a:r>
            <a:r>
              <a:rPr lang="en-US" sz="3200" b="1" dirty="0"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</a:rPr>
              <a:t>sau</a:t>
            </a:r>
            <a:r>
              <a:rPr lang="en-US" sz="3200" b="1" dirty="0">
                <a:latin typeface="Arial" panose="020B0604020202020204" pitchFamily="34" charset="0"/>
              </a:rPr>
              <a:t>, </a:t>
            </a:r>
            <a:r>
              <a:rPr lang="en-US" sz="3200" b="1" dirty="0" err="1">
                <a:latin typeface="Arial" panose="020B0604020202020204" pitchFamily="34" charset="0"/>
              </a:rPr>
              <a:t>hình</a:t>
            </a:r>
            <a:r>
              <a:rPr lang="en-US" sz="3200" b="1" dirty="0"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</a:rPr>
              <a:t>nào</a:t>
            </a:r>
            <a:r>
              <a:rPr lang="en-US" sz="3200" b="1" dirty="0"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</a:rPr>
              <a:t>là</a:t>
            </a:r>
            <a:r>
              <a:rPr lang="en-US" sz="3200" b="1" dirty="0"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</a:rPr>
              <a:t>góc</a:t>
            </a:r>
            <a:r>
              <a:rPr lang="en-US" sz="3200" b="1" dirty="0"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</a:rPr>
              <a:t>nhọn</a:t>
            </a:r>
            <a:r>
              <a:rPr lang="en-US" sz="3200" b="1" dirty="0">
                <a:latin typeface="Arial" panose="020B0604020202020204" pitchFamily="34" charset="0"/>
              </a:rPr>
              <a:t>?</a:t>
            </a:r>
            <a:endParaRPr lang="en-US" sz="3200" dirty="0"/>
          </a:p>
        </p:txBody>
      </p:sp>
      <p:sp>
        <p:nvSpPr>
          <p:cNvPr id="16" name="Rectangle 15"/>
          <p:cNvSpPr/>
          <p:nvPr/>
        </p:nvSpPr>
        <p:spPr>
          <a:xfrm>
            <a:off x="2640933" y="6673980"/>
            <a:ext cx="27061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alt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a, e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name="HTMLOption1" r:id="rId1" imgW="257040" imgH="304920"/>
        </mc:Choice>
        <mc:Fallback>
          <p:control name="HTMLOption1" r:id="rId1" imgW="257040" imgH="304920">
            <p:pic>
              <p:nvPicPr>
                <p:cNvPr id="3" name="HTMLOption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2"/>
                <a:srcRect/>
                <a:stretch>
                  <a:fillRect/>
                </a:stretch>
              </p:blipFill>
              <p:spPr bwMode="auto">
                <a:xfrm>
                  <a:off x="152400" y="152400"/>
                  <a:ext cx="1371600" cy="30480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HTMLOption2" r:id="rId2" imgW="257040" imgH="304920"/>
        </mc:Choice>
        <mc:Fallback>
          <p:control name="HTMLOption2" r:id="rId2" imgW="257040" imgH="304920">
            <p:pic>
              <p:nvPicPr>
                <p:cNvPr id="4" name="HTMLOption2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2"/>
                <a:srcRect/>
                <a:stretch>
                  <a:fillRect/>
                </a:stretch>
              </p:blipFill>
              <p:spPr bwMode="auto">
                <a:xfrm>
                  <a:off x="152400" y="152400"/>
                  <a:ext cx="1371600" cy="30480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HTMLOption3" r:id="rId3" imgW="257040" imgH="304920"/>
        </mc:Choice>
        <mc:Fallback>
          <p:control name="HTMLOption3" r:id="rId3" imgW="257040" imgH="304920">
            <p:pic>
              <p:nvPicPr>
                <p:cNvPr id="5" name="HTMLOption3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2"/>
                <a:srcRect/>
                <a:stretch>
                  <a:fillRect/>
                </a:stretch>
              </p:blipFill>
              <p:spPr bwMode="auto">
                <a:xfrm>
                  <a:off x="152400" y="152400"/>
                  <a:ext cx="1371600" cy="30480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629343" y="1028700"/>
            <a:ext cx="444267" cy="42594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692550" y="7539059"/>
            <a:ext cx="444267" cy="425941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F0B9FAEA-0939-46BA-A35B-A3C973A1EF24}"/>
              </a:ext>
            </a:extLst>
          </p:cNvPr>
          <p:cNvSpPr txBox="1"/>
          <p:nvPr/>
        </p:nvSpPr>
        <p:spPr>
          <a:xfrm>
            <a:off x="2065170" y="1665507"/>
            <a:ext cx="14157660" cy="1252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  <a:spcBef>
                <a:spcPts val="8400"/>
              </a:spcBef>
            </a:pPr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VỀ NHÀ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6CF3474-5B3F-4060-8F81-DDFD8450818F}"/>
              </a:ext>
            </a:extLst>
          </p:cNvPr>
          <p:cNvGrpSpPr/>
          <p:nvPr/>
        </p:nvGrpSpPr>
        <p:grpSpPr>
          <a:xfrm>
            <a:off x="1602873" y="3476597"/>
            <a:ext cx="7311810" cy="2991195"/>
            <a:chOff x="1380740" y="3533264"/>
            <a:chExt cx="7311810" cy="2991195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380740" y="3533264"/>
              <a:ext cx="7311810" cy="299119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C5CB6EF-D585-488E-91E2-5F5F8322A2DC}"/>
                </a:ext>
              </a:extLst>
            </p:cNvPr>
            <p:cNvSpPr txBox="1"/>
            <p:nvPr/>
          </p:nvSpPr>
          <p:spPr>
            <a:xfrm>
              <a:off x="1987196" y="3612951"/>
              <a:ext cx="6098898" cy="19115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Hoàn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vở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endParaRPr lang="vi-VN" sz="4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41EAE5A-5106-4E73-8220-C93417610023}"/>
              </a:ext>
            </a:extLst>
          </p:cNvPr>
          <p:cNvGrpSpPr/>
          <p:nvPr/>
        </p:nvGrpSpPr>
        <p:grpSpPr>
          <a:xfrm>
            <a:off x="10287000" y="3768966"/>
            <a:ext cx="7311810" cy="2991195"/>
            <a:chOff x="9595450" y="5630298"/>
            <a:chExt cx="7311810" cy="299119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9595450" y="5630298"/>
              <a:ext cx="7311810" cy="299119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A82BA08-F89A-4A8E-A83B-3B6AD891D191}"/>
                </a:ext>
              </a:extLst>
            </p:cNvPr>
            <p:cNvSpPr txBox="1"/>
            <p:nvPr/>
          </p:nvSpPr>
          <p:spPr>
            <a:xfrm>
              <a:off x="9898678" y="5859530"/>
              <a:ext cx="6705354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200" dirty="0">
                  <a:latin typeface="Arial" panose="020B0604020202020204" pitchFamily="34" charset="0"/>
                  <a:cs typeface="Arial" panose="020B0604020202020204" pitchFamily="34" charset="0"/>
                </a:rPr>
                <a:t>Đọc và chuẩn bị trước bài:</a:t>
              </a:r>
              <a:endParaRPr lang="vi-VN" sz="42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97577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8163409" y="-408221"/>
            <a:ext cx="2466841" cy="2119941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033734" y="3099343"/>
            <a:ext cx="740848" cy="71028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591715" y="2483071"/>
            <a:ext cx="740848" cy="71028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28700" y="2513073"/>
            <a:ext cx="1005034" cy="96357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465505" y="6477369"/>
            <a:ext cx="597931" cy="65103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907524" y="6572180"/>
            <a:ext cx="597931" cy="65103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593297" y="2833704"/>
            <a:ext cx="1101406" cy="1009288"/>
          </a:xfrm>
          <a:prstGeom prst="rect">
            <a:avLst/>
          </a:prstGeom>
        </p:spPr>
      </p:pic>
      <p:sp>
        <p:nvSpPr>
          <p:cNvPr id="13" name="TextBox 8">
            <a:extLst>
              <a:ext uri="{FF2B5EF4-FFF2-40B4-BE49-F238E27FC236}">
                <a16:creationId xmlns:a16="http://schemas.microsoft.com/office/drawing/2014/main" id="{7186A10E-5A13-41A6-9903-1F4F42C069BC}"/>
              </a:ext>
            </a:extLst>
          </p:cNvPr>
          <p:cNvSpPr txBox="1"/>
          <p:nvPr/>
        </p:nvSpPr>
        <p:spPr>
          <a:xfrm>
            <a:off x="824865" y="1602296"/>
            <a:ext cx="16443960" cy="34721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ts val="5463"/>
              </a:spcBef>
            </a:pPr>
            <a:r>
              <a:rPr lang="en-US" sz="8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HỌC ĐẾN ĐÂY LÀ KẾT THÚC</a:t>
            </a:r>
            <a:endParaRPr lang="en-US" sz="8000" b="1" u="none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split orient="vert" dir="in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80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7567680" y="-107986"/>
            <a:ext cx="2466841" cy="2119941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33500" y="797439"/>
            <a:ext cx="15621000" cy="869212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009503">
            <a:off x="15437680" y="-2385241"/>
            <a:ext cx="6785529" cy="616866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009503">
            <a:off x="-3955270" y="-2289552"/>
            <a:ext cx="6785529" cy="6168663"/>
          </a:xfrm>
          <a:prstGeom prst="rect">
            <a:avLst/>
          </a:prstGeom>
        </p:spPr>
      </p:pic>
      <p:pic>
        <p:nvPicPr>
          <p:cNvPr id="11" name="Picture 9" descr="1-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201" y="3162300"/>
            <a:ext cx="15215399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6766752" y="5809462"/>
            <a:ext cx="6931532" cy="927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5211" b="1" dirty="0"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1. KHỞI ĐỘNG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B4D169-8937-D6E7-6832-C6E0DC014E9D}"/>
              </a:ext>
            </a:extLst>
          </p:cNvPr>
          <p:cNvSpPr txBox="1"/>
          <p:nvPr/>
        </p:nvSpPr>
        <p:spPr>
          <a:xfrm>
            <a:off x="755251" y="1201490"/>
            <a:ext cx="167774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 NHỌN, GÓC BẸT, GÓC TÙ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ởi động (online-video-cutter.com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2189791"/>
            <a:ext cx="16687800" cy="8097209"/>
          </a:xfrm>
          <a:prstGeom prst="rect">
            <a:avLst/>
          </a:prstGeom>
        </p:spPr>
      </p:pic>
      <p:sp>
        <p:nvSpPr>
          <p:cNvPr id="3" name="12-Point Star 2">
            <a:hlinkClick r:id="rId5" action="ppaction://hlinksldjump"/>
          </p:cNvPr>
          <p:cNvSpPr/>
          <p:nvPr/>
        </p:nvSpPr>
        <p:spPr>
          <a:xfrm>
            <a:off x="1524000" y="266700"/>
            <a:ext cx="7924800" cy="1628800"/>
          </a:xfrm>
          <a:prstGeom prst="star12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ớp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mình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nhảy</a:t>
            </a:r>
            <a:r>
              <a:rPr lang="vi-VN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nào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3296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866900"/>
            <a:ext cx="17145000" cy="8153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AB3FC8-4F8B-FCE3-494A-9D7FA017B0AD}"/>
              </a:ext>
            </a:extLst>
          </p:cNvPr>
          <p:cNvSpPr txBox="1"/>
          <p:nvPr/>
        </p:nvSpPr>
        <p:spPr>
          <a:xfrm>
            <a:off x="152400" y="419100"/>
            <a:ext cx="138350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HÌNH THÀNH KIẾN THỨC MỚI </a:t>
            </a:r>
          </a:p>
        </p:txBody>
      </p:sp>
    </p:spTree>
    <p:extLst>
      <p:ext uri="{BB962C8B-B14F-4D97-AF65-F5344CB8AC3E}">
        <p14:creationId xmlns:p14="http://schemas.microsoft.com/office/powerpoint/2010/main" val="1281343135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42900"/>
            <a:ext cx="17754600" cy="929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695018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9EAB3B-0094-BCB9-87DA-FE33F024AA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>
            <a:extLst>
              <a:ext uri="{FF2B5EF4-FFF2-40B4-BE49-F238E27FC236}">
                <a16:creationId xmlns:a16="http://schemas.microsoft.com/office/drawing/2014/main" id="{CBD2E47D-5129-E1CF-9139-95DE81EA54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33500" y="797439"/>
            <a:ext cx="16777498" cy="8692121"/>
          </a:xfrm>
          <a:prstGeom prst="rect">
            <a:avLst/>
          </a:prstGeom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DDD1A561-A258-70CD-CB63-E0152350F3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09503">
            <a:off x="15437680" y="-2385241"/>
            <a:ext cx="6785529" cy="6168663"/>
          </a:xfrm>
          <a:prstGeom prst="rect">
            <a:avLst/>
          </a:prstGeom>
        </p:spPr>
      </p:pic>
      <p:pic>
        <p:nvPicPr>
          <p:cNvPr id="17" name="Picture 17">
            <a:extLst>
              <a:ext uri="{FF2B5EF4-FFF2-40B4-BE49-F238E27FC236}">
                <a16:creationId xmlns:a16="http://schemas.microsoft.com/office/drawing/2014/main" id="{093993B9-8B94-4825-91D6-9162A02DA3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09503">
            <a:off x="-3955270" y="-2289552"/>
            <a:ext cx="6785529" cy="6168663"/>
          </a:xfrm>
          <a:prstGeom prst="rect">
            <a:avLst/>
          </a:prstGeom>
        </p:spPr>
      </p:pic>
      <p:pic>
        <p:nvPicPr>
          <p:cNvPr id="11" name="Picture 9" descr="1-15">
            <a:extLst>
              <a:ext uri="{FF2B5EF4-FFF2-40B4-BE49-F238E27FC236}">
                <a16:creationId xmlns:a16="http://schemas.microsoft.com/office/drawing/2014/main" id="{4321B150-D8F8-6D60-3ED5-D44C03C50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420" y="3509814"/>
            <a:ext cx="15215399" cy="5979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8">
            <a:extLst>
              <a:ext uri="{FF2B5EF4-FFF2-40B4-BE49-F238E27FC236}">
                <a16:creationId xmlns:a16="http://schemas.microsoft.com/office/drawing/2014/main" id="{B8EEAEAA-F558-4D80-1C34-43C8A60270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5662" y="7913825"/>
            <a:ext cx="10300518" cy="894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5211" b="1" dirty="0"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3. THỰC HÀNH – LUYỆN TẬP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008B87-CC86-55E3-2EEE-4D830151EBD6}"/>
              </a:ext>
            </a:extLst>
          </p:cNvPr>
          <p:cNvSpPr txBox="1"/>
          <p:nvPr/>
        </p:nvSpPr>
        <p:spPr>
          <a:xfrm>
            <a:off x="755251" y="1201490"/>
            <a:ext cx="167774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 NHỌN, GÓC BẸT, GÓC TÙ </a:t>
            </a:r>
          </a:p>
        </p:txBody>
      </p:sp>
    </p:spTree>
    <p:extLst>
      <p:ext uri="{BB962C8B-B14F-4D97-AF65-F5344CB8AC3E}">
        <p14:creationId xmlns:p14="http://schemas.microsoft.com/office/powerpoint/2010/main" val="156701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81200" y="723900"/>
            <a:ext cx="13792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latin typeface="Arial" panose="020B0604020202020204" pitchFamily="34" charset="0"/>
              </a:rPr>
              <a:t>Bài 1: </a:t>
            </a:r>
            <a:r>
              <a:rPr lang="en-US" sz="2800" b="1" dirty="0" err="1">
                <a:latin typeface="Arial" panose="020B0604020202020204" pitchFamily="34" charset="0"/>
              </a:rPr>
              <a:t>Trong</a:t>
            </a:r>
            <a:r>
              <a:rPr lang="en-US" sz="2800" b="1" dirty="0"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</a:rPr>
              <a:t>các</a:t>
            </a:r>
            <a:r>
              <a:rPr lang="en-US" sz="2800" b="1" dirty="0"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</a:rPr>
              <a:t>góc</a:t>
            </a:r>
            <a:r>
              <a:rPr lang="en-US" sz="2800" b="1" dirty="0"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</a:rPr>
              <a:t>sau</a:t>
            </a:r>
            <a:r>
              <a:rPr lang="en-US" sz="2800" b="1" dirty="0">
                <a:latin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</a:rPr>
              <a:t>góc</a:t>
            </a:r>
            <a:r>
              <a:rPr lang="en-US" sz="2800" b="1" dirty="0"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</a:rPr>
              <a:t>nào</a:t>
            </a:r>
            <a:r>
              <a:rPr lang="en-US" sz="2800" b="1" dirty="0"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</a:rPr>
              <a:t>là</a:t>
            </a:r>
            <a:r>
              <a:rPr lang="en-US" sz="2800" b="1" dirty="0"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</a:rPr>
              <a:t>góc</a:t>
            </a:r>
            <a:r>
              <a:rPr lang="en-US" sz="2800" b="1" dirty="0"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</a:rPr>
              <a:t>nhọn</a:t>
            </a:r>
            <a:r>
              <a:rPr lang="en-US" sz="2800" b="1" dirty="0">
                <a:latin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</a:rPr>
              <a:t>góc</a:t>
            </a:r>
            <a:r>
              <a:rPr lang="en-US" sz="2800" b="1" dirty="0"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</a:rPr>
              <a:t>vuông</a:t>
            </a:r>
            <a:r>
              <a:rPr lang="en-US" sz="2800" b="1" dirty="0">
                <a:latin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</a:rPr>
              <a:t>góc</a:t>
            </a:r>
            <a:r>
              <a:rPr lang="en-US" sz="2800" b="1" dirty="0"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</a:rPr>
              <a:t>tù</a:t>
            </a:r>
            <a:r>
              <a:rPr lang="en-US" sz="2800" b="1" dirty="0">
                <a:latin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</a:rPr>
              <a:t>góc</a:t>
            </a:r>
            <a:r>
              <a:rPr lang="en-US" sz="2800" b="1" dirty="0"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</a:rPr>
              <a:t>bẹt</a:t>
            </a:r>
            <a:r>
              <a:rPr lang="en-US" sz="2800" b="1" dirty="0">
                <a:latin typeface="Arial" panose="020B0604020202020204" pitchFamily="34" charset="0"/>
              </a:rPr>
              <a:t>?</a:t>
            </a:r>
            <a:endParaRPr lang="en-US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638300"/>
            <a:ext cx="15163800" cy="5562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47900" y="7810500"/>
            <a:ext cx="13258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Dựa vào đặc điểm của các góc để vẽ thêm 1 đoạn thẳng:</a:t>
            </a:r>
          </a:p>
          <a:p>
            <a:r>
              <a:rPr lang="vi-VN" sz="3600" dirty="0">
                <a:solidFill>
                  <a:srgbClr val="FF0000"/>
                </a:solidFill>
              </a:rPr>
              <a:t>Góc nhọn: bé hơn góc vuông</a:t>
            </a:r>
          </a:p>
          <a:p>
            <a:r>
              <a:rPr lang="vi-VN" sz="3600" dirty="0">
                <a:solidFill>
                  <a:srgbClr val="FF0000"/>
                </a:solidFill>
              </a:rPr>
              <a:t>Góc tù: Lớn hơn góc vuông</a:t>
            </a:r>
          </a:p>
        </p:txBody>
      </p:sp>
      <p:sp>
        <p:nvSpPr>
          <p:cNvPr id="5" name="Rectangle 4"/>
          <p:cNvSpPr/>
          <p:nvPr/>
        </p:nvSpPr>
        <p:spPr>
          <a:xfrm>
            <a:off x="3886200" y="4419600"/>
            <a:ext cx="1828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</a:rPr>
              <a:t>góc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</a:rPr>
              <a:t>nhọn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</a:rPr>
              <a:t>.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43900" y="4157990"/>
            <a:ext cx="1828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</a:rPr>
              <a:t>góc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</a:rPr>
              <a:t>tù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</a:rPr>
              <a:t>.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954000" y="4249271"/>
            <a:ext cx="3124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</a:rPr>
              <a:t>góc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</a:rPr>
              <a:t>vuông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</a:rPr>
              <a:t>.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19600" y="7139781"/>
            <a:ext cx="1828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</a:rPr>
              <a:t>góc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</a:rPr>
              <a:t>bẹt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</a:rPr>
              <a:t>.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534400" y="7244090"/>
            <a:ext cx="1828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</a:rPr>
              <a:t>góc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</a:rPr>
              <a:t>nhọn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</a:rPr>
              <a:t>.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268200" y="7256322"/>
            <a:ext cx="1828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</a:rPr>
              <a:t>góc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</a:rPr>
              <a:t>tù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</a:rPr>
              <a:t>.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9868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05000" y="876300"/>
            <a:ext cx="14504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/>
              <a:t>Bài 2: Chỉ ra cách vẽ thêm một đoạn thẳng để được góc theo mỗi yêu cầu sau: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482" y="2628900"/>
            <a:ext cx="14397318" cy="4114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267200" y="7277100"/>
            <a:ext cx="9144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800" b="1" i="1" dirty="0">
                <a:latin typeface="inherit"/>
              </a:rPr>
              <a:t>Hướng dẫn:</a:t>
            </a:r>
            <a:endParaRPr lang="vi-VN" sz="2800" dirty="0"/>
          </a:p>
          <a:p>
            <a:r>
              <a:rPr lang="vi-VN" sz="2800" dirty="0"/>
              <a:t>Quan sát hình vẽ và dựa vào tính chất của các góc để trả lời câu hỏi của bài toán.</a:t>
            </a:r>
          </a:p>
          <a:p>
            <a:r>
              <a:rPr lang="vi-VN" sz="2800" dirty="0"/>
              <a:t>Góc nhọn: bé hơn góc vuông</a:t>
            </a:r>
          </a:p>
          <a:p>
            <a:r>
              <a:rPr lang="vi-VN" sz="2800" dirty="0"/>
              <a:t>Gúc tù: Lớn hơn góc vuông</a:t>
            </a:r>
          </a:p>
          <a:p>
            <a:r>
              <a:rPr lang="vi-VN" sz="2800" dirty="0"/>
              <a:t>Góc bẹt: bằng hai góc vuông</a:t>
            </a:r>
          </a:p>
        </p:txBody>
      </p:sp>
      <p:sp>
        <p:nvSpPr>
          <p:cNvPr id="7" name="Rectangle 6"/>
          <p:cNvSpPr/>
          <p:nvPr/>
        </p:nvSpPr>
        <p:spPr>
          <a:xfrm>
            <a:off x="3352800" y="5143500"/>
            <a:ext cx="3048000" cy="762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686800" y="5105400"/>
            <a:ext cx="2438400" cy="45719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213977" y="5151119"/>
            <a:ext cx="2290482" cy="762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1553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52600" y="647700"/>
            <a:ext cx="14325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/>
              <a:t>Bài 3: Hình ảnh góc được tạo ra trong mỗi hình dưới đây là góc nhọn, góc vuông, góc tù hay góc bẹt?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24918"/>
            <a:ext cx="16764000" cy="6019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916271" y="8012294"/>
            <a:ext cx="9144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400" b="1" i="1" dirty="0">
                <a:latin typeface="inherit"/>
              </a:rPr>
              <a:t>Hướng dẫn:</a:t>
            </a:r>
            <a:endParaRPr lang="vi-VN" sz="2400" dirty="0"/>
          </a:p>
          <a:p>
            <a:r>
              <a:rPr lang="vi-VN" sz="2400" dirty="0"/>
              <a:t>Quan sát hình vẽ và dựa vào tính chất của các góc để trả lời câu hỏi của bài toán.</a:t>
            </a:r>
          </a:p>
          <a:p>
            <a:r>
              <a:rPr lang="vi-VN" sz="2400" dirty="0"/>
              <a:t>Góc nhọn: bé hơn góc vuông</a:t>
            </a:r>
          </a:p>
          <a:p>
            <a:r>
              <a:rPr lang="vi-VN" sz="2400" dirty="0"/>
              <a:t>Gúc tù: Lớn hơn góc vuông</a:t>
            </a:r>
          </a:p>
          <a:p>
            <a:r>
              <a:rPr lang="vi-VN" sz="2400" dirty="0"/>
              <a:t>Góc bẹt: bằng hai góc vuông</a:t>
            </a:r>
          </a:p>
        </p:txBody>
      </p:sp>
      <p:sp>
        <p:nvSpPr>
          <p:cNvPr id="5" name="Rectangle 4"/>
          <p:cNvSpPr/>
          <p:nvPr/>
        </p:nvSpPr>
        <p:spPr>
          <a:xfrm>
            <a:off x="3886200" y="4200392"/>
            <a:ext cx="259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góc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vi-VN" sz="3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bẹt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.</a:t>
            </a:r>
            <a:endParaRPr lang="en-US" sz="3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782800" y="3314700"/>
            <a:ext cx="259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góc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vi-VN" sz="3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nhọn</a:t>
            </a:r>
            <a:endParaRPr lang="en-US" sz="3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29000" y="7835382"/>
            <a:ext cx="259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góc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vi-VN" sz="3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vuông</a:t>
            </a:r>
            <a:endParaRPr lang="en-US" sz="3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316200" y="7365963"/>
            <a:ext cx="259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góc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vi-VN" sz="3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tù</a:t>
            </a:r>
            <a:endParaRPr lang="en-US" sz="36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0316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531</TotalTime>
  <Words>508</Words>
  <Application>Microsoft Office PowerPoint</Application>
  <PresentationFormat>Custom</PresentationFormat>
  <Paragraphs>63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Times New Roman</vt:lpstr>
      <vt:lpstr>inherit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54</dc:title>
  <cp:lastModifiedBy>hstm0384@tmt.edu.vn</cp:lastModifiedBy>
  <cp:revision>33</cp:revision>
  <dcterms:created xsi:type="dcterms:W3CDTF">2006-08-16T00:00:00Z</dcterms:created>
  <dcterms:modified xsi:type="dcterms:W3CDTF">2025-03-06T01:59:32Z</dcterms:modified>
  <dc:identifier>DAEtQOoRWgU</dc:identifier>
</cp:coreProperties>
</file>