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mp" ContentType="image/p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Lst>
  <p:notesMasterIdLst>
    <p:notesMasterId r:id="rId26"/>
  </p:notesMasterIdLst>
  <p:sldIdLst>
    <p:sldId id="370" r:id="rId3"/>
    <p:sldId id="347" r:id="rId4"/>
    <p:sldId id="425" r:id="rId5"/>
    <p:sldId id="418" r:id="rId6"/>
    <p:sldId id="416" r:id="rId7"/>
    <p:sldId id="417" r:id="rId8"/>
    <p:sldId id="419" r:id="rId9"/>
    <p:sldId id="412" r:id="rId10"/>
    <p:sldId id="413" r:id="rId11"/>
    <p:sldId id="420" r:id="rId12"/>
    <p:sldId id="421" r:id="rId13"/>
    <p:sldId id="422" r:id="rId14"/>
    <p:sldId id="396" r:id="rId15"/>
    <p:sldId id="400" r:id="rId16"/>
    <p:sldId id="397" r:id="rId17"/>
    <p:sldId id="398" r:id="rId18"/>
    <p:sldId id="399" r:id="rId19"/>
    <p:sldId id="363" r:id="rId20"/>
    <p:sldId id="423" r:id="rId21"/>
    <p:sldId id="401" r:id="rId22"/>
    <p:sldId id="379" r:id="rId23"/>
    <p:sldId id="424" r:id="rId24"/>
    <p:sldId id="28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33"/>
    <a:srgbClr val="E11F69"/>
    <a:srgbClr val="FF00FF"/>
    <a:srgbClr val="E8A2C0"/>
    <a:srgbClr val="F298D6"/>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89879" autoAdjust="0"/>
  </p:normalViewPr>
  <p:slideViewPr>
    <p:cSldViewPr snapToGrid="0">
      <p:cViewPr varScale="1">
        <p:scale>
          <a:sx n="74" d="100"/>
          <a:sy n="74" d="100"/>
        </p:scale>
        <p:origin x="1123" y="67"/>
      </p:cViewPr>
      <p:guideLst>
        <p:guide orient="horz" pos="2160"/>
        <p:guide pos="3812"/>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DAB96-B8EF-4ECA-82F6-CA2A0A514080}" type="datetimeFigureOut">
              <a:rPr lang="en-US" smtClean="0"/>
              <a:t>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BF5C3-98C9-4DE1-ACEE-16B969DC144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EBF5C3-98C9-4DE1-ACEE-16B969DC144E}" type="slidenum">
              <a:rPr lang="en-US" smtClean="0"/>
              <a:t>1</a:t>
            </a:fld>
            <a:endParaRPr lang="en-US"/>
          </a:p>
        </p:txBody>
      </p:sp>
    </p:spTree>
    <p:extLst>
      <p:ext uri="{BB962C8B-B14F-4D97-AF65-F5344CB8AC3E}">
        <p14:creationId xmlns:p14="http://schemas.microsoft.com/office/powerpoint/2010/main" val="1971209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EBF5C3-98C9-4DE1-ACEE-16B969DC144E}" type="slidenum">
              <a:rPr lang="en-US" smtClean="0"/>
              <a:t>5</a:t>
            </a:fld>
            <a:endParaRPr lang="en-US"/>
          </a:p>
        </p:txBody>
      </p:sp>
    </p:spTree>
    <p:extLst>
      <p:ext uri="{BB962C8B-B14F-4D97-AF65-F5344CB8AC3E}">
        <p14:creationId xmlns:p14="http://schemas.microsoft.com/office/powerpoint/2010/main" val="3168567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Quý</a:t>
            </a:r>
            <a:r>
              <a:rPr lang="en-US" dirty="0"/>
              <a:t> </a:t>
            </a:r>
            <a:r>
              <a:rPr lang="en-US" dirty="0" err="1"/>
              <a:t>thầy</a:t>
            </a:r>
            <a:r>
              <a:rPr lang="en-US" dirty="0"/>
              <a:t> </a:t>
            </a:r>
            <a:r>
              <a:rPr lang="en-US" dirty="0" err="1"/>
              <a:t>cô</a:t>
            </a:r>
            <a:r>
              <a:rPr lang="en-US" dirty="0"/>
              <a:t> </a:t>
            </a:r>
            <a:r>
              <a:rPr lang="en-US" dirty="0" err="1"/>
              <a:t>cho</a:t>
            </a:r>
            <a:r>
              <a:rPr lang="en-US" dirty="0"/>
              <a:t> HS </a:t>
            </a:r>
            <a:r>
              <a:rPr lang="en-US" dirty="0" err="1"/>
              <a:t>luyện</a:t>
            </a:r>
            <a:r>
              <a:rPr lang="en-US" dirty="0"/>
              <a:t> </a:t>
            </a:r>
            <a:r>
              <a:rPr lang="en-US" dirty="0" err="1"/>
              <a:t>đọc</a:t>
            </a:r>
            <a:r>
              <a:rPr lang="en-US" dirty="0"/>
              <a:t> </a:t>
            </a:r>
            <a:r>
              <a:rPr lang="en-US" dirty="0" err="1"/>
              <a:t>từ</a:t>
            </a:r>
            <a:r>
              <a:rPr lang="en-US" dirty="0"/>
              <a:t> </a:t>
            </a:r>
            <a:r>
              <a:rPr lang="en-US" dirty="0" err="1"/>
              <a:t>khó</a:t>
            </a:r>
            <a:r>
              <a:rPr lang="en-US" dirty="0"/>
              <a:t> </a:t>
            </a:r>
            <a:r>
              <a:rPr lang="en-US" dirty="0" err="1"/>
              <a:t>nếu</a:t>
            </a:r>
            <a:r>
              <a:rPr lang="en-US" dirty="0"/>
              <a:t> </a:t>
            </a:r>
            <a:r>
              <a:rPr lang="en-US" dirty="0" err="1"/>
              <a:t>thấy</a:t>
            </a:r>
            <a:r>
              <a:rPr lang="en-US" dirty="0"/>
              <a:t> </a:t>
            </a:r>
            <a:r>
              <a:rPr lang="en-US" dirty="0" err="1"/>
              <a:t>cần</a:t>
            </a:r>
            <a:r>
              <a:rPr lang="en-US" dirty="0"/>
              <a:t> </a:t>
            </a:r>
            <a:r>
              <a:rPr lang="en-US" dirty="0" err="1"/>
              <a:t>thiết</a:t>
            </a:r>
            <a:r>
              <a:rPr lang="en-US" dirty="0"/>
              <a:t> </a:t>
            </a:r>
            <a:r>
              <a:rPr lang="en-US" dirty="0" err="1"/>
              <a:t>đối</a:t>
            </a:r>
            <a:r>
              <a:rPr lang="en-US" dirty="0"/>
              <a:t> </a:t>
            </a:r>
            <a:r>
              <a:rPr lang="en-US" dirty="0" err="1"/>
              <a:t>với</a:t>
            </a:r>
            <a:r>
              <a:rPr lang="en-US" dirty="0"/>
              <a:t> HS </a:t>
            </a:r>
            <a:r>
              <a:rPr lang="en-US" dirty="0" err="1"/>
              <a:t>địa</a:t>
            </a:r>
            <a:r>
              <a:rPr lang="en-US" dirty="0"/>
              <a:t> </a:t>
            </a:r>
            <a:r>
              <a:rPr lang="en-US" dirty="0" err="1"/>
              <a:t>phương</a:t>
            </a:r>
            <a:endParaRPr lang="en-US" dirty="0"/>
          </a:p>
        </p:txBody>
      </p:sp>
      <p:sp>
        <p:nvSpPr>
          <p:cNvPr id="4" name="Chỗ dành sẵn cho Số hiệu Bản chiếu 3"/>
          <p:cNvSpPr>
            <a:spLocks noGrp="1"/>
          </p:cNvSpPr>
          <p:nvPr>
            <p:ph type="sldNum" sz="quarter" idx="5"/>
          </p:nvPr>
        </p:nvSpPr>
        <p:spPr/>
        <p:txBody>
          <a:bodyPr/>
          <a:lstStyle/>
          <a:p>
            <a:fld id="{32EBF5C3-98C9-4DE1-ACEE-16B969DC144E}" type="slidenum">
              <a:rPr lang="en-US" smtClean="0"/>
              <a:t>8</a:t>
            </a:fld>
            <a:endParaRPr lang="en-US"/>
          </a:p>
        </p:txBody>
      </p:sp>
    </p:spTree>
    <p:extLst>
      <p:ext uri="{BB962C8B-B14F-4D97-AF65-F5344CB8AC3E}">
        <p14:creationId xmlns:p14="http://schemas.microsoft.com/office/powerpoint/2010/main" val="1121234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00" dirty="0">
                <a:solidFill>
                  <a:srgbClr val="231F20"/>
                </a:solidFill>
                <a:effectLst/>
                <a:latin typeface="Times New Roman" panose="02020603050405020304" pitchFamily="18" charset="0"/>
                <a:ea typeface="Arial" panose="020B0604020202020204" pitchFamily="34" charset="0"/>
              </a:rPr>
              <a:t>GV</a:t>
            </a:r>
            <a:r>
              <a:rPr lang="vi-VN" sz="1200" kern="100" spc="-75"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nói</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thêm:</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Những</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hành</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động</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này</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của</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các</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bạn</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nhỏ</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không</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chỉ</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thể</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hiện</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đức</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tính chăm chỉ lao động, trách nhiệm bảo vệ di tích lịch sử mà còn là sự ý thức sâu sắc đối với nguồn cội của mình.</a:t>
            </a:r>
            <a:endParaRPr lang="en-US" sz="1200" kern="100" dirty="0">
              <a:solidFill>
                <a:srgbClr val="231F20"/>
              </a:solidFill>
              <a:effectLst/>
              <a:latin typeface="Arial" panose="020B0604020202020204" pitchFamily="34" charset="0"/>
              <a:ea typeface="Arial" panose="020B0604020202020204" pitchFamily="34" charset="0"/>
            </a:endParaRPr>
          </a:p>
          <a:p>
            <a:endParaRPr lang="en-US" dirty="0"/>
          </a:p>
        </p:txBody>
      </p:sp>
      <p:sp>
        <p:nvSpPr>
          <p:cNvPr id="4" name="Chỗ dành sẵn cho Số hiệu Bản chiếu 3"/>
          <p:cNvSpPr>
            <a:spLocks noGrp="1"/>
          </p:cNvSpPr>
          <p:nvPr>
            <p:ph type="sldNum" sz="quarter" idx="5"/>
          </p:nvPr>
        </p:nvSpPr>
        <p:spPr/>
        <p:txBody>
          <a:bodyPr/>
          <a:lstStyle/>
          <a:p>
            <a:fld id="{32EBF5C3-98C9-4DE1-ACEE-16B969DC144E}" type="slidenum">
              <a:rPr lang="en-US" smtClean="0"/>
              <a:t>15</a:t>
            </a:fld>
            <a:endParaRPr lang="en-US"/>
          </a:p>
        </p:txBody>
      </p:sp>
    </p:spTree>
    <p:extLst>
      <p:ext uri="{BB962C8B-B14F-4D97-AF65-F5344CB8AC3E}">
        <p14:creationId xmlns:p14="http://schemas.microsoft.com/office/powerpoint/2010/main" val="1087888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32EBF5C3-98C9-4DE1-ACEE-16B969DC144E}" type="slidenum">
              <a:rPr lang="en-US" smtClean="0"/>
              <a:t>16</a:t>
            </a:fld>
            <a:endParaRPr lang="en-US"/>
          </a:p>
        </p:txBody>
      </p:sp>
    </p:spTree>
    <p:extLst>
      <p:ext uri="{BB962C8B-B14F-4D97-AF65-F5344CB8AC3E}">
        <p14:creationId xmlns:p14="http://schemas.microsoft.com/office/powerpoint/2010/main" val="3946653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44E6E6-66EA-4261-BC32-F98BF6CC210C}"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9" name="Picture 10"/>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2" y="0"/>
            <a:ext cx="12191508"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pic>
        <p:nvPicPr>
          <p:cNvPr id="13" name="Picture 12" descr="Diagram&#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2/7/2025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2/7/2025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2/7/2025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2/7/2025</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2/7/2025</a:t>
            </a:fld>
            <a:endParaRPr lang="en-US"/>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2/7/2025</a:t>
            </a:fld>
            <a:endParaRPr lang="en-US"/>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2/7/2025</a:t>
            </a:fld>
            <a:endParaRPr lang="en-US"/>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2/7/2025</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2/7/2025</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2/7/2025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2/7/2025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2/7/2025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989569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44E6E6-66EA-4261-BC32-F98BF6CC210C}"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8" name="Picture 7" descr="A basketball court with a basketball hoop&#10;&#10;Description automatically generated with low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44E6E6-66EA-4261-BC32-F98BF6CC210C}" type="datetimeFigureOut">
              <a:rPr lang="en-US" smtClean="0"/>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44E6E6-66EA-4261-BC32-F98BF6CC210C}" type="datetimeFigureOut">
              <a:rPr lang="en-US" smtClean="0"/>
              <a:t>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4E6E6-66EA-4261-BC32-F98BF6CC210C}" type="datetimeFigureOut">
              <a:rPr lang="en-US" smtClean="0"/>
              <a:t>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211B76-5616-4E9D-896D-683DCF1C7392}" type="slidenum">
              <a:rPr lang="en-US" smtClean="0"/>
              <a:t>‹#›</a:t>
            </a:fld>
            <a:endParaRPr lang="en-US"/>
          </a:p>
        </p:txBody>
      </p:sp>
      <p:pic>
        <p:nvPicPr>
          <p:cNvPr id="5" name="Picture 30"/>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alphaModFix amt="7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4E6E6-66EA-4261-BC32-F98BF6CC210C}" type="datetimeFigureOut">
              <a:rPr lang="en-US" smtClean="0"/>
              <a:t>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11B76-5616-4E9D-896D-683DCF1C739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98" r:id="rId12"/>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wmf"/></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5.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809" y="52826"/>
            <a:ext cx="12539367"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1408095" y="2649328"/>
            <a:ext cx="8912772" cy="847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a:t>
            </a:r>
            <a:r>
              <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24</a:t>
            </a:r>
          </a:p>
        </p:txBody>
      </p:sp>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C8FC563-EA9D-9C59-DA7C-8806B8B0A427}"/>
              </a:ext>
            </a:extLst>
          </p:cNvPr>
          <p:cNvPicPr>
            <a:picLocks noChangeAspect="1"/>
          </p:cNvPicPr>
          <p:nvPr/>
        </p:nvPicPr>
        <p:blipFill>
          <a:blip r:embed="rId5"/>
          <a:stretch>
            <a:fillRect/>
          </a:stretch>
        </p:blipFill>
        <p:spPr>
          <a:xfrm>
            <a:off x="3807484" y="775097"/>
            <a:ext cx="4208780" cy="1571625"/>
          </a:xfrm>
          <a:prstGeom prst="rect">
            <a:avLst/>
          </a:prstGeom>
        </p:spPr>
      </p:pic>
      <p:pic>
        <p:nvPicPr>
          <p:cNvPr id="2050" name="Picture 2" descr="Sách giáo khoa THPT 2018">
            <a:extLst>
              <a:ext uri="{FF2B5EF4-FFF2-40B4-BE49-F238E27FC236}">
                <a16:creationId xmlns:a16="http://schemas.microsoft.com/office/drawing/2014/main" id="{DE6A9B1F-1EDF-353C-3150-307BC15157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8002" y="287823"/>
            <a:ext cx="1866546" cy="20852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a:extLst>
              <a:ext uri="{FF2B5EF4-FFF2-40B4-BE49-F238E27FC236}">
                <a16:creationId xmlns:a16="http://schemas.microsoft.com/office/drawing/2014/main" id="{65E589CD-217B-EE2A-4D39-2F7BBBA35D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662" y="502822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descr="POINSET2">
            <a:extLst>
              <a:ext uri="{FF2B5EF4-FFF2-40B4-BE49-F238E27FC236}">
                <a16:creationId xmlns:a16="http://schemas.microsoft.com/office/drawing/2014/main" id="{D8E8E611-B093-6760-D24E-8F04932AFCA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flipV="1">
            <a:off x="-138593" y="-219216"/>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10473002" y="-158088"/>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2949486" y="734037"/>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Chia đoạn</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CF97C1DF-FEBD-1BCA-5CCD-647C02F10EF3}"/>
              </a:ext>
            </a:extLst>
          </p:cNvPr>
          <p:cNvGrpSpPr/>
          <p:nvPr/>
        </p:nvGrpSpPr>
        <p:grpSpPr>
          <a:xfrm>
            <a:off x="219358" y="2144505"/>
            <a:ext cx="11753284" cy="731520"/>
            <a:chOff x="5753100" y="1905000"/>
            <a:chExt cx="4876464" cy="460318"/>
          </a:xfrm>
          <a:solidFill>
            <a:schemeClr val="accent2">
              <a:lumMod val="20000"/>
              <a:lumOff val="80000"/>
              <a:alpha val="67000"/>
            </a:schemeClr>
          </a:solidFill>
        </p:grpSpPr>
        <p:sp>
          <p:nvSpPr>
            <p:cNvPr id="5" name="Hexagon 4">
              <a:extLst>
                <a:ext uri="{FF2B5EF4-FFF2-40B4-BE49-F238E27FC236}">
                  <a16:creationId xmlns:a16="http://schemas.microsoft.com/office/drawing/2014/main" id="{69553BDB-4DBC-5E99-E843-749F18466F7A}"/>
                </a:ext>
              </a:extLst>
            </p:cNvPr>
            <p:cNvSpPr/>
            <p:nvPr/>
          </p:nvSpPr>
          <p:spPr>
            <a:xfrm>
              <a:off x="5753100" y="1905000"/>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6" name="Rectangle 5">
              <a:extLst>
                <a:ext uri="{FF2B5EF4-FFF2-40B4-BE49-F238E27FC236}">
                  <a16:creationId xmlns:a16="http://schemas.microsoft.com/office/drawing/2014/main" id="{CA67A672-E78F-2E5B-1E4F-63454F28C778}"/>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dirty="0" err="1">
                  <a:solidFill>
                    <a:srgbClr val="002060"/>
                  </a:solidFill>
                  <a:latin typeface="UTM Avo" panose="02040603050506020204" pitchFamily="18" charset="0"/>
                  <a:cs typeface="Times New Roman" panose="02020603050405020304" pitchFamily="18" charset="0"/>
                </a:rPr>
                <a:t>Từ</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đầu</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đến</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được</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chưa</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nào</a:t>
              </a:r>
              <a:r>
                <a:rPr lang="en-US" sz="3200" dirty="0">
                  <a:solidFill>
                    <a:srgbClr val="002060"/>
                  </a:solidFill>
                  <a:latin typeface="UTM Avo" panose="02040603050506020204" pitchFamily="18" charset="0"/>
                  <a:cs typeface="Times New Roman" panose="02020603050405020304" pitchFamily="18" charset="0"/>
                </a:rPr>
                <a:t>?”</a:t>
              </a:r>
            </a:p>
          </p:txBody>
        </p:sp>
      </p:grpSp>
      <p:sp>
        <p:nvSpPr>
          <p:cNvPr id="8" name="Hexagon 7">
            <a:extLst>
              <a:ext uri="{FF2B5EF4-FFF2-40B4-BE49-F238E27FC236}">
                <a16:creationId xmlns:a16="http://schemas.microsoft.com/office/drawing/2014/main" id="{DA2FA103-49B7-775F-3414-78D452918DE6}"/>
              </a:ext>
            </a:extLst>
          </p:cNvPr>
          <p:cNvSpPr/>
          <p:nvPr/>
        </p:nvSpPr>
        <p:spPr>
          <a:xfrm>
            <a:off x="67579" y="2165695"/>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9" name="Hexagon 8">
            <a:extLst>
              <a:ext uri="{FF2B5EF4-FFF2-40B4-BE49-F238E27FC236}">
                <a16:creationId xmlns:a16="http://schemas.microsoft.com/office/drawing/2014/main" id="{08C93064-E08E-D6A8-87A9-5D416A2D5DA9}"/>
              </a:ext>
            </a:extLst>
          </p:cNvPr>
          <p:cNvSpPr/>
          <p:nvPr/>
        </p:nvSpPr>
        <p:spPr>
          <a:xfrm>
            <a:off x="140528" y="2232780"/>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1</a:t>
            </a:r>
            <a:endParaRPr lang="en-US" sz="3200" b="1" dirty="0">
              <a:solidFill>
                <a:srgbClr val="002060"/>
              </a:solidFill>
              <a:latin typeface="UTM Avo" panose="020406030505060202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35F17D01-BD2C-3EF9-CAA0-3740D7D295C7}"/>
              </a:ext>
            </a:extLst>
          </p:cNvPr>
          <p:cNvGrpSpPr/>
          <p:nvPr/>
        </p:nvGrpSpPr>
        <p:grpSpPr>
          <a:xfrm>
            <a:off x="235123" y="3377067"/>
            <a:ext cx="11737519" cy="778818"/>
            <a:chOff x="5759641" y="1875237"/>
            <a:chExt cx="4869923" cy="490081"/>
          </a:xfrm>
          <a:solidFill>
            <a:schemeClr val="accent2">
              <a:lumMod val="20000"/>
              <a:lumOff val="80000"/>
              <a:alpha val="67000"/>
            </a:schemeClr>
          </a:solidFill>
        </p:grpSpPr>
        <p:sp>
          <p:nvSpPr>
            <p:cNvPr id="16" name="Hexagon 15">
              <a:extLst>
                <a:ext uri="{FF2B5EF4-FFF2-40B4-BE49-F238E27FC236}">
                  <a16:creationId xmlns:a16="http://schemas.microsoft.com/office/drawing/2014/main" id="{02EE91B3-DF4F-309D-3D40-2CC9033573C0}"/>
                </a:ext>
              </a:extLst>
            </p:cNvPr>
            <p:cNvSpPr/>
            <p:nvPr/>
          </p:nvSpPr>
          <p:spPr>
            <a:xfrm>
              <a:off x="5759641" y="1875237"/>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7" name="Rectangle 16">
              <a:extLst>
                <a:ext uri="{FF2B5EF4-FFF2-40B4-BE49-F238E27FC236}">
                  <a16:creationId xmlns:a16="http://schemas.microsoft.com/office/drawing/2014/main" id="{2A98DABD-510B-1DAD-1A0C-AC7B460D5187}"/>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dirty="0" err="1">
                  <a:solidFill>
                    <a:srgbClr val="002060"/>
                  </a:solidFill>
                  <a:latin typeface="UTM Avo" panose="02040603050506020204" pitchFamily="18" charset="0"/>
                  <a:cs typeface="Times New Roman" panose="02020603050405020304" pitchFamily="18" charset="0"/>
                </a:rPr>
                <a:t>Tiếp</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theo</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đến</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vừa</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mới</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trồng</a:t>
              </a:r>
              <a:r>
                <a:rPr lang="en-US" sz="3200" dirty="0">
                  <a:solidFill>
                    <a:srgbClr val="002060"/>
                  </a:solidFill>
                  <a:latin typeface="UTM Avo" panose="02040603050506020204" pitchFamily="18" charset="0"/>
                  <a:cs typeface="Times New Roman" panose="02020603050405020304" pitchFamily="18" charset="0"/>
                </a:rPr>
                <a:t>” </a:t>
              </a:r>
            </a:p>
          </p:txBody>
        </p:sp>
      </p:grpSp>
      <p:sp>
        <p:nvSpPr>
          <p:cNvPr id="18" name="Hexagon 17">
            <a:extLst>
              <a:ext uri="{FF2B5EF4-FFF2-40B4-BE49-F238E27FC236}">
                <a16:creationId xmlns:a16="http://schemas.microsoft.com/office/drawing/2014/main" id="{E93D9961-D31D-1E46-BCE5-969991AA87F4}"/>
              </a:ext>
            </a:extLst>
          </p:cNvPr>
          <p:cNvSpPr/>
          <p:nvPr/>
        </p:nvSpPr>
        <p:spPr>
          <a:xfrm>
            <a:off x="67579" y="3355877"/>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9" name="Hexagon 18">
            <a:extLst>
              <a:ext uri="{FF2B5EF4-FFF2-40B4-BE49-F238E27FC236}">
                <a16:creationId xmlns:a16="http://schemas.microsoft.com/office/drawing/2014/main" id="{A7E39F6C-9E47-876E-D129-F4DBF867941F}"/>
              </a:ext>
            </a:extLst>
          </p:cNvPr>
          <p:cNvSpPr/>
          <p:nvPr/>
        </p:nvSpPr>
        <p:spPr>
          <a:xfrm>
            <a:off x="150464" y="3439197"/>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2</a:t>
            </a:r>
            <a:endParaRPr lang="en-US" sz="3200" b="1" dirty="0">
              <a:solidFill>
                <a:srgbClr val="002060"/>
              </a:solidFill>
              <a:latin typeface="UTM Avo" panose="02040603050506020204" pitchFamily="18" charset="0"/>
              <a:cs typeface="Times New Roman" panose="02020603050405020304" pitchFamily="18" charset="0"/>
            </a:endParaRPr>
          </a:p>
        </p:txBody>
      </p:sp>
      <p:grpSp>
        <p:nvGrpSpPr>
          <p:cNvPr id="7" name="Group 14">
            <a:extLst>
              <a:ext uri="{FF2B5EF4-FFF2-40B4-BE49-F238E27FC236}">
                <a16:creationId xmlns:a16="http://schemas.microsoft.com/office/drawing/2014/main" id="{06B02C9D-237A-2095-986E-121EFC1FDE6C}"/>
              </a:ext>
            </a:extLst>
          </p:cNvPr>
          <p:cNvGrpSpPr/>
          <p:nvPr/>
        </p:nvGrpSpPr>
        <p:grpSpPr>
          <a:xfrm>
            <a:off x="238669" y="4635250"/>
            <a:ext cx="11737519" cy="778818"/>
            <a:chOff x="5759641" y="1875237"/>
            <a:chExt cx="4869923" cy="490081"/>
          </a:xfrm>
          <a:solidFill>
            <a:schemeClr val="accent2">
              <a:lumMod val="20000"/>
              <a:lumOff val="80000"/>
              <a:alpha val="67000"/>
            </a:schemeClr>
          </a:solidFill>
        </p:grpSpPr>
        <p:sp>
          <p:nvSpPr>
            <p:cNvPr id="10" name="Hexagon 15">
              <a:extLst>
                <a:ext uri="{FF2B5EF4-FFF2-40B4-BE49-F238E27FC236}">
                  <a16:creationId xmlns:a16="http://schemas.microsoft.com/office/drawing/2014/main" id="{13EFE9A4-9EE1-88E3-0F1B-129ACD478E20}"/>
                </a:ext>
              </a:extLst>
            </p:cNvPr>
            <p:cNvSpPr/>
            <p:nvPr/>
          </p:nvSpPr>
          <p:spPr>
            <a:xfrm>
              <a:off x="5759641" y="1875237"/>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1" name="Rectangle 16">
              <a:extLst>
                <a:ext uri="{FF2B5EF4-FFF2-40B4-BE49-F238E27FC236}">
                  <a16:creationId xmlns:a16="http://schemas.microsoft.com/office/drawing/2014/main" id="{60CEA0DA-4B6D-E847-C82D-A01210A6528D}"/>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dirty="0" err="1">
                  <a:solidFill>
                    <a:srgbClr val="002060"/>
                  </a:solidFill>
                  <a:latin typeface="UTM Avo" panose="02040603050506020204" pitchFamily="18" charset="0"/>
                  <a:cs typeface="Times New Roman" panose="02020603050405020304" pitchFamily="18" charset="0"/>
                </a:rPr>
                <a:t>Phần</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còn</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lại</a:t>
              </a:r>
              <a:endParaRPr lang="en-US" sz="3200" dirty="0">
                <a:solidFill>
                  <a:srgbClr val="002060"/>
                </a:solidFill>
                <a:latin typeface="UTM Avo" panose="02040603050506020204" pitchFamily="18" charset="0"/>
                <a:cs typeface="Times New Roman" panose="02020603050405020304" pitchFamily="18" charset="0"/>
              </a:endParaRPr>
            </a:p>
          </p:txBody>
        </p:sp>
      </p:grpSp>
      <p:sp>
        <p:nvSpPr>
          <p:cNvPr id="12" name="Hexagon 17">
            <a:extLst>
              <a:ext uri="{FF2B5EF4-FFF2-40B4-BE49-F238E27FC236}">
                <a16:creationId xmlns:a16="http://schemas.microsoft.com/office/drawing/2014/main" id="{33683026-9B18-EA1D-277C-EDAC276BFAC3}"/>
              </a:ext>
            </a:extLst>
          </p:cNvPr>
          <p:cNvSpPr/>
          <p:nvPr/>
        </p:nvSpPr>
        <p:spPr>
          <a:xfrm>
            <a:off x="71125" y="4614060"/>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3" name="Hexagon 18">
            <a:extLst>
              <a:ext uri="{FF2B5EF4-FFF2-40B4-BE49-F238E27FC236}">
                <a16:creationId xmlns:a16="http://schemas.microsoft.com/office/drawing/2014/main" id="{A3834616-EB2E-9413-D05F-E433DBC787FA}"/>
              </a:ext>
            </a:extLst>
          </p:cNvPr>
          <p:cNvSpPr/>
          <p:nvPr/>
        </p:nvSpPr>
        <p:spPr>
          <a:xfrm>
            <a:off x="154010" y="4697380"/>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002060"/>
                </a:solidFill>
                <a:latin typeface="UTM Avo" panose="02040603050506020204" pitchFamily="18" charset="0"/>
                <a:cs typeface="Times New Roman" panose="02020603050405020304" pitchFamily="18" charset="0"/>
              </a:rPr>
              <a:t>Đoạn</a:t>
            </a:r>
            <a:r>
              <a:rPr lang="en-US" sz="3200" b="1" dirty="0">
                <a:solidFill>
                  <a:srgbClr val="002060"/>
                </a:solidFill>
                <a:latin typeface="UTM Avo" panose="02040603050506020204" pitchFamily="18" charset="0"/>
                <a:cs typeface="Times New Roman" panose="02020603050405020304" pitchFamily="18" charset="0"/>
              </a:rPr>
              <a:t> 3</a:t>
            </a:r>
          </a:p>
        </p:txBody>
      </p:sp>
    </p:spTree>
    <p:extLst>
      <p:ext uri="{BB962C8B-B14F-4D97-AF65-F5344CB8AC3E}">
        <p14:creationId xmlns:p14="http://schemas.microsoft.com/office/powerpoint/2010/main" val="376472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8" grpId="0" animBg="1"/>
      <p:bldP spid="19"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16"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1781503" y="734037"/>
            <a:ext cx="8576441"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THEO NHÓM</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pic>
        <p:nvPicPr>
          <p:cNvPr id="7" name="Picture 6" descr="A group of dolls&#10;&#10;Description automatically generated with low confidence">
            <a:extLst>
              <a:ext uri="{FF2B5EF4-FFF2-40B4-BE49-F238E27FC236}">
                <a16:creationId xmlns:a16="http://schemas.microsoft.com/office/drawing/2014/main" id="{6F464680-90FC-7CC1-640B-8BD8B69769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4" y="1905000"/>
            <a:ext cx="3404056" cy="4379298"/>
          </a:xfrm>
          <a:prstGeom prst="rect">
            <a:avLst/>
          </a:prstGeom>
          <a:effectLst>
            <a:outerShdw blurRad="76200" dir="13500000" sy="23000" kx="1200000" algn="br" rotWithShape="0">
              <a:prstClr val="black">
                <a:alpha val="20000"/>
              </a:prstClr>
            </a:outerShdw>
          </a:effectLst>
        </p:spPr>
      </p:pic>
      <p:sp>
        <p:nvSpPr>
          <p:cNvPr id="10" name="Rectangle: Rounded Corners 34">
            <a:extLst>
              <a:ext uri="{FF2B5EF4-FFF2-40B4-BE49-F238E27FC236}">
                <a16:creationId xmlns:a16="http://schemas.microsoft.com/office/drawing/2014/main" id="{DDE22D18-D7F0-6B4F-3D53-66B11D020E0D}"/>
              </a:ext>
            </a:extLst>
          </p:cNvPr>
          <p:cNvSpPr/>
          <p:nvPr/>
        </p:nvSpPr>
        <p:spPr>
          <a:xfrm>
            <a:off x="3600520" y="2267607"/>
            <a:ext cx="8328152" cy="2824655"/>
          </a:xfrm>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4087051 w 8328152"/>
              <a:gd name="connsiteY17" fmla="*/ 2824655 h 2824655"/>
              <a:gd name="connsiteX18" fmla="*/ 3615279 w 8328152"/>
              <a:gd name="connsiteY18" fmla="*/ 2824655 h 2824655"/>
              <a:gd name="connsiteX19" fmla="*/ 2719872 w 8328152"/>
              <a:gd name="connsiteY19" fmla="*/ 2824655 h 2824655"/>
              <a:gd name="connsiteX20" fmla="*/ 1824467 w 8328152"/>
              <a:gd name="connsiteY20" fmla="*/ 2824655 h 2824655"/>
              <a:gd name="connsiteX21" fmla="*/ 794270 w 8328152"/>
              <a:gd name="connsiteY21" fmla="*/ 2824655 h 2824655"/>
              <a:gd name="connsiteX22" fmla="*/ 0 w 8328152"/>
              <a:gd name="connsiteY22" fmla="*/ 2254865 h 2824655"/>
              <a:gd name="connsiteX23" fmla="*/ 0 w 8328152"/>
              <a:gd name="connsiteY23" fmla="*/ 1693173 h 2824655"/>
              <a:gd name="connsiteX24" fmla="*/ 0 w 8328152"/>
              <a:gd name="connsiteY24" fmla="*/ 1097779 h 2824655"/>
              <a:gd name="connsiteX25" fmla="*/ 0 w 8328152"/>
              <a:gd name="connsiteY25"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39348" y="233944"/>
                  <a:pt x="382938" y="28481"/>
                  <a:pt x="794270" y="0"/>
                </a:cubicBezTo>
                <a:cubicBezTo>
                  <a:pt x="1040769" y="1422"/>
                  <a:pt x="1444198" y="-12643"/>
                  <a:pt x="1757072" y="0"/>
                </a:cubicBezTo>
                <a:cubicBezTo>
                  <a:pt x="2119653" y="23080"/>
                  <a:pt x="2194318" y="22234"/>
                  <a:pt x="2585081" y="0"/>
                </a:cubicBezTo>
                <a:cubicBezTo>
                  <a:pt x="2979472" y="-37518"/>
                  <a:pt x="3122971" y="55112"/>
                  <a:pt x="3413091" y="0"/>
                </a:cubicBezTo>
                <a:cubicBezTo>
                  <a:pt x="3772337" y="-24429"/>
                  <a:pt x="4197602" y="48373"/>
                  <a:pt x="4443288" y="0"/>
                </a:cubicBezTo>
                <a:cubicBezTo>
                  <a:pt x="4666497" y="5915"/>
                  <a:pt x="5010282" y="-39465"/>
                  <a:pt x="5203901" y="0"/>
                </a:cubicBezTo>
                <a:cubicBezTo>
                  <a:pt x="5310510" y="9967"/>
                  <a:pt x="5735140" y="-49105"/>
                  <a:pt x="6031910" y="0"/>
                </a:cubicBezTo>
                <a:cubicBezTo>
                  <a:pt x="6261049" y="-96973"/>
                  <a:pt x="7185236" y="31892"/>
                  <a:pt x="7533881" y="0"/>
                </a:cubicBezTo>
                <a:cubicBezTo>
                  <a:pt x="7967092" y="-73230"/>
                  <a:pt x="8221313" y="250204"/>
                  <a:pt x="8328152" y="569789"/>
                </a:cubicBezTo>
                <a:cubicBezTo>
                  <a:pt x="8360801" y="848341"/>
                  <a:pt x="8343091" y="938631"/>
                  <a:pt x="8328152" y="1148332"/>
                </a:cubicBezTo>
                <a:cubicBezTo>
                  <a:pt x="8284957" y="1342879"/>
                  <a:pt x="8349048" y="1469200"/>
                  <a:pt x="8328152" y="1710024"/>
                </a:cubicBezTo>
                <a:cubicBezTo>
                  <a:pt x="8272569" y="1957337"/>
                  <a:pt x="8353163" y="2054537"/>
                  <a:pt x="8328152" y="2254865"/>
                </a:cubicBezTo>
                <a:cubicBezTo>
                  <a:pt x="8358363" y="2590354"/>
                  <a:pt x="7986183" y="2773184"/>
                  <a:pt x="7533881" y="2824655"/>
                </a:cubicBezTo>
                <a:cubicBezTo>
                  <a:pt x="7095033" y="2803473"/>
                  <a:pt x="6944375" y="2834681"/>
                  <a:pt x="6571079" y="2824655"/>
                </a:cubicBezTo>
                <a:cubicBezTo>
                  <a:pt x="6142160" y="2777586"/>
                  <a:pt x="5891133" y="2828464"/>
                  <a:pt x="5608279" y="2824655"/>
                </a:cubicBezTo>
                <a:cubicBezTo>
                  <a:pt x="5242598" y="2829321"/>
                  <a:pt x="5063828" y="2862330"/>
                  <a:pt x="4578079" y="2824655"/>
                </a:cubicBezTo>
                <a:cubicBezTo>
                  <a:pt x="4367870" y="2841948"/>
                  <a:pt x="4235937" y="2824366"/>
                  <a:pt x="4087051" y="2824655"/>
                </a:cubicBezTo>
                <a:cubicBezTo>
                  <a:pt x="3938165" y="2824944"/>
                  <a:pt x="3769784" y="2812042"/>
                  <a:pt x="3615279" y="2824655"/>
                </a:cubicBezTo>
                <a:cubicBezTo>
                  <a:pt x="3370020" y="2869440"/>
                  <a:pt x="2923854" y="2833505"/>
                  <a:pt x="2719872" y="2824655"/>
                </a:cubicBezTo>
                <a:cubicBezTo>
                  <a:pt x="2526738" y="2795309"/>
                  <a:pt x="2116541" y="2820746"/>
                  <a:pt x="1824467" y="2824655"/>
                </a:cubicBezTo>
                <a:cubicBezTo>
                  <a:pt x="1621500" y="2843217"/>
                  <a:pt x="1297657" y="2876649"/>
                  <a:pt x="794270" y="2824655"/>
                </a:cubicBezTo>
                <a:cubicBezTo>
                  <a:pt x="419219" y="2752048"/>
                  <a:pt x="150068" y="2564796"/>
                  <a:pt x="0" y="2254865"/>
                </a:cubicBezTo>
                <a:cubicBezTo>
                  <a:pt x="73058" y="2064459"/>
                  <a:pt x="-32795" y="1885641"/>
                  <a:pt x="0" y="1693173"/>
                </a:cubicBezTo>
                <a:cubicBezTo>
                  <a:pt x="51761" y="1499237"/>
                  <a:pt x="21350" y="1318373"/>
                  <a:pt x="0" y="1097779"/>
                </a:cubicBezTo>
                <a:cubicBezTo>
                  <a:pt x="-10103" y="860248"/>
                  <a:pt x="-65887" y="703058"/>
                  <a:pt x="0" y="569789"/>
                </a:cubicBezTo>
                <a:close/>
              </a:path>
              <a:path w="8328152" h="2824655" stroke="0" extrusionOk="0">
                <a:moveTo>
                  <a:pt x="0" y="569789"/>
                </a:moveTo>
                <a:cubicBezTo>
                  <a:pt x="32550" y="207208"/>
                  <a:pt x="411602" y="-106709"/>
                  <a:pt x="794270" y="0"/>
                </a:cubicBezTo>
                <a:cubicBezTo>
                  <a:pt x="1080818" y="-23663"/>
                  <a:pt x="1600010" y="-24450"/>
                  <a:pt x="1824467" y="0"/>
                </a:cubicBezTo>
                <a:cubicBezTo>
                  <a:pt x="2025499" y="-10540"/>
                  <a:pt x="2359770" y="-50547"/>
                  <a:pt x="2652477" y="0"/>
                </a:cubicBezTo>
                <a:cubicBezTo>
                  <a:pt x="2939049" y="46615"/>
                  <a:pt x="3278929" y="-4422"/>
                  <a:pt x="3480486" y="0"/>
                </a:cubicBezTo>
                <a:cubicBezTo>
                  <a:pt x="3650321" y="-2480"/>
                  <a:pt x="4176160" y="50788"/>
                  <a:pt x="4510684" y="0"/>
                </a:cubicBezTo>
                <a:cubicBezTo>
                  <a:pt x="4846424" y="47079"/>
                  <a:pt x="5146990" y="-9021"/>
                  <a:pt x="5406089" y="0"/>
                </a:cubicBezTo>
                <a:cubicBezTo>
                  <a:pt x="5678159" y="38923"/>
                  <a:pt x="6250332" y="-5555"/>
                  <a:pt x="6503684" y="0"/>
                </a:cubicBezTo>
                <a:cubicBezTo>
                  <a:pt x="6796718" y="39747"/>
                  <a:pt x="7196392" y="33125"/>
                  <a:pt x="7533881" y="0"/>
                </a:cubicBezTo>
                <a:cubicBezTo>
                  <a:pt x="7893363" y="-35320"/>
                  <a:pt x="8404216" y="251005"/>
                  <a:pt x="8328152" y="569789"/>
                </a:cubicBezTo>
                <a:cubicBezTo>
                  <a:pt x="8349373" y="739371"/>
                  <a:pt x="8293966" y="955731"/>
                  <a:pt x="8328152" y="1097779"/>
                </a:cubicBezTo>
                <a:cubicBezTo>
                  <a:pt x="8369185" y="1179594"/>
                  <a:pt x="8279851" y="1520158"/>
                  <a:pt x="8328152" y="1693173"/>
                </a:cubicBezTo>
                <a:cubicBezTo>
                  <a:pt x="8367880" y="1929393"/>
                  <a:pt x="8311002" y="1993392"/>
                  <a:pt x="8328152" y="2254865"/>
                </a:cubicBezTo>
                <a:cubicBezTo>
                  <a:pt x="8288666" y="2492034"/>
                  <a:pt x="7864805" y="2817090"/>
                  <a:pt x="7533881" y="2824655"/>
                </a:cubicBezTo>
                <a:cubicBezTo>
                  <a:pt x="7407275" y="2794670"/>
                  <a:pt x="6944113" y="2824820"/>
                  <a:pt x="6773267" y="2824655"/>
                </a:cubicBezTo>
                <a:cubicBezTo>
                  <a:pt x="6502511" y="2837463"/>
                  <a:pt x="6094395" y="2943199"/>
                  <a:pt x="5675674" y="2824655"/>
                </a:cubicBezTo>
                <a:cubicBezTo>
                  <a:pt x="5277896" y="2783228"/>
                  <a:pt x="5115180" y="2790458"/>
                  <a:pt x="4780269" y="2824655"/>
                </a:cubicBezTo>
                <a:cubicBezTo>
                  <a:pt x="4458226" y="2865360"/>
                  <a:pt x="4130174" y="2865860"/>
                  <a:pt x="3884863" y="2824655"/>
                </a:cubicBezTo>
                <a:cubicBezTo>
                  <a:pt x="3655472" y="2778052"/>
                  <a:pt x="3352160" y="2819681"/>
                  <a:pt x="2787269" y="2824655"/>
                </a:cubicBezTo>
                <a:cubicBezTo>
                  <a:pt x="2253170" y="2824698"/>
                  <a:pt x="2261146" y="2856477"/>
                  <a:pt x="1757072" y="2824655"/>
                </a:cubicBezTo>
                <a:cubicBezTo>
                  <a:pt x="1259354" y="2775843"/>
                  <a:pt x="963305" y="2888989"/>
                  <a:pt x="794270" y="2824655"/>
                </a:cubicBezTo>
                <a:cubicBezTo>
                  <a:pt x="349231" y="2856638"/>
                  <a:pt x="21487" y="2615462"/>
                  <a:pt x="0" y="2254865"/>
                </a:cubicBezTo>
                <a:cubicBezTo>
                  <a:pt x="26158" y="2076045"/>
                  <a:pt x="-38850" y="2007877"/>
                  <a:pt x="0" y="1693173"/>
                </a:cubicBezTo>
                <a:cubicBezTo>
                  <a:pt x="20228" y="1417003"/>
                  <a:pt x="9367" y="1420099"/>
                  <a:pt x="0" y="1148332"/>
                </a:cubicBezTo>
                <a:cubicBezTo>
                  <a:pt x="19149" y="873715"/>
                  <a:pt x="-7371" y="723358"/>
                  <a:pt x="0" y="569789"/>
                </a:cubicBezTo>
                <a:close/>
              </a:path>
              <a:path w="8328152" h="2824655" fill="none" stroke="0" extrusionOk="0">
                <a:moveTo>
                  <a:pt x="0" y="569789"/>
                </a:moveTo>
                <a:cubicBezTo>
                  <a:pt x="-38725" y="159982"/>
                  <a:pt x="439060" y="63655"/>
                  <a:pt x="794270" y="0"/>
                </a:cubicBezTo>
                <a:cubicBezTo>
                  <a:pt x="952342" y="26690"/>
                  <a:pt x="1292970" y="65929"/>
                  <a:pt x="1757072" y="0"/>
                </a:cubicBezTo>
                <a:cubicBezTo>
                  <a:pt x="2140175" y="24277"/>
                  <a:pt x="2178992" y="17902"/>
                  <a:pt x="2585081" y="0"/>
                </a:cubicBezTo>
                <a:cubicBezTo>
                  <a:pt x="2955155" y="-29975"/>
                  <a:pt x="3159843" y="-23132"/>
                  <a:pt x="3413091" y="0"/>
                </a:cubicBezTo>
                <a:cubicBezTo>
                  <a:pt x="3716066" y="-38169"/>
                  <a:pt x="4175284" y="18409"/>
                  <a:pt x="4443288" y="0"/>
                </a:cubicBezTo>
                <a:cubicBezTo>
                  <a:pt x="4674852" y="-31985"/>
                  <a:pt x="4935955" y="8330"/>
                  <a:pt x="5203901" y="0"/>
                </a:cubicBezTo>
                <a:cubicBezTo>
                  <a:pt x="5404689" y="-37822"/>
                  <a:pt x="5676511" y="4000"/>
                  <a:pt x="6031910" y="0"/>
                </a:cubicBezTo>
                <a:cubicBezTo>
                  <a:pt x="6356614" y="12569"/>
                  <a:pt x="7155231" y="58223"/>
                  <a:pt x="7533881" y="0"/>
                </a:cubicBezTo>
                <a:cubicBezTo>
                  <a:pt x="7860323" y="-92878"/>
                  <a:pt x="8348631" y="114970"/>
                  <a:pt x="8328152" y="569789"/>
                </a:cubicBezTo>
                <a:cubicBezTo>
                  <a:pt x="8365807" y="824271"/>
                  <a:pt x="8364497" y="960661"/>
                  <a:pt x="8328152" y="1148332"/>
                </a:cubicBezTo>
                <a:cubicBezTo>
                  <a:pt x="8295270" y="1366683"/>
                  <a:pt x="8320351" y="1458750"/>
                  <a:pt x="8328152" y="1710024"/>
                </a:cubicBezTo>
                <a:cubicBezTo>
                  <a:pt x="8315866" y="1911040"/>
                  <a:pt x="8338339" y="2046506"/>
                  <a:pt x="8328152" y="2254865"/>
                </a:cubicBezTo>
                <a:cubicBezTo>
                  <a:pt x="8403580" y="2619570"/>
                  <a:pt x="7955678" y="2792289"/>
                  <a:pt x="7533881" y="2824655"/>
                </a:cubicBezTo>
                <a:cubicBezTo>
                  <a:pt x="7111656" y="2794513"/>
                  <a:pt x="6951716" y="2861564"/>
                  <a:pt x="6571079" y="2824655"/>
                </a:cubicBezTo>
                <a:cubicBezTo>
                  <a:pt x="6239828" y="2814278"/>
                  <a:pt x="5967986" y="2807967"/>
                  <a:pt x="5608279" y="2824655"/>
                </a:cubicBezTo>
                <a:cubicBezTo>
                  <a:pt x="5246935" y="2789326"/>
                  <a:pt x="5075208" y="2759309"/>
                  <a:pt x="4578079" y="2824655"/>
                </a:cubicBezTo>
                <a:cubicBezTo>
                  <a:pt x="4069808" y="2843111"/>
                  <a:pt x="3879450" y="2762236"/>
                  <a:pt x="3615279" y="2824655"/>
                </a:cubicBezTo>
                <a:cubicBezTo>
                  <a:pt x="3418027" y="2872627"/>
                  <a:pt x="2902209" y="2787470"/>
                  <a:pt x="2719872" y="2824655"/>
                </a:cubicBezTo>
                <a:cubicBezTo>
                  <a:pt x="2553154" y="2818691"/>
                  <a:pt x="2049007" y="2813330"/>
                  <a:pt x="1824467" y="2824655"/>
                </a:cubicBezTo>
                <a:cubicBezTo>
                  <a:pt x="1582564" y="2817349"/>
                  <a:pt x="1243877" y="2808535"/>
                  <a:pt x="794270" y="2824655"/>
                </a:cubicBezTo>
                <a:cubicBezTo>
                  <a:pt x="368247" y="2809403"/>
                  <a:pt x="160929" y="2569111"/>
                  <a:pt x="0" y="2254865"/>
                </a:cubicBezTo>
                <a:cubicBezTo>
                  <a:pt x="49842" y="2031358"/>
                  <a:pt x="18907" y="1850553"/>
                  <a:pt x="0" y="1693173"/>
                </a:cubicBezTo>
                <a:cubicBezTo>
                  <a:pt x="14163" y="1537523"/>
                  <a:pt x="43405" y="1279071"/>
                  <a:pt x="0" y="1097779"/>
                </a:cubicBezTo>
                <a:cubicBezTo>
                  <a:pt x="-12541" y="890969"/>
                  <a:pt x="-87416" y="701880"/>
                  <a:pt x="0" y="569789"/>
                </a:cubicBezTo>
                <a:close/>
              </a:path>
              <a:path w="8328152" h="2824655" fill="none" stroke="0" extrusionOk="0">
                <a:moveTo>
                  <a:pt x="0" y="569789"/>
                </a:moveTo>
                <a:cubicBezTo>
                  <a:pt x="-18976" y="315204"/>
                  <a:pt x="362263" y="12209"/>
                  <a:pt x="794270" y="0"/>
                </a:cubicBezTo>
                <a:cubicBezTo>
                  <a:pt x="974412" y="11908"/>
                  <a:pt x="1358671" y="39341"/>
                  <a:pt x="1757072" y="0"/>
                </a:cubicBezTo>
                <a:cubicBezTo>
                  <a:pt x="2135450" y="17458"/>
                  <a:pt x="2188731" y="18658"/>
                  <a:pt x="2585081" y="0"/>
                </a:cubicBezTo>
                <a:cubicBezTo>
                  <a:pt x="2947574" y="-26483"/>
                  <a:pt x="3149066" y="27443"/>
                  <a:pt x="3413091" y="0"/>
                </a:cubicBezTo>
                <a:cubicBezTo>
                  <a:pt x="3794668" y="-61438"/>
                  <a:pt x="4222111" y="19425"/>
                  <a:pt x="4443288" y="0"/>
                </a:cubicBezTo>
                <a:cubicBezTo>
                  <a:pt x="4677310" y="-36209"/>
                  <a:pt x="4976752" y="24192"/>
                  <a:pt x="5203901" y="0"/>
                </a:cubicBezTo>
                <a:cubicBezTo>
                  <a:pt x="5390748" y="-8182"/>
                  <a:pt x="5716221" y="-22950"/>
                  <a:pt x="6031910" y="0"/>
                </a:cubicBezTo>
                <a:cubicBezTo>
                  <a:pt x="6280241" y="-51091"/>
                  <a:pt x="7165629" y="-4126"/>
                  <a:pt x="7533881" y="0"/>
                </a:cubicBezTo>
                <a:cubicBezTo>
                  <a:pt x="7893821" y="-121327"/>
                  <a:pt x="8307460" y="207650"/>
                  <a:pt x="8328152" y="569789"/>
                </a:cubicBezTo>
                <a:cubicBezTo>
                  <a:pt x="8371767" y="844531"/>
                  <a:pt x="8363723" y="947543"/>
                  <a:pt x="8328152" y="1148332"/>
                </a:cubicBezTo>
                <a:cubicBezTo>
                  <a:pt x="8285759" y="1340917"/>
                  <a:pt x="8338618" y="1449563"/>
                  <a:pt x="8328152" y="1710024"/>
                </a:cubicBezTo>
                <a:cubicBezTo>
                  <a:pt x="8296692" y="1946952"/>
                  <a:pt x="8342616" y="2074512"/>
                  <a:pt x="8328152" y="2254865"/>
                </a:cubicBezTo>
                <a:cubicBezTo>
                  <a:pt x="8419192" y="2549663"/>
                  <a:pt x="7966202" y="2878453"/>
                  <a:pt x="7533881" y="2824655"/>
                </a:cubicBezTo>
                <a:cubicBezTo>
                  <a:pt x="7085816" y="2836116"/>
                  <a:pt x="6960117" y="2816548"/>
                  <a:pt x="6571079" y="2824655"/>
                </a:cubicBezTo>
                <a:cubicBezTo>
                  <a:pt x="6215399" y="2793509"/>
                  <a:pt x="5877828" y="2828896"/>
                  <a:pt x="5608279" y="2824655"/>
                </a:cubicBezTo>
                <a:cubicBezTo>
                  <a:pt x="5231413" y="2817730"/>
                  <a:pt x="5076120" y="2817388"/>
                  <a:pt x="4578079" y="2824655"/>
                </a:cubicBezTo>
                <a:cubicBezTo>
                  <a:pt x="4439762" y="2816887"/>
                  <a:pt x="4334447" y="2828725"/>
                  <a:pt x="4096679" y="2824655"/>
                </a:cubicBezTo>
                <a:cubicBezTo>
                  <a:pt x="3858911" y="2820585"/>
                  <a:pt x="3854107" y="2823681"/>
                  <a:pt x="3615279" y="2824655"/>
                </a:cubicBezTo>
                <a:cubicBezTo>
                  <a:pt x="3420145" y="2907406"/>
                  <a:pt x="2870717" y="2784509"/>
                  <a:pt x="2719872" y="2824655"/>
                </a:cubicBezTo>
                <a:cubicBezTo>
                  <a:pt x="2497749" y="2852911"/>
                  <a:pt x="2106317" y="2869281"/>
                  <a:pt x="1824467" y="2824655"/>
                </a:cubicBezTo>
                <a:cubicBezTo>
                  <a:pt x="1572885" y="2824028"/>
                  <a:pt x="1351006" y="2832104"/>
                  <a:pt x="794270" y="2824655"/>
                </a:cubicBezTo>
                <a:cubicBezTo>
                  <a:pt x="390477" y="2727333"/>
                  <a:pt x="187159" y="2603443"/>
                  <a:pt x="0" y="2254865"/>
                </a:cubicBezTo>
                <a:cubicBezTo>
                  <a:pt x="29330" y="2068534"/>
                  <a:pt x="-48324" y="1858279"/>
                  <a:pt x="0" y="1693173"/>
                </a:cubicBezTo>
                <a:cubicBezTo>
                  <a:pt x="26033" y="1564725"/>
                  <a:pt x="9379" y="1339113"/>
                  <a:pt x="0" y="1097779"/>
                </a:cubicBezTo>
                <a:cubicBezTo>
                  <a:pt x="-24929" y="902948"/>
                  <a:pt x="-55586" y="692444"/>
                  <a:pt x="0" y="569789"/>
                </a:cubicBezTo>
                <a:close/>
              </a:path>
            </a:pathLst>
          </a:custGeom>
          <a:solidFill>
            <a:srgbClr val="FFFF00">
              <a:alpha val="94902"/>
            </a:srgbClr>
          </a:solidFill>
          <a:ln w="38100">
            <a:solidFill>
              <a:srgbClr val="002060"/>
            </a:solidFill>
            <a:extLst>
              <a:ext uri="{C807C97D-BFC1-408E-A445-0C87EB9F89A2}">
                <ask:lineSketchStyleProps xmlns:ask="http://schemas.microsoft.com/office/drawing/2018/sketchyshape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Mỗi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 3 </a:t>
            </a:r>
            <a:r>
              <a:rPr lang="en-US" sz="3200" kern="0" dirty="0" err="1">
                <a:solidFill>
                  <a:srgbClr val="000000"/>
                </a:solidFill>
                <a:latin typeface="UTM Avo" panose="02040603050506020204" pitchFamily="18" charset="0"/>
                <a:cs typeface="Calibri" panose="020F0502020204030204" pitchFamily="34" charset="0"/>
                <a:sym typeface="Arial"/>
              </a:rPr>
              <a:t>bạn</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nối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tiếp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trong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Một</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số</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nối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tiếp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trước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lớp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theo</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yêu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cầu</a:t>
            </a:r>
            <a:r>
              <a:rPr lang="en-US" sz="3200" kern="0" dirty="0">
                <a:solidFill>
                  <a:srgbClr val="000000"/>
                </a:solidFill>
                <a:latin typeface="UTM Avo" panose="02040603050506020204" pitchFamily="18" charset="0"/>
                <a:cs typeface="Calibri" panose="020F0502020204030204" pitchFamily="34" charset="0"/>
                <a:sym typeface="Arial"/>
              </a:rPr>
              <a:t>.</a:t>
            </a:r>
          </a:p>
        </p:txBody>
      </p:sp>
    </p:spTree>
    <p:extLst>
      <p:ext uri="{BB962C8B-B14F-4D97-AF65-F5344CB8AC3E}">
        <p14:creationId xmlns:p14="http://schemas.microsoft.com/office/powerpoint/2010/main" val="1939394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765787" y="1550567"/>
            <a:ext cx="8857280"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Tìm hiểu bài</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72883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a:extLst>
              <a:ext uri="{FF2B5EF4-FFF2-40B4-BE49-F238E27FC236}">
                <a16:creationId xmlns:a16="http://schemas.microsoft.com/office/drawing/2014/main" id="{52D57391-E826-3000-8A27-367B9067B83B}"/>
              </a:ext>
            </a:extLst>
          </p:cNvPr>
          <p:cNvSpPr txBox="1"/>
          <p:nvPr/>
        </p:nvSpPr>
        <p:spPr>
          <a:xfrm>
            <a:off x="549964" y="1588464"/>
            <a:ext cx="11111949" cy="4448013"/>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1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vi-VN" altLang="en-US" sz="3200" dirty="0">
                <a:solidFill>
                  <a:srgbClr val="FF0000"/>
                </a:solidFill>
                <a:latin typeface="UTM Avo" panose="02040603050506020204" pitchFamily="18" charset="0"/>
                <a:cs typeface="Times New Roman" pitchFamily="18" charset="0"/>
                <a:sym typeface="+mn-ea"/>
              </a:rPr>
              <a:t>Vào dịp chuẩn bị hội làng, ba anh em bạn nhỏ được biết thêm điều gì?</a:t>
            </a:r>
            <a:endParaRPr lang="de-DE" sz="3200" b="1" dirty="0">
              <a:solidFill>
                <a:srgbClr val="FF0000"/>
              </a:solidFill>
              <a:latin typeface="UTM Avo" panose="02040603050506020204" pitchFamily="18" charset="0"/>
              <a:cs typeface="Times New Roman" pitchFamily="18" charset="0"/>
            </a:endParaRPr>
          </a:p>
          <a:p>
            <a:pPr algn="just">
              <a:lnSpc>
                <a:spcPct val="150000"/>
              </a:lnSpc>
            </a:pPr>
            <a:r>
              <a:rPr lang="en-US" altLang="en-US" sz="3200" dirty="0">
                <a:solidFill>
                  <a:srgbClr val="7030A0"/>
                </a:solidFill>
                <a:latin typeface="UTM Avo" panose="02040603050506020204" pitchFamily="18" charset="0"/>
                <a:cs typeface="Times New Roman" panose="02020603050405020304" pitchFamily="18" charset="0"/>
              </a:rPr>
              <a:t>- </a:t>
            </a:r>
            <a:r>
              <a:rPr lang="vi-VN" altLang="en-US" sz="3200" dirty="0">
                <a:solidFill>
                  <a:srgbClr val="7030A0"/>
                </a:solidFill>
                <a:latin typeface="UTM Avo" panose="02040603050506020204" pitchFamily="18" charset="0"/>
                <a:cs typeface="Times New Roman" panose="02020603050405020304" pitchFamily="18" charset="0"/>
              </a:rPr>
              <a:t>Vào dịp chuẩn bị hội làng, ba anh em biết một di tích lịch sử của quê hương là Văn Chỉ. Đó là nơi thờ mười vị tiến sĩ của quê hương. Theo ông nội, di tích này đã được xây dựng từ cả trăm năm trước.</a:t>
            </a:r>
            <a:endParaRPr lang="en-GB" altLang="en-US" sz="32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84281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FFA9DEE-BEBA-D4DE-ED2A-EE19219771C2}"/>
              </a:ext>
            </a:extLst>
          </p:cNvPr>
          <p:cNvSpPr txBox="1"/>
          <p:nvPr/>
        </p:nvSpPr>
        <p:spPr>
          <a:xfrm>
            <a:off x="583199" y="721277"/>
            <a:ext cx="11315644" cy="1077218"/>
          </a:xfrm>
          <a:prstGeom prst="rect">
            <a:avLst/>
          </a:prstGeom>
          <a:noFill/>
        </p:spPr>
        <p:txBody>
          <a:bodyPr wrap="square" rtlCol="0" anchor="t">
            <a:spAutoFit/>
          </a:bodyPr>
          <a:lstStyle/>
          <a:p>
            <a:pPr algn="just"/>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2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de-DE" altLang="en-US" sz="3200" dirty="0">
                <a:solidFill>
                  <a:srgbClr val="FF0000"/>
                </a:solidFill>
                <a:latin typeface="UTM Avo" panose="02040603050506020204" pitchFamily="18" charset="0"/>
                <a:cs typeface="Times New Roman" pitchFamily="18" charset="0"/>
                <a:sym typeface="+mn-ea"/>
              </a:rPr>
              <a:t>Những câu nói nào cho thấy ba anh em rất có ý thức làm đẹp cho Văn Chỉ của làng?</a:t>
            </a:r>
            <a:endParaRPr lang="de-DE" sz="3200" b="1" dirty="0">
              <a:solidFill>
                <a:srgbClr val="FF0000"/>
              </a:solidFill>
              <a:latin typeface="UTM Avo" panose="02040603050506020204" pitchFamily="18" charset="0"/>
              <a:cs typeface="Times New Roman" pitchFamily="18" charset="0"/>
            </a:endParaRPr>
          </a:p>
        </p:txBody>
      </p:sp>
      <p:sp>
        <p:nvSpPr>
          <p:cNvPr id="4" name="Text Box 4">
            <a:extLst>
              <a:ext uri="{FF2B5EF4-FFF2-40B4-BE49-F238E27FC236}">
                <a16:creationId xmlns:a16="http://schemas.microsoft.com/office/drawing/2014/main" id="{5E3A915B-F773-181D-2522-C3EEFD273AFD}"/>
              </a:ext>
            </a:extLst>
          </p:cNvPr>
          <p:cNvSpPr txBox="1"/>
          <p:nvPr/>
        </p:nvSpPr>
        <p:spPr>
          <a:xfrm>
            <a:off x="583199" y="1798495"/>
            <a:ext cx="11315644" cy="4524315"/>
          </a:xfrm>
          <a:prstGeom prst="rect">
            <a:avLst/>
          </a:prstGeom>
          <a:noFill/>
        </p:spPr>
        <p:txBody>
          <a:bodyPr wrap="square" rtlCol="0" anchor="t">
            <a:spAutoFit/>
          </a:bodyPr>
          <a:lstStyle/>
          <a:p>
            <a:pPr algn="just"/>
            <a:r>
              <a:rPr lang="en-GB" altLang="en-US" sz="3200" dirty="0">
                <a:solidFill>
                  <a:srgbClr val="7030A0"/>
                </a:solidFill>
                <a:latin typeface="UTM Avo" panose="02040603050506020204" pitchFamily="18" charset="0"/>
                <a:cs typeface="Times New Roman" panose="02020603050405020304" pitchFamily="18" charset="0"/>
              </a:rPr>
              <a:t>- </a:t>
            </a:r>
            <a:r>
              <a:rPr lang="vi-VN" altLang="en-US" sz="3200" dirty="0">
                <a:solidFill>
                  <a:srgbClr val="7030A0"/>
                </a:solidFill>
                <a:latin typeface="UTM Avo" panose="02040603050506020204" pitchFamily="18" charset="0"/>
                <a:cs typeface="Times New Roman" panose="02020603050405020304" pitchFamily="18" charset="0"/>
              </a:rPr>
              <a:t>Những câu nói sau đây cho thấy ý thức làm đẹp cho Văn Chỉ của ba anh em:</a:t>
            </a:r>
          </a:p>
          <a:p>
            <a:pPr algn="just"/>
            <a:r>
              <a:rPr lang="vi-VN" altLang="en-US" sz="3200" dirty="0">
                <a:solidFill>
                  <a:srgbClr val="7030A0"/>
                </a:solidFill>
                <a:latin typeface="UTM Avo" panose="02040603050506020204" pitchFamily="18" charset="0"/>
                <a:cs typeface="Times New Roman" panose="02020603050405020304" pitchFamily="18" charset="0"/>
              </a:rPr>
              <a:t>- “Ông ơi, sao ven đường để cỏ mọc tốt thế này ạ?” (nhân vật Nguyên)</a:t>
            </a:r>
          </a:p>
          <a:p>
            <a:pPr algn="just"/>
            <a:r>
              <a:rPr lang="vi-VN" altLang="en-US" sz="3200" dirty="0">
                <a:solidFill>
                  <a:srgbClr val="7030A0"/>
                </a:solidFill>
                <a:latin typeface="UTM Avo" panose="02040603050506020204" pitchFamily="18" charset="0"/>
                <a:cs typeface="Times New Roman" panose="02020603050405020304" pitchFamily="18" charset="0"/>
              </a:rPr>
              <a:t>- “Chúng cháu muốn trồng thêm cây trạng nguyên, có được không, ông?” (nhân vật Nguyên)</a:t>
            </a:r>
          </a:p>
          <a:p>
            <a:pPr algn="just"/>
            <a:r>
              <a:rPr lang="vi-VN" altLang="en-US" sz="3200" dirty="0">
                <a:solidFill>
                  <a:srgbClr val="7030A0"/>
                </a:solidFill>
                <a:latin typeface="UTM Avo" panose="02040603050506020204" pitchFamily="18" charset="0"/>
                <a:cs typeface="Times New Roman" panose="02020603050405020304" pitchFamily="18" charset="0"/>
              </a:rPr>
              <a:t>- “Cây trạng nguyên có màu lá đỏ, sẽ rất đẹp.” (nhân vật tôi)</a:t>
            </a:r>
          </a:p>
          <a:p>
            <a:pPr algn="just"/>
            <a:r>
              <a:rPr lang="vi-VN" altLang="en-US" sz="3200" dirty="0">
                <a:solidFill>
                  <a:srgbClr val="7030A0"/>
                </a:solidFill>
                <a:latin typeface="UTM Avo" panose="02040603050506020204" pitchFamily="18" charset="0"/>
                <a:cs typeface="Times New Roman" panose="02020603050405020304" pitchFamily="18" charset="0"/>
              </a:rPr>
              <a:t>- “Hai anh được trồng cây, vậy cháu có được tưới cây không, ông?” (nhân vật bé Thư)</a:t>
            </a:r>
          </a:p>
        </p:txBody>
      </p:sp>
    </p:spTree>
    <p:extLst>
      <p:ext uri="{BB962C8B-B14F-4D97-AF65-F5344CB8AC3E}">
        <p14:creationId xmlns:p14="http://schemas.microsoft.com/office/powerpoint/2010/main" val="339825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1"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AEE749AC-E0D5-B296-3256-AC21B936A629}"/>
              </a:ext>
            </a:extLst>
          </p:cNvPr>
          <p:cNvSpPr txBox="1"/>
          <p:nvPr/>
        </p:nvSpPr>
        <p:spPr>
          <a:xfrm>
            <a:off x="388106" y="1557991"/>
            <a:ext cx="11435665" cy="3903504"/>
          </a:xfrm>
          <a:prstGeom prst="rect">
            <a:avLst/>
          </a:prstGeom>
          <a:noFill/>
        </p:spPr>
        <p:txBody>
          <a:bodyPr wrap="square" rtlCol="0" anchor="t">
            <a:spAutoFit/>
          </a:bodyPr>
          <a:lstStyle/>
          <a:p>
            <a:pPr algn="just">
              <a:lnSpc>
                <a:spcPct val="150000"/>
              </a:lnSpc>
            </a:pPr>
            <a:r>
              <a:rPr lang="en-GB" altLang="en-US" sz="2800" dirty="0" err="1">
                <a:solidFill>
                  <a:srgbClr val="FF0000"/>
                </a:solidFill>
                <a:latin typeface="UTM Avo" panose="02040603050506020204" pitchFamily="18" charset="0"/>
                <a:cs typeface="Times New Roman" panose="02020603050405020304" pitchFamily="18" charset="0"/>
                <a:sym typeface="+mn-ea"/>
              </a:rPr>
              <a:t>Câu</a:t>
            </a:r>
            <a:r>
              <a:rPr lang="en-GB" altLang="en-US" sz="2800" dirty="0">
                <a:solidFill>
                  <a:srgbClr val="FF0000"/>
                </a:solidFill>
                <a:latin typeface="UTM Avo" panose="02040603050506020204" pitchFamily="18" charset="0"/>
                <a:cs typeface="Times New Roman" panose="02020603050405020304" pitchFamily="18" charset="0"/>
                <a:sym typeface="+mn-ea"/>
              </a:rPr>
              <a:t> 3: </a:t>
            </a:r>
            <a:r>
              <a:rPr lang="vi-VN" altLang="en-US" sz="2800" dirty="0">
                <a:solidFill>
                  <a:srgbClr val="FF0000"/>
                </a:solidFill>
                <a:latin typeface="UTM Avo" panose="02040603050506020204" pitchFamily="18" charset="0"/>
                <a:cs typeface="Times New Roman" panose="02020603050405020304" pitchFamily="18" charset="0"/>
                <a:sym typeface="+mn-ea"/>
              </a:rPr>
              <a:t>Ý thức làm đẹp cho Văn Chỉ được thể hiện qua những hành động nào của ba anh em?</a:t>
            </a:r>
            <a:endParaRPr lang="de-DE" sz="2800" b="1" dirty="0">
              <a:solidFill>
                <a:srgbClr val="FF0000"/>
              </a:solidFill>
              <a:latin typeface="UTM Avo" panose="02040603050506020204" pitchFamily="18" charset="0"/>
              <a:cs typeface="Times New Roman" pitchFamily="18" charset="0"/>
            </a:endParaRPr>
          </a:p>
          <a:p>
            <a:pPr algn="just">
              <a:lnSpc>
                <a:spcPct val="150000"/>
              </a:lnSpc>
            </a:pPr>
            <a:r>
              <a:rPr lang="en-US" sz="2800" kern="100" dirty="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vi-VN" sz="2800" kern="100" dirty="0">
                <a:solidFill>
                  <a:srgbClr val="7030A0"/>
                </a:solidFill>
                <a:latin typeface="UTM Avo" panose="02040603050506020204" pitchFamily="18" charset="0"/>
                <a:ea typeface="Times New Roman" panose="02020603050405020304" pitchFamily="18" charset="0"/>
                <a:cs typeface="Times New Roman" panose="02020603050405020304" pitchFamily="18" charset="0"/>
              </a:rPr>
              <a:t>Ý thức làm đẹp cho Văn Chỉ của ba anh em thể hiện qua việc hăng say lao động: Cùng mọi người phát sạch cỏ, rạch đất hai bên đường thành rãnh nhỏ để trồng dãy tóc tiên; đào hai hố nhỏ ở đầu mỗi dãy tóc tiên để trồng hai cây trạng nguyên; múc nước tưới cho mấy gốc cây mới trồng.</a:t>
            </a:r>
            <a:endParaRPr lang="en-GB" altLang="en-US" sz="28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12382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DFCB8ABF-57B3-95ED-B776-C9AB858BAA98}"/>
              </a:ext>
            </a:extLst>
          </p:cNvPr>
          <p:cNvSpPr txBox="1"/>
          <p:nvPr/>
        </p:nvSpPr>
        <p:spPr>
          <a:xfrm>
            <a:off x="540025" y="938323"/>
            <a:ext cx="11189520" cy="5186676"/>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4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de-DE" altLang="en-US" sz="3200" dirty="0">
                <a:solidFill>
                  <a:srgbClr val="FF0000"/>
                </a:solidFill>
                <a:latin typeface="UTM Avo" panose="02040603050506020204" pitchFamily="18" charset="0"/>
                <a:cs typeface="Times New Roman" pitchFamily="18" charset="0"/>
                <a:sym typeface="+mn-ea"/>
              </a:rPr>
              <a:t>Em có suy nghĩ gì về hình ảnh những “bông hoa” trạng nguyên ở cuối bài? </a:t>
            </a:r>
            <a:endParaRPr lang="de-DE" sz="3200" b="1" dirty="0">
              <a:solidFill>
                <a:srgbClr val="FF0000"/>
              </a:solidFill>
              <a:latin typeface="UTM Avo" panose="02040603050506020204" pitchFamily="18" charset="0"/>
              <a:cs typeface="Times New Roman" pitchFamily="18" charset="0"/>
            </a:endParaRPr>
          </a:p>
          <a:p>
            <a:pPr algn="just">
              <a:lnSpc>
                <a:spcPct val="150000"/>
              </a:lnSpc>
            </a:pPr>
            <a:r>
              <a:rPr lang="en-GB" altLang="en-US" sz="3200" dirty="0">
                <a:solidFill>
                  <a:srgbClr val="7030A0"/>
                </a:solidFill>
                <a:latin typeface="UTM Avo" panose="02040603050506020204" pitchFamily="18" charset="0"/>
                <a:cs typeface="Times New Roman" panose="02020603050405020304" pitchFamily="18" charset="0"/>
              </a:rPr>
              <a:t>- H</a:t>
            </a:r>
            <a:r>
              <a:rPr lang="vi-VN" sz="3200" dirty="0">
                <a:solidFill>
                  <a:srgbClr val="7030A0"/>
                </a:solidFill>
                <a:latin typeface="UTM Avo" panose="02040603050506020204" pitchFamily="18" charset="0"/>
              </a:rPr>
              <a:t>ình ảnh bông hoa trạng nguyên ở cuối bài đọc không chỉ là hình ảnh đẹp của cây mà tên “trạng nguyên” và màu đỏ của lá (được gọi là “hoa”) còn tượng trưng cho truyền thống hiếu học, niềm tự hào, cho ý thức hướng về nguồn cội của các bạn nhỏ trong câu chuyện.</a:t>
            </a:r>
            <a:endParaRPr lang="en-GB" altLang="en-US" sz="32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90454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8A49B676-7384-77A7-B00E-65FD0168CC0B}"/>
              </a:ext>
            </a:extLst>
          </p:cNvPr>
          <p:cNvSpPr txBox="1"/>
          <p:nvPr/>
        </p:nvSpPr>
        <p:spPr>
          <a:xfrm>
            <a:off x="540025" y="1723629"/>
            <a:ext cx="11111949" cy="2970685"/>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5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vi-VN" altLang="en-US" sz="3200" dirty="0">
                <a:solidFill>
                  <a:srgbClr val="FF0000"/>
                </a:solidFill>
                <a:latin typeface="UTM Avo" panose="02040603050506020204" pitchFamily="18" charset="0"/>
                <a:cs typeface="Times New Roman" pitchFamily="18" charset="0"/>
                <a:sym typeface="+mn-ea"/>
              </a:rPr>
              <a:t>Em học được điều gì từ các bạn nhỏ trong câu chuyện? </a:t>
            </a:r>
            <a:endParaRPr lang="de-DE" sz="3200" b="1" dirty="0">
              <a:solidFill>
                <a:srgbClr val="FF0000"/>
              </a:solidFill>
              <a:latin typeface="UTM Avo" panose="02040603050506020204" pitchFamily="18" charset="0"/>
              <a:cs typeface="Times New Roman" pitchFamily="18" charset="0"/>
            </a:endParaRP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a:t>
            </a:r>
            <a:r>
              <a:rPr lang="vi-VN" altLang="en-US" sz="3200">
                <a:solidFill>
                  <a:srgbClr val="7030A0"/>
                </a:solidFill>
                <a:latin typeface="UTM Avo" panose="02040603050506020204" pitchFamily="18" charset="0"/>
                <a:cs typeface="Times New Roman" panose="02020603050405020304" pitchFamily="18" charset="0"/>
              </a:rPr>
              <a:t>Các </a:t>
            </a:r>
            <a:r>
              <a:rPr lang="vi-VN" altLang="en-US" sz="3200" dirty="0">
                <a:solidFill>
                  <a:srgbClr val="7030A0"/>
                </a:solidFill>
                <a:latin typeface="UTM Avo" panose="02040603050506020204" pitchFamily="18" charset="0"/>
                <a:cs typeface="Times New Roman" panose="02020603050405020304" pitchFamily="18" charset="0"/>
              </a:rPr>
              <a:t>bạn nhỏ trong câu chuyện là những thiếu nhi yêu quê hương, chăm chỉ, trách nhiệm, có ý thức bảo vệ di tích lịch sử của quê hương.</a:t>
            </a:r>
          </a:p>
        </p:txBody>
      </p:sp>
    </p:spTree>
    <p:extLst>
      <p:ext uri="{BB962C8B-B14F-4D97-AF65-F5344CB8AC3E}">
        <p14:creationId xmlns:p14="http://schemas.microsoft.com/office/powerpoint/2010/main" val="353311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1970689" y="1585374"/>
            <a:ext cx="8576441" cy="2817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nâng cao</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098800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591161" y="685828"/>
            <a:ext cx="8857280" cy="1339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0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Thi đọc diễn cảm</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06F5638-482B-E1EB-109E-E2D3A1329ADA}"/>
              </a:ext>
            </a:extLst>
          </p:cNvPr>
          <p:cNvPicPr>
            <a:picLocks noChangeAspect="1"/>
          </p:cNvPicPr>
          <p:nvPr/>
        </p:nvPicPr>
        <p:blipFill>
          <a:blip r:embed="rId3"/>
          <a:stretch>
            <a:fillRect/>
          </a:stretch>
        </p:blipFill>
        <p:spPr>
          <a:xfrm>
            <a:off x="2383038" y="3020458"/>
            <a:ext cx="7620660" cy="3043387"/>
          </a:xfrm>
          <a:prstGeom prst="rect">
            <a:avLst/>
          </a:prstGeom>
        </p:spPr>
      </p:pic>
    </p:spTree>
    <p:extLst>
      <p:ext uri="{BB962C8B-B14F-4D97-AF65-F5344CB8AC3E}">
        <p14:creationId xmlns:p14="http://schemas.microsoft.com/office/powerpoint/2010/main" val="320302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19853E-3929-7515-FE66-0A9B9C5848A2}"/>
              </a:ext>
            </a:extLst>
          </p:cNvPr>
          <p:cNvPicPr>
            <a:picLocks noChangeAspect="1"/>
          </p:cNvPicPr>
          <p:nvPr/>
        </p:nvPicPr>
        <p:blipFill>
          <a:blip r:embed="rId4"/>
          <a:stretch>
            <a:fillRect/>
          </a:stretch>
        </p:blipFill>
        <p:spPr>
          <a:xfrm>
            <a:off x="3484179" y="1586784"/>
            <a:ext cx="613689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B069D39-1B2D-16DF-2C1D-588367382E92}"/>
              </a:ext>
            </a:extLst>
          </p:cNvPr>
          <p:cNvSpPr txBox="1"/>
          <p:nvPr/>
        </p:nvSpPr>
        <p:spPr>
          <a:xfrm>
            <a:off x="73573" y="1686762"/>
            <a:ext cx="12044854" cy="3031086"/>
          </a:xfrm>
          <a:prstGeom prst="rect">
            <a:avLst/>
          </a:prstGeom>
          <a:noFill/>
        </p:spPr>
        <p:txBody>
          <a:bodyPr wrap="square" rtlCol="0" anchor="t">
            <a:spAutoFit/>
          </a:bodyPr>
          <a:lstStyle/>
          <a:p>
            <a:pPr algn="just">
              <a:lnSpc>
                <a:spcPct val="150000"/>
              </a:lnSpc>
            </a:pPr>
            <a:r>
              <a:rPr lang="en-US" altLang="en-US" sz="2600" dirty="0">
                <a:solidFill>
                  <a:srgbClr val="7030A0"/>
                </a:solidFill>
                <a:latin typeface="UTM Avo" panose="02040603050506020204" pitchFamily="18" charset="0"/>
                <a:cs typeface="Times New Roman" panose="02020603050405020304" pitchFamily="18" charset="0"/>
                <a:sym typeface="+mn-ea"/>
              </a:rPr>
              <a:t>	</a:t>
            </a:r>
            <a:r>
              <a:rPr lang="vi-VN" altLang="en-US" sz="2600" dirty="0">
                <a:solidFill>
                  <a:srgbClr val="7030A0"/>
                </a:solidFill>
                <a:latin typeface="UTM Avo" panose="02040603050506020204" pitchFamily="18" charset="0"/>
                <a:cs typeface="Times New Roman" panose="02020603050405020304" pitchFamily="18" charset="0"/>
                <a:sym typeface="+mn-ea"/>
              </a:rPr>
              <a:t>Bây giờ, / đường vào Văn Chỉ / đã phong quang hơn hẳn. // Hai bên đường, / hàng hoa tóc tiên / rực rỡ khoe sắc / đón bước chân khách tham quan. // Hai cây trạng nguyên trước gian bên / cũng xoè những tán lá đỏ / như những cánh hoa tươi thắm. // Màu đỏ rực rỡ của những bông hoa ấy // như nhắc nhở chúng tôi về truyền thống vẻ vang của quê nhà.//</a:t>
            </a:r>
            <a:endParaRPr lang="en-GB" altLang="en-US" sz="26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83642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DF07F2E-6C48-0459-A26D-EE036F399D76}"/>
              </a:ext>
            </a:extLst>
          </p:cNvPr>
          <p:cNvPicPr>
            <a:picLocks noChangeAspect="1"/>
          </p:cNvPicPr>
          <p:nvPr/>
        </p:nvPicPr>
        <p:blipFill>
          <a:blip r:embed="rId3"/>
          <a:stretch>
            <a:fillRect/>
          </a:stretch>
        </p:blipFill>
        <p:spPr>
          <a:xfrm>
            <a:off x="1725561" y="1804801"/>
            <a:ext cx="8878529" cy="2339496"/>
          </a:xfrm>
          <a:prstGeom prst="rect">
            <a:avLst/>
          </a:prstGeom>
        </p:spPr>
      </p:pic>
    </p:spTree>
    <p:extLst>
      <p:ext uri="{BB962C8B-B14F-4D97-AF65-F5344CB8AC3E}">
        <p14:creationId xmlns:p14="http://schemas.microsoft.com/office/powerpoint/2010/main" val="3712305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2144110" y="489061"/>
            <a:ext cx="8576441" cy="146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Vận dụng</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719D5FF-48DE-A416-77B1-5D01E7E19253}"/>
              </a:ext>
            </a:extLst>
          </p:cNvPr>
          <p:cNvSpPr txBox="1"/>
          <p:nvPr/>
        </p:nvSpPr>
        <p:spPr>
          <a:xfrm>
            <a:off x="249421" y="4344521"/>
            <a:ext cx="11693158" cy="8374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dirty="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 </a:t>
            </a:r>
            <a:r>
              <a:rPr lang="vi-VN" sz="3600" kern="0" dirty="0">
                <a:solidFill>
                  <a:srgbClr val="7030A0"/>
                </a:solidFill>
                <a:latin typeface="UTM Avo" panose="02040603050506020204" pitchFamily="18" charset="0"/>
                <a:ea typeface="Times New Roman" panose="02020603050405020304" pitchFamily="18" charset="0"/>
                <a:cs typeface="Times New Roman" panose="02020603050405020304" pitchFamily="18" charset="0"/>
              </a:rPr>
              <a:t>Em mong muốn làm điều gì để làm đẹp cho quê hương?</a:t>
            </a:r>
            <a:endParaRPr lang="en-US" sz="36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A9D0E75-2648-8D5A-88A8-77B4408603D6}"/>
              </a:ext>
            </a:extLst>
          </p:cNvPr>
          <p:cNvSpPr txBox="1"/>
          <p:nvPr/>
        </p:nvSpPr>
        <p:spPr>
          <a:xfrm>
            <a:off x="249421" y="2447440"/>
            <a:ext cx="11693158" cy="1668470"/>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vi-VN" sz="3600" kern="0" dirty="0">
                <a:solidFill>
                  <a:srgbClr val="FF0000"/>
                </a:solidFill>
                <a:latin typeface="UTM Avo" panose="02040603050506020204" pitchFamily="18" charset="0"/>
                <a:ea typeface="Times New Roman" panose="02020603050405020304" pitchFamily="18" charset="0"/>
                <a:cs typeface="Times New Roman" panose="02020603050405020304" pitchFamily="18" charset="0"/>
              </a:rPr>
              <a:t>Em biết được điều gì sau khi học bài đọc Hoa trạng nguyên? </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16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1454478" y="1126200"/>
            <a:ext cx="10065026" cy="4339650"/>
          </a:xfrm>
          <a:prstGeom prst="rect">
            <a:avLst/>
          </a:prstGeom>
          <a:noFill/>
        </p:spPr>
        <p:txBody>
          <a:bodyPr wrap="square" rtlCol="0">
            <a:spAutoFit/>
          </a:bodyPr>
          <a:lstStyle/>
          <a:p>
            <a:pPr algn="ct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Chúc</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các</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em</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học</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tốt</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a:t>
            </a:r>
          </a:p>
        </p:txBody>
      </p:sp>
    </p:spTree>
    <p:extLst>
      <p:ext uri="{BB962C8B-B14F-4D97-AF65-F5344CB8AC3E}">
        <p14:creationId xmlns:p14="http://schemas.microsoft.com/office/powerpoint/2010/main" val="1037852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DC1C4-B4FD-27EF-43E8-A656E174F65F}"/>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8CCBA4ED-B149-383D-70E1-8ADCF0F55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Hình ảnh 3">
            <a:extLst>
              <a:ext uri="{FF2B5EF4-FFF2-40B4-BE49-F238E27FC236}">
                <a16:creationId xmlns:a16="http://schemas.microsoft.com/office/drawing/2014/main" id="{2EDEBAF0-4AD6-2266-02CF-C124F0820D91}"/>
              </a:ext>
            </a:extLst>
          </p:cNvPr>
          <p:cNvPicPr>
            <a:picLocks noChangeAspect="1"/>
          </p:cNvPicPr>
          <p:nvPr/>
        </p:nvPicPr>
        <p:blipFill>
          <a:blip r:embed="rId3"/>
          <a:stretch>
            <a:fillRect/>
          </a:stretch>
        </p:blipFill>
        <p:spPr>
          <a:xfrm>
            <a:off x="696190" y="810491"/>
            <a:ext cx="5578991" cy="5143500"/>
          </a:xfrm>
          <a:prstGeom prst="rect">
            <a:avLst/>
          </a:prstGeom>
        </p:spPr>
      </p:pic>
      <p:sp>
        <p:nvSpPr>
          <p:cNvPr id="5" name="Rectangle: Diagonal Corners Rounded 8">
            <a:extLst>
              <a:ext uri="{FF2B5EF4-FFF2-40B4-BE49-F238E27FC236}">
                <a16:creationId xmlns:a16="http://schemas.microsoft.com/office/drawing/2014/main" id="{DFB9BE4B-350E-7D87-BE5F-659A71139FC2}"/>
              </a:ext>
            </a:extLst>
          </p:cNvPr>
          <p:cNvSpPr/>
          <p:nvPr/>
        </p:nvSpPr>
        <p:spPr>
          <a:xfrm>
            <a:off x="7597750" y="259773"/>
            <a:ext cx="4247886" cy="3636818"/>
          </a:xfrm>
          <a:custGeom>
            <a:avLst/>
            <a:gdLst>
              <a:gd name="connsiteX0" fmla="*/ 833147 w 9372600"/>
              <a:gd name="connsiteY0" fmla="*/ 0 h 4998781"/>
              <a:gd name="connsiteX1" fmla="*/ 9372600 w 9372600"/>
              <a:gd name="connsiteY1" fmla="*/ 0 h 4998781"/>
              <a:gd name="connsiteX2" fmla="*/ 9372600 w 9372600"/>
              <a:gd name="connsiteY2" fmla="*/ 0 h 4998781"/>
              <a:gd name="connsiteX3" fmla="*/ 9372600 w 9372600"/>
              <a:gd name="connsiteY3" fmla="*/ 4165634 h 4998781"/>
              <a:gd name="connsiteX4" fmla="*/ 8539453 w 9372600"/>
              <a:gd name="connsiteY4" fmla="*/ 4998781 h 4998781"/>
              <a:gd name="connsiteX5" fmla="*/ 0 w 9372600"/>
              <a:gd name="connsiteY5" fmla="*/ 4998781 h 4998781"/>
              <a:gd name="connsiteX6" fmla="*/ 0 w 9372600"/>
              <a:gd name="connsiteY6" fmla="*/ 4998781 h 4998781"/>
              <a:gd name="connsiteX7" fmla="*/ 0 w 9372600"/>
              <a:gd name="connsiteY7" fmla="*/ 833147 h 4998781"/>
              <a:gd name="connsiteX8" fmla="*/ 833147 w 9372600"/>
              <a:gd name="connsiteY8" fmla="*/ 0 h 499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4998781" fill="none" extrusionOk="0">
                <a:moveTo>
                  <a:pt x="833147" y="0"/>
                </a:moveTo>
                <a:cubicBezTo>
                  <a:pt x="4520346" y="78011"/>
                  <a:pt x="7427953" y="21937"/>
                  <a:pt x="9372600" y="0"/>
                </a:cubicBezTo>
                <a:lnTo>
                  <a:pt x="9372600" y="0"/>
                </a:lnTo>
                <a:cubicBezTo>
                  <a:pt x="9527072" y="1446287"/>
                  <a:pt x="9538226" y="2904194"/>
                  <a:pt x="9372600" y="4165634"/>
                </a:cubicBezTo>
                <a:cubicBezTo>
                  <a:pt x="9382784" y="4613098"/>
                  <a:pt x="8988603" y="4997957"/>
                  <a:pt x="8539453" y="4998781"/>
                </a:cubicBezTo>
                <a:cubicBezTo>
                  <a:pt x="5903630" y="4853697"/>
                  <a:pt x="3540830" y="5033860"/>
                  <a:pt x="0" y="4998781"/>
                </a:cubicBezTo>
                <a:lnTo>
                  <a:pt x="0" y="4998781"/>
                </a:lnTo>
                <a:cubicBezTo>
                  <a:pt x="42204" y="3300547"/>
                  <a:pt x="161297" y="2843963"/>
                  <a:pt x="0" y="833147"/>
                </a:cubicBezTo>
                <a:cubicBezTo>
                  <a:pt x="67982" y="381695"/>
                  <a:pt x="374720" y="20663"/>
                  <a:pt x="833147" y="0"/>
                </a:cubicBezTo>
                <a:close/>
              </a:path>
              <a:path w="9372600" h="4998781" stroke="0" extrusionOk="0">
                <a:moveTo>
                  <a:pt x="833147" y="0"/>
                </a:moveTo>
                <a:cubicBezTo>
                  <a:pt x="1704425" y="-16420"/>
                  <a:pt x="7134999" y="-157111"/>
                  <a:pt x="9372600" y="0"/>
                </a:cubicBezTo>
                <a:lnTo>
                  <a:pt x="9372600" y="0"/>
                </a:lnTo>
                <a:cubicBezTo>
                  <a:pt x="9508690" y="1000791"/>
                  <a:pt x="9255313" y="3201043"/>
                  <a:pt x="9372600" y="4165634"/>
                </a:cubicBezTo>
                <a:cubicBezTo>
                  <a:pt x="9352888" y="4682904"/>
                  <a:pt x="9006800" y="5003680"/>
                  <a:pt x="8539453" y="4998781"/>
                </a:cubicBezTo>
                <a:cubicBezTo>
                  <a:pt x="6556428" y="4881286"/>
                  <a:pt x="2804782" y="5080403"/>
                  <a:pt x="0" y="4998781"/>
                </a:cubicBezTo>
                <a:lnTo>
                  <a:pt x="0" y="4998781"/>
                </a:lnTo>
                <a:cubicBezTo>
                  <a:pt x="-46332" y="4126446"/>
                  <a:pt x="133940" y="2502907"/>
                  <a:pt x="0" y="833147"/>
                </a:cubicBezTo>
                <a:cubicBezTo>
                  <a:pt x="4668" y="367407"/>
                  <a:pt x="391077" y="1692"/>
                  <a:pt x="833147" y="0"/>
                </a:cubicBezTo>
                <a:close/>
              </a:path>
            </a:pathLst>
          </a:custGeom>
          <a:solidFill>
            <a:schemeClr val="accent4">
              <a:lumMod val="20000"/>
              <a:lumOff val="80000"/>
              <a:alpha val="81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buClrTx/>
              <a:buSzTx/>
              <a:buFontTx/>
              <a:buNone/>
              <a:defRPr/>
            </a:pPr>
            <a:r>
              <a:rPr kumimoji="0" lang="en-US" sz="2800" b="1" i="0" u="none" strike="noStrike" kern="1200" cap="none" spc="0" normalizeH="0" baseline="0" noProof="0" dirty="0">
                <a:ln>
                  <a:noFill/>
                </a:ln>
                <a:solidFill>
                  <a:srgbClr val="FF0000"/>
                </a:solidFill>
                <a:effectLst/>
                <a:uLnTx/>
                <a:uFillTx/>
                <a:latin typeface="UTM Avo" panose="02040603050506020204" pitchFamily="18" charset="0"/>
                <a:ea typeface="Cambria" panose="02040503050406030204" pitchFamily="18" charset="0"/>
                <a:cs typeface="LNTH-LuoLuoNotangYuanTi 1" pitchFamily="2" charset="-128"/>
              </a:rPr>
              <a:t>Trao </a:t>
            </a:r>
            <a:r>
              <a:rPr kumimoji="0" lang="en-US" sz="2800" b="1" i="0" u="none" strike="noStrike" kern="1200" cap="none" spc="0" normalizeH="0" baseline="0" noProof="0" dirty="0" err="1">
                <a:ln>
                  <a:noFill/>
                </a:ln>
                <a:solidFill>
                  <a:srgbClr val="FF0000"/>
                </a:solidFill>
                <a:effectLst/>
                <a:uLnTx/>
                <a:uFillTx/>
                <a:latin typeface="UTM Avo" panose="02040603050506020204" pitchFamily="18" charset="0"/>
                <a:ea typeface="Cambria" panose="02040503050406030204" pitchFamily="18" charset="0"/>
                <a:cs typeface="LNTH-LuoLuoNotangYuanTi 1" pitchFamily="2" charset="-128"/>
              </a:rPr>
              <a:t>đổi</a:t>
            </a:r>
            <a:r>
              <a:rPr kumimoji="0" lang="en-US" sz="2800" b="1" i="0" u="none" strike="noStrike" kern="1200" cap="none" spc="0" normalizeH="0" noProof="0" dirty="0">
                <a:ln>
                  <a:noFill/>
                </a:ln>
                <a:solidFill>
                  <a:srgbClr val="FF0000"/>
                </a:solidFill>
                <a:effectLst/>
                <a:uLnTx/>
                <a:uFillTx/>
                <a:latin typeface="UTM Avo" panose="02040603050506020204" pitchFamily="18" charset="0"/>
                <a:ea typeface="Cambria" panose="02040503050406030204" pitchFamily="18" charset="0"/>
                <a:cs typeface="LNTH-LuoLuoNotangYuanTi 1" pitchFamily="2" charset="-128"/>
              </a:rPr>
              <a:t> </a:t>
            </a:r>
            <a:r>
              <a:rPr kumimoji="0" lang="en-US" sz="2800" b="1" i="0" u="none" strike="noStrike" kern="1200" cap="none" spc="0" normalizeH="0" noProof="0" dirty="0" err="1">
                <a:ln>
                  <a:noFill/>
                </a:ln>
                <a:solidFill>
                  <a:srgbClr val="FF0000"/>
                </a:solidFill>
                <a:effectLst/>
                <a:uLnTx/>
                <a:uFillTx/>
                <a:latin typeface="UTM Avo" panose="02040603050506020204" pitchFamily="18" charset="0"/>
                <a:ea typeface="Cambria" panose="02040503050406030204" pitchFamily="18" charset="0"/>
                <a:cs typeface="LNTH-LuoLuoNotangYuanTi 1" pitchFamily="2" charset="-128"/>
              </a:rPr>
              <a:t>cặp</a:t>
            </a:r>
            <a:r>
              <a:rPr kumimoji="0" lang="en-US" sz="2800" b="1" i="0" u="none" strike="noStrike" kern="1200" cap="none" spc="0" normalizeH="0" noProof="0" dirty="0">
                <a:ln>
                  <a:noFill/>
                </a:ln>
                <a:solidFill>
                  <a:srgbClr val="FF0000"/>
                </a:solidFill>
                <a:effectLst/>
                <a:uLnTx/>
                <a:uFillTx/>
                <a:latin typeface="UTM Avo" panose="02040603050506020204" pitchFamily="18" charset="0"/>
                <a:ea typeface="Cambria" panose="02040503050406030204" pitchFamily="18" charset="0"/>
                <a:cs typeface="LNTH-LuoLuoNotangYuanTi 1" pitchFamily="2" charset="-128"/>
              </a:rPr>
              <a:t> </a:t>
            </a:r>
            <a:r>
              <a:rPr kumimoji="0" lang="en-US" sz="2800" b="1" i="0" u="none" strike="noStrike" kern="1200" cap="none" spc="0" normalizeH="0" noProof="0" dirty="0" err="1">
                <a:ln>
                  <a:noFill/>
                </a:ln>
                <a:solidFill>
                  <a:srgbClr val="FF0000"/>
                </a:solidFill>
                <a:effectLst/>
                <a:uLnTx/>
                <a:uFillTx/>
                <a:latin typeface="UTM Avo" panose="02040603050506020204" pitchFamily="18" charset="0"/>
                <a:ea typeface="Cambria" panose="02040503050406030204" pitchFamily="18" charset="0"/>
                <a:cs typeface="LNTH-LuoLuoNotangYuanTi 1" pitchFamily="2" charset="-128"/>
              </a:rPr>
              <a:t>đôi</a:t>
            </a:r>
            <a:r>
              <a:rPr kumimoji="0" lang="en-US" sz="2800" b="1" i="0" u="none" strike="noStrike" kern="1200" cap="none" spc="0" normalizeH="0" baseline="0" noProof="0" dirty="0">
                <a:ln>
                  <a:noFill/>
                </a:ln>
                <a:solidFill>
                  <a:srgbClr val="FF0000"/>
                </a:solidFill>
                <a:effectLst/>
                <a:uLnTx/>
                <a:uFillTx/>
                <a:latin typeface="UTM Avo" panose="02040603050506020204" pitchFamily="18" charset="0"/>
                <a:ea typeface="Cambria" panose="02040503050406030204" pitchFamily="18" charset="0"/>
                <a:cs typeface="LNTH-LuoLuoNotangYuanTi 1" pitchFamily="2" charset="-128"/>
              </a:rPr>
              <a:t>:</a:t>
            </a:r>
          </a:p>
          <a:p>
            <a:pPr marL="342900" marR="0" lvl="0" indent="-342900" algn="just" defTabSz="914400" rtl="0" eaLnBrk="1" fontAlgn="auto" latinLnBrk="0" hangingPunct="1">
              <a:lnSpc>
                <a:spcPct val="150000"/>
              </a:lnSpc>
              <a:buClrTx/>
              <a:buSzTx/>
              <a:buFontTx/>
              <a:buChar char="-"/>
              <a:defRPr/>
            </a:pPr>
            <a:r>
              <a:rPr lang="en-US" sz="2800" b="1" dirty="0" err="1">
                <a:solidFill>
                  <a:srgbClr val="002060"/>
                </a:solidFill>
                <a:latin typeface="UTM Avo" panose="02040603050506020204" pitchFamily="18" charset="0"/>
                <a:ea typeface="Cambria" panose="02040503050406030204" pitchFamily="18" charset="0"/>
                <a:cs typeface="LNTH-LuoLuoNotangYuanTi 1" pitchFamily="2" charset="-128"/>
              </a:rPr>
              <a:t>Đây</a:t>
            </a:r>
            <a:r>
              <a:rPr lang="en-US" sz="2800" b="1" dirty="0">
                <a:solidFill>
                  <a:srgbClr val="002060"/>
                </a:solidFill>
                <a:latin typeface="UTM Avo" panose="02040603050506020204" pitchFamily="18" charset="0"/>
                <a:ea typeface="Cambria" panose="02040503050406030204" pitchFamily="18" charset="0"/>
                <a:cs typeface="LNTH-LuoLuoNotangYuanTi 1" pitchFamily="2" charset="-128"/>
              </a:rPr>
              <a:t> </a:t>
            </a:r>
            <a:r>
              <a:rPr lang="en-US" sz="2800" b="1" dirty="0" err="1">
                <a:solidFill>
                  <a:srgbClr val="002060"/>
                </a:solidFill>
                <a:latin typeface="UTM Avo" panose="02040603050506020204" pitchFamily="18" charset="0"/>
                <a:ea typeface="Cambria" panose="02040503050406030204" pitchFamily="18" charset="0"/>
                <a:cs typeface="LNTH-LuoLuoNotangYuanTi 1" pitchFamily="2" charset="-128"/>
              </a:rPr>
              <a:t>là</a:t>
            </a:r>
            <a:r>
              <a:rPr lang="en-US" sz="2800" b="1" dirty="0">
                <a:solidFill>
                  <a:srgbClr val="002060"/>
                </a:solidFill>
                <a:latin typeface="UTM Avo" panose="02040603050506020204" pitchFamily="18" charset="0"/>
                <a:ea typeface="Cambria" panose="02040503050406030204" pitchFamily="18" charset="0"/>
                <a:cs typeface="LNTH-LuoLuoNotangYuanTi 1" pitchFamily="2" charset="-128"/>
              </a:rPr>
              <a:t> </a:t>
            </a:r>
            <a:r>
              <a:rPr lang="en-US" sz="2800" b="1" dirty="0" err="1">
                <a:solidFill>
                  <a:srgbClr val="002060"/>
                </a:solidFill>
                <a:latin typeface="UTM Avo" panose="02040603050506020204" pitchFamily="18" charset="0"/>
                <a:ea typeface="Cambria" panose="02040503050406030204" pitchFamily="18" charset="0"/>
                <a:cs typeface="LNTH-LuoLuoNotangYuanTi 1" pitchFamily="2" charset="-128"/>
              </a:rPr>
              <a:t>loài</a:t>
            </a:r>
            <a:r>
              <a:rPr lang="en-US" sz="2800" b="1" dirty="0">
                <a:solidFill>
                  <a:srgbClr val="002060"/>
                </a:solidFill>
                <a:latin typeface="UTM Avo" panose="02040603050506020204" pitchFamily="18" charset="0"/>
                <a:ea typeface="Cambria" panose="02040503050406030204" pitchFamily="18" charset="0"/>
                <a:cs typeface="LNTH-LuoLuoNotangYuanTi 1" pitchFamily="2" charset="-128"/>
              </a:rPr>
              <a:t> </a:t>
            </a:r>
            <a:r>
              <a:rPr lang="en-US" sz="2800" b="1" dirty="0" err="1">
                <a:solidFill>
                  <a:srgbClr val="002060"/>
                </a:solidFill>
                <a:latin typeface="UTM Avo" panose="02040603050506020204" pitchFamily="18" charset="0"/>
                <a:ea typeface="Cambria" panose="02040503050406030204" pitchFamily="18" charset="0"/>
                <a:cs typeface="LNTH-LuoLuoNotangYuanTi 1" pitchFamily="2" charset="-128"/>
              </a:rPr>
              <a:t>hoa</a:t>
            </a:r>
            <a:r>
              <a:rPr lang="en-US" sz="2800" b="1" dirty="0">
                <a:solidFill>
                  <a:srgbClr val="002060"/>
                </a:solidFill>
                <a:latin typeface="UTM Avo" panose="02040603050506020204" pitchFamily="18" charset="0"/>
                <a:ea typeface="Cambria" panose="02040503050406030204" pitchFamily="18" charset="0"/>
                <a:cs typeface="LNTH-LuoLuoNotangYuanTi 1" pitchFamily="2" charset="-128"/>
              </a:rPr>
              <a:t> </a:t>
            </a:r>
            <a:r>
              <a:rPr lang="en-US" sz="2800" b="1" dirty="0" err="1">
                <a:solidFill>
                  <a:srgbClr val="002060"/>
                </a:solidFill>
                <a:latin typeface="UTM Avo" panose="02040603050506020204" pitchFamily="18" charset="0"/>
                <a:ea typeface="Cambria" panose="02040503050406030204" pitchFamily="18" charset="0"/>
                <a:cs typeface="LNTH-LuoLuoNotangYuanTi 1" pitchFamily="2" charset="-128"/>
              </a:rPr>
              <a:t>gì</a:t>
            </a:r>
            <a:r>
              <a:rPr lang="en-US" sz="2800" b="1" dirty="0">
                <a:solidFill>
                  <a:srgbClr val="002060"/>
                </a:solidFill>
                <a:latin typeface="UTM Avo" panose="02040603050506020204" pitchFamily="18" charset="0"/>
                <a:ea typeface="Cambria" panose="02040503050406030204" pitchFamily="18" charset="0"/>
                <a:cs typeface="LNTH-LuoLuoNotangYuanTi 1" pitchFamily="2" charset="-128"/>
              </a:rPr>
              <a:t>?</a:t>
            </a:r>
          </a:p>
          <a:p>
            <a:pPr marL="342900" lvl="0" indent="-342900" algn="just">
              <a:lnSpc>
                <a:spcPct val="150000"/>
              </a:lnSpc>
              <a:buFontTx/>
              <a:buChar char="-"/>
              <a:defRPr/>
            </a:pPr>
            <a:r>
              <a:rPr kumimoji="0" lang="en-US" sz="2800" b="1" i="0" u="none" strike="noStrike" kern="1200" cap="none" spc="0" normalizeH="0" baseline="0" noProof="0" dirty="0">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Chia </a:t>
            </a:r>
            <a:r>
              <a:rPr kumimoji="0" lang="en-US" sz="2800" b="1" i="0" u="none" strike="noStrike" kern="1200" cap="none" spc="0" normalizeH="0" baseline="0" noProof="0" dirty="0" err="1">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sẻ</a:t>
            </a:r>
            <a:r>
              <a:rPr lang="en-US" sz="2800" b="1" dirty="0">
                <a:solidFill>
                  <a:srgbClr val="002060"/>
                </a:solidFill>
                <a:latin typeface="UTM Avo" panose="02040603050506020204" pitchFamily="18" charset="0"/>
                <a:ea typeface="Cambria" panose="02040503050406030204" pitchFamily="18" charset="0"/>
                <a:cs typeface="LNTH-LuoLuoNotangYuanTi 1" pitchFamily="2" charset="-128"/>
              </a:rPr>
              <a:t> </a:t>
            </a:r>
            <a:r>
              <a:rPr lang="en-US" sz="2800" b="1" dirty="0" err="1">
                <a:solidFill>
                  <a:srgbClr val="002060"/>
                </a:solidFill>
                <a:latin typeface="UTM Avo" panose="02040603050506020204" pitchFamily="18" charset="0"/>
                <a:ea typeface="Cambria" panose="02040503050406030204" pitchFamily="18" charset="0"/>
                <a:cs typeface="LNTH-LuoLuoNotangYuanTi 1" pitchFamily="2" charset="-128"/>
              </a:rPr>
              <a:t>suy</a:t>
            </a:r>
            <a:r>
              <a:rPr lang="en-US" sz="2800" b="1" dirty="0">
                <a:solidFill>
                  <a:srgbClr val="002060"/>
                </a:solidFill>
                <a:latin typeface="UTM Avo" panose="02040603050506020204" pitchFamily="18" charset="0"/>
                <a:ea typeface="Cambria" panose="02040503050406030204" pitchFamily="18" charset="0"/>
                <a:cs typeface="LNTH-LuoLuoNotangYuanTi 1" pitchFamily="2" charset="-128"/>
              </a:rPr>
              <a:t> </a:t>
            </a:r>
            <a:r>
              <a:rPr lang="en-US" sz="2800" b="1" dirty="0" err="1">
                <a:solidFill>
                  <a:srgbClr val="002060"/>
                </a:solidFill>
                <a:latin typeface="UTM Avo" panose="02040603050506020204" pitchFamily="18" charset="0"/>
                <a:ea typeface="Cambria" panose="02040503050406030204" pitchFamily="18" charset="0"/>
                <a:cs typeface="LNTH-LuoLuoNotangYuanTi 1" pitchFamily="2" charset="-128"/>
              </a:rPr>
              <a:t>nghĩ</a:t>
            </a:r>
            <a:r>
              <a:rPr lang="en-US" sz="2800" b="1" dirty="0">
                <a:solidFill>
                  <a:srgbClr val="002060"/>
                </a:solidFill>
                <a:latin typeface="UTM Avo" panose="02040603050506020204" pitchFamily="18" charset="0"/>
                <a:ea typeface="Cambria" panose="02040503050406030204" pitchFamily="18" charset="0"/>
                <a:cs typeface="LNTH-LuoLuoNotangYuanTi 1" pitchFamily="2" charset="-128"/>
              </a:rPr>
              <a:t>, </a:t>
            </a:r>
            <a:r>
              <a:rPr lang="en-US" sz="2800" b="1" dirty="0" err="1">
                <a:solidFill>
                  <a:srgbClr val="002060"/>
                </a:solidFill>
                <a:latin typeface="UTM Avo" panose="02040603050506020204" pitchFamily="18" charset="0"/>
                <a:ea typeface="Cambria" panose="02040503050406030204" pitchFamily="18" charset="0"/>
                <a:cs typeface="LNTH-LuoLuoNotangYuanTi 1" pitchFamily="2" charset="-128"/>
              </a:rPr>
              <a:t>cảm</a:t>
            </a:r>
            <a:r>
              <a:rPr lang="en-US" sz="2800" b="1" dirty="0">
                <a:solidFill>
                  <a:srgbClr val="002060"/>
                </a:solidFill>
                <a:latin typeface="UTM Avo" panose="02040603050506020204" pitchFamily="18" charset="0"/>
                <a:ea typeface="Cambria" panose="02040503050406030204" pitchFamily="18" charset="0"/>
                <a:cs typeface="LNTH-LuoLuoNotangYuanTi 1" pitchFamily="2" charset="-128"/>
              </a:rPr>
              <a:t> </a:t>
            </a:r>
            <a:r>
              <a:rPr lang="en-US" sz="2800" b="1" dirty="0" err="1">
                <a:solidFill>
                  <a:srgbClr val="002060"/>
                </a:solidFill>
                <a:latin typeface="UTM Avo" panose="02040603050506020204" pitchFamily="18" charset="0"/>
                <a:ea typeface="Cambria" panose="02040503050406030204" pitchFamily="18" charset="0"/>
                <a:cs typeface="LNTH-LuoLuoNotangYuanTi 1" pitchFamily="2" charset="-128"/>
              </a:rPr>
              <a:t>súc</a:t>
            </a:r>
            <a:r>
              <a:rPr lang="en-US" sz="2800" b="1" dirty="0">
                <a:solidFill>
                  <a:srgbClr val="002060"/>
                </a:solidFill>
                <a:latin typeface="UTM Avo" panose="02040603050506020204" pitchFamily="18" charset="0"/>
                <a:ea typeface="Cambria" panose="02040503050406030204" pitchFamily="18" charset="0"/>
                <a:cs typeface="LNTH-LuoLuoNotangYuanTi 1" pitchFamily="2" charset="-128"/>
              </a:rPr>
              <a:t> </a:t>
            </a:r>
            <a:r>
              <a:rPr lang="en-US" sz="2800" b="1" dirty="0" err="1">
                <a:solidFill>
                  <a:srgbClr val="002060"/>
                </a:solidFill>
                <a:latin typeface="UTM Avo" panose="02040603050506020204" pitchFamily="18" charset="0"/>
                <a:ea typeface="Cambria" panose="02040503050406030204" pitchFamily="18" charset="0"/>
                <a:cs typeface="LNTH-LuoLuoNotangYuanTi 1" pitchFamily="2" charset="-128"/>
              </a:rPr>
              <a:t>sau</a:t>
            </a:r>
            <a:r>
              <a:rPr lang="en-US" sz="2800" b="1" dirty="0">
                <a:solidFill>
                  <a:srgbClr val="002060"/>
                </a:solidFill>
                <a:latin typeface="UTM Avo" panose="02040603050506020204" pitchFamily="18" charset="0"/>
                <a:ea typeface="Cambria" panose="02040503050406030204" pitchFamily="18" charset="0"/>
                <a:cs typeface="LNTH-LuoLuoNotangYuanTi 1" pitchFamily="2" charset="-128"/>
              </a:rPr>
              <a:t> </a:t>
            </a:r>
            <a:r>
              <a:rPr lang="en-US" sz="2800" b="1" dirty="0" err="1">
                <a:solidFill>
                  <a:srgbClr val="002060"/>
                </a:solidFill>
                <a:latin typeface="UTM Avo" panose="02040603050506020204" pitchFamily="18" charset="0"/>
                <a:ea typeface="Cambria" panose="02040503050406030204" pitchFamily="18" charset="0"/>
                <a:cs typeface="LNTH-LuoLuoNotangYuanTi 1" pitchFamily="2" charset="-128"/>
              </a:rPr>
              <a:t>khi</a:t>
            </a:r>
            <a:r>
              <a:rPr lang="en-US" sz="2800" b="1" dirty="0">
                <a:solidFill>
                  <a:srgbClr val="002060"/>
                </a:solidFill>
                <a:latin typeface="UTM Avo" panose="02040603050506020204" pitchFamily="18" charset="0"/>
                <a:ea typeface="Cambria" panose="02040503050406030204" pitchFamily="18" charset="0"/>
                <a:cs typeface="LNTH-LuoLuoNotangYuanTi 1" pitchFamily="2" charset="-128"/>
              </a:rPr>
              <a:t> </a:t>
            </a:r>
            <a:r>
              <a:rPr lang="en-US" sz="2800" b="1" dirty="0" err="1">
                <a:solidFill>
                  <a:srgbClr val="002060"/>
                </a:solidFill>
                <a:latin typeface="UTM Avo" panose="02040603050506020204" pitchFamily="18" charset="0"/>
                <a:ea typeface="Cambria" panose="02040503050406030204" pitchFamily="18" charset="0"/>
                <a:cs typeface="LNTH-LuoLuoNotangYuanTi 1" pitchFamily="2" charset="-128"/>
              </a:rPr>
              <a:t>xem</a:t>
            </a:r>
            <a:r>
              <a:rPr lang="en-US" sz="2800" b="1" dirty="0">
                <a:solidFill>
                  <a:srgbClr val="002060"/>
                </a:solidFill>
                <a:latin typeface="UTM Avo" panose="02040603050506020204" pitchFamily="18" charset="0"/>
                <a:ea typeface="Cambria" panose="02040503050406030204" pitchFamily="18" charset="0"/>
                <a:cs typeface="LNTH-LuoLuoNotangYuanTi 1" pitchFamily="2" charset="-128"/>
              </a:rPr>
              <a:t> </a:t>
            </a:r>
            <a:r>
              <a:rPr lang="en-US" sz="2800" b="1" dirty="0" err="1">
                <a:solidFill>
                  <a:srgbClr val="002060"/>
                </a:solidFill>
                <a:latin typeface="UTM Avo" panose="02040603050506020204" pitchFamily="18" charset="0"/>
                <a:ea typeface="Cambria" panose="02040503050406030204" pitchFamily="18" charset="0"/>
                <a:cs typeface="LNTH-LuoLuoNotangYuanTi 1" pitchFamily="2" charset="-128"/>
              </a:rPr>
              <a:t>cây</a:t>
            </a:r>
            <a:r>
              <a:rPr lang="en-US" sz="2800" b="1" dirty="0">
                <a:solidFill>
                  <a:srgbClr val="002060"/>
                </a:solidFill>
                <a:latin typeface="UTM Avo" panose="02040603050506020204" pitchFamily="18" charset="0"/>
                <a:ea typeface="Cambria" panose="02040503050406030204" pitchFamily="18" charset="0"/>
                <a:cs typeface="LNTH-LuoLuoNotangYuanTi 1" pitchFamily="2" charset="-128"/>
              </a:rPr>
              <a:t> </a:t>
            </a:r>
            <a:r>
              <a:rPr lang="en-US" sz="2800" b="1" dirty="0" err="1">
                <a:solidFill>
                  <a:srgbClr val="002060"/>
                </a:solidFill>
                <a:latin typeface="UTM Avo" panose="02040603050506020204" pitchFamily="18" charset="0"/>
                <a:ea typeface="Cambria" panose="02040503050406030204" pitchFamily="18" charset="0"/>
                <a:cs typeface="LNTH-LuoLuoNotangYuanTi 1" pitchFamily="2" charset="-128"/>
              </a:rPr>
              <a:t>hoa</a:t>
            </a:r>
            <a:r>
              <a:rPr lang="en-US" sz="2400" b="1" dirty="0">
                <a:solidFill>
                  <a:srgbClr val="002060"/>
                </a:solidFill>
                <a:latin typeface="UTM Avo" panose="02040603050506020204" pitchFamily="18" charset="0"/>
                <a:ea typeface="Cambria" panose="02040503050406030204" pitchFamily="18" charset="0"/>
                <a:cs typeface="LNTH-LuoLuoNotangYuanTi 1" pitchFamily="2" charset="-128"/>
              </a:rPr>
              <a:t>.</a:t>
            </a:r>
            <a:endParaRPr kumimoji="0" lang="en-US" sz="2400" b="1" i="0" u="none" strike="noStrike" kern="1200" cap="none" spc="0" normalizeH="0" baseline="0" noProof="0" dirty="0">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endParaRPr>
          </a:p>
          <a:p>
            <a:pPr lvl="0" algn="just">
              <a:lnSpc>
                <a:spcPct val="150000"/>
              </a:lnSpc>
            </a:pPr>
            <a:endParaRPr lang="en-US" sz="2000" dirty="0">
              <a:solidFill>
                <a:srgbClr val="7030A0"/>
              </a:solidFill>
              <a:latin typeface="UTM Avo" panose="02040603050506020204" pitchFamily="18" charset="0"/>
              <a:ea typeface="Cambria" panose="02040503050406030204" pitchFamily="18" charset="0"/>
              <a:cs typeface="LNTH-LuoLuoNotangYuanTi 1" pitchFamily="2" charset="-128"/>
            </a:endParaRPr>
          </a:p>
        </p:txBody>
      </p:sp>
      <p:sp>
        <p:nvSpPr>
          <p:cNvPr id="6" name="Rectangle: Diagonal Corners Rounded 8">
            <a:extLst>
              <a:ext uri="{FF2B5EF4-FFF2-40B4-BE49-F238E27FC236}">
                <a16:creationId xmlns:a16="http://schemas.microsoft.com/office/drawing/2014/main" id="{6B59CF38-BF6B-EF58-AC12-7726C1C11042}"/>
              </a:ext>
            </a:extLst>
          </p:cNvPr>
          <p:cNvSpPr/>
          <p:nvPr/>
        </p:nvSpPr>
        <p:spPr>
          <a:xfrm>
            <a:off x="7475790" y="4090554"/>
            <a:ext cx="4247886" cy="1863437"/>
          </a:xfrm>
          <a:custGeom>
            <a:avLst/>
            <a:gdLst>
              <a:gd name="connsiteX0" fmla="*/ 833147 w 9372600"/>
              <a:gd name="connsiteY0" fmla="*/ 0 h 4998781"/>
              <a:gd name="connsiteX1" fmla="*/ 9372600 w 9372600"/>
              <a:gd name="connsiteY1" fmla="*/ 0 h 4998781"/>
              <a:gd name="connsiteX2" fmla="*/ 9372600 w 9372600"/>
              <a:gd name="connsiteY2" fmla="*/ 0 h 4998781"/>
              <a:gd name="connsiteX3" fmla="*/ 9372600 w 9372600"/>
              <a:gd name="connsiteY3" fmla="*/ 4165634 h 4998781"/>
              <a:gd name="connsiteX4" fmla="*/ 8539453 w 9372600"/>
              <a:gd name="connsiteY4" fmla="*/ 4998781 h 4998781"/>
              <a:gd name="connsiteX5" fmla="*/ 0 w 9372600"/>
              <a:gd name="connsiteY5" fmla="*/ 4998781 h 4998781"/>
              <a:gd name="connsiteX6" fmla="*/ 0 w 9372600"/>
              <a:gd name="connsiteY6" fmla="*/ 4998781 h 4998781"/>
              <a:gd name="connsiteX7" fmla="*/ 0 w 9372600"/>
              <a:gd name="connsiteY7" fmla="*/ 833147 h 4998781"/>
              <a:gd name="connsiteX8" fmla="*/ 833147 w 9372600"/>
              <a:gd name="connsiteY8" fmla="*/ 0 h 499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4998781" fill="none" extrusionOk="0">
                <a:moveTo>
                  <a:pt x="833147" y="0"/>
                </a:moveTo>
                <a:cubicBezTo>
                  <a:pt x="4520346" y="78011"/>
                  <a:pt x="7427953" y="21937"/>
                  <a:pt x="9372600" y="0"/>
                </a:cubicBezTo>
                <a:lnTo>
                  <a:pt x="9372600" y="0"/>
                </a:lnTo>
                <a:cubicBezTo>
                  <a:pt x="9527072" y="1446287"/>
                  <a:pt x="9538226" y="2904194"/>
                  <a:pt x="9372600" y="4165634"/>
                </a:cubicBezTo>
                <a:cubicBezTo>
                  <a:pt x="9382784" y="4613098"/>
                  <a:pt x="8988603" y="4997957"/>
                  <a:pt x="8539453" y="4998781"/>
                </a:cubicBezTo>
                <a:cubicBezTo>
                  <a:pt x="5903630" y="4853697"/>
                  <a:pt x="3540830" y="5033860"/>
                  <a:pt x="0" y="4998781"/>
                </a:cubicBezTo>
                <a:lnTo>
                  <a:pt x="0" y="4998781"/>
                </a:lnTo>
                <a:cubicBezTo>
                  <a:pt x="42204" y="3300547"/>
                  <a:pt x="161297" y="2843963"/>
                  <a:pt x="0" y="833147"/>
                </a:cubicBezTo>
                <a:cubicBezTo>
                  <a:pt x="67982" y="381695"/>
                  <a:pt x="374720" y="20663"/>
                  <a:pt x="833147" y="0"/>
                </a:cubicBezTo>
                <a:close/>
              </a:path>
              <a:path w="9372600" h="4998781" stroke="0" extrusionOk="0">
                <a:moveTo>
                  <a:pt x="833147" y="0"/>
                </a:moveTo>
                <a:cubicBezTo>
                  <a:pt x="1704425" y="-16420"/>
                  <a:pt x="7134999" y="-157111"/>
                  <a:pt x="9372600" y="0"/>
                </a:cubicBezTo>
                <a:lnTo>
                  <a:pt x="9372600" y="0"/>
                </a:lnTo>
                <a:cubicBezTo>
                  <a:pt x="9508690" y="1000791"/>
                  <a:pt x="9255313" y="3201043"/>
                  <a:pt x="9372600" y="4165634"/>
                </a:cubicBezTo>
                <a:cubicBezTo>
                  <a:pt x="9352888" y="4682904"/>
                  <a:pt x="9006800" y="5003680"/>
                  <a:pt x="8539453" y="4998781"/>
                </a:cubicBezTo>
                <a:cubicBezTo>
                  <a:pt x="6556428" y="4881286"/>
                  <a:pt x="2804782" y="5080403"/>
                  <a:pt x="0" y="4998781"/>
                </a:cubicBezTo>
                <a:lnTo>
                  <a:pt x="0" y="4998781"/>
                </a:lnTo>
                <a:cubicBezTo>
                  <a:pt x="-46332" y="4126446"/>
                  <a:pt x="133940" y="2502907"/>
                  <a:pt x="0" y="833147"/>
                </a:cubicBezTo>
                <a:cubicBezTo>
                  <a:pt x="4668" y="367407"/>
                  <a:pt x="391077" y="1692"/>
                  <a:pt x="833147" y="0"/>
                </a:cubicBezTo>
                <a:close/>
              </a:path>
            </a:pathLst>
          </a:custGeom>
          <a:solidFill>
            <a:schemeClr val="accent4">
              <a:lumMod val="20000"/>
              <a:lumOff val="80000"/>
              <a:alpha val="81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2800" b="1" dirty="0">
                <a:solidFill>
                  <a:srgbClr val="C00000"/>
                </a:solidFill>
                <a:latin typeface="UTM Avo" panose="02040603050506020204" pitchFamily="18" charset="0"/>
                <a:ea typeface="Cambria" panose="02040503050406030204" pitchFamily="18" charset="0"/>
                <a:cs typeface="LNTH-LuoLuoNotangYuanTi 1" pitchFamily="2" charset="-128"/>
              </a:rPr>
              <a:t>Em </a:t>
            </a:r>
            <a:r>
              <a:rPr lang="en-US" sz="2800" b="1" dirty="0" err="1">
                <a:solidFill>
                  <a:srgbClr val="C00000"/>
                </a:solidFill>
                <a:latin typeface="UTM Avo" panose="02040603050506020204" pitchFamily="18" charset="0"/>
                <a:ea typeface="Cambria" panose="02040503050406030204" pitchFamily="18" charset="0"/>
                <a:cs typeface="LNTH-LuoLuoNotangYuanTi 1" pitchFamily="2" charset="-128"/>
              </a:rPr>
              <a:t>hãy</a:t>
            </a:r>
            <a:r>
              <a:rPr lang="en-US" sz="2800" b="1" dirty="0">
                <a:solidFill>
                  <a:srgbClr val="C00000"/>
                </a:solidFill>
                <a:latin typeface="UTM Avo" panose="02040603050506020204" pitchFamily="18" charset="0"/>
                <a:ea typeface="Cambria" panose="02040503050406030204" pitchFamily="18" charset="0"/>
                <a:cs typeface="LNTH-LuoLuoNotangYuanTi 1" pitchFamily="2" charset="-128"/>
              </a:rPr>
              <a:t> </a:t>
            </a:r>
            <a:r>
              <a:rPr lang="en-US" sz="2800" b="1" dirty="0" err="1">
                <a:solidFill>
                  <a:srgbClr val="C00000"/>
                </a:solidFill>
                <a:latin typeface="UTM Avo" panose="02040603050506020204" pitchFamily="18" charset="0"/>
                <a:ea typeface="Cambria" panose="02040503050406030204" pitchFamily="18" charset="0"/>
                <a:cs typeface="LNTH-LuoLuoNotangYuanTi 1" pitchFamily="2" charset="-128"/>
              </a:rPr>
              <a:t>đoán</a:t>
            </a:r>
            <a:r>
              <a:rPr lang="en-US" sz="2800" b="1" dirty="0">
                <a:solidFill>
                  <a:srgbClr val="C00000"/>
                </a:solidFill>
                <a:latin typeface="UTM Avo" panose="02040603050506020204" pitchFamily="18" charset="0"/>
                <a:ea typeface="Cambria" panose="02040503050406030204" pitchFamily="18" charset="0"/>
                <a:cs typeface="LNTH-LuoLuoNotangYuanTi 1" pitchFamily="2" charset="-128"/>
              </a:rPr>
              <a:t> </a:t>
            </a:r>
            <a:r>
              <a:rPr lang="en-US" sz="2800" b="1" dirty="0" err="1">
                <a:solidFill>
                  <a:srgbClr val="C00000"/>
                </a:solidFill>
                <a:latin typeface="UTM Avo" panose="02040603050506020204" pitchFamily="18" charset="0"/>
                <a:ea typeface="Cambria" panose="02040503050406030204" pitchFamily="18" charset="0"/>
                <a:cs typeface="LNTH-LuoLuoNotangYuanTi 1" pitchFamily="2" charset="-128"/>
              </a:rPr>
              <a:t>tên</a:t>
            </a:r>
            <a:r>
              <a:rPr lang="en-US" sz="2800" b="1" dirty="0">
                <a:solidFill>
                  <a:srgbClr val="C00000"/>
                </a:solidFill>
                <a:latin typeface="UTM Avo" panose="02040603050506020204" pitchFamily="18" charset="0"/>
                <a:ea typeface="Cambria" panose="02040503050406030204" pitchFamily="18" charset="0"/>
                <a:cs typeface="LNTH-LuoLuoNotangYuanTi 1" pitchFamily="2" charset="-128"/>
              </a:rPr>
              <a:t> </a:t>
            </a:r>
            <a:r>
              <a:rPr lang="en-US" sz="2800" b="1" dirty="0" err="1">
                <a:solidFill>
                  <a:srgbClr val="C00000"/>
                </a:solidFill>
                <a:latin typeface="UTM Avo" panose="02040603050506020204" pitchFamily="18" charset="0"/>
                <a:ea typeface="Cambria" panose="02040503050406030204" pitchFamily="18" charset="0"/>
                <a:cs typeface="LNTH-LuoLuoNotangYuanTi 1" pitchFamily="2" charset="-128"/>
              </a:rPr>
              <a:t>bài</a:t>
            </a:r>
            <a:r>
              <a:rPr lang="en-US" sz="2800" b="1" dirty="0">
                <a:solidFill>
                  <a:srgbClr val="C00000"/>
                </a:solidFill>
                <a:latin typeface="UTM Avo" panose="02040603050506020204" pitchFamily="18" charset="0"/>
                <a:ea typeface="Cambria" panose="02040503050406030204" pitchFamily="18" charset="0"/>
                <a:cs typeface="LNTH-LuoLuoNotangYuanTi 1" pitchFamily="2" charset="-128"/>
              </a:rPr>
              <a:t> </a:t>
            </a:r>
            <a:r>
              <a:rPr lang="en-US" sz="2800" b="1" dirty="0" err="1">
                <a:solidFill>
                  <a:srgbClr val="C00000"/>
                </a:solidFill>
                <a:latin typeface="UTM Avo" panose="02040603050506020204" pitchFamily="18" charset="0"/>
                <a:ea typeface="Cambria" panose="02040503050406030204" pitchFamily="18" charset="0"/>
                <a:cs typeface="LNTH-LuoLuoNotangYuanTi 1" pitchFamily="2" charset="-128"/>
              </a:rPr>
              <a:t>học</a:t>
            </a:r>
            <a:r>
              <a:rPr lang="en-US" sz="2800" b="1" dirty="0">
                <a:solidFill>
                  <a:srgbClr val="C00000"/>
                </a:solidFill>
                <a:latin typeface="UTM Avo" panose="02040603050506020204" pitchFamily="18" charset="0"/>
                <a:ea typeface="Cambria" panose="02040503050406030204" pitchFamily="18" charset="0"/>
                <a:cs typeface="LNTH-LuoLuoNotangYuanTi 1" pitchFamily="2" charset="-128"/>
              </a:rPr>
              <a:t> </a:t>
            </a:r>
            <a:r>
              <a:rPr lang="en-US" sz="2800" b="1" dirty="0" err="1">
                <a:solidFill>
                  <a:srgbClr val="C00000"/>
                </a:solidFill>
                <a:latin typeface="UTM Avo" panose="02040603050506020204" pitchFamily="18" charset="0"/>
                <a:ea typeface="Cambria" panose="02040503050406030204" pitchFamily="18" charset="0"/>
                <a:cs typeface="LNTH-LuoLuoNotangYuanTi 1" pitchFamily="2" charset="-128"/>
              </a:rPr>
              <a:t>hôm</a:t>
            </a:r>
            <a:r>
              <a:rPr lang="en-US" sz="2800" b="1" dirty="0">
                <a:solidFill>
                  <a:srgbClr val="C00000"/>
                </a:solidFill>
                <a:latin typeface="UTM Avo" panose="02040603050506020204" pitchFamily="18" charset="0"/>
                <a:ea typeface="Cambria" panose="02040503050406030204" pitchFamily="18" charset="0"/>
                <a:cs typeface="LNTH-LuoLuoNotangYuanTi 1" pitchFamily="2" charset="-128"/>
              </a:rPr>
              <a:t> nay!</a:t>
            </a:r>
          </a:p>
        </p:txBody>
      </p:sp>
    </p:spTree>
    <p:extLst>
      <p:ext uri="{BB962C8B-B14F-4D97-AF65-F5344CB8AC3E}">
        <p14:creationId xmlns:p14="http://schemas.microsoft.com/office/powerpoint/2010/main" val="322775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Chỗ dành sẵn cho Nội dung 10" descr="Ảnh có chứa trang phục, cậu bé, hoa, cười&#10;&#10;Nội dung do AI tạo ra có thể không chính xác.">
            <a:extLst>
              <a:ext uri="{FF2B5EF4-FFF2-40B4-BE49-F238E27FC236}">
                <a16:creationId xmlns:a16="http://schemas.microsoft.com/office/drawing/2014/main" id="{3750F7A1-C2F0-16FF-E5B4-C94F3C6201A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1007190"/>
            <a:ext cx="7106500" cy="4843620"/>
          </a:xfrm>
        </p:spPr>
      </p:pic>
      <p:sp>
        <p:nvSpPr>
          <p:cNvPr id="9" name="Text Box 14">
            <a:extLst>
              <a:ext uri="{FF2B5EF4-FFF2-40B4-BE49-F238E27FC236}">
                <a16:creationId xmlns:a16="http://schemas.microsoft.com/office/drawing/2014/main" id="{48AF3BB5-00CA-BED1-11C3-3D307F23DC18}"/>
              </a:ext>
            </a:extLst>
          </p:cNvPr>
          <p:cNvSpPr txBox="1">
            <a:spLocks noChangeArrowheads="1"/>
          </p:cNvSpPr>
          <p:nvPr/>
        </p:nvSpPr>
        <p:spPr bwMode="auto">
          <a:xfrm>
            <a:off x="6384316" y="1873895"/>
            <a:ext cx="6458848" cy="176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200"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Bài</a:t>
            </a:r>
            <a:r>
              <a:rPr lang="en-US" sz="42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200"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đọc</a:t>
            </a:r>
            <a:r>
              <a:rPr lang="en-US" sz="42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3: </a:t>
            </a:r>
          </a:p>
          <a:p>
            <a:pPr algn="ctr" eaLnBrk="1" hangingPunct="1">
              <a:spcBef>
                <a:spcPts val="1350"/>
              </a:spcBef>
              <a:defRPr/>
            </a:pPr>
            <a:r>
              <a:rPr lang="en-US" sz="5400" dirty="0">
                <a:solidFill>
                  <a:srgbClr val="7030A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rPr>
              <a:t>Hoa </a:t>
            </a:r>
            <a:r>
              <a:rPr lang="en-US" sz="5400" dirty="0" err="1">
                <a:solidFill>
                  <a:srgbClr val="7030A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rPr>
              <a:t>trạng</a:t>
            </a:r>
            <a:r>
              <a:rPr lang="en-US" sz="5400" dirty="0">
                <a:solidFill>
                  <a:srgbClr val="7030A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rPr>
              <a:t> </a:t>
            </a:r>
            <a:r>
              <a:rPr lang="en-US" sz="5400" dirty="0" err="1">
                <a:solidFill>
                  <a:srgbClr val="7030A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rPr>
              <a:t>nguyên</a:t>
            </a:r>
            <a:endParaRPr lang="en-US" sz="5400" dirty="0">
              <a:solidFill>
                <a:srgbClr val="7030A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632434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Hộp Văn bản 16">
            <a:extLst>
              <a:ext uri="{FF2B5EF4-FFF2-40B4-BE49-F238E27FC236}">
                <a16:creationId xmlns:a16="http://schemas.microsoft.com/office/drawing/2014/main" id="{9255A702-ABA0-4CB8-AD88-8801AE61D61D}"/>
              </a:ext>
            </a:extLst>
          </p:cNvPr>
          <p:cNvSpPr txBox="1"/>
          <p:nvPr/>
        </p:nvSpPr>
        <p:spPr>
          <a:xfrm>
            <a:off x="105641" y="768926"/>
            <a:ext cx="11980718" cy="5821978"/>
          </a:xfrm>
          <a:prstGeom prst="rect">
            <a:avLst/>
          </a:prstGeom>
          <a:noFill/>
        </p:spPr>
        <p:txBody>
          <a:bodyPr wrap="square" rtlCol="0">
            <a:spAutoFit/>
          </a:bodyPr>
          <a:lstStyle/>
          <a:p>
            <a:pPr algn="just">
              <a:lnSpc>
                <a:spcPct val="120000"/>
              </a:lnSpc>
            </a:pPr>
            <a:r>
              <a:rPr lang="en-US" sz="2400" dirty="0"/>
              <a:t>       </a:t>
            </a:r>
            <a:r>
              <a:rPr lang="vi-VN" sz="2400" dirty="0"/>
              <a:t>Dịp chuẩn bị hội làng năm ngoái, ba anh em chúng tôi theo ông nội vào Văn Chỉ của làng. Ông bảo: "Văn Chỉ thờ mười vị tiến sĩ thời xưa, người quê mình. Xây cả trăm năm rồi đấy”.</a:t>
            </a:r>
          </a:p>
          <a:p>
            <a:pPr algn="just">
              <a:lnSpc>
                <a:spcPct val="120000"/>
              </a:lnSpc>
            </a:pPr>
            <a:r>
              <a:rPr lang="en-US" sz="2400" dirty="0"/>
              <a:t>       </a:t>
            </a:r>
            <a:r>
              <a:rPr lang="vi-VN" sz="2400" dirty="0"/>
              <a:t>Đi được vài bước chân, anh Nguyên hỏi:</a:t>
            </a:r>
          </a:p>
          <a:p>
            <a:pPr algn="just">
              <a:lnSpc>
                <a:spcPct val="120000"/>
              </a:lnSpc>
            </a:pPr>
            <a:r>
              <a:rPr lang="en-US" sz="2400" dirty="0"/>
              <a:t>       </a:t>
            </a:r>
            <a:r>
              <a:rPr lang="vi-VN" sz="2400" dirty="0"/>
              <a:t>– Ông ơi, sao ven đường để cỏ mọc tốt thế này ạ?</a:t>
            </a:r>
          </a:p>
          <a:p>
            <a:pPr algn="just">
              <a:lnSpc>
                <a:spcPct val="120000"/>
              </a:lnSpc>
            </a:pPr>
            <a:r>
              <a:rPr lang="en-US" sz="2400" dirty="0"/>
              <a:t>       </a:t>
            </a:r>
            <a:r>
              <a:rPr lang="vi-VN" sz="2400" dirty="0"/>
              <a:t>Vừa lúc ấy, ông thủ từ đi qua. Ông niềm nở chào ông nội, rồi quay sang phía chúng tôi, bảo:</a:t>
            </a:r>
          </a:p>
          <a:p>
            <a:pPr algn="just">
              <a:lnSpc>
                <a:spcPct val="120000"/>
              </a:lnSpc>
            </a:pPr>
            <a:r>
              <a:rPr lang="en-US" sz="2400" dirty="0"/>
              <a:t>       </a:t>
            </a:r>
            <a:r>
              <a:rPr lang="vi-VN" sz="2400" dirty="0"/>
              <a:t>– Cháu nói đúng đấy! Ông cũng đang định phát sạch cỏ, rồi trồng hai dây tóc tiên cho đẹp, chuẩn bị đón hội làng đây.</a:t>
            </a:r>
          </a:p>
          <a:p>
            <a:pPr algn="just">
              <a:lnSpc>
                <a:spcPct val="120000"/>
              </a:lnSpc>
            </a:pPr>
            <a:r>
              <a:rPr lang="en-US" sz="2400" dirty="0"/>
              <a:t>      </a:t>
            </a:r>
            <a:r>
              <a:rPr lang="vi-VN" sz="2400" dirty="0"/>
              <a:t>Vừa nói, ông vừa tươi cười nhìn ba anh em tôi. Anh Nguyên hỏi:</a:t>
            </a:r>
          </a:p>
          <a:p>
            <a:pPr algn="just">
              <a:lnSpc>
                <a:spcPct val="120000"/>
              </a:lnSpc>
            </a:pPr>
            <a:r>
              <a:rPr lang="en-US" sz="2400" dirty="0"/>
              <a:t>      </a:t>
            </a:r>
            <a:r>
              <a:rPr lang="vi-VN" sz="2400" dirty="0"/>
              <a:t>– Chúng cháu muốn trồng cây trạng nguyên, có được không, ông?</a:t>
            </a:r>
          </a:p>
          <a:p>
            <a:pPr algn="just">
              <a:lnSpc>
                <a:spcPct val="120000"/>
              </a:lnSpc>
            </a:pPr>
            <a:r>
              <a:rPr lang="en-US" sz="2400" dirty="0"/>
              <a:t>      </a:t>
            </a:r>
            <a:r>
              <a:rPr lang="vi-VN" sz="2400" dirty="0"/>
              <a:t>– Cây trạng nguyên có màu lá đỏ, sẽ rất đẹp. – Tôi nói.</a:t>
            </a:r>
          </a:p>
          <a:p>
            <a:pPr algn="just">
              <a:lnSpc>
                <a:spcPct val="120000"/>
              </a:lnSpc>
            </a:pPr>
            <a:r>
              <a:rPr lang="en-US" sz="2400" dirty="0"/>
              <a:t>      </a:t>
            </a:r>
            <a:r>
              <a:rPr lang="vi-VN" sz="2400" dirty="0"/>
              <a:t>– Hai anh được trồng cây, vậy cháu có được tưới cây không, ông? – Cái Thư hỏi.</a:t>
            </a:r>
          </a:p>
        </p:txBody>
      </p:sp>
      <p:sp>
        <p:nvSpPr>
          <p:cNvPr id="18" name="Hộp Văn bản 17">
            <a:extLst>
              <a:ext uri="{FF2B5EF4-FFF2-40B4-BE49-F238E27FC236}">
                <a16:creationId xmlns:a16="http://schemas.microsoft.com/office/drawing/2014/main" id="{BC59E891-D3BD-000D-E98D-558364619E84}"/>
              </a:ext>
            </a:extLst>
          </p:cNvPr>
          <p:cNvSpPr txBox="1"/>
          <p:nvPr/>
        </p:nvSpPr>
        <p:spPr>
          <a:xfrm>
            <a:off x="2369127" y="124691"/>
            <a:ext cx="7450282" cy="523220"/>
          </a:xfrm>
          <a:prstGeom prst="rect">
            <a:avLst/>
          </a:prstGeom>
          <a:noFill/>
        </p:spPr>
        <p:txBody>
          <a:bodyPr wrap="square" rtlCol="0">
            <a:spAutoFit/>
          </a:bodyPr>
          <a:lstStyle/>
          <a:p>
            <a:pPr algn="ctr"/>
            <a:r>
              <a:rPr lang="en-US" sz="2800" b="1" dirty="0">
                <a:solidFill>
                  <a:srgbClr val="FF0000"/>
                </a:solidFill>
              </a:rPr>
              <a:t>HOA TRẠNG NGUYÊN</a:t>
            </a:r>
          </a:p>
        </p:txBody>
      </p:sp>
    </p:spTree>
    <p:extLst>
      <p:ext uri="{BB962C8B-B14F-4D97-AF65-F5344CB8AC3E}">
        <p14:creationId xmlns:p14="http://schemas.microsoft.com/office/powerpoint/2010/main" val="599151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B1C2DB0-49B6-27D6-88A6-30A9FC0D8B02}"/>
              </a:ext>
            </a:extLst>
          </p:cNvPr>
          <p:cNvSpPr txBox="1"/>
          <p:nvPr/>
        </p:nvSpPr>
        <p:spPr>
          <a:xfrm>
            <a:off x="181303" y="429344"/>
            <a:ext cx="11981793" cy="6265177"/>
          </a:xfrm>
          <a:prstGeom prst="rect">
            <a:avLst/>
          </a:prstGeom>
          <a:noFill/>
        </p:spPr>
        <p:txBody>
          <a:bodyPr wrap="square">
            <a:spAutoFit/>
          </a:bodyPr>
          <a:lstStyle/>
          <a:p>
            <a:pPr algn="just">
              <a:lnSpc>
                <a:spcPct val="120000"/>
              </a:lnSpc>
            </a:pPr>
            <a:r>
              <a:rPr lang="en-US" sz="2400" dirty="0"/>
              <a:t>        </a:t>
            </a:r>
            <a:r>
              <a:rPr lang="vi-VN" sz="2400" dirty="0"/>
              <a:t>Ông thủ từ cười rất vui:</a:t>
            </a:r>
          </a:p>
          <a:p>
            <a:pPr algn="just">
              <a:lnSpc>
                <a:spcPct val="120000"/>
              </a:lnSpc>
            </a:pPr>
            <a:r>
              <a:rPr lang="en-US" sz="2400" dirty="0"/>
              <a:t>        </a:t>
            </a:r>
            <a:r>
              <a:rPr lang="vi-VN" sz="2400" dirty="0"/>
              <a:t>– Được chứ! Các cháu ngoan lắm!</a:t>
            </a:r>
          </a:p>
          <a:p>
            <a:pPr algn="just">
              <a:lnSpc>
                <a:spcPct val="120000"/>
              </a:lnSpc>
            </a:pPr>
            <a:r>
              <a:rPr lang="en-US" sz="2400" dirty="0"/>
              <a:t>        </a:t>
            </a:r>
            <a:r>
              <a:rPr lang="vi-VN" sz="2400" dirty="0"/>
              <a:t>Còn ông nội thì bảo:</a:t>
            </a:r>
          </a:p>
          <a:p>
            <a:pPr algn="just">
              <a:lnSpc>
                <a:spcPct val="120000"/>
              </a:lnSpc>
            </a:pPr>
            <a:r>
              <a:rPr lang="en-US" sz="2400" dirty="0"/>
              <a:t>        </a:t>
            </a:r>
            <a:r>
              <a:rPr lang="vi-VN" sz="2400" dirty="0"/>
              <a:t>– Cả bốn ông cháu mình cùng làm với dân làng, được chưa nào?</a:t>
            </a:r>
            <a:r>
              <a:rPr lang="en-US" sz="2400" dirty="0"/>
              <a:t>	</a:t>
            </a:r>
            <a:endParaRPr lang="vi-VN" sz="2400" dirty="0"/>
          </a:p>
          <a:p>
            <a:pPr algn="just">
              <a:lnSpc>
                <a:spcPct val="120000"/>
              </a:lnSpc>
            </a:pPr>
            <a:r>
              <a:rPr lang="vi-VN" sz="2400" dirty="0"/>
              <a:t> </a:t>
            </a:r>
            <a:r>
              <a:rPr lang="en-US" sz="2400" dirty="0"/>
              <a:t>      </a:t>
            </a:r>
            <a:r>
              <a:rPr lang="vi-VN" sz="2400" dirty="0"/>
              <a:t>Thế rồi, chỉ hai hôm sau, ông nội đã dẫn chúng tôi ra Văn Chỉ. Ở đó đã có mười thanh niên cùng ông thủ từ đợi sản. Phát sạch cỏ xong, mấy ông cháu rạch đất hai bên đường thành rãnh nhỏ để trồng hai dây tóc tiên, rồi đào hai hố nhỏ ở đầu mỗi dãy, trồng hai cây trạng nguyên. Cái Thư cầm gáo múc nước tưới cho mấy gốc cây chúng tôi vừa mới trồng.</a:t>
            </a:r>
          </a:p>
          <a:p>
            <a:pPr algn="just">
              <a:lnSpc>
                <a:spcPct val="120000"/>
              </a:lnSpc>
            </a:pPr>
            <a:r>
              <a:rPr lang="en-US" sz="2400" dirty="0"/>
              <a:t>        </a:t>
            </a:r>
            <a:r>
              <a:rPr lang="vi-VN" sz="2400" dirty="0"/>
              <a:t>Bây giờ, đường vào Văn Chi đã phong quang hơn hẳn. Hai bên đường, hàng hoa tóc tiên rực rỡ khoe sắc đón bước chân khách tham quan. Hai cây trạng nguyên trước cổng cũng xoè những tán lá đỏ như những cánh hoa tươi thắm. Màu đỏ rực rỡ của những “bông hoa" ấy như nhắc nhở chúng tôi về truyền thống vẻ vang của quê nhà.</a:t>
            </a:r>
          </a:p>
          <a:p>
            <a:pPr algn="r">
              <a:lnSpc>
                <a:spcPct val="120000"/>
              </a:lnSpc>
            </a:pPr>
            <a:r>
              <a:rPr lang="vi-VN" sz="2400" dirty="0"/>
              <a:t>ĐÀO QUỐC VỊNH</a:t>
            </a:r>
            <a:endParaRPr lang="en-US" sz="2400" dirty="0">
              <a:solidFill>
                <a:srgbClr val="7030A0"/>
              </a:solidFill>
              <a:latin typeface="UTM Avo" panose="02040603050506020204" pitchFamily="18" charset="0"/>
            </a:endParaRPr>
          </a:p>
        </p:txBody>
      </p:sp>
    </p:spTree>
    <p:extLst>
      <p:ext uri="{BB962C8B-B14F-4D97-AF65-F5344CB8AC3E}">
        <p14:creationId xmlns:p14="http://schemas.microsoft.com/office/powerpoint/2010/main" val="4022767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2968010" y="1456694"/>
            <a:ext cx="5536282"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Luyện đọc</a:t>
            </a:r>
            <a:endParaRPr lang="en-US" sz="11500" dirty="0">
              <a:solidFill>
                <a:srgbClr val="0070C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126170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C48C6DD-355D-2E5D-05BB-E44155A5EC41}"/>
              </a:ext>
            </a:extLst>
          </p:cNvPr>
          <p:cNvSpPr txBox="1">
            <a:spLocks noChangeArrowheads="1"/>
          </p:cNvSpPr>
          <p:nvPr/>
        </p:nvSpPr>
        <p:spPr bwMode="auto">
          <a:xfrm>
            <a:off x="3078370" y="493143"/>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Luyện đọc từ khó</a:t>
            </a:r>
            <a:endParaRPr lang="en-US" sz="5400" dirty="0">
              <a:solidFill>
                <a:srgbClr val="0070C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endParaRPr>
          </a:p>
        </p:txBody>
      </p:sp>
      <p:sp>
        <p:nvSpPr>
          <p:cNvPr id="3" name="Rectangle: Rounded Corners 8">
            <a:extLst>
              <a:ext uri="{FF2B5EF4-FFF2-40B4-BE49-F238E27FC236}">
                <a16:creationId xmlns:a16="http://schemas.microsoft.com/office/drawing/2014/main" id="{3B10CC8B-5F7C-DDF0-A24C-75673EA30E0F}"/>
              </a:ext>
            </a:extLst>
          </p:cNvPr>
          <p:cNvSpPr/>
          <p:nvPr/>
        </p:nvSpPr>
        <p:spPr>
          <a:xfrm>
            <a:off x="1538805" y="2118657"/>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endParaRPr lang="en-US" altLang="vi-VN" sz="4800" dirty="0">
              <a:solidFill>
                <a:srgbClr val="0070C0"/>
              </a:solidFill>
              <a:latin typeface="UTM Avo" panose="02040603050506020204" pitchFamily="18" charset="0"/>
            </a:endParaRPr>
          </a:p>
        </p:txBody>
      </p:sp>
      <p:sp>
        <p:nvSpPr>
          <p:cNvPr id="5" name="Rectangle: Rounded Corners 8">
            <a:extLst>
              <a:ext uri="{FF2B5EF4-FFF2-40B4-BE49-F238E27FC236}">
                <a16:creationId xmlns:a16="http://schemas.microsoft.com/office/drawing/2014/main" id="{20B68D6F-7609-BD84-B1CA-BD937D930382}"/>
              </a:ext>
            </a:extLst>
          </p:cNvPr>
          <p:cNvSpPr/>
          <p:nvPr/>
        </p:nvSpPr>
        <p:spPr>
          <a:xfrm>
            <a:off x="4133637" y="3368073"/>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endParaRPr lang="en-US" altLang="vi-VN" sz="4800" dirty="0">
              <a:solidFill>
                <a:srgbClr val="0070C0"/>
              </a:solidFill>
              <a:latin typeface="UTM Avo" panose="02040603050506020204" pitchFamily="18" charset="0"/>
            </a:endParaRPr>
          </a:p>
        </p:txBody>
      </p:sp>
      <p:sp>
        <p:nvSpPr>
          <p:cNvPr id="6" name="Rectangle: Rounded Corners 8">
            <a:extLst>
              <a:ext uri="{FF2B5EF4-FFF2-40B4-BE49-F238E27FC236}">
                <a16:creationId xmlns:a16="http://schemas.microsoft.com/office/drawing/2014/main" id="{37916720-F050-D67B-D152-CD816F079156}"/>
              </a:ext>
            </a:extLst>
          </p:cNvPr>
          <p:cNvSpPr/>
          <p:nvPr/>
        </p:nvSpPr>
        <p:spPr>
          <a:xfrm>
            <a:off x="6687650" y="4645982"/>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endParaRPr lang="en-US" altLang="vi-VN" sz="4800" dirty="0">
              <a:solidFill>
                <a:srgbClr val="0070C0"/>
              </a:solidFill>
              <a:latin typeface="UTM Avo" panose="02040603050506020204" pitchFamily="18" charset="0"/>
            </a:endParaRPr>
          </a:p>
        </p:txBody>
      </p:sp>
    </p:spTree>
    <p:extLst>
      <p:ext uri="{BB962C8B-B14F-4D97-AF65-F5344CB8AC3E}">
        <p14:creationId xmlns:p14="http://schemas.microsoft.com/office/powerpoint/2010/main" val="12998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6"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3327859" y="513320"/>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Giải nghĩa từ khó</a:t>
            </a:r>
            <a:endParaRPr lang="en-US" sz="5400"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A7CEC00-CB43-ACA5-8CBE-E326CD3A704C}"/>
              </a:ext>
            </a:extLst>
          </p:cNvPr>
          <p:cNvSpPr txBox="1"/>
          <p:nvPr/>
        </p:nvSpPr>
        <p:spPr>
          <a:xfrm>
            <a:off x="173421" y="2426097"/>
            <a:ext cx="11839903" cy="2031454"/>
          </a:xfrm>
          <a:prstGeom prst="rect">
            <a:avLst/>
          </a:prstGeom>
          <a:noFill/>
        </p:spPr>
        <p:txBody>
          <a:bodyPr wrap="square">
            <a:spAutoFit/>
          </a:bodyPr>
          <a:lstStyle/>
          <a:p>
            <a:pPr>
              <a:lnSpc>
                <a:spcPct val="150000"/>
              </a:lnSpc>
            </a:pPr>
            <a:r>
              <a:rPr lang="en-US" sz="2900" dirty="0">
                <a:solidFill>
                  <a:srgbClr val="FF0000"/>
                </a:solidFill>
                <a:effectLst/>
                <a:latin typeface="Times New Roman" panose="02020603050405020304" pitchFamily="18" charset="0"/>
                <a:ea typeface="Calibri" panose="020F0502020204030204" pitchFamily="34" charset="0"/>
              </a:rPr>
              <a:t>- </a:t>
            </a:r>
            <a:r>
              <a:rPr lang="en-US" sz="2900" i="1" dirty="0">
                <a:solidFill>
                  <a:srgbClr val="FF0000"/>
                </a:solidFill>
                <a:effectLst/>
                <a:latin typeface="UTM Avo" panose="02040603050506020204" pitchFamily="18" charset="0"/>
                <a:ea typeface="Calibri" panose="020F0502020204030204" pitchFamily="34" charset="0"/>
              </a:rPr>
              <a:t>Văn </a:t>
            </a:r>
            <a:r>
              <a:rPr lang="en-US" sz="2900" i="1" dirty="0" err="1">
                <a:solidFill>
                  <a:srgbClr val="FF0000"/>
                </a:solidFill>
                <a:effectLst/>
                <a:latin typeface="UTM Avo" panose="02040603050506020204" pitchFamily="18" charset="0"/>
                <a:ea typeface="Calibri" panose="020F0502020204030204" pitchFamily="34" charset="0"/>
              </a:rPr>
              <a:t>Chỉ</a:t>
            </a:r>
            <a:r>
              <a:rPr lang="en-US" sz="2900" dirty="0">
                <a:solidFill>
                  <a:srgbClr val="002060"/>
                </a:solidFill>
                <a:effectLst/>
                <a:latin typeface="UTM Avo" panose="02040603050506020204" pitchFamily="18" charset="0"/>
                <a:ea typeface="Calibri" panose="020F0502020204030204" pitchFamily="34" charset="0"/>
              </a:rPr>
              <a:t>:</a:t>
            </a:r>
            <a:r>
              <a:rPr lang="en-US" sz="2900" dirty="0">
                <a:solidFill>
                  <a:srgbClr val="FF0000"/>
                </a:solidFill>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nơi</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thờ</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các</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vị</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có</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công</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với</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giáo</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dục</a:t>
            </a:r>
            <a:r>
              <a:rPr lang="en-US" sz="2900" dirty="0">
                <a:effectLst/>
                <a:latin typeface="UTM Avo" panose="02040603050506020204" pitchFamily="18" charset="0"/>
                <a:ea typeface="Calibri" panose="020F0502020204030204" pitchFamily="34" charset="0"/>
              </a:rPr>
              <a:t> ở </a:t>
            </a:r>
            <a:r>
              <a:rPr lang="en-US" sz="2900" dirty="0" err="1">
                <a:effectLst/>
                <a:latin typeface="UTM Avo" panose="02040603050506020204" pitchFamily="18" charset="0"/>
                <a:ea typeface="Calibri" panose="020F0502020204030204" pitchFamily="34" charset="0"/>
              </a:rPr>
              <a:t>làng</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xã</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thời</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xưa</a:t>
            </a:r>
            <a:r>
              <a:rPr lang="en-US" sz="2900" dirty="0">
                <a:effectLst/>
                <a:latin typeface="UTM Avo" panose="02040603050506020204" pitchFamily="18" charset="0"/>
                <a:ea typeface="Calibri" panose="020F0502020204030204" pitchFamily="34" charset="0"/>
              </a:rPr>
              <a:t>.</a:t>
            </a:r>
            <a:endParaRPr lang="en-US" sz="2900" dirty="0">
              <a:latin typeface="UTM Avo" panose="02040603050506020204" pitchFamily="18" charset="0"/>
              <a:ea typeface="Calibri" panose="020F0502020204030204" pitchFamily="34" charset="0"/>
            </a:endParaRPr>
          </a:p>
          <a:p>
            <a:pPr>
              <a:lnSpc>
                <a:spcPct val="150000"/>
              </a:lnSpc>
            </a:pPr>
            <a:r>
              <a:rPr lang="en-US" sz="2900" dirty="0">
                <a:solidFill>
                  <a:srgbClr val="FF0000"/>
                </a:solidFill>
                <a:latin typeface="UTM Avo" panose="02040603050506020204" pitchFamily="18" charset="0"/>
              </a:rPr>
              <a:t>- </a:t>
            </a:r>
            <a:r>
              <a:rPr lang="en-US" sz="2900" i="1" dirty="0" err="1">
                <a:solidFill>
                  <a:srgbClr val="FF0000"/>
                </a:solidFill>
                <a:effectLst/>
                <a:latin typeface="UTM Avo" panose="02040603050506020204" pitchFamily="18" charset="0"/>
                <a:ea typeface="Calibri" panose="020F0502020204030204" pitchFamily="34" charset="0"/>
              </a:rPr>
              <a:t>Thủ</a:t>
            </a:r>
            <a:r>
              <a:rPr lang="en-US" sz="2900" i="1" dirty="0">
                <a:solidFill>
                  <a:srgbClr val="FF0000"/>
                </a:solidFill>
                <a:effectLst/>
                <a:latin typeface="UTM Avo" panose="02040603050506020204" pitchFamily="18" charset="0"/>
                <a:ea typeface="Calibri" panose="020F0502020204030204" pitchFamily="34" charset="0"/>
              </a:rPr>
              <a:t> </a:t>
            </a:r>
            <a:r>
              <a:rPr lang="en-US" sz="2900" i="1" dirty="0" err="1">
                <a:solidFill>
                  <a:srgbClr val="FF0000"/>
                </a:solidFill>
                <a:effectLst/>
                <a:latin typeface="UTM Avo" panose="02040603050506020204" pitchFamily="18" charset="0"/>
                <a:ea typeface="Calibri" panose="020F0502020204030204" pitchFamily="34" charset="0"/>
              </a:rPr>
              <a:t>từ</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người</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trông</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coi</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và</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giữ</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việc</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thờ</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cúng</a:t>
            </a:r>
            <a:r>
              <a:rPr lang="en-US" sz="2900" dirty="0">
                <a:effectLst/>
                <a:latin typeface="UTM Avo" panose="02040603050506020204" pitchFamily="18" charset="0"/>
                <a:ea typeface="Calibri" panose="020F0502020204030204" pitchFamily="34" charset="0"/>
              </a:rPr>
              <a:t> ở </a:t>
            </a:r>
            <a:r>
              <a:rPr lang="en-US" sz="2900" dirty="0" err="1">
                <a:effectLst/>
                <a:latin typeface="UTM Avo" panose="02040603050506020204" pitchFamily="18" charset="0"/>
                <a:ea typeface="Calibri" panose="020F0502020204030204" pitchFamily="34" charset="0"/>
              </a:rPr>
              <a:t>đền</a:t>
            </a:r>
            <a:r>
              <a:rPr lang="en-US" sz="2900" dirty="0">
                <a:latin typeface="UTM Avo" panose="02040603050506020204" pitchFamily="18" charset="0"/>
                <a:ea typeface="Calibri" panose="020F0502020204030204" pitchFamily="34" charset="0"/>
              </a:rPr>
              <a:t>, </a:t>
            </a:r>
            <a:r>
              <a:rPr lang="en-US" sz="2900" dirty="0" err="1">
                <a:latin typeface="UTM Avo" panose="02040603050506020204" pitchFamily="18" charset="0"/>
                <a:ea typeface="Calibri" panose="020F0502020204030204" pitchFamily="34" charset="0"/>
              </a:rPr>
              <a:t>đình</a:t>
            </a:r>
            <a:r>
              <a:rPr lang="en-US" sz="2900" dirty="0">
                <a:latin typeface="UTM Avo" panose="02040603050506020204" pitchFamily="18" charset="0"/>
                <a:ea typeface="Calibri" panose="020F0502020204030204" pitchFamily="34" charset="0"/>
              </a:rPr>
              <a:t>.</a:t>
            </a:r>
            <a:endParaRPr lang="en-US" sz="2900" dirty="0">
              <a:effectLst/>
              <a:latin typeface="UTM Avo" panose="02040603050506020204" pitchFamily="18" charset="0"/>
              <a:ea typeface="Calibri" panose="020F0502020204030204" pitchFamily="34" charset="0"/>
            </a:endParaRPr>
          </a:p>
          <a:p>
            <a:pPr>
              <a:lnSpc>
                <a:spcPct val="150000"/>
              </a:lnSpc>
            </a:pPr>
            <a:r>
              <a:rPr lang="en-US" sz="2900" dirty="0">
                <a:solidFill>
                  <a:srgbClr val="FF0000"/>
                </a:solidFill>
                <a:latin typeface="UTM Avo" panose="02040603050506020204" pitchFamily="18" charset="0"/>
              </a:rPr>
              <a:t>- </a:t>
            </a:r>
            <a:r>
              <a:rPr lang="en-US" sz="2900" i="1" dirty="0">
                <a:solidFill>
                  <a:srgbClr val="FF0000"/>
                </a:solidFill>
                <a:latin typeface="UTM Avo" panose="02040603050506020204" pitchFamily="18" charset="0"/>
                <a:ea typeface="Calibri" panose="020F0502020204030204" pitchFamily="34" charset="0"/>
              </a:rPr>
              <a:t>Phong </a:t>
            </a:r>
            <a:r>
              <a:rPr lang="en-US" sz="2900" i="1" dirty="0" err="1">
                <a:solidFill>
                  <a:srgbClr val="FF0000"/>
                </a:solidFill>
                <a:latin typeface="UTM Avo" panose="02040603050506020204" pitchFamily="18" charset="0"/>
                <a:ea typeface="Calibri" panose="020F0502020204030204" pitchFamily="34" charset="0"/>
              </a:rPr>
              <a:t>quang</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quang</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đãng</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sáng</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sủa</a:t>
            </a:r>
            <a:r>
              <a:rPr lang="en-US" sz="2900" dirty="0">
                <a:effectLst/>
                <a:latin typeface="UTM Avo" panose="02040603050506020204" pitchFamily="18" charset="0"/>
                <a:ea typeface="Calibri" panose="020F0502020204030204" pitchFamily="34" charset="0"/>
              </a:rPr>
              <a:t>.</a:t>
            </a:r>
            <a:endParaRPr lang="en-US" sz="2900" dirty="0">
              <a:latin typeface="UTM Avo" panose="02040603050506020204" pitchFamily="18" charset="0"/>
            </a:endParaRPr>
          </a:p>
        </p:txBody>
      </p:sp>
    </p:spTree>
    <p:extLst>
      <p:ext uri="{BB962C8B-B14F-4D97-AF65-F5344CB8AC3E}">
        <p14:creationId xmlns:p14="http://schemas.microsoft.com/office/powerpoint/2010/main" val="219199559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464</TotalTime>
  <Words>1216</Words>
  <Application>Microsoft Office PowerPoint</Application>
  <PresentationFormat>Màn hình rộng</PresentationFormat>
  <Paragraphs>70</Paragraphs>
  <Slides>23</Slides>
  <Notes>5</Notes>
  <HiddenSlides>0</HiddenSlides>
  <MMClips>0</MMClips>
  <ScaleCrop>false</ScaleCrop>
  <HeadingPairs>
    <vt:vector size="6" baseType="variant">
      <vt:variant>
        <vt:lpstr>Phông được Dùng</vt:lpstr>
      </vt:variant>
      <vt:variant>
        <vt:i4>12</vt:i4>
      </vt:variant>
      <vt:variant>
        <vt:lpstr>Chủ đề</vt:lpstr>
      </vt:variant>
      <vt:variant>
        <vt:i4>2</vt:i4>
      </vt:variant>
      <vt:variant>
        <vt:lpstr>Tiêu đề Bản chiếu</vt:lpstr>
      </vt:variant>
      <vt:variant>
        <vt:i4>23</vt:i4>
      </vt:variant>
    </vt:vector>
  </HeadingPairs>
  <TitlesOfParts>
    <vt:vector size="37" baseType="lpstr">
      <vt:lpstr>Arial</vt:lpstr>
      <vt:lpstr>Calibri</vt:lpstr>
      <vt:lpstr>Calibri Light</vt:lpstr>
      <vt:lpstr>Times New Roman</vt:lpstr>
      <vt:lpstr>UTM Avo</vt:lpstr>
      <vt:lpstr>UTM Azuki</vt:lpstr>
      <vt:lpstr>UTM Bienvenue</vt:lpstr>
      <vt:lpstr>UTM Guanine</vt:lpstr>
      <vt:lpstr>UTM LinotypeZapfino KT</vt:lpstr>
      <vt:lpstr>UTM Ong Do Tre</vt:lpstr>
      <vt:lpstr>UTM Showcard</vt:lpstr>
      <vt:lpstr>UVF Salome</vt:lpstr>
      <vt:lpstr>1_Office Theme</vt:lpstr>
      <vt:lpstr>Custom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Mân</cp:lastModifiedBy>
  <cp:revision>103</cp:revision>
  <dcterms:created xsi:type="dcterms:W3CDTF">2023-03-05T01:12:00Z</dcterms:created>
  <dcterms:modified xsi:type="dcterms:W3CDTF">2025-02-06T18:43:12Z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1B3303256F1E49819B0FE25C76496E6A_13</vt:lpwstr>
  </property>
  <property fmtid="{D5CDD505-2E9C-101B-9397-08002B2CF9AE}" pid="3" name="KSOProductBuildVer">
    <vt:lpwstr>2057-12.2.0.13190</vt:lpwstr>
  </property>
</Properties>
</file>