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9" r:id="rId15"/>
    <p:sldId id="286" r:id="rId16"/>
    <p:sldId id="287" r:id="rId17"/>
    <p:sldId id="272" r:id="rId18"/>
    <p:sldId id="288" r:id="rId19"/>
    <p:sldId id="273" r:id="rId20"/>
    <p:sldId id="274" r:id="rId21"/>
    <p:sldId id="275" r:id="rId22"/>
    <p:sldId id="284" r:id="rId23"/>
    <p:sldId id="278" r:id="rId24"/>
    <p:sldId id="279" r:id="rId25"/>
  </p:sldIdLst>
  <p:sldSz cx="18288000" cy="10287000"/>
  <p:notesSz cx="6858000" cy="9144000"/>
  <p:embeddedFontLst>
    <p:embeddedFont>
      <p:font typeface="Be Vietnam" panose="020B0604020202020204" charset="0"/>
      <p:regular r:id="rId27"/>
    </p:embeddedFont>
    <p:embeddedFont>
      <p:font typeface="Be Vietnam Ultra-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7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34"/>
      </p:cViewPr>
      <p:guideLst>
        <p:guide orient="horz" pos="3576"/>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4F911-14CB-45D6-A225-4B8516228D98}"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78CB0-71A8-4E72-BC09-ED07F9634045}" type="slidenum">
              <a:rPr lang="en-US" smtClean="0"/>
              <a:t>‹#›</a:t>
            </a:fld>
            <a:endParaRPr lang="en-US"/>
          </a:p>
        </p:txBody>
      </p:sp>
    </p:spTree>
    <p:extLst>
      <p:ext uri="{BB962C8B-B14F-4D97-AF65-F5344CB8AC3E}">
        <p14:creationId xmlns:p14="http://schemas.microsoft.com/office/powerpoint/2010/main" val="3844541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Vào chat GPT</a:t>
            </a:r>
          </a:p>
        </p:txBody>
      </p:sp>
      <p:sp>
        <p:nvSpPr>
          <p:cNvPr id="4" name="Slide Number Placeholder 3"/>
          <p:cNvSpPr>
            <a:spLocks noGrp="1"/>
          </p:cNvSpPr>
          <p:nvPr>
            <p:ph type="sldNum" sz="quarter" idx="5"/>
          </p:nvPr>
        </p:nvSpPr>
        <p:spPr/>
        <p:txBody>
          <a:bodyPr/>
          <a:lstStyle/>
          <a:p>
            <a:fld id="{3D878CB0-71A8-4E72-BC09-ED07F9634045}" type="slidenum">
              <a:rPr lang="en-US" smtClean="0"/>
              <a:t>18</a:t>
            </a:fld>
            <a:endParaRPr lang="en-US"/>
          </a:p>
        </p:txBody>
      </p:sp>
    </p:spTree>
    <p:extLst>
      <p:ext uri="{BB962C8B-B14F-4D97-AF65-F5344CB8AC3E}">
        <p14:creationId xmlns:p14="http://schemas.microsoft.com/office/powerpoint/2010/main" val="2722236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E2EC"/>
        </a:solidFill>
        <a:effectLst/>
      </p:bgPr>
    </p:bg>
    <p:spTree>
      <p:nvGrpSpPr>
        <p:cNvPr id="1" name=""/>
        <p:cNvGrpSpPr/>
        <p:nvPr/>
      </p:nvGrpSpPr>
      <p:grpSpPr>
        <a:xfrm>
          <a:off x="0" y="0"/>
          <a:ext cx="0" cy="0"/>
          <a:chOff x="0" y="0"/>
          <a:chExt cx="0" cy="0"/>
        </a:xfrm>
      </p:grpSpPr>
      <p:sp>
        <p:nvSpPr>
          <p:cNvPr id="5" name="TextBox 5"/>
          <p:cNvSpPr txBox="1"/>
          <p:nvPr/>
        </p:nvSpPr>
        <p:spPr>
          <a:xfrm>
            <a:off x="5334000" y="0"/>
            <a:ext cx="8795989" cy="2814638"/>
          </a:xfrm>
          <a:prstGeom prst="rect">
            <a:avLst/>
          </a:prstGeom>
        </p:spPr>
        <p:txBody>
          <a:bodyPr lIns="0" tIns="0" rIns="0" bIns="0" rtlCol="0" anchor="t">
            <a:spAutoFit/>
          </a:bodyPr>
          <a:lstStyle/>
          <a:p>
            <a:pPr algn="ctr">
              <a:lnSpc>
                <a:spcPts val="11037"/>
              </a:lnSpc>
            </a:pPr>
            <a:r>
              <a:rPr lang="en-US" sz="9354" b="1" dirty="0">
                <a:solidFill>
                  <a:srgbClr val="000000"/>
                </a:solidFill>
                <a:latin typeface="Be Vietnam Ultra-Bold"/>
                <a:ea typeface="Be Vietnam Ultra-Bold"/>
                <a:cs typeface="Be Vietnam Ultra-Bold"/>
                <a:sym typeface="Be Vietnam Ultra-Bold"/>
              </a:rPr>
              <a:t>BÁO CÁO CHUYÊN ĐỀ</a:t>
            </a:r>
          </a:p>
        </p:txBody>
      </p:sp>
      <p:grpSp>
        <p:nvGrpSpPr>
          <p:cNvPr id="6" name="Group 6"/>
          <p:cNvGrpSpPr/>
          <p:nvPr/>
        </p:nvGrpSpPr>
        <p:grpSpPr>
          <a:xfrm>
            <a:off x="9144000" y="2814638"/>
            <a:ext cx="9144000" cy="10539260"/>
            <a:chOff x="0" y="0"/>
            <a:chExt cx="13213498" cy="14307587"/>
          </a:xfrm>
        </p:grpSpPr>
        <p:grpSp>
          <p:nvGrpSpPr>
            <p:cNvPr id="7" name="Group 7"/>
            <p:cNvGrpSpPr/>
            <p:nvPr/>
          </p:nvGrpSpPr>
          <p:grpSpPr>
            <a:xfrm>
              <a:off x="0" y="1036584"/>
              <a:ext cx="13213498" cy="13271003"/>
              <a:chOff x="0" y="0"/>
              <a:chExt cx="809278" cy="812800"/>
            </a:xfrm>
          </p:grpSpPr>
          <p:sp>
            <p:nvSpPr>
              <p:cNvPr id="8" name="Freeform 8"/>
              <p:cNvSpPr/>
              <p:nvPr/>
            </p:nvSpPr>
            <p:spPr>
              <a:xfrm>
                <a:off x="0" y="0"/>
                <a:ext cx="809278" cy="812800"/>
              </a:xfrm>
              <a:custGeom>
                <a:avLst/>
                <a:gdLst/>
                <a:ahLst/>
                <a:cxnLst/>
                <a:rect l="l" t="t" r="r" b="b"/>
                <a:pathLst>
                  <a:path w="809278" h="812800">
                    <a:moveTo>
                      <a:pt x="404639" y="0"/>
                    </a:moveTo>
                    <a:cubicBezTo>
                      <a:pt x="181163" y="0"/>
                      <a:pt x="0" y="181951"/>
                      <a:pt x="0" y="406400"/>
                    </a:cubicBezTo>
                    <a:cubicBezTo>
                      <a:pt x="0" y="630849"/>
                      <a:pt x="181163" y="812800"/>
                      <a:pt x="404639" y="812800"/>
                    </a:cubicBezTo>
                    <a:cubicBezTo>
                      <a:pt x="628115" y="812800"/>
                      <a:pt x="809278" y="630849"/>
                      <a:pt x="809278" y="406400"/>
                    </a:cubicBezTo>
                    <a:cubicBezTo>
                      <a:pt x="809278" y="181951"/>
                      <a:pt x="628115" y="0"/>
                      <a:pt x="404639" y="0"/>
                    </a:cubicBezTo>
                    <a:close/>
                  </a:path>
                </a:pathLst>
              </a:custGeom>
              <a:solidFill>
                <a:srgbClr val="FFFFFF"/>
              </a:solidFill>
            </p:spPr>
            <p:txBody>
              <a:bodyPr/>
              <a:lstStyle/>
              <a:p>
                <a:endParaRPr lang="en-US"/>
              </a:p>
            </p:txBody>
          </p:sp>
          <p:sp>
            <p:nvSpPr>
              <p:cNvPr id="9" name="TextBox 9"/>
              <p:cNvSpPr txBox="1"/>
              <p:nvPr/>
            </p:nvSpPr>
            <p:spPr>
              <a:xfrm>
                <a:off x="75870" y="85725"/>
                <a:ext cx="657538" cy="650875"/>
              </a:xfrm>
              <a:prstGeom prst="rect">
                <a:avLst/>
              </a:prstGeom>
            </p:spPr>
            <p:txBody>
              <a:bodyPr lIns="50800" tIns="50800" rIns="50800" bIns="50800" rtlCol="0" anchor="ctr"/>
              <a:lstStyle/>
              <a:p>
                <a:pPr algn="ctr">
                  <a:lnSpc>
                    <a:spcPts val="2279"/>
                  </a:lnSpc>
                </a:pPr>
                <a:endParaRPr/>
              </a:p>
            </p:txBody>
          </p:sp>
        </p:grpSp>
        <p:sp>
          <p:nvSpPr>
            <p:cNvPr id="10" name="Freeform 10"/>
            <p:cNvSpPr/>
            <p:nvPr/>
          </p:nvSpPr>
          <p:spPr>
            <a:xfrm>
              <a:off x="765468" y="0"/>
              <a:ext cx="11682562" cy="10135471"/>
            </a:xfrm>
            <a:custGeom>
              <a:avLst/>
              <a:gdLst/>
              <a:ahLst/>
              <a:cxnLst/>
              <a:rect l="l" t="t" r="r" b="b"/>
              <a:pathLst>
                <a:path w="11682562" h="10135471">
                  <a:moveTo>
                    <a:pt x="0" y="0"/>
                  </a:moveTo>
                  <a:lnTo>
                    <a:pt x="11682562" y="0"/>
                  </a:lnTo>
                  <a:lnTo>
                    <a:pt x="11682562" y="10135471"/>
                  </a:lnTo>
                  <a:lnTo>
                    <a:pt x="0" y="10135471"/>
                  </a:lnTo>
                  <a:lnTo>
                    <a:pt x="0" y="0"/>
                  </a:lnTo>
                  <a:close/>
                </a:path>
              </a:pathLst>
            </a:custGeom>
            <a:blipFill>
              <a:blip r:embed="rId2"/>
              <a:stretch>
                <a:fillRect b="-20537"/>
              </a:stretch>
            </a:blipFill>
          </p:spPr>
          <p:txBody>
            <a:bodyPr/>
            <a:lstStyle/>
            <a:p>
              <a:endParaRPr lang="en-US"/>
            </a:p>
          </p:txBody>
        </p:sp>
      </p:grpSp>
      <p:sp>
        <p:nvSpPr>
          <p:cNvPr id="14" name="TextBox 14"/>
          <p:cNvSpPr txBox="1"/>
          <p:nvPr/>
        </p:nvSpPr>
        <p:spPr>
          <a:xfrm>
            <a:off x="378938" y="3406976"/>
            <a:ext cx="9910124" cy="1917897"/>
          </a:xfrm>
          <a:prstGeom prst="rect">
            <a:avLst/>
          </a:prstGeom>
        </p:spPr>
        <p:txBody>
          <a:bodyPr wrap="square" lIns="0" tIns="0" rIns="0" bIns="0" rtlCol="0" anchor="t">
            <a:spAutoFit/>
          </a:bodyPr>
          <a:lstStyle/>
          <a:p>
            <a:pPr marL="0" lvl="0" indent="0" algn="l">
              <a:lnSpc>
                <a:spcPts val="7799"/>
              </a:lnSpc>
            </a:pPr>
            <a:r>
              <a:rPr lang="en-US" sz="5999" b="1">
                <a:solidFill>
                  <a:srgbClr val="2E637B"/>
                </a:solidFill>
                <a:latin typeface="Be Vietnam Ultra-Bold"/>
                <a:ea typeface="Be Vietnam Ultra-Bold"/>
                <a:cs typeface="Be Vietnam Ultra-Bold"/>
                <a:sym typeface="Be Vietnam Ultra-Bold"/>
              </a:rPr>
              <a:t>ỨNG DỤNG TRÍ TUỆ NHÂN TẠO (AI) TRONG DẠY HỌC</a:t>
            </a:r>
            <a:endParaRPr lang="en-US" sz="5999" b="1" dirty="0">
              <a:solidFill>
                <a:srgbClr val="2E637B"/>
              </a:solidFill>
              <a:latin typeface="Be Vietnam Ultra-Bold"/>
              <a:ea typeface="Be Vietnam Ultra-Bold"/>
              <a:cs typeface="Be Vietnam Ultra-Bold"/>
              <a:sym typeface="Be Vietnam Ultra-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8843" y="-32392"/>
            <a:ext cx="18856843" cy="1452827"/>
            <a:chOff x="0" y="0"/>
            <a:chExt cx="4966411" cy="382638"/>
          </a:xfrm>
        </p:grpSpPr>
        <p:sp>
          <p:nvSpPr>
            <p:cNvPr id="3" name="Freeform 3"/>
            <p:cNvSpPr/>
            <p:nvPr/>
          </p:nvSpPr>
          <p:spPr>
            <a:xfrm>
              <a:off x="0" y="0"/>
              <a:ext cx="4966412" cy="382638"/>
            </a:xfrm>
            <a:custGeom>
              <a:avLst/>
              <a:gdLst/>
              <a:ahLst/>
              <a:cxnLst/>
              <a:rect l="l" t="t" r="r" b="b"/>
              <a:pathLst>
                <a:path w="4966412" h="382638">
                  <a:moveTo>
                    <a:pt x="0" y="0"/>
                  </a:moveTo>
                  <a:lnTo>
                    <a:pt x="4966412" y="0"/>
                  </a:lnTo>
                  <a:lnTo>
                    <a:pt x="4966412" y="382638"/>
                  </a:lnTo>
                  <a:lnTo>
                    <a:pt x="0" y="382638"/>
                  </a:lnTo>
                  <a:close/>
                </a:path>
              </a:pathLst>
            </a:custGeom>
            <a:solidFill>
              <a:srgbClr val="2E637B"/>
            </a:solidFill>
          </p:spPr>
          <p:txBody>
            <a:bodyPr/>
            <a:lstStyle/>
            <a:p>
              <a:endParaRPr lang="en-US"/>
            </a:p>
          </p:txBody>
        </p:sp>
        <p:sp>
          <p:nvSpPr>
            <p:cNvPr id="4" name="TextBox 4"/>
            <p:cNvSpPr txBox="1"/>
            <p:nvPr/>
          </p:nvSpPr>
          <p:spPr>
            <a:xfrm>
              <a:off x="0" y="19050"/>
              <a:ext cx="4966411" cy="363588"/>
            </a:xfrm>
            <a:prstGeom prst="rect">
              <a:avLst/>
            </a:prstGeom>
          </p:spPr>
          <p:txBody>
            <a:bodyPr lIns="50800" tIns="50800" rIns="50800" bIns="50800" rtlCol="0" anchor="ctr"/>
            <a:lstStyle/>
            <a:p>
              <a:pPr algn="ctr">
                <a:lnSpc>
                  <a:spcPts val="5015"/>
                </a:lnSpc>
              </a:pPr>
              <a:r>
                <a:rPr lang="en-US" sz="4399" b="1" dirty="0">
                  <a:solidFill>
                    <a:srgbClr val="F9FAFD"/>
                  </a:solidFill>
                  <a:latin typeface="Be Vietnam Ultra-Bold"/>
                  <a:ea typeface="Be Vietnam Ultra-Bold"/>
                  <a:cs typeface="Be Vietnam Ultra-Bold"/>
                  <a:sym typeface="Be Vietnam Ultra-Bold"/>
                </a:rPr>
                <a:t>IV. NỘI DUNG</a:t>
              </a:r>
            </a:p>
          </p:txBody>
        </p:sp>
      </p:grpSp>
      <p:grpSp>
        <p:nvGrpSpPr>
          <p:cNvPr id="5" name="Group 5"/>
          <p:cNvGrpSpPr/>
          <p:nvPr/>
        </p:nvGrpSpPr>
        <p:grpSpPr>
          <a:xfrm>
            <a:off x="914400" y="1886304"/>
            <a:ext cx="3901291" cy="1096239"/>
            <a:chOff x="0" y="0"/>
            <a:chExt cx="390314" cy="288721"/>
          </a:xfrm>
        </p:grpSpPr>
        <p:sp>
          <p:nvSpPr>
            <p:cNvPr id="6" name="Freeform 6"/>
            <p:cNvSpPr/>
            <p:nvPr/>
          </p:nvSpPr>
          <p:spPr>
            <a:xfrm>
              <a:off x="0" y="0"/>
              <a:ext cx="390314" cy="288721"/>
            </a:xfrm>
            <a:custGeom>
              <a:avLst/>
              <a:gdLst/>
              <a:ahLst/>
              <a:cxnLst/>
              <a:rect l="l" t="t" r="r" b="b"/>
              <a:pathLst>
                <a:path w="390314" h="288721">
                  <a:moveTo>
                    <a:pt x="144361" y="0"/>
                  </a:moveTo>
                  <a:lnTo>
                    <a:pt x="245953" y="0"/>
                  </a:lnTo>
                  <a:cubicBezTo>
                    <a:pt x="325681" y="0"/>
                    <a:pt x="390314" y="64632"/>
                    <a:pt x="390314" y="144361"/>
                  </a:cubicBezTo>
                  <a:lnTo>
                    <a:pt x="390314" y="144361"/>
                  </a:lnTo>
                  <a:cubicBezTo>
                    <a:pt x="390314" y="224089"/>
                    <a:pt x="325681" y="288721"/>
                    <a:pt x="245953" y="288721"/>
                  </a:cubicBezTo>
                  <a:lnTo>
                    <a:pt x="144361" y="288721"/>
                  </a:lnTo>
                  <a:cubicBezTo>
                    <a:pt x="64632" y="288721"/>
                    <a:pt x="0" y="224089"/>
                    <a:pt x="0" y="144361"/>
                  </a:cubicBezTo>
                  <a:lnTo>
                    <a:pt x="0" y="144361"/>
                  </a:lnTo>
                  <a:cubicBezTo>
                    <a:pt x="0" y="64632"/>
                    <a:pt x="64632" y="0"/>
                    <a:pt x="144361" y="0"/>
                  </a:cubicBezTo>
                  <a:close/>
                </a:path>
              </a:pathLst>
            </a:custGeom>
            <a:solidFill>
              <a:srgbClr val="D0E2EC"/>
            </a:solidFill>
          </p:spPr>
          <p:txBody>
            <a:bodyPr/>
            <a:lstStyle/>
            <a:p>
              <a:endParaRPr lang="en-US"/>
            </a:p>
          </p:txBody>
        </p:sp>
        <p:sp>
          <p:nvSpPr>
            <p:cNvPr id="7" name="TextBox 7"/>
            <p:cNvSpPr txBox="1"/>
            <p:nvPr/>
          </p:nvSpPr>
          <p:spPr>
            <a:xfrm>
              <a:off x="0" y="-28575"/>
              <a:ext cx="390314" cy="317296"/>
            </a:xfrm>
            <a:prstGeom prst="rect">
              <a:avLst/>
            </a:prstGeom>
          </p:spPr>
          <p:txBody>
            <a:bodyPr lIns="50800" tIns="50800" rIns="50800" bIns="50800" rtlCol="0" anchor="ctr"/>
            <a:lstStyle/>
            <a:p>
              <a:pPr algn="ctr">
                <a:lnSpc>
                  <a:spcPts val="2660"/>
                </a:lnSpc>
              </a:pPr>
              <a:endParaRPr/>
            </a:p>
          </p:txBody>
        </p:sp>
      </p:grpSp>
      <p:sp>
        <p:nvSpPr>
          <p:cNvPr id="8" name="Freeform 8"/>
          <p:cNvSpPr/>
          <p:nvPr/>
        </p:nvSpPr>
        <p:spPr>
          <a:xfrm>
            <a:off x="15127021" y="4846414"/>
            <a:ext cx="3189439" cy="5191781"/>
          </a:xfrm>
          <a:custGeom>
            <a:avLst/>
            <a:gdLst/>
            <a:ahLst/>
            <a:cxnLst/>
            <a:rect l="l" t="t" r="r" b="b"/>
            <a:pathLst>
              <a:path w="2645078" h="4886981">
                <a:moveTo>
                  <a:pt x="0" y="0"/>
                </a:moveTo>
                <a:lnTo>
                  <a:pt x="2645078" y="0"/>
                </a:lnTo>
                <a:lnTo>
                  <a:pt x="2645078" y="4886981"/>
                </a:lnTo>
                <a:lnTo>
                  <a:pt x="0" y="4886981"/>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1255996" y="1795487"/>
            <a:ext cx="16564282" cy="2071007"/>
          </a:xfrm>
          <a:prstGeom prst="rect">
            <a:avLst/>
          </a:prstGeom>
        </p:spPr>
        <p:txBody>
          <a:bodyPr lIns="0" tIns="0" rIns="0" bIns="0" rtlCol="0" anchor="t">
            <a:spAutoFit/>
          </a:bodyPr>
          <a:lstStyle/>
          <a:p>
            <a:pPr marL="0" lvl="0" indent="0" algn="l">
              <a:lnSpc>
                <a:spcPts val="8352"/>
              </a:lnSpc>
            </a:pPr>
            <a:r>
              <a:rPr lang="en-US" sz="5800" b="1" dirty="0" err="1">
                <a:solidFill>
                  <a:srgbClr val="000000"/>
                </a:solidFill>
                <a:latin typeface="Be Vietnam Ultra-Bold"/>
                <a:ea typeface="Be Vietnam Ultra-Bold"/>
                <a:cs typeface="Be Vietnam Ultra-Bold"/>
                <a:sym typeface="Be Vietnam Ultra-Bold"/>
              </a:rPr>
              <a:t>Chủ</a:t>
            </a:r>
            <a:r>
              <a:rPr lang="en-US" sz="5800" b="1" dirty="0">
                <a:solidFill>
                  <a:srgbClr val="000000"/>
                </a:solidFill>
                <a:latin typeface="Be Vietnam Ultra-Bold"/>
                <a:ea typeface="Be Vietnam Ultra-Bold"/>
                <a:cs typeface="Be Vietnam Ultra-Bold"/>
                <a:sym typeface="Be Vietnam Ultra-Bold"/>
              </a:rPr>
              <a:t> </a:t>
            </a:r>
            <a:r>
              <a:rPr lang="en-US" sz="5800" b="1" dirty="0" err="1">
                <a:solidFill>
                  <a:srgbClr val="000000"/>
                </a:solidFill>
                <a:latin typeface="Be Vietnam Ultra-Bold"/>
                <a:ea typeface="Be Vietnam Ultra-Bold"/>
                <a:cs typeface="Be Vietnam Ultra-Bold"/>
                <a:sym typeface="Be Vietnam Ultra-Bold"/>
              </a:rPr>
              <a:t>đề</a:t>
            </a:r>
            <a:r>
              <a:rPr lang="en-US" sz="5800" b="1" dirty="0">
                <a:solidFill>
                  <a:srgbClr val="000000"/>
                </a:solidFill>
                <a:latin typeface="Be Vietnam Ultra-Bold"/>
                <a:ea typeface="Be Vietnam Ultra-Bold"/>
                <a:cs typeface="Be Vietnam Ultra-Bold"/>
                <a:sym typeface="Be Vietnam Ultra-Bold"/>
              </a:rPr>
              <a:t> 1:</a:t>
            </a:r>
            <a:r>
              <a:rPr lang="en-US" sz="5800"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Ứng</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dụng</a:t>
            </a:r>
            <a:r>
              <a:rPr lang="en-US" sz="5800" b="1" dirty="0">
                <a:solidFill>
                  <a:srgbClr val="000000"/>
                </a:solidFill>
                <a:latin typeface="Be Vietnam"/>
                <a:ea typeface="Be Vietnam"/>
                <a:cs typeface="Be Vietnam"/>
                <a:sym typeface="Be Vietnam"/>
              </a:rPr>
              <a:t> AI </a:t>
            </a:r>
            <a:r>
              <a:rPr lang="en-US" sz="5800" b="1" dirty="0" err="1">
                <a:solidFill>
                  <a:srgbClr val="000000"/>
                </a:solidFill>
                <a:latin typeface="Be Vietnam"/>
                <a:ea typeface="Be Vietnam"/>
                <a:cs typeface="Be Vietnam"/>
                <a:sym typeface="Be Vietnam"/>
              </a:rPr>
              <a:t>trong</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giảng</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dạy</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và</a:t>
            </a:r>
            <a:r>
              <a:rPr lang="en-US" sz="5800" b="1" dirty="0">
                <a:solidFill>
                  <a:srgbClr val="000000"/>
                </a:solidFill>
                <a:latin typeface="Be Vietnam"/>
                <a:ea typeface="Be Vietnam"/>
                <a:cs typeface="Be Vietnam"/>
                <a:sym typeface="Be Vietnam"/>
              </a:rPr>
              <a:t> Khung </a:t>
            </a:r>
            <a:r>
              <a:rPr lang="en-US" sz="5800" b="1" dirty="0" err="1">
                <a:solidFill>
                  <a:srgbClr val="000000"/>
                </a:solidFill>
                <a:latin typeface="Be Vietnam"/>
                <a:ea typeface="Be Vietnam"/>
                <a:cs typeface="Be Vietnam"/>
                <a:sym typeface="Be Vietnam"/>
              </a:rPr>
              <a:t>năng</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lực</a:t>
            </a:r>
            <a:r>
              <a:rPr lang="en-US" sz="5800" b="1" dirty="0">
                <a:solidFill>
                  <a:srgbClr val="000000"/>
                </a:solidFill>
                <a:latin typeface="Be Vietnam"/>
                <a:ea typeface="Be Vietnam"/>
                <a:cs typeface="Be Vietnam"/>
                <a:sym typeface="Be Vietnam"/>
              </a:rPr>
              <a:t> AI </a:t>
            </a:r>
            <a:r>
              <a:rPr lang="en-US" sz="5800" b="1" dirty="0" err="1">
                <a:solidFill>
                  <a:srgbClr val="000000"/>
                </a:solidFill>
                <a:latin typeface="Be Vietnam"/>
                <a:ea typeface="Be Vietnam"/>
                <a:cs typeface="Be Vietnam"/>
                <a:sym typeface="Be Vietnam"/>
              </a:rPr>
              <a:t>của</a:t>
            </a:r>
            <a:r>
              <a:rPr lang="en-US" sz="5800" b="1" dirty="0">
                <a:solidFill>
                  <a:srgbClr val="000000"/>
                </a:solidFill>
                <a:latin typeface="Be Vietnam"/>
                <a:ea typeface="Be Vietnam"/>
                <a:cs typeface="Be Vietnam"/>
                <a:sym typeface="Be Vietnam"/>
              </a:rPr>
              <a:t> UNESCO</a:t>
            </a:r>
          </a:p>
        </p:txBody>
      </p:sp>
      <p:sp>
        <p:nvSpPr>
          <p:cNvPr id="10" name="TextBox 10"/>
          <p:cNvSpPr txBox="1"/>
          <p:nvPr/>
        </p:nvSpPr>
        <p:spPr>
          <a:xfrm>
            <a:off x="304800" y="4544652"/>
            <a:ext cx="15631961" cy="2897653"/>
          </a:xfrm>
          <a:prstGeom prst="rect">
            <a:avLst/>
          </a:prstGeom>
        </p:spPr>
        <p:txBody>
          <a:bodyPr wrap="square" lIns="0" tIns="0" rIns="0" bIns="0" rtlCol="0" anchor="t">
            <a:spAutoFit/>
          </a:bodyPr>
          <a:lstStyle/>
          <a:p>
            <a:pPr marL="781791" lvl="1" indent="-390895" algn="l">
              <a:lnSpc>
                <a:spcPts val="7857"/>
              </a:lnSpc>
              <a:buFont typeface="Arial"/>
              <a:buChar char="•"/>
            </a:pPr>
            <a:r>
              <a:rPr lang="en-US" sz="4000" dirty="0">
                <a:solidFill>
                  <a:srgbClr val="000000"/>
                </a:solidFill>
                <a:latin typeface="Be Vietnam"/>
                <a:ea typeface="Be Vietnam"/>
                <a:cs typeface="Be Vietnam"/>
                <a:sym typeface="Be Vietnam"/>
              </a:rPr>
              <a:t>Khung </a:t>
            </a:r>
            <a:r>
              <a:rPr lang="en-US" sz="4000" dirty="0" err="1">
                <a:solidFill>
                  <a:srgbClr val="000000"/>
                </a:solidFill>
                <a:latin typeface="Be Vietnam"/>
                <a:ea typeface="Be Vietnam"/>
                <a:cs typeface="Be Vietnam"/>
                <a:sym typeface="Be Vietnam"/>
              </a:rPr>
              <a:t>năng</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lực</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số</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và</a:t>
            </a:r>
            <a:r>
              <a:rPr lang="en-US" sz="4000" dirty="0">
                <a:solidFill>
                  <a:srgbClr val="000000"/>
                </a:solidFill>
                <a:latin typeface="Be Vietnam"/>
                <a:ea typeface="Be Vietnam"/>
                <a:cs typeface="Be Vietnam"/>
                <a:sym typeface="Be Vietnam"/>
              </a:rPr>
              <a:t> AI </a:t>
            </a:r>
            <a:r>
              <a:rPr lang="en-US" sz="4000" dirty="0" err="1">
                <a:solidFill>
                  <a:srgbClr val="000000"/>
                </a:solidFill>
                <a:latin typeface="Be Vietnam"/>
                <a:ea typeface="Be Vietnam"/>
                <a:cs typeface="Be Vietnam"/>
                <a:sym typeface="Be Vietnam"/>
              </a:rPr>
              <a:t>của</a:t>
            </a:r>
            <a:r>
              <a:rPr lang="en-US" sz="4000" dirty="0">
                <a:solidFill>
                  <a:srgbClr val="000000"/>
                </a:solidFill>
                <a:latin typeface="Be Vietnam"/>
                <a:ea typeface="Be Vietnam"/>
                <a:cs typeface="Be Vietnam"/>
                <a:sym typeface="Be Vietnam"/>
              </a:rPr>
              <a:t> UNESCO </a:t>
            </a:r>
            <a:r>
              <a:rPr lang="en-US" sz="4000" dirty="0" err="1">
                <a:solidFill>
                  <a:srgbClr val="000000"/>
                </a:solidFill>
                <a:latin typeface="Be Vietnam"/>
                <a:ea typeface="Be Vietnam"/>
                <a:cs typeface="Be Vietnam"/>
                <a:sym typeface="Be Vietnam"/>
              </a:rPr>
              <a:t>và</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Bộ</a:t>
            </a:r>
            <a:r>
              <a:rPr lang="en-US" sz="4000" dirty="0">
                <a:solidFill>
                  <a:srgbClr val="000000"/>
                </a:solidFill>
                <a:latin typeface="Be Vietnam"/>
                <a:ea typeface="Be Vietnam"/>
                <a:cs typeface="Be Vietnam"/>
                <a:sym typeface="Be Vietnam"/>
              </a:rPr>
              <a:t> GD&amp;ĐT Việt Nam</a:t>
            </a:r>
          </a:p>
          <a:p>
            <a:pPr marL="781791" lvl="1" indent="-390895" algn="l">
              <a:lnSpc>
                <a:spcPts val="7857"/>
              </a:lnSpc>
              <a:buFont typeface="Arial"/>
              <a:buChar char="•"/>
            </a:pPr>
            <a:r>
              <a:rPr lang="en-US" sz="4000" dirty="0" err="1">
                <a:solidFill>
                  <a:srgbClr val="000000"/>
                </a:solidFill>
                <a:latin typeface="Be Vietnam"/>
                <a:ea typeface="Be Vietnam"/>
                <a:cs typeface="Be Vietnam"/>
                <a:sym typeface="Be Vietnam"/>
              </a:rPr>
              <a:t>Năng</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lực</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viết</a:t>
            </a:r>
            <a:r>
              <a:rPr lang="en-US" sz="4000" dirty="0">
                <a:solidFill>
                  <a:srgbClr val="000000"/>
                </a:solidFill>
                <a:latin typeface="Be Vietnam"/>
                <a:ea typeface="Be Vietnam"/>
                <a:cs typeface="Be Vietnam"/>
                <a:sym typeface="Be Vietnam"/>
              </a:rPr>
              <a:t> Prompt – </a:t>
            </a:r>
            <a:r>
              <a:rPr lang="en-US" sz="4000" dirty="0" err="1">
                <a:solidFill>
                  <a:srgbClr val="000000"/>
                </a:solidFill>
                <a:latin typeface="Be Vietnam"/>
                <a:ea typeface="Be Vietnam"/>
                <a:cs typeface="Be Vietnam"/>
                <a:sym typeface="Be Vietnam"/>
              </a:rPr>
              <a:t>kỹ</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năng</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giao</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tiếp</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với</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công</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cụ</a:t>
            </a:r>
            <a:r>
              <a:rPr lang="en-US" sz="4000" dirty="0">
                <a:solidFill>
                  <a:srgbClr val="000000"/>
                </a:solidFill>
                <a:latin typeface="Be Vietnam"/>
                <a:ea typeface="Be Vietnam"/>
                <a:cs typeface="Be Vietnam"/>
                <a:sym typeface="Be Vietnam"/>
              </a:rPr>
              <a:t> AI</a:t>
            </a:r>
          </a:p>
          <a:p>
            <a:pPr marL="781791" lvl="1" indent="-390895" algn="l">
              <a:lnSpc>
                <a:spcPts val="7857"/>
              </a:lnSpc>
              <a:buFont typeface="Arial"/>
              <a:buChar char="•"/>
            </a:pPr>
            <a:r>
              <a:rPr lang="en-US" sz="4000" dirty="0">
                <a:solidFill>
                  <a:srgbClr val="000000"/>
                </a:solidFill>
                <a:latin typeface="Be Vietnam"/>
                <a:ea typeface="Be Vietnam"/>
                <a:cs typeface="Be Vietnam"/>
                <a:sym typeface="Be Vietnam"/>
              </a:rPr>
              <a:t>Các </a:t>
            </a:r>
            <a:r>
              <a:rPr lang="en-US" sz="4000" dirty="0" err="1">
                <a:solidFill>
                  <a:srgbClr val="000000"/>
                </a:solidFill>
                <a:latin typeface="Be Vietnam"/>
                <a:ea typeface="Be Vietnam"/>
                <a:cs typeface="Be Vietnam"/>
                <a:sym typeface="Be Vietnam"/>
              </a:rPr>
              <a:t>ví</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dụ</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ứng</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dụng</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đơn</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giản</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phù</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hợp</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giáo</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viên</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tiểu</a:t>
            </a:r>
            <a:r>
              <a:rPr lang="en-US" sz="4000" dirty="0">
                <a:solidFill>
                  <a:srgbClr val="000000"/>
                </a:solidFill>
                <a:latin typeface="Be Vietnam"/>
                <a:ea typeface="Be Vietnam"/>
                <a:cs typeface="Be Vietnam"/>
                <a:sym typeface="Be Vietnam"/>
              </a:rPr>
              <a:t> </a:t>
            </a:r>
            <a:r>
              <a:rPr lang="en-US" sz="4000" dirty="0" err="1">
                <a:solidFill>
                  <a:srgbClr val="000000"/>
                </a:solidFill>
                <a:latin typeface="Be Vietnam"/>
                <a:ea typeface="Be Vietnam"/>
                <a:cs typeface="Be Vietnam"/>
                <a:sym typeface="Be Vietnam"/>
              </a:rPr>
              <a:t>học</a:t>
            </a:r>
            <a:endParaRPr lang="en-US" sz="4000" dirty="0">
              <a:solidFill>
                <a:srgbClr val="000000"/>
              </a:solidFill>
              <a:latin typeface="Be Vietnam"/>
              <a:ea typeface="Be Vietnam"/>
              <a:cs typeface="Be Vietnam"/>
              <a:sym typeface="Be Vietnam"/>
            </a:endParaRP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0" y="2040748"/>
          <a:ext cx="18288000" cy="8208152"/>
        </p:xfrm>
        <a:graphic>
          <a:graphicData uri="http://schemas.openxmlformats.org/drawingml/2006/table">
            <a:tbl>
              <a:tblPr/>
              <a:tblGrid>
                <a:gridCol w="5027600">
                  <a:extLst>
                    <a:ext uri="{9D8B030D-6E8A-4147-A177-3AD203B41FA5}">
                      <a16:colId xmlns:a16="http://schemas.microsoft.com/office/drawing/2014/main" val="20000"/>
                    </a:ext>
                  </a:extLst>
                </a:gridCol>
                <a:gridCol w="13260400">
                  <a:extLst>
                    <a:ext uri="{9D8B030D-6E8A-4147-A177-3AD203B41FA5}">
                      <a16:colId xmlns:a16="http://schemas.microsoft.com/office/drawing/2014/main" val="20001"/>
                    </a:ext>
                  </a:extLst>
                </a:gridCol>
              </a:tblGrid>
              <a:tr h="1360659">
                <a:tc>
                  <a:txBody>
                    <a:bodyPr/>
                    <a:lstStyle/>
                    <a:p>
                      <a:pPr algn="ctr">
                        <a:lnSpc>
                          <a:spcPts val="4199"/>
                        </a:lnSpc>
                        <a:defRPr/>
                      </a:pPr>
                      <a:r>
                        <a:rPr lang="en-US" sz="2999" b="1">
                          <a:solidFill>
                            <a:srgbClr val="000000"/>
                          </a:solidFill>
                          <a:latin typeface="Be Vietnam Ultra-Bold"/>
                          <a:ea typeface="Be Vietnam Ultra-Bold"/>
                          <a:cs typeface="Be Vietnam Ultra-Bold"/>
                          <a:sym typeface="Be Vietnam Ultra-Bold"/>
                        </a:rPr>
                        <a:t>Lĩnh vực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0E2EC"/>
                    </a:solidFill>
                  </a:tcPr>
                </a:tc>
                <a:tc>
                  <a:txBody>
                    <a:bodyPr/>
                    <a:lstStyle/>
                    <a:p>
                      <a:pPr algn="ctr">
                        <a:lnSpc>
                          <a:spcPts val="4199"/>
                        </a:lnSpc>
                        <a:defRPr/>
                      </a:pPr>
                      <a:r>
                        <a:rPr lang="en-US" sz="2999" b="1">
                          <a:solidFill>
                            <a:srgbClr val="000000"/>
                          </a:solidFill>
                          <a:latin typeface="Be Vietnam Ultra-Bold"/>
                          <a:ea typeface="Be Vietnam Ultra-Bold"/>
                          <a:cs typeface="Be Vietnam Ultra-Bold"/>
                          <a:sym typeface="Be Vietnam Ultra-Bold"/>
                        </a:rPr>
                        <a:t>Mô tả năng lực cần có của giáo viên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0E2EC"/>
                    </a:solidFill>
                  </a:tcPr>
                </a:tc>
                <a:extLst>
                  <a:ext uri="{0D108BD9-81ED-4DB2-BD59-A6C34878D82A}">
                    <a16:rowId xmlns:a16="http://schemas.microsoft.com/office/drawing/2014/main" val="10000"/>
                  </a:ext>
                </a:extLst>
              </a:tr>
              <a:tr h="1578954">
                <a:tc>
                  <a:txBody>
                    <a:bodyPr/>
                    <a:lstStyle/>
                    <a:p>
                      <a:pPr algn="ctr">
                        <a:lnSpc>
                          <a:spcPts val="4199"/>
                        </a:lnSpc>
                        <a:defRPr/>
                      </a:pPr>
                      <a:r>
                        <a:rPr lang="en-US" sz="2999">
                          <a:solidFill>
                            <a:srgbClr val="000000"/>
                          </a:solidFill>
                          <a:latin typeface="Be Vietnam"/>
                          <a:ea typeface="Be Vietnam"/>
                          <a:cs typeface="Be Vietnam"/>
                          <a:sym typeface="Be Vietnam"/>
                        </a:rPr>
                        <a:t>Hiểu biết ICT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a:solidFill>
                            <a:srgbClr val="000000"/>
                          </a:solidFill>
                          <a:latin typeface="Be Vietnam"/>
                          <a:ea typeface="Be Vietnam"/>
                          <a:cs typeface="Be Vietnam"/>
                          <a:sym typeface="Be Vietnam"/>
                        </a:rPr>
                        <a:t>Nhận biết vai trò, ứng dụng CNTT trong dạy học (như AI, phần mềm học tập)</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52636">
                <a:tc>
                  <a:txBody>
                    <a:bodyPr/>
                    <a:lstStyle/>
                    <a:p>
                      <a:pPr algn="ctr">
                        <a:lnSpc>
                          <a:spcPts val="4199"/>
                        </a:lnSpc>
                        <a:defRPr/>
                      </a:pPr>
                      <a:r>
                        <a:rPr lang="en-US" sz="2999">
                          <a:solidFill>
                            <a:srgbClr val="000000"/>
                          </a:solidFill>
                          <a:latin typeface="Be Vietnam"/>
                          <a:ea typeface="Be Vietnam"/>
                          <a:cs typeface="Be Vietnam"/>
                          <a:sym typeface="Be Vietnam"/>
                        </a:rPr>
                        <a:t>Thiết kế &amp; lập kế hoạch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a:solidFill>
                            <a:srgbClr val="000000"/>
                          </a:solidFill>
                          <a:latin typeface="Be Vietnam"/>
                          <a:ea typeface="Be Vietnam"/>
                          <a:cs typeface="Be Vietnam"/>
                          <a:sym typeface="Be Vietnam"/>
                        </a:rPr>
                        <a:t>Tích hợp CNTT vào thiết kế bài học, đồ dùng dạy học, công cụ đánh giá</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52636">
                <a:tc>
                  <a:txBody>
                    <a:bodyPr/>
                    <a:lstStyle/>
                    <a:p>
                      <a:pPr algn="ctr">
                        <a:lnSpc>
                          <a:spcPts val="4199"/>
                        </a:lnSpc>
                        <a:defRPr/>
                      </a:pPr>
                      <a:r>
                        <a:rPr lang="en-US" sz="2999">
                          <a:solidFill>
                            <a:srgbClr val="000000"/>
                          </a:solidFill>
                          <a:latin typeface="Be Vietnam"/>
                          <a:ea typeface="Be Vietnam"/>
                          <a:cs typeface="Be Vietnam"/>
                          <a:sym typeface="Be Vietnam"/>
                        </a:rPr>
                        <a:t>Dạy học và học tập</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a:solidFill>
                            <a:srgbClr val="000000"/>
                          </a:solidFill>
                          <a:latin typeface="Be Vietnam"/>
                          <a:ea typeface="Be Vietnam"/>
                          <a:cs typeface="Be Vietnam"/>
                          <a:sym typeface="Be Vietnam"/>
                        </a:rPr>
                        <a:t>Ứng dụng công nghệ (AI, phần mềm) để đổi mới phương pháp dạy học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57995">
                <a:tc>
                  <a:txBody>
                    <a:bodyPr/>
                    <a:lstStyle/>
                    <a:p>
                      <a:pPr algn="ctr">
                        <a:lnSpc>
                          <a:spcPts val="4199"/>
                        </a:lnSpc>
                        <a:defRPr/>
                      </a:pPr>
                      <a:r>
                        <a:rPr lang="en-US" sz="2999">
                          <a:solidFill>
                            <a:srgbClr val="000000"/>
                          </a:solidFill>
                          <a:latin typeface="Be Vietnam"/>
                          <a:ea typeface="Be Vietnam"/>
                          <a:cs typeface="Be Vietnam"/>
                          <a:sym typeface="Be Vietnam"/>
                        </a:rPr>
                        <a:t>Đánh giá</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a:solidFill>
                            <a:srgbClr val="000000"/>
                          </a:solidFill>
                          <a:latin typeface="Be Vietnam"/>
                          <a:ea typeface="Be Vietnam"/>
                          <a:cs typeface="Be Vietnam"/>
                          <a:sym typeface="Be Vietnam"/>
                        </a:rPr>
                        <a:t>Sử dụng công cụ số để kiểm tra – đánh giá thường xuyên, tổng kết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52636">
                <a:tc>
                  <a:txBody>
                    <a:bodyPr/>
                    <a:lstStyle/>
                    <a:p>
                      <a:pPr algn="ctr">
                        <a:lnSpc>
                          <a:spcPts val="4199"/>
                        </a:lnSpc>
                        <a:defRPr/>
                      </a:pPr>
                      <a:r>
                        <a:rPr lang="en-US" sz="2999">
                          <a:solidFill>
                            <a:srgbClr val="000000"/>
                          </a:solidFill>
                          <a:latin typeface="Be Vietnam"/>
                          <a:ea typeface="Be Vietnam"/>
                          <a:cs typeface="Be Vietnam"/>
                          <a:sym typeface="Be Vietnam"/>
                        </a:rPr>
                        <a:t>Nâng cao chuyên môn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a:solidFill>
                            <a:srgbClr val="000000"/>
                          </a:solidFill>
                          <a:latin typeface="Be Vietnam"/>
                          <a:ea typeface="Be Vietnam"/>
                          <a:cs typeface="Be Vietnam"/>
                          <a:sym typeface="Be Vietnam"/>
                        </a:rPr>
                        <a:t>Tự học, phát triển nghề nghiệp thông qua các nền tảng số</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52636">
                <a:tc>
                  <a:txBody>
                    <a:bodyPr/>
                    <a:lstStyle/>
                    <a:p>
                      <a:pPr algn="ctr">
                        <a:lnSpc>
                          <a:spcPts val="4199"/>
                        </a:lnSpc>
                        <a:defRPr/>
                      </a:pPr>
                      <a:r>
                        <a:rPr lang="en-US" sz="2999">
                          <a:solidFill>
                            <a:srgbClr val="000000"/>
                          </a:solidFill>
                          <a:latin typeface="Be Vietnam"/>
                          <a:ea typeface="Be Vietnam"/>
                          <a:cs typeface="Be Vietnam"/>
                          <a:sym typeface="Be Vietnam"/>
                        </a:rPr>
                        <a:t>Đạo đức và chuyên môn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a:solidFill>
                            <a:srgbClr val="000000"/>
                          </a:solidFill>
                          <a:latin typeface="Be Vietnam"/>
                          <a:ea typeface="Be Vietnam"/>
                          <a:cs typeface="Be Vietnam"/>
                          <a:sym typeface="Be Vietnam"/>
                        </a:rPr>
                        <a:t>Sử dụng công nghệ có trách nhiệm, bảo vệ dữ liệu cá nhân và học sinh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TextBox 3"/>
          <p:cNvSpPr txBox="1"/>
          <p:nvPr/>
        </p:nvSpPr>
        <p:spPr>
          <a:xfrm>
            <a:off x="4652461" y="590932"/>
            <a:ext cx="8983078" cy="802766"/>
          </a:xfrm>
          <a:prstGeom prst="rect">
            <a:avLst/>
          </a:prstGeom>
        </p:spPr>
        <p:txBody>
          <a:bodyPr lIns="0" tIns="0" rIns="0" bIns="0" rtlCol="0" anchor="t">
            <a:spAutoFit/>
          </a:bodyPr>
          <a:lstStyle/>
          <a:p>
            <a:pPr marL="0" lvl="0" indent="0" algn="ctr">
              <a:lnSpc>
                <a:spcPts val="6624"/>
              </a:lnSpc>
            </a:pPr>
            <a:r>
              <a:rPr lang="en-US" sz="4600" b="1">
                <a:solidFill>
                  <a:srgbClr val="000000"/>
                </a:solidFill>
                <a:latin typeface="Be Vietnam Ultra-Bold"/>
                <a:ea typeface="Be Vietnam Ultra-Bold"/>
                <a:cs typeface="Be Vietnam Ultra-Bold"/>
                <a:sym typeface="Be Vietnam Ultra-Bold"/>
              </a:rPr>
              <a:t>Khung năng lực số của UNESCO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81798" y="869513"/>
            <a:ext cx="9293827" cy="2448989"/>
            <a:chOff x="-1207054" y="-212250"/>
            <a:chExt cx="12391768" cy="3265320"/>
          </a:xfrm>
        </p:grpSpPr>
        <p:grpSp>
          <p:nvGrpSpPr>
            <p:cNvPr id="3" name="Group 3"/>
            <p:cNvGrpSpPr/>
            <p:nvPr/>
          </p:nvGrpSpPr>
          <p:grpSpPr>
            <a:xfrm>
              <a:off x="-1207054" y="-212250"/>
              <a:ext cx="3070715" cy="1275693"/>
              <a:chOff x="-238430" y="-41926"/>
              <a:chExt cx="606560" cy="251989"/>
            </a:xfrm>
          </p:grpSpPr>
          <p:sp>
            <p:nvSpPr>
              <p:cNvPr id="4" name="Freeform 4"/>
              <p:cNvSpPr/>
              <p:nvPr/>
            </p:nvSpPr>
            <p:spPr>
              <a:xfrm>
                <a:off x="-238430" y="-41926"/>
                <a:ext cx="368130" cy="210063"/>
              </a:xfrm>
              <a:custGeom>
                <a:avLst/>
                <a:gdLst/>
                <a:ahLst/>
                <a:cxnLst/>
                <a:rect l="l" t="t" r="r" b="b"/>
                <a:pathLst>
                  <a:path w="368130" h="210063">
                    <a:moveTo>
                      <a:pt x="105031" y="0"/>
                    </a:moveTo>
                    <a:lnTo>
                      <a:pt x="263099" y="0"/>
                    </a:lnTo>
                    <a:cubicBezTo>
                      <a:pt x="321106" y="0"/>
                      <a:pt x="368130" y="47024"/>
                      <a:pt x="368130" y="105031"/>
                    </a:cubicBezTo>
                    <a:lnTo>
                      <a:pt x="368130" y="105031"/>
                    </a:lnTo>
                    <a:cubicBezTo>
                      <a:pt x="368130" y="132887"/>
                      <a:pt x="357065" y="159603"/>
                      <a:pt x="337368" y="179300"/>
                    </a:cubicBezTo>
                    <a:cubicBezTo>
                      <a:pt x="317670" y="198997"/>
                      <a:pt x="290955" y="210063"/>
                      <a:pt x="263099" y="210063"/>
                    </a:cubicBezTo>
                    <a:lnTo>
                      <a:pt x="105031" y="210063"/>
                    </a:lnTo>
                    <a:cubicBezTo>
                      <a:pt x="77175" y="210063"/>
                      <a:pt x="50460" y="198997"/>
                      <a:pt x="30763" y="179300"/>
                    </a:cubicBezTo>
                    <a:cubicBezTo>
                      <a:pt x="11066" y="159603"/>
                      <a:pt x="0" y="132887"/>
                      <a:pt x="0" y="105031"/>
                    </a:cubicBezTo>
                    <a:lnTo>
                      <a:pt x="0" y="105031"/>
                    </a:lnTo>
                    <a:cubicBezTo>
                      <a:pt x="0" y="77175"/>
                      <a:pt x="11066" y="50460"/>
                      <a:pt x="30763" y="30763"/>
                    </a:cubicBezTo>
                    <a:cubicBezTo>
                      <a:pt x="50460" y="11066"/>
                      <a:pt x="77175" y="0"/>
                      <a:pt x="105031" y="0"/>
                    </a:cubicBezTo>
                    <a:close/>
                  </a:path>
                </a:pathLst>
              </a:custGeom>
              <a:solidFill>
                <a:srgbClr val="D0E2EC"/>
              </a:solidFill>
            </p:spPr>
            <p:txBody>
              <a:bodyPr/>
              <a:lstStyle/>
              <a:p>
                <a:endParaRPr lang="en-US"/>
              </a:p>
            </p:txBody>
          </p:sp>
          <p:sp>
            <p:nvSpPr>
              <p:cNvPr id="5" name="TextBox 5"/>
              <p:cNvSpPr txBox="1"/>
              <p:nvPr/>
            </p:nvSpPr>
            <p:spPr>
              <a:xfrm>
                <a:off x="0" y="9525"/>
                <a:ext cx="368130" cy="200538"/>
              </a:xfrm>
              <a:prstGeom prst="rect">
                <a:avLst/>
              </a:prstGeom>
            </p:spPr>
            <p:txBody>
              <a:bodyPr lIns="50800" tIns="50800" rIns="50800" bIns="50800" rtlCol="0" anchor="ctr"/>
              <a:lstStyle/>
              <a:p>
                <a:pPr algn="ctr">
                  <a:lnSpc>
                    <a:spcPts val="2280"/>
                  </a:lnSpc>
                </a:pPr>
                <a:endParaRPr/>
              </a:p>
            </p:txBody>
          </p:sp>
        </p:grpSp>
        <p:sp>
          <p:nvSpPr>
            <p:cNvPr id="6" name="TextBox 6"/>
            <p:cNvSpPr txBox="1"/>
            <p:nvPr/>
          </p:nvSpPr>
          <p:spPr>
            <a:xfrm>
              <a:off x="-1207054" y="-212250"/>
              <a:ext cx="12391768" cy="3265320"/>
            </a:xfrm>
            <a:prstGeom prst="rect">
              <a:avLst/>
            </a:prstGeom>
          </p:spPr>
          <p:txBody>
            <a:bodyPr lIns="0" tIns="0" rIns="0" bIns="0" rtlCol="0" anchor="t">
              <a:spAutoFit/>
            </a:bodyPr>
            <a:lstStyle/>
            <a:p>
              <a:pPr marL="0" lvl="0" indent="0" algn="just">
                <a:lnSpc>
                  <a:spcPts val="6566"/>
                </a:lnSpc>
              </a:pPr>
              <a:r>
                <a:rPr lang="en-US" sz="4900" dirty="0">
                  <a:solidFill>
                    <a:srgbClr val="000000"/>
                  </a:solidFill>
                  <a:latin typeface="Be Vietnam"/>
                  <a:ea typeface="Be Vietnam"/>
                  <a:cs typeface="Be Vietnam"/>
                  <a:sym typeface="Be Vietnam"/>
                </a:rPr>
                <a:t>1.1.2. </a:t>
              </a:r>
              <a:r>
                <a:rPr lang="en-US" sz="4900" b="1" dirty="0">
                  <a:solidFill>
                    <a:srgbClr val="000000"/>
                  </a:solidFill>
                  <a:latin typeface="Be Vietnam"/>
                  <a:ea typeface="Be Vietnam"/>
                  <a:cs typeface="Be Vietnam"/>
                  <a:sym typeface="Be Vietnam"/>
                </a:rPr>
                <a:t>Khung </a:t>
              </a:r>
              <a:r>
                <a:rPr lang="en-US" sz="4900" b="1" dirty="0" err="1">
                  <a:solidFill>
                    <a:srgbClr val="000000"/>
                  </a:solidFill>
                  <a:latin typeface="Be Vietnam"/>
                  <a:ea typeface="Be Vietnam"/>
                  <a:cs typeface="Be Vietnam"/>
                  <a:sym typeface="Be Vietnam"/>
                </a:rPr>
                <a:t>năng</a:t>
              </a:r>
              <a:r>
                <a:rPr lang="en-US" sz="4900" b="1" dirty="0">
                  <a:solidFill>
                    <a:srgbClr val="000000"/>
                  </a:solidFill>
                  <a:latin typeface="Be Vietnam"/>
                  <a:ea typeface="Be Vietnam"/>
                  <a:cs typeface="Be Vietnam"/>
                  <a:sym typeface="Be Vietnam"/>
                </a:rPr>
                <a:t> </a:t>
              </a:r>
              <a:r>
                <a:rPr lang="en-US" sz="4900" b="1" dirty="0" err="1">
                  <a:solidFill>
                    <a:srgbClr val="000000"/>
                  </a:solidFill>
                  <a:latin typeface="Be Vietnam"/>
                  <a:ea typeface="Be Vietnam"/>
                  <a:cs typeface="Be Vietnam"/>
                  <a:sym typeface="Be Vietnam"/>
                </a:rPr>
                <a:t>lực</a:t>
              </a:r>
              <a:r>
                <a:rPr lang="en-US" sz="4900" b="1" dirty="0">
                  <a:solidFill>
                    <a:srgbClr val="000000"/>
                  </a:solidFill>
                  <a:latin typeface="Be Vietnam"/>
                  <a:ea typeface="Be Vietnam"/>
                  <a:cs typeface="Be Vietnam"/>
                  <a:sym typeface="Be Vietnam"/>
                </a:rPr>
                <a:t> </a:t>
              </a:r>
              <a:r>
                <a:rPr lang="en-US" sz="4900" b="1" dirty="0" err="1">
                  <a:solidFill>
                    <a:srgbClr val="000000"/>
                  </a:solidFill>
                  <a:latin typeface="Be Vietnam"/>
                  <a:ea typeface="Be Vietnam"/>
                  <a:cs typeface="Be Vietnam"/>
                  <a:sym typeface="Be Vietnam"/>
                </a:rPr>
                <a:t>số</a:t>
              </a:r>
              <a:r>
                <a:rPr lang="en-US" sz="4900" b="1" dirty="0">
                  <a:solidFill>
                    <a:srgbClr val="000000"/>
                  </a:solidFill>
                  <a:latin typeface="Be Vietnam"/>
                  <a:ea typeface="Be Vietnam"/>
                  <a:cs typeface="Be Vietnam"/>
                  <a:sym typeface="Be Vietnam"/>
                </a:rPr>
                <a:t> &amp; AI </a:t>
              </a:r>
              <a:r>
                <a:rPr lang="en-US" sz="4900" b="1" dirty="0" err="1">
                  <a:solidFill>
                    <a:srgbClr val="000000"/>
                  </a:solidFill>
                  <a:latin typeface="Be Vietnam"/>
                  <a:ea typeface="Be Vietnam"/>
                  <a:cs typeface="Be Vietnam"/>
                  <a:sym typeface="Be Vietnam"/>
                </a:rPr>
                <a:t>của</a:t>
              </a:r>
              <a:r>
                <a:rPr lang="en-US" sz="4900" b="1" dirty="0">
                  <a:solidFill>
                    <a:srgbClr val="000000"/>
                  </a:solidFill>
                  <a:latin typeface="Be Vietnam"/>
                  <a:ea typeface="Be Vietnam"/>
                  <a:cs typeface="Be Vietnam"/>
                  <a:sym typeface="Be Vietnam"/>
                </a:rPr>
                <a:t> </a:t>
              </a:r>
              <a:r>
                <a:rPr lang="en-US" sz="4900" b="1" dirty="0" err="1">
                  <a:solidFill>
                    <a:srgbClr val="000000"/>
                  </a:solidFill>
                  <a:latin typeface="Be Vietnam"/>
                  <a:ea typeface="Be Vietnam"/>
                  <a:cs typeface="Be Vietnam"/>
                  <a:sym typeface="Be Vietnam"/>
                </a:rPr>
                <a:t>Bộ</a:t>
              </a:r>
              <a:r>
                <a:rPr lang="en-US" sz="4900" b="1" dirty="0">
                  <a:solidFill>
                    <a:srgbClr val="000000"/>
                  </a:solidFill>
                  <a:latin typeface="Be Vietnam"/>
                  <a:ea typeface="Be Vietnam"/>
                  <a:cs typeface="Be Vietnam"/>
                  <a:sym typeface="Be Vietnam"/>
                </a:rPr>
                <a:t> GD&amp;ĐT (</a:t>
              </a:r>
              <a:r>
                <a:rPr lang="en-US" sz="4900" b="1" dirty="0" err="1">
                  <a:solidFill>
                    <a:srgbClr val="000000"/>
                  </a:solidFill>
                  <a:latin typeface="Be Vietnam"/>
                  <a:ea typeface="Be Vietnam"/>
                  <a:cs typeface="Be Vietnam"/>
                  <a:sym typeface="Be Vietnam"/>
                </a:rPr>
                <a:t>trong</a:t>
              </a:r>
              <a:r>
                <a:rPr lang="en-US" sz="4900" b="1" dirty="0">
                  <a:solidFill>
                    <a:srgbClr val="000000"/>
                  </a:solidFill>
                  <a:latin typeface="Be Vietnam"/>
                  <a:ea typeface="Be Vietnam"/>
                  <a:cs typeface="Be Vietnam"/>
                  <a:sym typeface="Be Vietnam"/>
                </a:rPr>
                <a:t> </a:t>
              </a:r>
              <a:r>
                <a:rPr lang="en-US" sz="4900" b="1" dirty="0" err="1">
                  <a:solidFill>
                    <a:srgbClr val="000000"/>
                  </a:solidFill>
                  <a:latin typeface="Be Vietnam"/>
                  <a:ea typeface="Be Vietnam"/>
                  <a:cs typeface="Be Vietnam"/>
                  <a:sym typeface="Be Vietnam"/>
                </a:rPr>
                <a:t>kế</a:t>
              </a:r>
              <a:r>
                <a:rPr lang="en-US" sz="4900" b="1" dirty="0">
                  <a:solidFill>
                    <a:srgbClr val="000000"/>
                  </a:solidFill>
                  <a:latin typeface="Be Vietnam"/>
                  <a:ea typeface="Be Vietnam"/>
                  <a:cs typeface="Be Vietnam"/>
                  <a:sym typeface="Be Vietnam"/>
                </a:rPr>
                <a:t> </a:t>
              </a:r>
              <a:r>
                <a:rPr lang="en-US" sz="4900" b="1" dirty="0" err="1">
                  <a:solidFill>
                    <a:srgbClr val="000000"/>
                  </a:solidFill>
                  <a:latin typeface="Be Vietnam"/>
                  <a:ea typeface="Be Vietnam"/>
                  <a:cs typeface="Be Vietnam"/>
                  <a:sym typeface="Be Vietnam"/>
                </a:rPr>
                <a:t>hoạch</a:t>
              </a:r>
              <a:r>
                <a:rPr lang="en-US" sz="4900" b="1" dirty="0">
                  <a:solidFill>
                    <a:srgbClr val="000000"/>
                  </a:solidFill>
                  <a:latin typeface="Be Vietnam"/>
                  <a:ea typeface="Be Vietnam"/>
                  <a:cs typeface="Be Vietnam"/>
                  <a:sym typeface="Be Vietnam"/>
                </a:rPr>
                <a:t> 595/KH-BGDĐT)</a:t>
              </a:r>
            </a:p>
          </p:txBody>
        </p:sp>
      </p:grpSp>
      <p:grpSp>
        <p:nvGrpSpPr>
          <p:cNvPr id="7" name="Group 7"/>
          <p:cNvGrpSpPr/>
          <p:nvPr/>
        </p:nvGrpSpPr>
        <p:grpSpPr>
          <a:xfrm>
            <a:off x="0" y="0"/>
            <a:ext cx="6615991" cy="10287000"/>
            <a:chOff x="0" y="0"/>
            <a:chExt cx="976757" cy="1518730"/>
          </a:xfrm>
        </p:grpSpPr>
        <p:sp>
          <p:nvSpPr>
            <p:cNvPr id="8" name="Freeform 8"/>
            <p:cNvSpPr/>
            <p:nvPr/>
          </p:nvSpPr>
          <p:spPr>
            <a:xfrm>
              <a:off x="0" y="0"/>
              <a:ext cx="976757" cy="1518730"/>
            </a:xfrm>
            <a:custGeom>
              <a:avLst/>
              <a:gdLst/>
              <a:ahLst/>
              <a:cxnLst/>
              <a:rect l="l" t="t" r="r" b="b"/>
              <a:pathLst>
                <a:path w="976757" h="1518730">
                  <a:moveTo>
                    <a:pt x="26914" y="0"/>
                  </a:moveTo>
                  <a:lnTo>
                    <a:pt x="949843" y="0"/>
                  </a:lnTo>
                  <a:cubicBezTo>
                    <a:pt x="956981" y="0"/>
                    <a:pt x="963827" y="2836"/>
                    <a:pt x="968874" y="7883"/>
                  </a:cubicBezTo>
                  <a:cubicBezTo>
                    <a:pt x="973922" y="12930"/>
                    <a:pt x="976757" y="19776"/>
                    <a:pt x="976757" y="26914"/>
                  </a:cubicBezTo>
                  <a:lnTo>
                    <a:pt x="976757" y="1491816"/>
                  </a:lnTo>
                  <a:cubicBezTo>
                    <a:pt x="976757" y="1506680"/>
                    <a:pt x="964707" y="1518730"/>
                    <a:pt x="949843" y="1518730"/>
                  </a:cubicBezTo>
                  <a:lnTo>
                    <a:pt x="26914" y="1518730"/>
                  </a:lnTo>
                  <a:cubicBezTo>
                    <a:pt x="19776" y="1518730"/>
                    <a:pt x="12930" y="1515894"/>
                    <a:pt x="7883" y="1510847"/>
                  </a:cubicBezTo>
                  <a:cubicBezTo>
                    <a:pt x="2836" y="1505799"/>
                    <a:pt x="0" y="1498954"/>
                    <a:pt x="0" y="1491816"/>
                  </a:cubicBezTo>
                  <a:lnTo>
                    <a:pt x="0" y="26914"/>
                  </a:lnTo>
                  <a:cubicBezTo>
                    <a:pt x="0" y="19776"/>
                    <a:pt x="2836" y="12930"/>
                    <a:pt x="7883" y="7883"/>
                  </a:cubicBezTo>
                  <a:cubicBezTo>
                    <a:pt x="12930" y="2836"/>
                    <a:pt x="19776" y="0"/>
                    <a:pt x="26914" y="0"/>
                  </a:cubicBezTo>
                  <a:close/>
                </a:path>
              </a:pathLst>
            </a:custGeom>
            <a:blipFill>
              <a:blip r:embed="rId2"/>
              <a:stretch>
                <a:fillRect l="-68147" r="-108273"/>
              </a:stretch>
            </a:blipFill>
          </p:spPr>
          <p:txBody>
            <a:bodyPr/>
            <a:lstStyle/>
            <a:p>
              <a:endParaRPr lang="en-US"/>
            </a:p>
          </p:txBody>
        </p:sp>
      </p:grpSp>
      <p:sp>
        <p:nvSpPr>
          <p:cNvPr id="9" name="TextBox 9"/>
          <p:cNvSpPr txBox="1"/>
          <p:nvPr/>
        </p:nvSpPr>
        <p:spPr>
          <a:xfrm>
            <a:off x="7086600" y="4000500"/>
            <a:ext cx="10296110" cy="4303550"/>
          </a:xfrm>
          <a:prstGeom prst="rect">
            <a:avLst/>
          </a:prstGeom>
        </p:spPr>
        <p:txBody>
          <a:bodyPr wrap="square" lIns="0" tIns="0" rIns="0" bIns="0" rtlCol="0" anchor="t">
            <a:spAutoFit/>
          </a:bodyPr>
          <a:lstStyle/>
          <a:p>
            <a:pPr marL="647695" lvl="1" indent="-323848" algn="just">
              <a:lnSpc>
                <a:spcPts val="5699"/>
              </a:lnSpc>
              <a:buFont typeface="Arial"/>
              <a:buChar char="•"/>
            </a:pPr>
            <a:r>
              <a:rPr lang="en-US" sz="3600" b="1" dirty="0" err="1">
                <a:solidFill>
                  <a:srgbClr val="000000"/>
                </a:solidFill>
                <a:latin typeface="Be Vietnam Ultra-Bold"/>
                <a:ea typeface="Be Vietnam Ultra-Bold"/>
                <a:cs typeface="Be Vietnam Ultra-Bold"/>
                <a:sym typeface="Be Vietnam Ultra-Bold"/>
              </a:rPr>
              <a:t>Mức</a:t>
            </a:r>
            <a:r>
              <a:rPr lang="en-US" sz="3600" b="1" dirty="0">
                <a:solidFill>
                  <a:srgbClr val="000000"/>
                </a:solidFill>
                <a:latin typeface="Be Vietnam Ultra-Bold"/>
                <a:ea typeface="Be Vietnam Ultra-Bold"/>
                <a:cs typeface="Be Vietnam Ultra-Bold"/>
                <a:sym typeface="Be Vietnam Ultra-Bold"/>
              </a:rPr>
              <a:t> 1 </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Sử</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dụng</a:t>
            </a:r>
            <a:r>
              <a:rPr lang="en-US" sz="3600" dirty="0">
                <a:solidFill>
                  <a:srgbClr val="000000"/>
                </a:solidFill>
                <a:latin typeface="Be Vietnam"/>
                <a:ea typeface="Be Vietnam"/>
                <a:cs typeface="Be Vietnam"/>
                <a:sym typeface="Be Vietnam"/>
              </a:rPr>
              <a:t> AI </a:t>
            </a:r>
            <a:r>
              <a:rPr lang="en-US" sz="3600" dirty="0" err="1">
                <a:solidFill>
                  <a:srgbClr val="000000"/>
                </a:solidFill>
                <a:latin typeface="Be Vietnam"/>
                <a:ea typeface="Be Vietnam"/>
                <a:cs typeface="Be Vietnam"/>
                <a:sym typeface="Be Vietnam"/>
              </a:rPr>
              <a:t>để</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hỗ</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trợ</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công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việc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tạo</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đề</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minh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họa</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bài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giảng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đặt</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câu</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hỏi</a:t>
            </a:r>
            <a:r>
              <a:rPr lang="en-US" sz="3600" u="none" strike="noStrike" dirty="0">
                <a:solidFill>
                  <a:srgbClr val="000000"/>
                </a:solidFill>
                <a:latin typeface="Be Vietnam"/>
                <a:ea typeface="Be Vietnam"/>
                <a:cs typeface="Be Vietnam"/>
                <a:sym typeface="Be Vietnam"/>
              </a:rPr>
              <a:t>,...</a:t>
            </a:r>
          </a:p>
          <a:p>
            <a:pPr marL="647695" lvl="1" indent="-323848" algn="just">
              <a:lnSpc>
                <a:spcPts val="5699"/>
              </a:lnSpc>
              <a:buFont typeface="Arial"/>
              <a:buChar char="•"/>
            </a:pPr>
            <a:r>
              <a:rPr lang="en-US" sz="3600" b="1" u="none" strike="noStrike" dirty="0" err="1">
                <a:solidFill>
                  <a:srgbClr val="000000"/>
                </a:solidFill>
                <a:latin typeface="Be Vietnam Ultra-Bold"/>
                <a:ea typeface="Be Vietnam Ultra-Bold"/>
                <a:cs typeface="Be Vietnam Ultra-Bold"/>
                <a:sym typeface="Be Vietnam Ultra-Bold"/>
              </a:rPr>
              <a:t>Mức</a:t>
            </a:r>
            <a:r>
              <a:rPr lang="en-US" sz="3600" b="1" u="none" strike="noStrike" dirty="0">
                <a:solidFill>
                  <a:srgbClr val="000000"/>
                </a:solidFill>
                <a:latin typeface="Be Vietnam Ultra-Bold"/>
                <a:ea typeface="Be Vietnam Ultra-Bold"/>
                <a:cs typeface="Be Vietnam Ultra-Bold"/>
                <a:sym typeface="Be Vietnam Ultra-Bold"/>
              </a:rPr>
              <a:t> 2</a:t>
            </a:r>
            <a:r>
              <a:rPr lang="en-US" sz="3600" u="none" strike="noStrike" dirty="0">
                <a:solidFill>
                  <a:srgbClr val="000000"/>
                </a:solidFill>
                <a:latin typeface="Be Vietnam"/>
                <a:ea typeface="Be Vietnam"/>
                <a:cs typeface="Be Vietnam"/>
                <a:sym typeface="Be Vietnam"/>
              </a:rPr>
              <a:t> – </a:t>
            </a:r>
            <a:r>
              <a:rPr lang="en-US" sz="3600" u="none" strike="noStrike" dirty="0" err="1">
                <a:solidFill>
                  <a:srgbClr val="000000"/>
                </a:solidFill>
                <a:latin typeface="Be Vietnam"/>
                <a:ea typeface="Be Vietnam"/>
                <a:cs typeface="Be Vietnam"/>
                <a:sym typeface="Be Vietnam"/>
              </a:rPr>
              <a:t>Thiết</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kế</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bài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học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tích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hợp</a:t>
            </a:r>
            <a:r>
              <a:rPr lang="en-US" sz="3600" u="none" strike="noStrike" dirty="0">
                <a:solidFill>
                  <a:srgbClr val="000000"/>
                </a:solidFill>
                <a:latin typeface="Be Vietnam"/>
                <a:ea typeface="Be Vietnam"/>
                <a:cs typeface="Be Vietnam"/>
                <a:sym typeface="Be Vietnam"/>
              </a:rPr>
              <a:t> AI: </a:t>
            </a:r>
            <a:r>
              <a:rPr lang="en-US" sz="3600" u="none" strike="noStrike" dirty="0" err="1">
                <a:solidFill>
                  <a:srgbClr val="000000"/>
                </a:solidFill>
                <a:latin typeface="Be Vietnam"/>
                <a:ea typeface="Be Vietnam"/>
                <a:cs typeface="Be Vietnam"/>
                <a:sym typeface="Be Vietnam"/>
              </a:rPr>
              <a:t>tổ</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chức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hoạt</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động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học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có</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sử</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dụng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công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cụ</a:t>
            </a:r>
            <a:r>
              <a:rPr lang="en-US" sz="3600" u="none" strike="noStrike" dirty="0">
                <a:solidFill>
                  <a:srgbClr val="000000"/>
                </a:solidFill>
                <a:latin typeface="Be Vietnam"/>
                <a:ea typeface="Be Vietnam"/>
                <a:cs typeface="Be Vietnam"/>
                <a:sym typeface="Be Vietnam"/>
              </a:rPr>
              <a:t> AI.</a:t>
            </a:r>
          </a:p>
          <a:p>
            <a:pPr marL="647695" lvl="1" indent="-323848" algn="just">
              <a:lnSpc>
                <a:spcPts val="5699"/>
              </a:lnSpc>
              <a:buFont typeface="Arial"/>
              <a:buChar char="•"/>
            </a:pPr>
            <a:r>
              <a:rPr lang="en-US" sz="3600" b="1" u="none" strike="noStrike" dirty="0" err="1">
                <a:solidFill>
                  <a:srgbClr val="000000"/>
                </a:solidFill>
                <a:latin typeface="Be Vietnam Ultra-Bold"/>
                <a:ea typeface="Be Vietnam Ultra-Bold"/>
                <a:cs typeface="Be Vietnam Ultra-Bold"/>
                <a:sym typeface="Be Vietnam Ultra-Bold"/>
              </a:rPr>
              <a:t>Mức</a:t>
            </a:r>
            <a:r>
              <a:rPr lang="en-US" sz="3600" b="1" u="none" strike="noStrike" dirty="0">
                <a:solidFill>
                  <a:srgbClr val="000000"/>
                </a:solidFill>
                <a:latin typeface="Be Vietnam Ultra-Bold"/>
                <a:ea typeface="Be Vietnam Ultra-Bold"/>
                <a:cs typeface="Be Vietnam Ultra-Bold"/>
                <a:sym typeface="Be Vietnam Ultra-Bold"/>
              </a:rPr>
              <a:t> 3</a:t>
            </a:r>
            <a:r>
              <a:rPr lang="en-US" sz="3600" u="none" strike="noStrike" dirty="0">
                <a:solidFill>
                  <a:srgbClr val="000000"/>
                </a:solidFill>
                <a:latin typeface="Be Vietnam"/>
                <a:ea typeface="Be Vietnam"/>
                <a:cs typeface="Be Vietnam"/>
                <a:sym typeface="Be Vietnam"/>
              </a:rPr>
              <a:t> – </a:t>
            </a:r>
            <a:r>
              <a:rPr lang="en-US" sz="3600" u="none" strike="noStrike" dirty="0" err="1">
                <a:solidFill>
                  <a:srgbClr val="000000"/>
                </a:solidFill>
                <a:latin typeface="Be Vietnam"/>
                <a:ea typeface="Be Vietnam"/>
                <a:cs typeface="Be Vietnam"/>
                <a:sym typeface="Be Vietnam"/>
              </a:rPr>
              <a:t>Phối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hợp</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xây</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dựng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hệ</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thống</a:t>
            </a:r>
            <a:r>
              <a:rPr lang="en-US" sz="3600" u="none" strike="noStrike" dirty="0">
                <a:solidFill>
                  <a:srgbClr val="000000"/>
                </a:solidFill>
                <a:latin typeface="Be Vietnam"/>
                <a:ea typeface="Be Vietnam"/>
                <a:cs typeface="Be Vietnam"/>
                <a:sym typeface="Be Vietnam"/>
              </a:rPr>
              <a:t> AI </a:t>
            </a:r>
            <a:r>
              <a:rPr lang="en-US" sz="3600" u="none" strike="noStrike" dirty="0" err="1">
                <a:solidFill>
                  <a:srgbClr val="000000"/>
                </a:solidFill>
                <a:latin typeface="Be Vietnam"/>
                <a:ea typeface="Be Vietnam"/>
                <a:cs typeface="Be Vietnam"/>
                <a:sym typeface="Be Vietnam"/>
              </a:rPr>
              <a:t>tại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trường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ví</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dụ</a:t>
            </a:r>
            <a:r>
              <a:rPr lang="en-US" sz="3600" u="none" strike="noStrike" dirty="0">
                <a:solidFill>
                  <a:srgbClr val="000000"/>
                </a:solidFill>
                <a:latin typeface="Be Vietnam"/>
                <a:ea typeface="Be Vietnam"/>
                <a:cs typeface="Be Vietnam"/>
                <a:sym typeface="Be Vietnam"/>
              </a:rPr>
              <a:t> chatbot </a:t>
            </a:r>
            <a:r>
              <a:rPr lang="en-US" sz="3600" u="none" strike="noStrike" dirty="0" err="1">
                <a:solidFill>
                  <a:srgbClr val="000000"/>
                </a:solidFill>
                <a:latin typeface="Be Vietnam"/>
                <a:ea typeface="Be Vietnam"/>
                <a:cs typeface="Be Vietnam"/>
                <a:sym typeface="Be Vietnam"/>
              </a:rPr>
              <a:t>lớp</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học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thư</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viện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số</a:t>
            </a:r>
            <a:r>
              <a:rPr lang="en-US" sz="3600" u="none" strike="noStrike" dirty="0">
                <a:solidFill>
                  <a:srgbClr val="000000"/>
                </a:solidFill>
                <a:latin typeface="Be Vietnam"/>
                <a:ea typeface="Be Vietnam"/>
                <a:cs typeface="Be Vietnam"/>
                <a:sym typeface="Be Vietnam"/>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8762" y="829596"/>
            <a:ext cx="16118176" cy="804016"/>
            <a:chOff x="0" y="0"/>
            <a:chExt cx="21804972" cy="1072022"/>
          </a:xfrm>
        </p:grpSpPr>
        <p:grpSp>
          <p:nvGrpSpPr>
            <p:cNvPr id="3" name="Group 3"/>
            <p:cNvGrpSpPr/>
            <p:nvPr/>
          </p:nvGrpSpPr>
          <p:grpSpPr>
            <a:xfrm>
              <a:off x="0" y="0"/>
              <a:ext cx="3213961" cy="1063443"/>
              <a:chOff x="0" y="0"/>
              <a:chExt cx="634857" cy="210063"/>
            </a:xfrm>
          </p:grpSpPr>
          <p:sp>
            <p:nvSpPr>
              <p:cNvPr id="4" name="Freeform 4"/>
              <p:cNvSpPr/>
              <p:nvPr/>
            </p:nvSpPr>
            <p:spPr>
              <a:xfrm>
                <a:off x="0" y="0"/>
                <a:ext cx="350608" cy="210063"/>
              </a:xfrm>
              <a:custGeom>
                <a:avLst/>
                <a:gdLst/>
                <a:ahLst/>
                <a:cxnLst/>
                <a:rect l="l" t="t" r="r" b="b"/>
                <a:pathLst>
                  <a:path w="634857" h="210063">
                    <a:moveTo>
                      <a:pt x="105031" y="0"/>
                    </a:moveTo>
                    <a:lnTo>
                      <a:pt x="529825" y="0"/>
                    </a:lnTo>
                    <a:cubicBezTo>
                      <a:pt x="557681" y="0"/>
                      <a:pt x="584396" y="11066"/>
                      <a:pt x="604094" y="30763"/>
                    </a:cubicBezTo>
                    <a:cubicBezTo>
                      <a:pt x="623791" y="50460"/>
                      <a:pt x="634857" y="77175"/>
                      <a:pt x="634857" y="105031"/>
                    </a:cubicBezTo>
                    <a:lnTo>
                      <a:pt x="634857" y="105031"/>
                    </a:lnTo>
                    <a:cubicBezTo>
                      <a:pt x="634857" y="132887"/>
                      <a:pt x="623791" y="159603"/>
                      <a:pt x="604094" y="179300"/>
                    </a:cubicBezTo>
                    <a:cubicBezTo>
                      <a:pt x="584396" y="198997"/>
                      <a:pt x="557681" y="210063"/>
                      <a:pt x="529825" y="210063"/>
                    </a:cubicBezTo>
                    <a:lnTo>
                      <a:pt x="105031" y="210063"/>
                    </a:lnTo>
                    <a:cubicBezTo>
                      <a:pt x="77175" y="210063"/>
                      <a:pt x="50460" y="198997"/>
                      <a:pt x="30763" y="179300"/>
                    </a:cubicBezTo>
                    <a:cubicBezTo>
                      <a:pt x="11066" y="159603"/>
                      <a:pt x="0" y="132887"/>
                      <a:pt x="0" y="105031"/>
                    </a:cubicBezTo>
                    <a:lnTo>
                      <a:pt x="0" y="105031"/>
                    </a:lnTo>
                    <a:cubicBezTo>
                      <a:pt x="0" y="77175"/>
                      <a:pt x="11066" y="50460"/>
                      <a:pt x="30763" y="30763"/>
                    </a:cubicBezTo>
                    <a:cubicBezTo>
                      <a:pt x="50460" y="11066"/>
                      <a:pt x="77175" y="0"/>
                      <a:pt x="105031" y="0"/>
                    </a:cubicBezTo>
                    <a:close/>
                  </a:path>
                </a:pathLst>
              </a:custGeom>
              <a:solidFill>
                <a:srgbClr val="D0E2EC"/>
              </a:solidFill>
            </p:spPr>
            <p:txBody>
              <a:bodyPr/>
              <a:lstStyle/>
              <a:p>
                <a:endParaRPr lang="en-US"/>
              </a:p>
            </p:txBody>
          </p:sp>
          <p:sp>
            <p:nvSpPr>
              <p:cNvPr id="5" name="TextBox 5"/>
              <p:cNvSpPr txBox="1"/>
              <p:nvPr/>
            </p:nvSpPr>
            <p:spPr>
              <a:xfrm>
                <a:off x="0" y="9525"/>
                <a:ext cx="634857" cy="200538"/>
              </a:xfrm>
              <a:prstGeom prst="rect">
                <a:avLst/>
              </a:prstGeom>
            </p:spPr>
            <p:txBody>
              <a:bodyPr lIns="50800" tIns="50800" rIns="50800" bIns="50800" rtlCol="0" anchor="ctr"/>
              <a:lstStyle/>
              <a:p>
                <a:pPr algn="ctr">
                  <a:lnSpc>
                    <a:spcPts val="2280"/>
                  </a:lnSpc>
                </a:pPr>
                <a:endParaRPr/>
              </a:p>
            </p:txBody>
          </p:sp>
        </p:grpSp>
        <p:sp>
          <p:nvSpPr>
            <p:cNvPr id="6" name="TextBox 6"/>
            <p:cNvSpPr txBox="1"/>
            <p:nvPr/>
          </p:nvSpPr>
          <p:spPr>
            <a:xfrm>
              <a:off x="434847" y="39640"/>
              <a:ext cx="21370125" cy="1032382"/>
            </a:xfrm>
            <a:prstGeom prst="rect">
              <a:avLst/>
            </a:prstGeom>
          </p:spPr>
          <p:txBody>
            <a:bodyPr lIns="0" tIns="0" rIns="0" bIns="0" rtlCol="0" anchor="t">
              <a:spAutoFit/>
            </a:bodyPr>
            <a:lstStyle/>
            <a:p>
              <a:pPr marL="0" lvl="0" indent="0" algn="just">
                <a:lnSpc>
                  <a:spcPts val="6432"/>
                </a:lnSpc>
              </a:pPr>
              <a:r>
                <a:rPr lang="en-US" sz="4800" dirty="0">
                  <a:solidFill>
                    <a:srgbClr val="000000"/>
                  </a:solidFill>
                  <a:latin typeface="Be Vietnam"/>
                  <a:ea typeface="Be Vietnam"/>
                  <a:cs typeface="Be Vietnam"/>
                  <a:sym typeface="Be Vietnam"/>
                </a:rPr>
                <a:t>1.2. </a:t>
              </a:r>
              <a:r>
                <a:rPr lang="en-US" sz="4800" b="1" dirty="0" err="1">
                  <a:solidFill>
                    <a:srgbClr val="000000"/>
                  </a:solidFill>
                  <a:latin typeface="Be Vietnam"/>
                  <a:ea typeface="Be Vietnam"/>
                  <a:cs typeface="Be Vietnam"/>
                  <a:sym typeface="Be Vietnam"/>
                </a:rPr>
                <a:t>Kỹ</a:t>
              </a:r>
              <a:r>
                <a:rPr lang="en-US" sz="4800" b="1" dirty="0">
                  <a:solidFill>
                    <a:srgbClr val="000000"/>
                  </a:solidFill>
                  <a:latin typeface="Be Vietnam"/>
                  <a:ea typeface="Be Vietnam"/>
                  <a:cs typeface="Be Vietnam"/>
                  <a:sym typeface="Be Vietnam"/>
                </a:rPr>
                <a:t> </a:t>
              </a:r>
              <a:r>
                <a:rPr lang="en-US" sz="4800" b="1" dirty="0" err="1">
                  <a:solidFill>
                    <a:srgbClr val="000000"/>
                  </a:solidFill>
                  <a:latin typeface="Be Vietnam"/>
                  <a:ea typeface="Be Vietnam"/>
                  <a:cs typeface="Be Vietnam"/>
                  <a:sym typeface="Be Vietnam"/>
                </a:rPr>
                <a:t>năng</a:t>
              </a:r>
              <a:r>
                <a:rPr lang="en-US" sz="4800" b="1" dirty="0">
                  <a:solidFill>
                    <a:srgbClr val="000000"/>
                  </a:solidFill>
                  <a:latin typeface="Be Vietnam"/>
                  <a:ea typeface="Be Vietnam"/>
                  <a:cs typeface="Be Vietnam"/>
                  <a:sym typeface="Be Vietnam"/>
                </a:rPr>
                <a:t> </a:t>
              </a:r>
              <a:r>
                <a:rPr lang="en-US" sz="4800" b="1" dirty="0" err="1">
                  <a:solidFill>
                    <a:srgbClr val="000000"/>
                  </a:solidFill>
                  <a:latin typeface="Be Vietnam"/>
                  <a:ea typeface="Be Vietnam"/>
                  <a:cs typeface="Be Vietnam"/>
                  <a:sym typeface="Be Vietnam"/>
                </a:rPr>
                <a:t>viết</a:t>
              </a:r>
              <a:r>
                <a:rPr lang="en-US" sz="4800" b="1" dirty="0">
                  <a:solidFill>
                    <a:srgbClr val="000000"/>
                  </a:solidFill>
                  <a:latin typeface="Be Vietnam"/>
                  <a:ea typeface="Be Vietnam"/>
                  <a:cs typeface="Be Vietnam"/>
                  <a:sym typeface="Be Vietnam"/>
                </a:rPr>
                <a:t> prompt </a:t>
              </a:r>
              <a:r>
                <a:rPr lang="en-US" sz="4800" b="1" dirty="0" err="1">
                  <a:solidFill>
                    <a:srgbClr val="000000"/>
                  </a:solidFill>
                  <a:latin typeface="Be Vietnam"/>
                  <a:ea typeface="Be Vietnam"/>
                  <a:cs typeface="Be Vietnam"/>
                  <a:sym typeface="Be Vietnam"/>
                </a:rPr>
                <a:t>đơn</a:t>
              </a:r>
              <a:r>
                <a:rPr lang="en-US" sz="4800" b="1" dirty="0">
                  <a:solidFill>
                    <a:srgbClr val="000000"/>
                  </a:solidFill>
                  <a:latin typeface="Be Vietnam"/>
                  <a:ea typeface="Be Vietnam"/>
                  <a:cs typeface="Be Vietnam"/>
                  <a:sym typeface="Be Vietnam"/>
                </a:rPr>
                <a:t> </a:t>
              </a:r>
              <a:r>
                <a:rPr lang="en-US" sz="4800" b="1" dirty="0" err="1">
                  <a:solidFill>
                    <a:srgbClr val="000000"/>
                  </a:solidFill>
                  <a:latin typeface="Be Vietnam"/>
                  <a:ea typeface="Be Vietnam"/>
                  <a:cs typeface="Be Vietnam"/>
                  <a:sym typeface="Be Vietnam"/>
                </a:rPr>
                <a:t>giản</a:t>
              </a:r>
              <a:r>
                <a:rPr lang="en-US" sz="4800" b="1" dirty="0">
                  <a:solidFill>
                    <a:srgbClr val="000000"/>
                  </a:solidFill>
                  <a:latin typeface="Be Vietnam"/>
                  <a:ea typeface="Be Vietnam"/>
                  <a:cs typeface="Be Vietnam"/>
                  <a:sym typeface="Be Vietnam"/>
                </a:rPr>
                <a:t> </a:t>
              </a:r>
              <a:r>
                <a:rPr lang="en-US" sz="4800" b="1" dirty="0" err="1">
                  <a:solidFill>
                    <a:srgbClr val="000000"/>
                  </a:solidFill>
                  <a:latin typeface="Be Vietnam"/>
                  <a:ea typeface="Be Vietnam"/>
                  <a:cs typeface="Be Vietnam"/>
                  <a:sym typeface="Be Vietnam"/>
                </a:rPr>
                <a:t>để</a:t>
              </a:r>
              <a:r>
                <a:rPr lang="en-US" sz="4800" b="1" dirty="0">
                  <a:solidFill>
                    <a:srgbClr val="000000"/>
                  </a:solidFill>
                  <a:latin typeface="Be Vietnam"/>
                  <a:ea typeface="Be Vietnam"/>
                  <a:cs typeface="Be Vietnam"/>
                  <a:sym typeface="Be Vietnam"/>
                </a:rPr>
                <a:t> </a:t>
              </a:r>
              <a:r>
                <a:rPr lang="en-US" sz="4800" b="1" dirty="0" err="1">
                  <a:solidFill>
                    <a:srgbClr val="000000"/>
                  </a:solidFill>
                  <a:latin typeface="Be Vietnam"/>
                  <a:ea typeface="Be Vietnam"/>
                  <a:cs typeface="Be Vietnam"/>
                  <a:sym typeface="Be Vietnam"/>
                </a:rPr>
                <a:t>hỗ</a:t>
              </a:r>
              <a:r>
                <a:rPr lang="en-US" sz="4800" b="1" dirty="0">
                  <a:solidFill>
                    <a:srgbClr val="000000"/>
                  </a:solidFill>
                  <a:latin typeface="Be Vietnam"/>
                  <a:ea typeface="Be Vietnam"/>
                  <a:cs typeface="Be Vietnam"/>
                  <a:sym typeface="Be Vietnam"/>
                </a:rPr>
                <a:t> </a:t>
              </a:r>
              <a:r>
                <a:rPr lang="en-US" sz="4800" b="1" dirty="0" err="1">
                  <a:solidFill>
                    <a:srgbClr val="000000"/>
                  </a:solidFill>
                  <a:latin typeface="Be Vietnam"/>
                  <a:ea typeface="Be Vietnam"/>
                  <a:cs typeface="Be Vietnam"/>
                  <a:sym typeface="Be Vietnam"/>
                </a:rPr>
                <a:t>trợ</a:t>
              </a:r>
              <a:r>
                <a:rPr lang="en-US" sz="4800" b="1" dirty="0">
                  <a:solidFill>
                    <a:srgbClr val="000000"/>
                  </a:solidFill>
                  <a:latin typeface="Be Vietnam"/>
                  <a:ea typeface="Be Vietnam"/>
                  <a:cs typeface="Be Vietnam"/>
                  <a:sym typeface="Be Vietnam"/>
                </a:rPr>
                <a:t> </a:t>
              </a:r>
              <a:r>
                <a:rPr lang="en-US" sz="4800" b="1" dirty="0" err="1">
                  <a:solidFill>
                    <a:srgbClr val="000000"/>
                  </a:solidFill>
                  <a:latin typeface="Be Vietnam"/>
                  <a:ea typeface="Be Vietnam"/>
                  <a:cs typeface="Be Vietnam"/>
                  <a:sym typeface="Be Vietnam"/>
                </a:rPr>
                <a:t>bài</a:t>
              </a:r>
              <a:r>
                <a:rPr lang="en-US" sz="4800" b="1" dirty="0">
                  <a:solidFill>
                    <a:srgbClr val="000000"/>
                  </a:solidFill>
                  <a:latin typeface="Be Vietnam"/>
                  <a:ea typeface="Be Vietnam"/>
                  <a:cs typeface="Be Vietnam"/>
                  <a:sym typeface="Be Vietnam"/>
                </a:rPr>
                <a:t> </a:t>
              </a:r>
              <a:r>
                <a:rPr lang="en-US" sz="4800" b="1" dirty="0" err="1">
                  <a:solidFill>
                    <a:srgbClr val="000000"/>
                  </a:solidFill>
                  <a:latin typeface="Be Vietnam"/>
                  <a:ea typeface="Be Vietnam"/>
                  <a:cs typeface="Be Vietnam"/>
                  <a:sym typeface="Be Vietnam"/>
                </a:rPr>
                <a:t>giảng</a:t>
              </a:r>
              <a:endParaRPr lang="en-US" sz="4800" b="1" dirty="0">
                <a:solidFill>
                  <a:srgbClr val="000000"/>
                </a:solidFill>
                <a:latin typeface="Be Vietnam"/>
                <a:ea typeface="Be Vietnam"/>
                <a:cs typeface="Be Vietnam"/>
                <a:sym typeface="Be Vietnam"/>
              </a:endParaRPr>
            </a:p>
          </p:txBody>
        </p:sp>
      </p:grpSp>
      <p:graphicFrame>
        <p:nvGraphicFramePr>
          <p:cNvPr id="7" name="Table 7"/>
          <p:cNvGraphicFramePr>
            <a:graphicFrameLocks noGrp="1"/>
          </p:cNvGraphicFramePr>
          <p:nvPr>
            <p:extLst>
              <p:ext uri="{D42A27DB-BD31-4B8C-83A1-F6EECF244321}">
                <p14:modId xmlns:p14="http://schemas.microsoft.com/office/powerpoint/2010/main" val="2357302181"/>
              </p:ext>
            </p:extLst>
          </p:nvPr>
        </p:nvGraphicFramePr>
        <p:xfrm>
          <a:off x="914401" y="2426271"/>
          <a:ext cx="16840200" cy="7675444"/>
        </p:xfrm>
        <a:graphic>
          <a:graphicData uri="http://schemas.openxmlformats.org/drawingml/2006/table">
            <a:tbl>
              <a:tblPr/>
              <a:tblGrid>
                <a:gridCol w="8368642">
                  <a:extLst>
                    <a:ext uri="{9D8B030D-6E8A-4147-A177-3AD203B41FA5}">
                      <a16:colId xmlns:a16="http://schemas.microsoft.com/office/drawing/2014/main" val="20000"/>
                    </a:ext>
                  </a:extLst>
                </a:gridCol>
                <a:gridCol w="8471558">
                  <a:extLst>
                    <a:ext uri="{9D8B030D-6E8A-4147-A177-3AD203B41FA5}">
                      <a16:colId xmlns:a16="http://schemas.microsoft.com/office/drawing/2014/main" val="20001"/>
                    </a:ext>
                  </a:extLst>
                </a:gridCol>
              </a:tblGrid>
              <a:tr h="1053323">
                <a:tc>
                  <a:txBody>
                    <a:bodyPr/>
                    <a:lstStyle/>
                    <a:p>
                      <a:pPr algn="ctr">
                        <a:lnSpc>
                          <a:spcPts val="4199"/>
                        </a:lnSpc>
                        <a:defRPr/>
                      </a:pPr>
                      <a:r>
                        <a:rPr lang="en-US" sz="2999" b="1" dirty="0" err="1">
                          <a:solidFill>
                            <a:srgbClr val="000000"/>
                          </a:solidFill>
                          <a:latin typeface="Be Vietnam Ultra-Bold"/>
                          <a:ea typeface="Be Vietnam Ultra-Bold"/>
                          <a:cs typeface="Be Vietnam Ultra-Bold"/>
                          <a:sym typeface="Be Vietnam Ultra-Bold"/>
                        </a:rPr>
                        <a:t>Loại</a:t>
                      </a:r>
                      <a:r>
                        <a:rPr lang="en-US" sz="2999" b="1" dirty="0">
                          <a:solidFill>
                            <a:srgbClr val="000000"/>
                          </a:solidFill>
                          <a:latin typeface="Be Vietnam Ultra-Bold"/>
                          <a:ea typeface="Be Vietnam Ultra-Bold"/>
                          <a:cs typeface="Be Vietnam Ultra-Bold"/>
                          <a:sym typeface="Be Vietnam Ultra-Bold"/>
                        </a:rPr>
                        <a:t> prompt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0E2EC"/>
                    </a:solidFill>
                  </a:tcPr>
                </a:tc>
                <a:tc>
                  <a:txBody>
                    <a:bodyPr/>
                    <a:lstStyle/>
                    <a:p>
                      <a:pPr algn="ctr">
                        <a:lnSpc>
                          <a:spcPts val="4199"/>
                        </a:lnSpc>
                        <a:defRPr/>
                      </a:pPr>
                      <a:r>
                        <a:rPr lang="en-US" sz="2999" b="1">
                          <a:solidFill>
                            <a:srgbClr val="000000"/>
                          </a:solidFill>
                          <a:latin typeface="Be Vietnam Ultra-Bold"/>
                          <a:ea typeface="Be Vietnam Ultra-Bold"/>
                          <a:cs typeface="Be Vietnam Ultra-Bold"/>
                          <a:sym typeface="Be Vietnam Ultra-Bold"/>
                        </a:rPr>
                        <a:t>Ứng dụng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0E2EC"/>
                    </a:solidFill>
                  </a:tcPr>
                </a:tc>
                <a:extLst>
                  <a:ext uri="{0D108BD9-81ED-4DB2-BD59-A6C34878D82A}">
                    <a16:rowId xmlns:a16="http://schemas.microsoft.com/office/drawing/2014/main" val="10000"/>
                  </a:ext>
                </a:extLst>
              </a:tr>
              <a:tr h="1024596">
                <a:tc>
                  <a:txBody>
                    <a:bodyPr/>
                    <a:lstStyle/>
                    <a:p>
                      <a:pPr algn="ctr">
                        <a:lnSpc>
                          <a:spcPts val="2800"/>
                        </a:lnSpc>
                        <a:defRPr/>
                      </a:pPr>
                      <a:r>
                        <a:rPr lang="en-US" sz="3600" dirty="0" err="1">
                          <a:solidFill>
                            <a:srgbClr val="000000"/>
                          </a:solidFill>
                          <a:latin typeface="Be Vietnam"/>
                          <a:ea typeface="Be Vietnam"/>
                          <a:cs typeface="Be Vietnam"/>
                          <a:sym typeface="Be Vietnam"/>
                        </a:rPr>
                        <a:t>Tạo</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câu</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hỏi</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theo</a:t>
                      </a:r>
                      <a:r>
                        <a:rPr lang="en-US" sz="3600" dirty="0">
                          <a:solidFill>
                            <a:srgbClr val="000000"/>
                          </a:solidFill>
                          <a:latin typeface="Be Vietnam"/>
                          <a:ea typeface="Be Vietnam"/>
                          <a:cs typeface="Be Vietnam"/>
                          <a:sym typeface="Be Vietnam"/>
                        </a:rPr>
                        <a:t> Bloom</a:t>
                      </a:r>
                      <a:endParaRPr lang="en-US" sz="36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3600">
                          <a:solidFill>
                            <a:srgbClr val="000000"/>
                          </a:solidFill>
                          <a:latin typeface="Be Vietnam"/>
                          <a:ea typeface="Be Vietnam"/>
                          <a:cs typeface="Be Vietnam"/>
                          <a:sym typeface="Be Vietnam"/>
                        </a:rPr>
                        <a:t>Soạn câu hỏi nhận biết, thông hiểu, vận dụng,...</a:t>
                      </a:r>
                      <a:endParaRPr lang="en-US" sz="36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24596">
                <a:tc>
                  <a:txBody>
                    <a:bodyPr/>
                    <a:lstStyle/>
                    <a:p>
                      <a:pPr algn="ctr">
                        <a:lnSpc>
                          <a:spcPts val="2800"/>
                        </a:lnSpc>
                        <a:defRPr/>
                      </a:pPr>
                      <a:r>
                        <a:rPr lang="en-US" sz="3600" dirty="0" err="1">
                          <a:solidFill>
                            <a:srgbClr val="000000"/>
                          </a:solidFill>
                          <a:latin typeface="Be Vietnam"/>
                          <a:ea typeface="Be Vietnam"/>
                          <a:cs typeface="Be Vietnam"/>
                          <a:sym typeface="Be Vietnam"/>
                        </a:rPr>
                        <a:t>Viết</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bài</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văn</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mẫu</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đoạn</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văn</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gợi</a:t>
                      </a:r>
                      <a:r>
                        <a:rPr lang="en-US" sz="3600" dirty="0">
                          <a:solidFill>
                            <a:srgbClr val="000000"/>
                          </a:solidFill>
                          <a:latin typeface="Be Vietnam"/>
                          <a:ea typeface="Be Vietnam"/>
                          <a:cs typeface="Be Vietnam"/>
                          <a:sym typeface="Be Vietnam"/>
                        </a:rPr>
                        <a:t> ý</a:t>
                      </a:r>
                      <a:endParaRPr lang="en-US" sz="36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3600" dirty="0" err="1">
                          <a:solidFill>
                            <a:srgbClr val="000000"/>
                          </a:solidFill>
                          <a:latin typeface="Be Vietnam"/>
                          <a:ea typeface="Be Vietnam"/>
                          <a:cs typeface="Be Vietnam"/>
                          <a:sym typeface="Be Vietnam"/>
                        </a:rPr>
                        <a:t>Giúp</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học</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sinh</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tham</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khảo</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trong</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phân</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môn</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Tập</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làm</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văn</a:t>
                      </a:r>
                      <a:endParaRPr lang="en-US" sz="36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24596">
                <a:tc>
                  <a:txBody>
                    <a:bodyPr/>
                    <a:lstStyle/>
                    <a:p>
                      <a:pPr algn="ctr">
                        <a:lnSpc>
                          <a:spcPts val="2800"/>
                        </a:lnSpc>
                        <a:defRPr/>
                      </a:pPr>
                      <a:r>
                        <a:rPr lang="en-US" sz="3600">
                          <a:solidFill>
                            <a:srgbClr val="000000"/>
                          </a:solidFill>
                          <a:latin typeface="Be Vietnam"/>
                          <a:ea typeface="Be Vietnam"/>
                          <a:cs typeface="Be Vietnam"/>
                          <a:sym typeface="Be Vietnam"/>
                        </a:rPr>
                        <a:t>Tạo ảnh minh họa</a:t>
                      </a:r>
                      <a:endParaRPr lang="en-US" sz="36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3600" dirty="0" err="1">
                          <a:solidFill>
                            <a:srgbClr val="000000"/>
                          </a:solidFill>
                          <a:latin typeface="Be Vietnam"/>
                          <a:ea typeface="Be Vietnam"/>
                          <a:cs typeface="Be Vietnam"/>
                          <a:sym typeface="Be Vietnam"/>
                        </a:rPr>
                        <a:t>Dùng</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trong</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môn</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Tiếng</a:t>
                      </a:r>
                      <a:r>
                        <a:rPr lang="en-US" sz="3600" dirty="0">
                          <a:solidFill>
                            <a:srgbClr val="000000"/>
                          </a:solidFill>
                          <a:latin typeface="Be Vietnam"/>
                          <a:ea typeface="Be Vietnam"/>
                          <a:cs typeface="Be Vietnam"/>
                          <a:sym typeface="Be Vietnam"/>
                        </a:rPr>
                        <a:t> Việt, </a:t>
                      </a:r>
                      <a:r>
                        <a:rPr lang="en-US" sz="3600" dirty="0" err="1">
                          <a:solidFill>
                            <a:srgbClr val="000000"/>
                          </a:solidFill>
                          <a:latin typeface="Be Vietnam"/>
                          <a:ea typeface="Be Vietnam"/>
                          <a:cs typeface="Be Vietnam"/>
                          <a:sym typeface="Be Vietnam"/>
                        </a:rPr>
                        <a:t>Kể</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chuyện</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Tự</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nhiên</a:t>
                      </a:r>
                      <a:r>
                        <a:rPr lang="en-US" sz="3600" dirty="0">
                          <a:solidFill>
                            <a:srgbClr val="000000"/>
                          </a:solidFill>
                          <a:latin typeface="Be Vietnam"/>
                          <a:ea typeface="Be Vietnam"/>
                          <a:cs typeface="Be Vietnam"/>
                          <a:sym typeface="Be Vietnam"/>
                        </a:rPr>
                        <a:t> &amp; XH,...</a:t>
                      </a:r>
                      <a:endParaRPr lang="en-US" sz="36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24596">
                <a:tc>
                  <a:txBody>
                    <a:bodyPr/>
                    <a:lstStyle/>
                    <a:p>
                      <a:pPr algn="ctr">
                        <a:lnSpc>
                          <a:spcPts val="2800"/>
                        </a:lnSpc>
                        <a:defRPr/>
                      </a:pPr>
                      <a:r>
                        <a:rPr lang="en-US" sz="3600">
                          <a:solidFill>
                            <a:srgbClr val="000000"/>
                          </a:solidFill>
                          <a:latin typeface="Be Vietnam"/>
                          <a:ea typeface="Be Vietnam"/>
                          <a:cs typeface="Be Vietnam"/>
                          <a:sym typeface="Be Vietnam"/>
                        </a:rPr>
                        <a:t>Tạo truyện tranh</a:t>
                      </a:r>
                      <a:endParaRPr lang="en-US" sz="36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3600" dirty="0" err="1">
                          <a:solidFill>
                            <a:srgbClr val="000000"/>
                          </a:solidFill>
                          <a:latin typeface="Be Vietnam"/>
                          <a:ea typeface="Be Vietnam"/>
                          <a:cs typeface="Be Vietnam"/>
                          <a:sym typeface="Be Vietnam"/>
                        </a:rPr>
                        <a:t>Hỗ</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trợ</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dạy</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Giáo</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dục</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đạo</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đức</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Giáo</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dục</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kỹ</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năng</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sống</a:t>
                      </a:r>
                      <a:endParaRPr lang="en-US" sz="36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24596">
                <a:tc>
                  <a:txBody>
                    <a:bodyPr/>
                    <a:lstStyle/>
                    <a:p>
                      <a:pPr algn="ctr">
                        <a:lnSpc>
                          <a:spcPts val="2800"/>
                        </a:lnSpc>
                        <a:defRPr/>
                      </a:pPr>
                      <a:r>
                        <a:rPr lang="en-US" sz="3600">
                          <a:solidFill>
                            <a:srgbClr val="000000"/>
                          </a:solidFill>
                          <a:latin typeface="Be Vietnam"/>
                          <a:ea typeface="Be Vietnam"/>
                          <a:cs typeface="Be Vietnam"/>
                          <a:sym typeface="Be Vietnam"/>
                        </a:rPr>
                        <a:t>Chuyển nội dung thành thơ, nhạc</a:t>
                      </a:r>
                      <a:endParaRPr lang="en-US" sz="36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3600" dirty="0" err="1">
                          <a:solidFill>
                            <a:srgbClr val="000000"/>
                          </a:solidFill>
                          <a:latin typeface="Be Vietnam"/>
                          <a:ea typeface="Be Vietnam"/>
                          <a:cs typeface="Be Vietnam"/>
                          <a:sym typeface="Be Vietnam"/>
                        </a:rPr>
                        <a:t>Dễ</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nhớ</a:t>
                      </a:r>
                      <a:r>
                        <a:rPr lang="en-US" sz="3600" dirty="0">
                          <a:solidFill>
                            <a:srgbClr val="000000"/>
                          </a:solidFill>
                          <a:latin typeface="Be Vietnam"/>
                          <a:ea typeface="Be Vietnam"/>
                          <a:cs typeface="Be Vietnam"/>
                          <a:sym typeface="Be Vietnam"/>
                        </a:rPr>
                        <a:t> – </a:t>
                      </a:r>
                      <a:r>
                        <a:rPr lang="en-US" sz="3600" dirty="0" err="1">
                          <a:solidFill>
                            <a:srgbClr val="000000"/>
                          </a:solidFill>
                          <a:latin typeface="Be Vietnam"/>
                          <a:ea typeface="Be Vietnam"/>
                          <a:cs typeface="Be Vietnam"/>
                          <a:sym typeface="Be Vietnam"/>
                        </a:rPr>
                        <a:t>dễ</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học</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cho</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học</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sinh</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lớp</a:t>
                      </a:r>
                      <a:r>
                        <a:rPr lang="en-US" sz="3600" dirty="0">
                          <a:solidFill>
                            <a:srgbClr val="000000"/>
                          </a:solidFill>
                          <a:latin typeface="Be Vietnam"/>
                          <a:ea typeface="Be Vietnam"/>
                          <a:cs typeface="Be Vietnam"/>
                          <a:sym typeface="Be Vietnam"/>
                        </a:rPr>
                        <a:t> 1, 2</a:t>
                      </a:r>
                      <a:endParaRPr lang="en-US" sz="36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24596">
                <a:tc>
                  <a:txBody>
                    <a:bodyPr/>
                    <a:lstStyle/>
                    <a:p>
                      <a:pPr algn="ctr">
                        <a:lnSpc>
                          <a:spcPts val="2800"/>
                        </a:lnSpc>
                        <a:defRPr/>
                      </a:pPr>
                      <a:r>
                        <a:rPr lang="en-US" sz="3600">
                          <a:solidFill>
                            <a:srgbClr val="000000"/>
                          </a:solidFill>
                          <a:latin typeface="Be Vietnam"/>
                          <a:ea typeface="Be Vietnam"/>
                          <a:cs typeface="Be Vietnam"/>
                          <a:sym typeface="Be Vietnam"/>
                        </a:rPr>
                        <a:t>Soạn bài giảng PowerPoint</a:t>
                      </a:r>
                      <a:endParaRPr lang="en-US" sz="36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3600" dirty="0" err="1">
                          <a:solidFill>
                            <a:srgbClr val="000000"/>
                          </a:solidFill>
                          <a:latin typeface="Be Vietnam"/>
                          <a:ea typeface="Be Vietnam"/>
                          <a:cs typeface="Be Vietnam"/>
                          <a:sym typeface="Be Vietnam"/>
                        </a:rPr>
                        <a:t>Khởi</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tạo</a:t>
                      </a:r>
                      <a:r>
                        <a:rPr lang="en-US" sz="3600" dirty="0">
                          <a:solidFill>
                            <a:srgbClr val="000000"/>
                          </a:solidFill>
                          <a:latin typeface="Be Vietnam"/>
                          <a:ea typeface="Be Vietnam"/>
                          <a:cs typeface="Be Vietnam"/>
                          <a:sym typeface="Be Vietnam"/>
                        </a:rPr>
                        <a:t> slide </a:t>
                      </a:r>
                      <a:r>
                        <a:rPr lang="en-US" sz="3600" dirty="0" err="1">
                          <a:solidFill>
                            <a:srgbClr val="000000"/>
                          </a:solidFill>
                          <a:latin typeface="Be Vietnam"/>
                          <a:ea typeface="Be Vietnam"/>
                          <a:cs typeface="Be Vietnam"/>
                          <a:sym typeface="Be Vietnam"/>
                        </a:rPr>
                        <a:t>bài</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dạy</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thiết</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kế</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trò</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chơi</a:t>
                      </a:r>
                      <a:endParaRPr lang="en-US" sz="36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hat&#10;&#10;AI-generated content may be incorrect.">
            <a:extLst>
              <a:ext uri="{FF2B5EF4-FFF2-40B4-BE49-F238E27FC236}">
                <a16:creationId xmlns:a16="http://schemas.microsoft.com/office/drawing/2014/main" id="{313A1A96-2249-B118-5148-10BE0DBD9D86}"/>
              </a:ext>
            </a:extLst>
          </p:cNvPr>
          <p:cNvPicPr>
            <a:picLocks noChangeAspect="1"/>
          </p:cNvPicPr>
          <p:nvPr/>
        </p:nvPicPr>
        <p:blipFill>
          <a:blip r:embed="rId2">
            <a:extLst>
              <a:ext uri="{28A0092B-C50C-407E-A947-70E740481C1C}">
                <a14:useLocalDpi xmlns:a14="http://schemas.microsoft.com/office/drawing/2010/main" val="0"/>
              </a:ext>
            </a:extLst>
          </a:blip>
          <a:srcRect b="19"/>
          <a:stretch>
            <a:fillRect/>
          </a:stretch>
        </p:blipFill>
        <p:spPr>
          <a:xfrm>
            <a:off x="20" y="1923"/>
            <a:ext cx="18287980" cy="10285077"/>
          </a:xfrm>
          <a:prstGeom prst="rect">
            <a:avLst/>
          </a:prstGeom>
        </p:spPr>
      </p:pic>
    </p:spTree>
    <p:extLst>
      <p:ext uri="{BB962C8B-B14F-4D97-AF65-F5344CB8AC3E}">
        <p14:creationId xmlns:p14="http://schemas.microsoft.com/office/powerpoint/2010/main" val="4186185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56E3501-8B4B-ED63-5DAB-48B799CE7819}"/>
              </a:ext>
            </a:extLst>
          </p:cNvPr>
          <p:cNvSpPr txBox="1"/>
          <p:nvPr/>
        </p:nvSpPr>
        <p:spPr>
          <a:xfrm>
            <a:off x="220452" y="3238500"/>
            <a:ext cx="8915400" cy="4981002"/>
          </a:xfrm>
          <a:prstGeom prst="rect">
            <a:avLst/>
          </a:prstGeom>
        </p:spPr>
        <p:txBody>
          <a:bodyPr vert="horz" lIns="91440" tIns="45720" rIns="91440" bIns="45720" rtlCol="0">
            <a:noAutofit/>
          </a:bodyPr>
          <a:lstStyle/>
          <a:p>
            <a:pPr>
              <a:lnSpc>
                <a:spcPct val="90000"/>
              </a:lnSpc>
              <a:spcAft>
                <a:spcPts val="800"/>
              </a:spcAft>
            </a:pPr>
            <a:r>
              <a:rPr lang="en-US" sz="4400" b="1">
                <a:effectLst/>
                <a:latin typeface="Times New Roman" panose="02020603050405020304" pitchFamily="18" charset="0"/>
                <a:cs typeface="Times New Roman" panose="02020603050405020304" pitchFamily="18" charset="0"/>
              </a:rPr>
              <a:t>*) Ví dụ: - Prompt mẫu (cho AI tạo hình ảnh): </a:t>
            </a:r>
            <a:r>
              <a:rPr lang="en-US" sz="4400" b="1" i="1">
                <a:effectLst/>
                <a:latin typeface="Times New Roman" panose="02020603050405020304" pitchFamily="18" charset="0"/>
                <a:cs typeface="Times New Roman" panose="02020603050405020304" pitchFamily="18" charset="0"/>
              </a:rPr>
              <a:t>“Tạo một bức tranh hoạt hình 3D theo phong cách chibi. Trong đó có một cậu bé đang nhặt được ví rơi trên đường, gương mặt do dự. Cảnh vật xung quanh là công viên, cây xanh.”</a:t>
            </a:r>
            <a:endParaRPr lang="en-US" sz="4400" b="1">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97E2C16-B1D8-E286-2145-A0630E8794DB}"/>
              </a:ext>
            </a:extLst>
          </p:cNvPr>
          <p:cNvPicPr>
            <a:picLocks noChangeAspect="1"/>
          </p:cNvPicPr>
          <p:nvPr/>
        </p:nvPicPr>
        <p:blipFill>
          <a:blip r:embed="rId2"/>
          <a:srcRect l="2617" r="39709"/>
          <a:stretch>
            <a:fillRect/>
          </a:stretch>
        </p:blipFill>
        <p:spPr>
          <a:xfrm>
            <a:off x="9356304" y="10"/>
            <a:ext cx="9541295"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23242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DCF398-E23B-9261-D31B-B8AE03C38966}"/>
              </a:ext>
            </a:extLst>
          </p:cNvPr>
          <p:cNvPicPr>
            <a:picLocks noChangeAspect="1"/>
          </p:cNvPicPr>
          <p:nvPr/>
        </p:nvPicPr>
        <p:blipFill>
          <a:blip r:embed="rId2"/>
          <a:srcRect t="26582" b="82"/>
          <a:stretch>
            <a:fillRect/>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EBBD8CD9-69A0-0E38-3310-A33D527B8B3E}"/>
              </a:ext>
            </a:extLst>
          </p:cNvPr>
          <p:cNvSpPr txBox="1"/>
          <p:nvPr/>
        </p:nvSpPr>
        <p:spPr>
          <a:xfrm>
            <a:off x="762000" y="6210300"/>
            <a:ext cx="16840200" cy="3810000"/>
          </a:xfrm>
          <a:prstGeom prst="rect">
            <a:avLst/>
          </a:prstGeom>
        </p:spPr>
        <p:txBody>
          <a:bodyPr vert="horz" lIns="91440" tIns="45720" rIns="91440" bIns="45720" rtlCol="0" anchor="ctr">
            <a:noAutofit/>
          </a:bodyPr>
          <a:lstStyle/>
          <a:p>
            <a:pPr indent="-228600">
              <a:lnSpc>
                <a:spcPct val="90000"/>
              </a:lnSpc>
              <a:spcAft>
                <a:spcPts val="800"/>
              </a:spcAft>
              <a:buFont typeface="Arial" panose="020B0604020202020204" pitchFamily="34" charset="0"/>
              <a:buChar char="•"/>
            </a:pPr>
            <a:r>
              <a:rPr lang="en-US" sz="3600">
                <a:effectLst/>
                <a:latin typeface="Times New Roman" panose="02020603050405020304" pitchFamily="18" charset="0"/>
                <a:cs typeface="Times New Roman" panose="02020603050405020304" pitchFamily="18" charset="0"/>
              </a:rPr>
              <a:t>- Cách tạo sách lật có âm thanh siêu nhanh bằng phần mềm Gemini như sau:</a:t>
            </a:r>
          </a:p>
          <a:p>
            <a:pPr indent="-228600">
              <a:lnSpc>
                <a:spcPct val="90000"/>
              </a:lnSpc>
              <a:spcAft>
                <a:spcPts val="800"/>
              </a:spcAft>
              <a:buFont typeface="Arial" panose="020B0604020202020204" pitchFamily="34" charset="0"/>
              <a:buChar char="•"/>
            </a:pPr>
            <a:r>
              <a:rPr lang="en-US" sz="3600">
                <a:effectLst/>
                <a:latin typeface="Times New Roman" panose="02020603050405020304" pitchFamily="18" charset="0"/>
                <a:cs typeface="Times New Roman" panose="02020603050405020304" pitchFamily="18" charset="0"/>
              </a:rPr>
              <a:t>+ Bước 1: Truy cập Google Gemini</a:t>
            </a:r>
          </a:p>
          <a:p>
            <a:pPr indent="-228600">
              <a:lnSpc>
                <a:spcPct val="90000"/>
              </a:lnSpc>
              <a:spcAft>
                <a:spcPts val="800"/>
              </a:spcAft>
              <a:buFont typeface="Arial" panose="020B0604020202020204" pitchFamily="34" charset="0"/>
              <a:buChar char="•"/>
            </a:pPr>
            <a:r>
              <a:rPr lang="en-US" sz="3600">
                <a:effectLst/>
                <a:latin typeface="Times New Roman" panose="02020603050405020304" pitchFamily="18" charset="0"/>
                <a:cs typeface="Times New Roman" panose="02020603050405020304" pitchFamily="18" charset="0"/>
              </a:rPr>
              <a:t>+ Bước 2: Vào mục Khám phá Gem</a:t>
            </a:r>
          </a:p>
          <a:p>
            <a:pPr indent="-228600">
              <a:lnSpc>
                <a:spcPct val="90000"/>
              </a:lnSpc>
              <a:spcAft>
                <a:spcPts val="800"/>
              </a:spcAft>
              <a:buFont typeface="Arial" panose="020B0604020202020204" pitchFamily="34" charset="0"/>
              <a:buChar char="•"/>
            </a:pPr>
            <a:r>
              <a:rPr lang="en-US" sz="3600">
                <a:effectLst/>
                <a:latin typeface="Times New Roman" panose="02020603050405020304" pitchFamily="18" charset="0"/>
                <a:cs typeface="Times New Roman" panose="02020603050405020304" pitchFamily="18" charset="0"/>
              </a:rPr>
              <a:t>+ Bước 3: Chọn chatbot Storybook</a:t>
            </a:r>
          </a:p>
          <a:p>
            <a:pPr indent="-228600">
              <a:lnSpc>
                <a:spcPct val="90000"/>
              </a:lnSpc>
              <a:spcAft>
                <a:spcPts val="800"/>
              </a:spcAft>
              <a:buFont typeface="Arial" panose="020B0604020202020204" pitchFamily="34" charset="0"/>
              <a:buChar char="•"/>
            </a:pPr>
            <a:r>
              <a:rPr lang="en-US" sz="3600">
                <a:effectLst/>
                <a:latin typeface="Times New Roman" panose="02020603050405020304" pitchFamily="18" charset="0"/>
                <a:cs typeface="Times New Roman" panose="02020603050405020304" pitchFamily="18" charset="0"/>
              </a:rPr>
              <a:t>+ Bước 4: Nhập câu lệnh câu chuyện thầy cô muốn tạo</a:t>
            </a:r>
          </a:p>
          <a:p>
            <a:pPr indent="-228600">
              <a:lnSpc>
                <a:spcPct val="90000"/>
              </a:lnSpc>
              <a:spcAft>
                <a:spcPts val="800"/>
              </a:spcAft>
              <a:buFont typeface="Arial" panose="020B0604020202020204" pitchFamily="34" charset="0"/>
              <a:buChar char="•"/>
            </a:pPr>
            <a:r>
              <a:rPr lang="en-US" sz="3600">
                <a:effectLst/>
                <a:latin typeface="Times New Roman" panose="02020603050405020304" pitchFamily="18" charset="0"/>
                <a:cs typeface="Times New Roman" panose="02020603050405020304" pitchFamily="18" charset="0"/>
              </a:rPr>
              <a:t>+ Bước 5: Xem kết quả và gửi link cho bạn bè và học trò của mình.</a:t>
            </a:r>
          </a:p>
          <a:p>
            <a:pPr algn="just">
              <a:lnSpc>
                <a:spcPct val="115000"/>
              </a:lnSpc>
              <a:spcAft>
                <a:spcPts val="800"/>
              </a:spcAft>
              <a:buNone/>
            </a:pPr>
            <a:r>
              <a:rPr lang="en-US" sz="3600">
                <a:effectLst/>
                <a:latin typeface="Times New Roman" panose="02020603050405020304" pitchFamily="18" charset="0"/>
                <a:cs typeface="Times New Roman" panose="02020603050405020304" pitchFamily="18" charset="0"/>
              </a:rPr>
              <a:t>*Ví dụ: Bé 7 tuổi nhà tôi không muốn ngủ lại qua đêm ở nhà bà. Hãy tạo </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một storybook để giúp bé trong tình huống này.</a:t>
            </a:r>
            <a:r>
              <a:rPr lang="vi-VN"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indent="-228600">
              <a:lnSpc>
                <a:spcPct val="90000"/>
              </a:lnSpc>
              <a:buFont typeface="Arial" panose="020B0604020202020204" pitchFamily="34" charset="0"/>
              <a:buChar char="•"/>
            </a:pP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5848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146949" cy="4757233"/>
            <a:chOff x="0" y="0"/>
            <a:chExt cx="1092201" cy="1252934"/>
          </a:xfrm>
        </p:grpSpPr>
        <p:sp>
          <p:nvSpPr>
            <p:cNvPr id="3" name="Freeform 3"/>
            <p:cNvSpPr/>
            <p:nvPr/>
          </p:nvSpPr>
          <p:spPr>
            <a:xfrm>
              <a:off x="0" y="0"/>
              <a:ext cx="1092201" cy="1252934"/>
            </a:xfrm>
            <a:custGeom>
              <a:avLst/>
              <a:gdLst/>
              <a:ahLst/>
              <a:cxnLst/>
              <a:rect l="l" t="t" r="r" b="b"/>
              <a:pathLst>
                <a:path w="1092201" h="1252934">
                  <a:moveTo>
                    <a:pt x="0" y="0"/>
                  </a:moveTo>
                  <a:lnTo>
                    <a:pt x="1092201" y="0"/>
                  </a:lnTo>
                  <a:lnTo>
                    <a:pt x="1092201" y="1252934"/>
                  </a:lnTo>
                  <a:lnTo>
                    <a:pt x="0" y="1252934"/>
                  </a:lnTo>
                  <a:close/>
                </a:path>
              </a:pathLst>
            </a:custGeom>
            <a:solidFill>
              <a:srgbClr val="D0E2EC"/>
            </a:solidFill>
          </p:spPr>
          <p:txBody>
            <a:bodyPr/>
            <a:lstStyle/>
            <a:p>
              <a:endParaRPr lang="en-US"/>
            </a:p>
          </p:txBody>
        </p:sp>
        <p:sp>
          <p:nvSpPr>
            <p:cNvPr id="4" name="TextBox 4"/>
            <p:cNvSpPr txBox="1"/>
            <p:nvPr/>
          </p:nvSpPr>
          <p:spPr>
            <a:xfrm>
              <a:off x="0" y="9525"/>
              <a:ext cx="1092201" cy="1243409"/>
            </a:xfrm>
            <a:prstGeom prst="rect">
              <a:avLst/>
            </a:prstGeom>
          </p:spPr>
          <p:txBody>
            <a:bodyPr lIns="50800" tIns="50800" rIns="50800" bIns="50800" rtlCol="0" anchor="ctr"/>
            <a:lstStyle/>
            <a:p>
              <a:pPr algn="ctr">
                <a:lnSpc>
                  <a:spcPts val="2280"/>
                </a:lnSpc>
              </a:pPr>
              <a:endParaRPr/>
            </a:p>
          </p:txBody>
        </p:sp>
      </p:grpSp>
      <p:grpSp>
        <p:nvGrpSpPr>
          <p:cNvPr id="5" name="Group 5"/>
          <p:cNvGrpSpPr/>
          <p:nvPr/>
        </p:nvGrpSpPr>
        <p:grpSpPr>
          <a:xfrm>
            <a:off x="5280469" y="1351292"/>
            <a:ext cx="3560654" cy="1049008"/>
            <a:chOff x="0" y="0"/>
            <a:chExt cx="296715" cy="210063"/>
          </a:xfrm>
        </p:grpSpPr>
        <p:sp>
          <p:nvSpPr>
            <p:cNvPr id="6" name="Freeform 6"/>
            <p:cNvSpPr/>
            <p:nvPr/>
          </p:nvSpPr>
          <p:spPr>
            <a:xfrm>
              <a:off x="0" y="0"/>
              <a:ext cx="296715" cy="210063"/>
            </a:xfrm>
            <a:custGeom>
              <a:avLst/>
              <a:gdLst/>
              <a:ahLst/>
              <a:cxnLst/>
              <a:rect l="l" t="t" r="r" b="b"/>
              <a:pathLst>
                <a:path w="296715" h="210063">
                  <a:moveTo>
                    <a:pt x="105031" y="0"/>
                  </a:moveTo>
                  <a:lnTo>
                    <a:pt x="191684" y="0"/>
                  </a:lnTo>
                  <a:cubicBezTo>
                    <a:pt x="219540" y="0"/>
                    <a:pt x="246255" y="11066"/>
                    <a:pt x="265952" y="30763"/>
                  </a:cubicBezTo>
                  <a:cubicBezTo>
                    <a:pt x="285649" y="50460"/>
                    <a:pt x="296715" y="77175"/>
                    <a:pt x="296715" y="105031"/>
                  </a:cubicBezTo>
                  <a:lnTo>
                    <a:pt x="296715" y="105031"/>
                  </a:lnTo>
                  <a:cubicBezTo>
                    <a:pt x="296715" y="132887"/>
                    <a:pt x="285649" y="159603"/>
                    <a:pt x="265952" y="179300"/>
                  </a:cubicBezTo>
                  <a:cubicBezTo>
                    <a:pt x="246255" y="198997"/>
                    <a:pt x="219540" y="210063"/>
                    <a:pt x="191684" y="210063"/>
                  </a:cubicBezTo>
                  <a:lnTo>
                    <a:pt x="105031" y="210063"/>
                  </a:lnTo>
                  <a:cubicBezTo>
                    <a:pt x="77175" y="210063"/>
                    <a:pt x="50460" y="198997"/>
                    <a:pt x="30763" y="179300"/>
                  </a:cubicBezTo>
                  <a:cubicBezTo>
                    <a:pt x="11066" y="159603"/>
                    <a:pt x="0" y="132887"/>
                    <a:pt x="0" y="105031"/>
                  </a:cubicBezTo>
                  <a:lnTo>
                    <a:pt x="0" y="105031"/>
                  </a:lnTo>
                  <a:cubicBezTo>
                    <a:pt x="0" y="77175"/>
                    <a:pt x="11066" y="50460"/>
                    <a:pt x="30763" y="30763"/>
                  </a:cubicBezTo>
                  <a:cubicBezTo>
                    <a:pt x="50460" y="11066"/>
                    <a:pt x="77175" y="0"/>
                    <a:pt x="105031" y="0"/>
                  </a:cubicBezTo>
                  <a:close/>
                </a:path>
              </a:pathLst>
            </a:custGeom>
            <a:solidFill>
              <a:srgbClr val="D0E2EC"/>
            </a:solidFill>
          </p:spPr>
          <p:txBody>
            <a:bodyPr/>
            <a:lstStyle/>
            <a:p>
              <a:endParaRPr lang="en-US"/>
            </a:p>
          </p:txBody>
        </p:sp>
        <p:sp>
          <p:nvSpPr>
            <p:cNvPr id="7" name="TextBox 7"/>
            <p:cNvSpPr txBox="1"/>
            <p:nvPr/>
          </p:nvSpPr>
          <p:spPr>
            <a:xfrm>
              <a:off x="0" y="9525"/>
              <a:ext cx="296715" cy="200538"/>
            </a:xfrm>
            <a:prstGeom prst="rect">
              <a:avLst/>
            </a:prstGeom>
          </p:spPr>
          <p:txBody>
            <a:bodyPr lIns="50800" tIns="50800" rIns="50800" bIns="50800" rtlCol="0" anchor="ctr"/>
            <a:lstStyle/>
            <a:p>
              <a:pPr algn="ctr">
                <a:lnSpc>
                  <a:spcPts val="2280"/>
                </a:lnSpc>
              </a:pPr>
              <a:endParaRPr/>
            </a:p>
          </p:txBody>
        </p:sp>
      </p:grpSp>
      <p:grpSp>
        <p:nvGrpSpPr>
          <p:cNvPr id="8" name="Group 8"/>
          <p:cNvGrpSpPr/>
          <p:nvPr/>
        </p:nvGrpSpPr>
        <p:grpSpPr>
          <a:xfrm>
            <a:off x="-895017" y="4208275"/>
            <a:ext cx="5041966" cy="6327348"/>
            <a:chOff x="0" y="0"/>
            <a:chExt cx="1327925" cy="1666462"/>
          </a:xfrm>
        </p:grpSpPr>
        <p:sp>
          <p:nvSpPr>
            <p:cNvPr id="9" name="Freeform 9"/>
            <p:cNvSpPr/>
            <p:nvPr/>
          </p:nvSpPr>
          <p:spPr>
            <a:xfrm>
              <a:off x="0" y="0"/>
              <a:ext cx="1327925" cy="1666462"/>
            </a:xfrm>
            <a:custGeom>
              <a:avLst/>
              <a:gdLst/>
              <a:ahLst/>
              <a:cxnLst/>
              <a:rect l="l" t="t" r="r" b="b"/>
              <a:pathLst>
                <a:path w="1327925" h="1666462">
                  <a:moveTo>
                    <a:pt x="0" y="0"/>
                  </a:moveTo>
                  <a:lnTo>
                    <a:pt x="1327925" y="0"/>
                  </a:lnTo>
                  <a:lnTo>
                    <a:pt x="1327925" y="1666462"/>
                  </a:lnTo>
                  <a:lnTo>
                    <a:pt x="0" y="1666462"/>
                  </a:lnTo>
                  <a:close/>
                </a:path>
              </a:pathLst>
            </a:custGeom>
            <a:solidFill>
              <a:srgbClr val="D0E2EC"/>
            </a:solidFill>
          </p:spPr>
          <p:txBody>
            <a:bodyPr/>
            <a:lstStyle/>
            <a:p>
              <a:endParaRPr lang="en-US"/>
            </a:p>
          </p:txBody>
        </p:sp>
        <p:sp>
          <p:nvSpPr>
            <p:cNvPr id="10" name="TextBox 10"/>
            <p:cNvSpPr txBox="1"/>
            <p:nvPr/>
          </p:nvSpPr>
          <p:spPr>
            <a:xfrm>
              <a:off x="0" y="9525"/>
              <a:ext cx="1327925" cy="1656937"/>
            </a:xfrm>
            <a:prstGeom prst="rect">
              <a:avLst/>
            </a:prstGeom>
          </p:spPr>
          <p:txBody>
            <a:bodyPr lIns="50800" tIns="50800" rIns="50800" bIns="50800" rtlCol="0" anchor="ctr"/>
            <a:lstStyle/>
            <a:p>
              <a:pPr algn="ctr">
                <a:lnSpc>
                  <a:spcPts val="2280"/>
                </a:lnSpc>
              </a:pPr>
              <a:endParaRPr/>
            </a:p>
          </p:txBody>
        </p:sp>
      </p:grpSp>
      <p:grpSp>
        <p:nvGrpSpPr>
          <p:cNvPr id="11" name="Group 11"/>
          <p:cNvGrpSpPr/>
          <p:nvPr/>
        </p:nvGrpSpPr>
        <p:grpSpPr>
          <a:xfrm>
            <a:off x="586294" y="4208275"/>
            <a:ext cx="3560655" cy="5254481"/>
            <a:chOff x="0" y="0"/>
            <a:chExt cx="858222" cy="1266484"/>
          </a:xfrm>
        </p:grpSpPr>
        <p:sp>
          <p:nvSpPr>
            <p:cNvPr id="12" name="Freeform 12"/>
            <p:cNvSpPr/>
            <p:nvPr/>
          </p:nvSpPr>
          <p:spPr>
            <a:xfrm>
              <a:off x="0" y="0"/>
              <a:ext cx="858222" cy="1266484"/>
            </a:xfrm>
            <a:custGeom>
              <a:avLst/>
              <a:gdLst/>
              <a:ahLst/>
              <a:cxnLst/>
              <a:rect l="l" t="t" r="r" b="b"/>
              <a:pathLst>
                <a:path w="858222" h="1266484">
                  <a:moveTo>
                    <a:pt x="50009" y="0"/>
                  </a:moveTo>
                  <a:lnTo>
                    <a:pt x="808213" y="0"/>
                  </a:lnTo>
                  <a:cubicBezTo>
                    <a:pt x="821477" y="0"/>
                    <a:pt x="834196" y="5269"/>
                    <a:pt x="843575" y="14647"/>
                  </a:cubicBezTo>
                  <a:cubicBezTo>
                    <a:pt x="852953" y="24026"/>
                    <a:pt x="858222" y="36746"/>
                    <a:pt x="858222" y="50009"/>
                  </a:cubicBezTo>
                  <a:lnTo>
                    <a:pt x="858222" y="1216475"/>
                  </a:lnTo>
                  <a:cubicBezTo>
                    <a:pt x="858222" y="1229738"/>
                    <a:pt x="852953" y="1242458"/>
                    <a:pt x="843575" y="1251837"/>
                  </a:cubicBezTo>
                  <a:cubicBezTo>
                    <a:pt x="834196" y="1261215"/>
                    <a:pt x="821477" y="1266484"/>
                    <a:pt x="808213" y="1266484"/>
                  </a:cubicBezTo>
                  <a:lnTo>
                    <a:pt x="50009" y="1266484"/>
                  </a:lnTo>
                  <a:cubicBezTo>
                    <a:pt x="36746" y="1266484"/>
                    <a:pt x="24026" y="1261215"/>
                    <a:pt x="14647" y="1251837"/>
                  </a:cubicBezTo>
                  <a:cubicBezTo>
                    <a:pt x="5269" y="1242458"/>
                    <a:pt x="0" y="1229738"/>
                    <a:pt x="0" y="1216475"/>
                  </a:cubicBezTo>
                  <a:lnTo>
                    <a:pt x="0" y="50009"/>
                  </a:lnTo>
                  <a:cubicBezTo>
                    <a:pt x="0" y="36746"/>
                    <a:pt x="5269" y="24026"/>
                    <a:pt x="14647" y="14647"/>
                  </a:cubicBezTo>
                  <a:cubicBezTo>
                    <a:pt x="24026" y="5269"/>
                    <a:pt x="36746" y="0"/>
                    <a:pt x="50009" y="0"/>
                  </a:cubicBezTo>
                  <a:close/>
                </a:path>
              </a:pathLst>
            </a:custGeom>
            <a:blipFill>
              <a:blip r:embed="rId2"/>
              <a:stretch>
                <a:fillRect l="-81173" r="-81173"/>
              </a:stretch>
            </a:blipFill>
          </p:spPr>
          <p:txBody>
            <a:bodyPr/>
            <a:lstStyle/>
            <a:p>
              <a:endParaRPr lang="en-US"/>
            </a:p>
          </p:txBody>
        </p:sp>
      </p:grpSp>
      <p:grpSp>
        <p:nvGrpSpPr>
          <p:cNvPr id="13" name="Group 13"/>
          <p:cNvGrpSpPr/>
          <p:nvPr/>
        </p:nvGrpSpPr>
        <p:grpSpPr>
          <a:xfrm>
            <a:off x="1467103" y="1028700"/>
            <a:ext cx="3560655" cy="5254481"/>
            <a:chOff x="0" y="0"/>
            <a:chExt cx="858222" cy="1266484"/>
          </a:xfrm>
        </p:grpSpPr>
        <p:sp>
          <p:nvSpPr>
            <p:cNvPr id="14" name="Freeform 14"/>
            <p:cNvSpPr/>
            <p:nvPr/>
          </p:nvSpPr>
          <p:spPr>
            <a:xfrm>
              <a:off x="0" y="0"/>
              <a:ext cx="858222" cy="1266484"/>
            </a:xfrm>
            <a:custGeom>
              <a:avLst/>
              <a:gdLst/>
              <a:ahLst/>
              <a:cxnLst/>
              <a:rect l="l" t="t" r="r" b="b"/>
              <a:pathLst>
                <a:path w="858222" h="1266484">
                  <a:moveTo>
                    <a:pt x="50009" y="0"/>
                  </a:moveTo>
                  <a:lnTo>
                    <a:pt x="808213" y="0"/>
                  </a:lnTo>
                  <a:cubicBezTo>
                    <a:pt x="821477" y="0"/>
                    <a:pt x="834196" y="5269"/>
                    <a:pt x="843575" y="14647"/>
                  </a:cubicBezTo>
                  <a:cubicBezTo>
                    <a:pt x="852953" y="24026"/>
                    <a:pt x="858222" y="36746"/>
                    <a:pt x="858222" y="50009"/>
                  </a:cubicBezTo>
                  <a:lnTo>
                    <a:pt x="858222" y="1216475"/>
                  </a:lnTo>
                  <a:cubicBezTo>
                    <a:pt x="858222" y="1229738"/>
                    <a:pt x="852953" y="1242458"/>
                    <a:pt x="843575" y="1251837"/>
                  </a:cubicBezTo>
                  <a:cubicBezTo>
                    <a:pt x="834196" y="1261215"/>
                    <a:pt x="821477" y="1266484"/>
                    <a:pt x="808213" y="1266484"/>
                  </a:cubicBezTo>
                  <a:lnTo>
                    <a:pt x="50009" y="1266484"/>
                  </a:lnTo>
                  <a:cubicBezTo>
                    <a:pt x="36746" y="1266484"/>
                    <a:pt x="24026" y="1261215"/>
                    <a:pt x="14647" y="1251837"/>
                  </a:cubicBezTo>
                  <a:cubicBezTo>
                    <a:pt x="5269" y="1242458"/>
                    <a:pt x="0" y="1229738"/>
                    <a:pt x="0" y="1216475"/>
                  </a:cubicBezTo>
                  <a:lnTo>
                    <a:pt x="0" y="50009"/>
                  </a:lnTo>
                  <a:cubicBezTo>
                    <a:pt x="0" y="36746"/>
                    <a:pt x="5269" y="24026"/>
                    <a:pt x="14647" y="14647"/>
                  </a:cubicBezTo>
                  <a:cubicBezTo>
                    <a:pt x="24026" y="5269"/>
                    <a:pt x="36746" y="0"/>
                    <a:pt x="50009" y="0"/>
                  </a:cubicBezTo>
                  <a:close/>
                </a:path>
              </a:pathLst>
            </a:custGeom>
            <a:blipFill>
              <a:blip r:embed="rId3"/>
              <a:stretch>
                <a:fillRect l="-70995" r="-50498"/>
              </a:stretch>
            </a:blipFill>
          </p:spPr>
          <p:txBody>
            <a:bodyPr/>
            <a:lstStyle/>
            <a:p>
              <a:endParaRPr lang="en-US"/>
            </a:p>
          </p:txBody>
        </p:sp>
      </p:grpSp>
      <p:sp>
        <p:nvSpPr>
          <p:cNvPr id="15" name="Freeform 15"/>
          <p:cNvSpPr/>
          <p:nvPr/>
        </p:nvSpPr>
        <p:spPr>
          <a:xfrm flipV="1">
            <a:off x="-303371" y="9335627"/>
            <a:ext cx="2996450" cy="951373"/>
          </a:xfrm>
          <a:custGeom>
            <a:avLst/>
            <a:gdLst/>
            <a:ahLst/>
            <a:cxnLst/>
            <a:rect l="l" t="t" r="r" b="b"/>
            <a:pathLst>
              <a:path w="2996450" h="951373">
                <a:moveTo>
                  <a:pt x="0" y="951373"/>
                </a:moveTo>
                <a:lnTo>
                  <a:pt x="2996450" y="951373"/>
                </a:lnTo>
                <a:lnTo>
                  <a:pt x="2996450" y="0"/>
                </a:lnTo>
                <a:lnTo>
                  <a:pt x="0" y="0"/>
                </a:lnTo>
                <a:lnTo>
                  <a:pt x="0" y="95137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5027758" y="1351291"/>
            <a:ext cx="12041042" cy="1935226"/>
          </a:xfrm>
          <a:prstGeom prst="rect">
            <a:avLst/>
          </a:prstGeom>
        </p:spPr>
        <p:txBody>
          <a:bodyPr wrap="square" lIns="0" tIns="0" rIns="0" bIns="0" rtlCol="0" anchor="t">
            <a:spAutoFit/>
          </a:bodyPr>
          <a:lstStyle/>
          <a:p>
            <a:pPr marL="0" lvl="0" indent="0" algn="ctr">
              <a:lnSpc>
                <a:spcPts val="7772"/>
              </a:lnSpc>
            </a:pPr>
            <a:r>
              <a:rPr lang="en-US" sz="5800" b="1" dirty="0" err="1">
                <a:solidFill>
                  <a:srgbClr val="000000"/>
                </a:solidFill>
                <a:latin typeface="Be Vietnam Ultra-Bold"/>
                <a:ea typeface="Be Vietnam Ultra-Bold"/>
                <a:cs typeface="Be Vietnam Ultra-Bold"/>
                <a:sym typeface="Be Vietnam Ultra-Bold"/>
              </a:rPr>
              <a:t>Chủ</a:t>
            </a:r>
            <a:r>
              <a:rPr lang="en-US" sz="5800" b="1" dirty="0">
                <a:solidFill>
                  <a:srgbClr val="000000"/>
                </a:solidFill>
                <a:latin typeface="Be Vietnam Ultra-Bold"/>
                <a:ea typeface="Be Vietnam Ultra-Bold"/>
                <a:cs typeface="Be Vietnam Ultra-Bold"/>
                <a:sym typeface="Be Vietnam Ultra-Bold"/>
              </a:rPr>
              <a:t> </a:t>
            </a:r>
            <a:r>
              <a:rPr lang="en-US" sz="5800" b="1" err="1">
                <a:solidFill>
                  <a:srgbClr val="000000"/>
                </a:solidFill>
                <a:latin typeface="Be Vietnam Ultra-Bold"/>
                <a:ea typeface="Be Vietnam Ultra-Bold"/>
                <a:cs typeface="Be Vietnam Ultra-Bold"/>
                <a:sym typeface="Be Vietnam Ultra-Bold"/>
              </a:rPr>
              <a:t>đề</a:t>
            </a:r>
            <a:r>
              <a:rPr lang="en-US" sz="5800" b="1">
                <a:solidFill>
                  <a:srgbClr val="000000"/>
                </a:solidFill>
                <a:latin typeface="Be Vietnam Ultra-Bold"/>
                <a:ea typeface="Be Vietnam Ultra-Bold"/>
                <a:cs typeface="Be Vietnam Ultra-Bold"/>
                <a:sym typeface="Be Vietnam Ultra-Bold"/>
              </a:rPr>
              <a:t> 2: </a:t>
            </a:r>
            <a:r>
              <a:rPr lang="en-US" sz="5800" b="1" dirty="0" err="1">
                <a:solidFill>
                  <a:srgbClr val="000000"/>
                </a:solidFill>
                <a:latin typeface="Be Vietnam"/>
                <a:ea typeface="Be Vietnam"/>
                <a:cs typeface="Be Vietnam"/>
                <a:sym typeface="Be Vietnam"/>
              </a:rPr>
              <a:t>Thiết</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kế</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kiểm</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tra</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đánh</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giá</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hiệu</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quả</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với</a:t>
            </a:r>
            <a:r>
              <a:rPr lang="en-US" sz="5800" b="1" dirty="0">
                <a:solidFill>
                  <a:srgbClr val="000000"/>
                </a:solidFill>
                <a:latin typeface="Be Vietnam"/>
                <a:ea typeface="Be Vietnam"/>
                <a:cs typeface="Be Vietnam"/>
                <a:sym typeface="Be Vietnam"/>
              </a:rPr>
              <a:t> AI</a:t>
            </a:r>
          </a:p>
        </p:txBody>
      </p:sp>
      <p:sp>
        <p:nvSpPr>
          <p:cNvPr id="17" name="TextBox 17"/>
          <p:cNvSpPr txBox="1"/>
          <p:nvPr/>
        </p:nvSpPr>
        <p:spPr>
          <a:xfrm>
            <a:off x="5614052" y="4046350"/>
            <a:ext cx="12087654" cy="4771627"/>
          </a:xfrm>
          <a:prstGeom prst="rect">
            <a:avLst/>
          </a:prstGeom>
        </p:spPr>
        <p:txBody>
          <a:bodyPr wrap="square" lIns="0" tIns="0" rIns="0" bIns="0" rtlCol="0" anchor="t">
            <a:spAutoFit/>
          </a:bodyPr>
          <a:lstStyle/>
          <a:p>
            <a:pPr algn="just">
              <a:lnSpc>
                <a:spcPts val="4666"/>
              </a:lnSpc>
            </a:pPr>
            <a:r>
              <a:rPr lang="en-US" sz="3600" b="1">
                <a:solidFill>
                  <a:srgbClr val="000000"/>
                </a:solidFill>
                <a:latin typeface="Be Vietnam Ultra-Bold"/>
                <a:ea typeface="Be Vietnam Ultra-Bold"/>
                <a:cs typeface="Be Vietnam Ultra-Bold"/>
                <a:sym typeface="Be Vietnam Ultra-Bold"/>
              </a:rPr>
              <a:t>2.1. </a:t>
            </a:r>
            <a:r>
              <a:rPr lang="en-US" sz="3600" b="1" dirty="0" err="1">
                <a:solidFill>
                  <a:srgbClr val="000000"/>
                </a:solidFill>
                <a:latin typeface="Be Vietnam Ultra-Bold"/>
                <a:ea typeface="Be Vietnam Ultra-Bold"/>
                <a:cs typeface="Be Vietnam Ultra-Bold"/>
                <a:sym typeface="Be Vietnam Ultra-Bold"/>
              </a:rPr>
              <a:t>Ứng</a:t>
            </a:r>
            <a:r>
              <a:rPr lang="en-US" sz="3600" b="1" dirty="0">
                <a:solidFill>
                  <a:srgbClr val="000000"/>
                </a:solidFill>
                <a:latin typeface="Be Vietnam Ultra-Bold"/>
                <a:ea typeface="Be Vietnam Ultra-Bold"/>
                <a:cs typeface="Be Vietnam Ultra-Bold"/>
                <a:sym typeface="Be Vietnam Ultra-Bold"/>
              </a:rPr>
              <a:t> </a:t>
            </a:r>
            <a:r>
              <a:rPr lang="en-US" sz="3600" b="1" dirty="0" err="1">
                <a:solidFill>
                  <a:srgbClr val="000000"/>
                </a:solidFill>
                <a:latin typeface="Be Vietnam Ultra-Bold"/>
                <a:ea typeface="Be Vietnam Ultra-Bold"/>
                <a:cs typeface="Be Vietnam Ultra-Bold"/>
                <a:sym typeface="Be Vietnam Ultra-Bold"/>
              </a:rPr>
              <a:t>dụng</a:t>
            </a:r>
            <a:r>
              <a:rPr lang="en-US" sz="3600" b="1" dirty="0">
                <a:solidFill>
                  <a:srgbClr val="000000"/>
                </a:solidFill>
                <a:latin typeface="Be Vietnam Ultra-Bold"/>
                <a:ea typeface="Be Vietnam Ultra-Bold"/>
                <a:cs typeface="Be Vietnam Ultra-Bold"/>
                <a:sym typeface="Be Vietnam Ultra-Bold"/>
              </a:rPr>
              <a:t> AI + Prompt</a:t>
            </a:r>
          </a:p>
          <a:p>
            <a:pPr marL="530306" lvl="1" indent="-265153" algn="just">
              <a:lnSpc>
                <a:spcPts val="4666"/>
              </a:lnSpc>
              <a:buFont typeface="Arial"/>
              <a:buChar char="•"/>
            </a:pPr>
            <a:r>
              <a:rPr lang="en-US" sz="3600" b="1" dirty="0">
                <a:solidFill>
                  <a:srgbClr val="000000"/>
                </a:solidFill>
                <a:latin typeface="Be Vietnam Ultra-Bold"/>
                <a:ea typeface="Be Vietnam Ultra-Bold"/>
                <a:cs typeface="Be Vietnam Ultra-Bold"/>
                <a:sym typeface="Be Vietnam Ultra-Bold"/>
              </a:rPr>
              <a:t>Prompt </a:t>
            </a:r>
            <a:r>
              <a:rPr lang="en-US" sz="3600" b="1" dirty="0" err="1">
                <a:solidFill>
                  <a:srgbClr val="000000"/>
                </a:solidFill>
                <a:latin typeface="Be Vietnam Ultra-Bold"/>
                <a:ea typeface="Be Vietnam Ultra-Bold"/>
                <a:cs typeface="Be Vietnam Ultra-Bold"/>
                <a:sym typeface="Be Vietnam Ultra-Bold"/>
              </a:rPr>
              <a:t>hiệu</a:t>
            </a:r>
            <a:r>
              <a:rPr lang="en-US" sz="3600" b="1" dirty="0">
                <a:solidFill>
                  <a:srgbClr val="000000"/>
                </a:solidFill>
                <a:latin typeface="Be Vietnam Ultra-Bold"/>
                <a:ea typeface="Be Vietnam Ultra-Bold"/>
                <a:cs typeface="Be Vietnam Ultra-Bold"/>
                <a:sym typeface="Be Vietnam Ultra-Bold"/>
              </a:rPr>
              <a:t> </a:t>
            </a:r>
            <a:r>
              <a:rPr lang="en-US" sz="3600" b="1" dirty="0" err="1">
                <a:solidFill>
                  <a:srgbClr val="000000"/>
                </a:solidFill>
                <a:latin typeface="Be Vietnam Ultra-Bold"/>
                <a:ea typeface="Be Vietnam Ultra-Bold"/>
                <a:cs typeface="Be Vietnam Ultra-Bold"/>
                <a:sym typeface="Be Vietnam Ultra-Bold"/>
              </a:rPr>
              <a:t>quả</a:t>
            </a:r>
            <a:r>
              <a:rPr lang="en-US" sz="3600" dirty="0">
                <a:solidFill>
                  <a:srgbClr val="000000"/>
                </a:solidFill>
                <a:latin typeface="Be Vietnam"/>
                <a:ea typeface="Be Vietnam"/>
                <a:cs typeface="Be Vietnam"/>
                <a:sym typeface="Be Vietnam"/>
              </a:rPr>
              <a:t> = Vai </a:t>
            </a:r>
            <a:r>
              <a:rPr lang="en-US" sz="3600" u="none" strike="noStrike" dirty="0" err="1">
                <a:solidFill>
                  <a:srgbClr val="000000"/>
                </a:solidFill>
                <a:latin typeface="Be Vietnam"/>
                <a:ea typeface="Be Vietnam"/>
                <a:cs typeface="Be Vietnam"/>
                <a:sym typeface="Be Vietnam"/>
              </a:rPr>
              <a:t>trò</a:t>
            </a:r>
            <a:r>
              <a:rPr lang="en-US" sz="3600" u="none" strike="noStrike" dirty="0">
                <a:solidFill>
                  <a:srgbClr val="000000"/>
                </a:solidFill>
                <a:latin typeface="Be Vietnam"/>
                <a:ea typeface="Be Vietnam"/>
                <a:cs typeface="Be Vietnam"/>
                <a:sym typeface="Be Vietnam"/>
              </a:rPr>
              <a:t> + </a:t>
            </a:r>
            <a:r>
              <a:rPr lang="en-US" sz="3600" u="none" strike="noStrike" dirty="0" err="1">
                <a:solidFill>
                  <a:srgbClr val="000000"/>
                </a:solidFill>
                <a:latin typeface="Be Vietnam"/>
                <a:ea typeface="Be Vietnam"/>
                <a:cs typeface="Be Vietnam"/>
                <a:sym typeface="Be Vietnam"/>
              </a:rPr>
              <a:t>Mục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tiêu</a:t>
            </a:r>
            <a:r>
              <a:rPr lang="en-US" sz="3600" u="none" strike="noStrike" dirty="0">
                <a:solidFill>
                  <a:srgbClr val="000000"/>
                </a:solidFill>
                <a:latin typeface="Be Vietnam"/>
                <a:ea typeface="Be Vietnam"/>
                <a:cs typeface="Be Vietnam"/>
                <a:sym typeface="Be Vietnam"/>
              </a:rPr>
              <a:t> + </a:t>
            </a:r>
            <a:r>
              <a:rPr lang="en-US" sz="3600" u="none" strike="noStrike" dirty="0" err="1">
                <a:solidFill>
                  <a:srgbClr val="000000"/>
                </a:solidFill>
                <a:latin typeface="Be Vietnam"/>
                <a:ea typeface="Be Vietnam"/>
                <a:cs typeface="Be Vietnam"/>
                <a:sym typeface="Be Vietnam"/>
              </a:rPr>
              <a:t>Đối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tượng</a:t>
            </a:r>
            <a:r>
              <a:rPr lang="en-US" sz="3600" u="none" strike="noStrike" dirty="0">
                <a:solidFill>
                  <a:srgbClr val="000000"/>
                </a:solidFill>
                <a:latin typeface="Be Vietnam"/>
                <a:ea typeface="Be Vietnam"/>
                <a:cs typeface="Be Vietnam"/>
                <a:sym typeface="Be Vietnam"/>
              </a:rPr>
              <a:t> + </a:t>
            </a:r>
            <a:r>
              <a:rPr lang="en-US" sz="3600" u="none" strike="noStrike" dirty="0" err="1">
                <a:solidFill>
                  <a:srgbClr val="000000"/>
                </a:solidFill>
                <a:latin typeface="Be Vietnam"/>
                <a:ea typeface="Be Vietnam"/>
                <a:cs typeface="Be Vietnam"/>
                <a:sym typeface="Be Vietnam"/>
              </a:rPr>
              <a:t>Nội</a:t>
            </a:r>
            <a:r>
              <a:rPr lang="en-US" sz="3600" u="none" strike="noStrike" dirty="0">
                <a:solidFill>
                  <a:srgbClr val="000000"/>
                </a:solidFill>
                <a:latin typeface="Be Vietnam"/>
                <a:ea typeface="Be Vietnam"/>
                <a:cs typeface="Be Vietnam"/>
                <a:sym typeface="Be Vietnam"/>
              </a:rPr>
              <a:t> dung + Định </a:t>
            </a:r>
            <a:r>
              <a:rPr lang="en-US" sz="3600" u="none" strike="noStrike" dirty="0" err="1">
                <a:solidFill>
                  <a:srgbClr val="000000"/>
                </a:solidFill>
                <a:latin typeface="Be Vietnam"/>
                <a:ea typeface="Be Vietnam"/>
                <a:cs typeface="Be Vietnam"/>
                <a:sym typeface="Be Vietnam"/>
              </a:rPr>
              <a:t>dạng</a:t>
            </a:r>
            <a:r>
              <a:rPr lang="en-US" sz="3600" u="none" strike="noStrike" dirty="0">
                <a:solidFill>
                  <a:srgbClr val="000000"/>
                </a:solidFill>
                <a:latin typeface="Be Vietnam"/>
                <a:ea typeface="Be Vietnam"/>
                <a:cs typeface="Be Vietnam"/>
                <a:sym typeface="Be Vietnam"/>
              </a:rPr>
              <a:t>.</a:t>
            </a:r>
          </a:p>
          <a:p>
            <a:pPr marL="530306" lvl="1" indent="-265153" algn="just">
              <a:lnSpc>
                <a:spcPts val="4666"/>
              </a:lnSpc>
              <a:buFont typeface="Arial"/>
              <a:buChar char="•"/>
            </a:pPr>
            <a:r>
              <a:rPr lang="en-US" sz="3600" b="1" u="none" strike="noStrike" dirty="0" err="1">
                <a:solidFill>
                  <a:srgbClr val="000000"/>
                </a:solidFill>
                <a:latin typeface="Be Vietnam Ultra-Bold"/>
                <a:ea typeface="Be Vietnam Ultra-Bold"/>
                <a:cs typeface="Be Vietnam Ultra-Bold"/>
                <a:sym typeface="Be Vietnam Ultra-Bold"/>
              </a:rPr>
              <a:t>Ví</a:t>
            </a:r>
            <a:r>
              <a:rPr lang="en-US" sz="3600" b="1" u="none" strike="noStrike" dirty="0">
                <a:solidFill>
                  <a:srgbClr val="000000"/>
                </a:solidFill>
                <a:latin typeface="Be Vietnam Ultra-Bold"/>
                <a:ea typeface="Be Vietnam Ultra-Bold"/>
                <a:cs typeface="Be Vietnam Ultra-Bold"/>
                <a:sym typeface="Be Vietnam Ultra-Bold"/>
              </a:rPr>
              <a:t> </a:t>
            </a:r>
            <a:r>
              <a:rPr lang="en-US" sz="3600" b="1" u="none" strike="noStrike" dirty="0" err="1">
                <a:solidFill>
                  <a:srgbClr val="000000"/>
                </a:solidFill>
                <a:latin typeface="Be Vietnam Ultra-Bold"/>
                <a:ea typeface="Be Vietnam Ultra-Bold"/>
                <a:cs typeface="Be Vietnam Ultra-Bold"/>
                <a:sym typeface="Be Vietnam Ultra-Bold"/>
              </a:rPr>
              <a:t>dụ</a:t>
            </a:r>
            <a:r>
              <a:rPr lang="en-US" sz="3600" b="1" u="none" strike="noStrike" dirty="0">
                <a:solidFill>
                  <a:srgbClr val="000000"/>
                </a:solidFill>
                <a:latin typeface="Be Vietnam Ultra-Bold"/>
                <a:ea typeface="Be Vietnam Ultra-Bold"/>
                <a:cs typeface="Be Vietnam Ultra-Bold"/>
                <a:sym typeface="Be Vietnam Ultra-Bold"/>
              </a:rPr>
              <a:t>:</a:t>
            </a:r>
            <a:r>
              <a:rPr lang="en-US" sz="3600" u="none" strike="noStrike" dirty="0">
                <a:solidFill>
                  <a:srgbClr val="000000"/>
                </a:solidFill>
                <a:latin typeface="Be Vietnam"/>
                <a:ea typeface="Be Vietnam"/>
                <a:cs typeface="Be Vietnam"/>
                <a:sym typeface="Be Vietnam"/>
              </a:rPr>
              <a:t> “GV LS-ĐL </a:t>
            </a:r>
            <a:r>
              <a:rPr lang="en-US" sz="3600" u="none" strike="noStrike" dirty="0" err="1">
                <a:solidFill>
                  <a:srgbClr val="000000"/>
                </a:solidFill>
                <a:latin typeface="Be Vietnam"/>
                <a:ea typeface="Be Vietnam"/>
                <a:cs typeface="Be Vietnam"/>
                <a:sym typeface="Be Vietnam"/>
              </a:rPr>
              <a:t>thiết</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kế</a:t>
            </a:r>
            <a:r>
              <a:rPr lang="en-US" sz="3600" u="none" strike="noStrike" dirty="0">
                <a:solidFill>
                  <a:srgbClr val="000000"/>
                </a:solidFill>
                <a:latin typeface="Be Vietnam"/>
                <a:ea typeface="Be Vietnam"/>
                <a:cs typeface="Be Vietnam"/>
                <a:sym typeface="Be Vietnam"/>
              </a:rPr>
              <a:t> 10 </a:t>
            </a:r>
            <a:r>
              <a:rPr lang="en-US" sz="3600" u="none" strike="noStrike" dirty="0" err="1">
                <a:solidFill>
                  <a:srgbClr val="000000"/>
                </a:solidFill>
                <a:latin typeface="Be Vietnam"/>
                <a:ea typeface="Be Vietnam"/>
                <a:cs typeface="Be Vietnam"/>
                <a:sym typeface="Be Vietnam"/>
              </a:rPr>
              <a:t>câu</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trắc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nghiệm</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lớp</a:t>
            </a:r>
            <a:r>
              <a:rPr lang="en-US" sz="3600" u="none" strike="noStrike" dirty="0">
                <a:solidFill>
                  <a:srgbClr val="000000"/>
                </a:solidFill>
                <a:latin typeface="Be Vietnam"/>
                <a:ea typeface="Be Vietnam"/>
                <a:cs typeface="Be Vietnam"/>
                <a:sym typeface="Be Vietnam"/>
              </a:rPr>
              <a:t> 4 </a:t>
            </a:r>
            <a:r>
              <a:rPr lang="en-US" sz="3600" u="none" strike="noStrike" dirty="0" err="1">
                <a:solidFill>
                  <a:srgbClr val="000000"/>
                </a:solidFill>
                <a:latin typeface="Be Vietnam"/>
                <a:ea typeface="Be Vietnam"/>
                <a:cs typeface="Be Vietnam"/>
                <a:sym typeface="Be Vietnam"/>
              </a:rPr>
              <a:t>về</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mốc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lịch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sử</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dạng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bảng</a:t>
            </a:r>
            <a:r>
              <a:rPr lang="en-US" sz="3600" u="none" strike="noStrike" dirty="0">
                <a:solidFill>
                  <a:srgbClr val="000000"/>
                </a:solidFill>
                <a:latin typeface="Be Vietnam"/>
                <a:ea typeface="Be Vietnam"/>
                <a:cs typeface="Be Vietnam"/>
                <a:sym typeface="Be Vietnam"/>
              </a:rPr>
              <a:t> 4 </a:t>
            </a:r>
            <a:r>
              <a:rPr lang="en-US" sz="3600" u="none" strike="noStrike" dirty="0" err="1">
                <a:solidFill>
                  <a:srgbClr val="000000"/>
                </a:solidFill>
                <a:latin typeface="Be Vietnam"/>
                <a:ea typeface="Be Vietnam"/>
                <a:cs typeface="Be Vietnam"/>
                <a:sym typeface="Be Vietnam"/>
              </a:rPr>
              <a:t>cột</a:t>
            </a:r>
            <a:r>
              <a:rPr lang="en-US" sz="3600" u="none" strike="noStrike" dirty="0">
                <a:solidFill>
                  <a:srgbClr val="000000"/>
                </a:solidFill>
                <a:latin typeface="Be Vietnam"/>
                <a:ea typeface="Be Vietnam"/>
                <a:cs typeface="Be Vietnam"/>
                <a:sym typeface="Be Vietnam"/>
              </a:rPr>
              <a:t>.”</a:t>
            </a:r>
          </a:p>
          <a:p>
            <a:pPr marL="530306" lvl="1" indent="-265153" algn="just">
              <a:lnSpc>
                <a:spcPts val="4666"/>
              </a:lnSpc>
              <a:buFont typeface="Arial"/>
              <a:buChar char="•"/>
            </a:pPr>
            <a:r>
              <a:rPr lang="en-US" sz="3600" b="1" u="none" strike="noStrike" dirty="0">
                <a:solidFill>
                  <a:srgbClr val="000000"/>
                </a:solidFill>
                <a:latin typeface="Be Vietnam Ultra-Bold"/>
                <a:ea typeface="Be Vietnam Ultra-Bold"/>
                <a:cs typeface="Be Vietnam Ultra-Bold"/>
                <a:sym typeface="Be Vietnam Ultra-Bold"/>
              </a:rPr>
              <a:t>Công </a:t>
            </a:r>
            <a:r>
              <a:rPr lang="en-US" sz="3600" b="1" u="none" strike="noStrike" dirty="0" err="1">
                <a:solidFill>
                  <a:srgbClr val="000000"/>
                </a:solidFill>
                <a:latin typeface="Be Vietnam Ultra-Bold"/>
                <a:ea typeface="Be Vietnam Ultra-Bold"/>
                <a:cs typeface="Be Vietnam Ultra-Bold"/>
                <a:sym typeface="Be Vietnam Ultra-Bold"/>
              </a:rPr>
              <a:t>cụ</a:t>
            </a:r>
            <a:r>
              <a:rPr lang="en-US" sz="3600" b="1" u="none" strike="noStrike" dirty="0">
                <a:solidFill>
                  <a:srgbClr val="000000"/>
                </a:solidFill>
                <a:latin typeface="Be Vietnam Ultra-Bold"/>
                <a:ea typeface="Be Vietnam Ultra-Bold"/>
                <a:cs typeface="Be Vietnam Ultra-Bold"/>
                <a:sym typeface="Be Vietnam Ultra-Bold"/>
              </a:rPr>
              <a:t>:</a:t>
            </a:r>
            <a:r>
              <a:rPr lang="en-US" sz="3600" u="none" strike="noStrike" dirty="0">
                <a:solidFill>
                  <a:srgbClr val="000000"/>
                </a:solidFill>
                <a:latin typeface="Be Vietnam"/>
                <a:ea typeface="Be Vietnam"/>
                <a:cs typeface="Be Vietnam"/>
                <a:sym typeface="Be Vietnam"/>
              </a:rPr>
              <a:t> ChatGPT/Gemini (</a:t>
            </a:r>
            <a:r>
              <a:rPr lang="en-US" sz="3600" u="none" strike="noStrike" dirty="0" err="1">
                <a:solidFill>
                  <a:srgbClr val="000000"/>
                </a:solidFill>
                <a:latin typeface="Be Vietnam"/>
                <a:ea typeface="Be Vietnam"/>
                <a:cs typeface="Be Vietnam"/>
                <a:sym typeface="Be Vietnam"/>
              </a:rPr>
              <a:t>soạn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đề</a:t>
            </a:r>
            <a:r>
              <a:rPr lang="en-US" sz="3600" u="none" strike="noStrike" dirty="0">
                <a:solidFill>
                  <a:srgbClr val="000000"/>
                </a:solidFill>
                <a:latin typeface="Be Vietnam"/>
                <a:ea typeface="Be Vietnam"/>
                <a:cs typeface="Be Vietnam"/>
                <a:sym typeface="Be Vietnam"/>
              </a:rPr>
              <a:t>), Google Forms (</a:t>
            </a:r>
            <a:r>
              <a:rPr lang="en-US" sz="3600" u="none" strike="noStrike" dirty="0" err="1">
                <a:solidFill>
                  <a:srgbClr val="000000"/>
                </a:solidFill>
                <a:latin typeface="Be Vietnam"/>
                <a:ea typeface="Be Vietnam"/>
                <a:cs typeface="Be Vietnam"/>
                <a:sym typeface="Be Vietnam"/>
              </a:rPr>
              <a:t>thiết</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kế</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chấm</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tự</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động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thống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kê</a:t>
            </a:r>
            <a:r>
              <a:rPr lang="en-US" sz="3600" u="none" strike="noStrike" dirty="0">
                <a:solidFill>
                  <a:srgbClr val="000000"/>
                </a:solidFill>
                <a:latin typeface="Be Vietnam"/>
                <a:ea typeface="Be Vietnam"/>
                <a:cs typeface="Be Vietnam"/>
                <a:sym typeface="Be Vietnam"/>
              </a:rPr>
              <a:t>), Canva/Copilot (</a:t>
            </a:r>
            <a:r>
              <a:rPr lang="en-US" sz="3600" u="none" strike="noStrike" dirty="0" err="1">
                <a:solidFill>
                  <a:srgbClr val="000000"/>
                </a:solidFill>
                <a:latin typeface="Be Vietnam"/>
                <a:ea typeface="Be Vietnam"/>
                <a:cs typeface="Be Vietnam"/>
                <a:sym typeface="Be Vietnam"/>
              </a:rPr>
              <a:t>phiếu</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bài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tập</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sơ</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đồ</a:t>
            </a:r>
            <a:r>
              <a:rPr lang="en-US" sz="3600" u="none" strike="noStrike" dirty="0">
                <a:solidFill>
                  <a:srgbClr val="000000"/>
                </a:solidFill>
                <a:latin typeface="Be Vietnam"/>
                <a:ea typeface="Be Vietnam"/>
                <a:cs typeface="Be Vietnam"/>
                <a:sym typeface="Be Vietnam"/>
              </a:rPr>
              <a:t>), Quizizz (</a:t>
            </a:r>
            <a:r>
              <a:rPr lang="en-US" sz="3600" u="none" strike="noStrike" dirty="0" err="1">
                <a:solidFill>
                  <a:srgbClr val="000000"/>
                </a:solidFill>
                <a:latin typeface="Be Vietnam"/>
                <a:ea typeface="Be Vietnam"/>
                <a:cs typeface="Be Vietnam"/>
                <a:sym typeface="Be Vietnam"/>
              </a:rPr>
              <a:t>trò</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chơi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kiểm</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tra</a:t>
            </a:r>
            <a:r>
              <a:rPr lang="en-US" sz="3600" u="none" strike="noStrike" dirty="0">
                <a:solidFill>
                  <a:srgbClr val="000000"/>
                </a:solidFill>
                <a:latin typeface="Be Vietnam"/>
                <a:ea typeface="Be Vietnam"/>
                <a:cs typeface="Be Vietnam"/>
                <a:sym typeface="Be Vietnam"/>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A5FE344E-6273-215B-7644-B52760C1F82B}"/>
              </a:ext>
            </a:extLst>
          </p:cNvPr>
          <p:cNvPicPr>
            <a:picLocks noChangeAspect="1"/>
          </p:cNvPicPr>
          <p:nvPr/>
        </p:nvPicPr>
        <p:blipFill>
          <a:blip r:embed="rId3">
            <a:extLst>
              <a:ext uri="{28A0092B-C50C-407E-A947-70E740481C1C}">
                <a14:useLocalDpi xmlns:a14="http://schemas.microsoft.com/office/drawing/2010/main" val="0"/>
              </a:ext>
            </a:extLst>
          </a:blip>
          <a:srcRect b="19"/>
          <a:stretch>
            <a:fillRect/>
          </a:stretch>
        </p:blipFill>
        <p:spPr>
          <a:xfrm>
            <a:off x="20" y="1923"/>
            <a:ext cx="18287980" cy="10285077"/>
          </a:xfrm>
          <a:prstGeom prst="rect">
            <a:avLst/>
          </a:prstGeom>
        </p:spPr>
      </p:pic>
    </p:spTree>
    <p:extLst>
      <p:ext uri="{BB962C8B-B14F-4D97-AF65-F5344CB8AC3E}">
        <p14:creationId xmlns:p14="http://schemas.microsoft.com/office/powerpoint/2010/main" val="4291452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146949" cy="4757233"/>
            <a:chOff x="0" y="0"/>
            <a:chExt cx="1092201" cy="1252934"/>
          </a:xfrm>
        </p:grpSpPr>
        <p:sp>
          <p:nvSpPr>
            <p:cNvPr id="3" name="Freeform 3"/>
            <p:cNvSpPr/>
            <p:nvPr/>
          </p:nvSpPr>
          <p:spPr>
            <a:xfrm>
              <a:off x="0" y="0"/>
              <a:ext cx="1092201" cy="1252934"/>
            </a:xfrm>
            <a:custGeom>
              <a:avLst/>
              <a:gdLst/>
              <a:ahLst/>
              <a:cxnLst/>
              <a:rect l="l" t="t" r="r" b="b"/>
              <a:pathLst>
                <a:path w="1092201" h="1252934">
                  <a:moveTo>
                    <a:pt x="0" y="0"/>
                  </a:moveTo>
                  <a:lnTo>
                    <a:pt x="1092201" y="0"/>
                  </a:lnTo>
                  <a:lnTo>
                    <a:pt x="1092201" y="1252934"/>
                  </a:lnTo>
                  <a:lnTo>
                    <a:pt x="0" y="1252934"/>
                  </a:lnTo>
                  <a:close/>
                </a:path>
              </a:pathLst>
            </a:custGeom>
            <a:solidFill>
              <a:srgbClr val="D0E2EC"/>
            </a:solidFill>
          </p:spPr>
          <p:txBody>
            <a:bodyPr/>
            <a:lstStyle/>
            <a:p>
              <a:endParaRPr lang="en-US"/>
            </a:p>
          </p:txBody>
        </p:sp>
        <p:sp>
          <p:nvSpPr>
            <p:cNvPr id="4" name="TextBox 4"/>
            <p:cNvSpPr txBox="1"/>
            <p:nvPr/>
          </p:nvSpPr>
          <p:spPr>
            <a:xfrm>
              <a:off x="0" y="9525"/>
              <a:ext cx="1092201" cy="1243409"/>
            </a:xfrm>
            <a:prstGeom prst="rect">
              <a:avLst/>
            </a:prstGeom>
          </p:spPr>
          <p:txBody>
            <a:bodyPr lIns="50800" tIns="50800" rIns="50800" bIns="50800" rtlCol="0" anchor="ctr"/>
            <a:lstStyle/>
            <a:p>
              <a:pPr algn="ctr">
                <a:lnSpc>
                  <a:spcPts val="2280"/>
                </a:lnSpc>
              </a:pPr>
              <a:endParaRPr/>
            </a:p>
          </p:txBody>
        </p:sp>
      </p:grpSp>
      <p:grpSp>
        <p:nvGrpSpPr>
          <p:cNvPr id="5" name="Group 5"/>
          <p:cNvGrpSpPr/>
          <p:nvPr/>
        </p:nvGrpSpPr>
        <p:grpSpPr>
          <a:xfrm>
            <a:off x="5280468" y="1257300"/>
            <a:ext cx="3863531" cy="1121317"/>
            <a:chOff x="0" y="0"/>
            <a:chExt cx="296715" cy="210063"/>
          </a:xfrm>
        </p:grpSpPr>
        <p:sp>
          <p:nvSpPr>
            <p:cNvPr id="6" name="Freeform 6"/>
            <p:cNvSpPr/>
            <p:nvPr/>
          </p:nvSpPr>
          <p:spPr>
            <a:xfrm>
              <a:off x="0" y="0"/>
              <a:ext cx="296715" cy="210063"/>
            </a:xfrm>
            <a:custGeom>
              <a:avLst/>
              <a:gdLst/>
              <a:ahLst/>
              <a:cxnLst/>
              <a:rect l="l" t="t" r="r" b="b"/>
              <a:pathLst>
                <a:path w="296715" h="210063">
                  <a:moveTo>
                    <a:pt x="105031" y="0"/>
                  </a:moveTo>
                  <a:lnTo>
                    <a:pt x="191684" y="0"/>
                  </a:lnTo>
                  <a:cubicBezTo>
                    <a:pt x="219540" y="0"/>
                    <a:pt x="246255" y="11066"/>
                    <a:pt x="265952" y="30763"/>
                  </a:cubicBezTo>
                  <a:cubicBezTo>
                    <a:pt x="285649" y="50460"/>
                    <a:pt x="296715" y="77175"/>
                    <a:pt x="296715" y="105031"/>
                  </a:cubicBezTo>
                  <a:lnTo>
                    <a:pt x="296715" y="105031"/>
                  </a:lnTo>
                  <a:cubicBezTo>
                    <a:pt x="296715" y="132887"/>
                    <a:pt x="285649" y="159603"/>
                    <a:pt x="265952" y="179300"/>
                  </a:cubicBezTo>
                  <a:cubicBezTo>
                    <a:pt x="246255" y="198997"/>
                    <a:pt x="219540" y="210063"/>
                    <a:pt x="191684" y="210063"/>
                  </a:cubicBezTo>
                  <a:lnTo>
                    <a:pt x="105031" y="210063"/>
                  </a:lnTo>
                  <a:cubicBezTo>
                    <a:pt x="77175" y="210063"/>
                    <a:pt x="50460" y="198997"/>
                    <a:pt x="30763" y="179300"/>
                  </a:cubicBezTo>
                  <a:cubicBezTo>
                    <a:pt x="11066" y="159603"/>
                    <a:pt x="0" y="132887"/>
                    <a:pt x="0" y="105031"/>
                  </a:cubicBezTo>
                  <a:lnTo>
                    <a:pt x="0" y="105031"/>
                  </a:lnTo>
                  <a:cubicBezTo>
                    <a:pt x="0" y="77175"/>
                    <a:pt x="11066" y="50460"/>
                    <a:pt x="30763" y="30763"/>
                  </a:cubicBezTo>
                  <a:cubicBezTo>
                    <a:pt x="50460" y="11066"/>
                    <a:pt x="77175" y="0"/>
                    <a:pt x="105031" y="0"/>
                  </a:cubicBezTo>
                  <a:close/>
                </a:path>
              </a:pathLst>
            </a:custGeom>
            <a:solidFill>
              <a:srgbClr val="D0E2EC"/>
            </a:solidFill>
          </p:spPr>
          <p:txBody>
            <a:bodyPr/>
            <a:lstStyle/>
            <a:p>
              <a:endParaRPr lang="en-US"/>
            </a:p>
          </p:txBody>
        </p:sp>
        <p:sp>
          <p:nvSpPr>
            <p:cNvPr id="7" name="TextBox 7"/>
            <p:cNvSpPr txBox="1"/>
            <p:nvPr/>
          </p:nvSpPr>
          <p:spPr>
            <a:xfrm>
              <a:off x="0" y="9525"/>
              <a:ext cx="296715" cy="200538"/>
            </a:xfrm>
            <a:prstGeom prst="rect">
              <a:avLst/>
            </a:prstGeom>
          </p:spPr>
          <p:txBody>
            <a:bodyPr lIns="50800" tIns="50800" rIns="50800" bIns="50800" rtlCol="0" anchor="ctr"/>
            <a:lstStyle/>
            <a:p>
              <a:pPr algn="ctr">
                <a:lnSpc>
                  <a:spcPts val="2280"/>
                </a:lnSpc>
              </a:pPr>
              <a:endParaRPr/>
            </a:p>
          </p:txBody>
        </p:sp>
      </p:grpSp>
      <p:grpSp>
        <p:nvGrpSpPr>
          <p:cNvPr id="8" name="Group 8"/>
          <p:cNvGrpSpPr/>
          <p:nvPr/>
        </p:nvGrpSpPr>
        <p:grpSpPr>
          <a:xfrm>
            <a:off x="-895017" y="4208275"/>
            <a:ext cx="5041966" cy="6327348"/>
            <a:chOff x="0" y="0"/>
            <a:chExt cx="1327925" cy="1666462"/>
          </a:xfrm>
        </p:grpSpPr>
        <p:sp>
          <p:nvSpPr>
            <p:cNvPr id="9" name="Freeform 9"/>
            <p:cNvSpPr/>
            <p:nvPr/>
          </p:nvSpPr>
          <p:spPr>
            <a:xfrm>
              <a:off x="0" y="0"/>
              <a:ext cx="1327925" cy="1666462"/>
            </a:xfrm>
            <a:custGeom>
              <a:avLst/>
              <a:gdLst/>
              <a:ahLst/>
              <a:cxnLst/>
              <a:rect l="l" t="t" r="r" b="b"/>
              <a:pathLst>
                <a:path w="1327925" h="1666462">
                  <a:moveTo>
                    <a:pt x="0" y="0"/>
                  </a:moveTo>
                  <a:lnTo>
                    <a:pt x="1327925" y="0"/>
                  </a:lnTo>
                  <a:lnTo>
                    <a:pt x="1327925" y="1666462"/>
                  </a:lnTo>
                  <a:lnTo>
                    <a:pt x="0" y="1666462"/>
                  </a:lnTo>
                  <a:close/>
                </a:path>
              </a:pathLst>
            </a:custGeom>
            <a:solidFill>
              <a:srgbClr val="D0E2EC"/>
            </a:solidFill>
          </p:spPr>
          <p:txBody>
            <a:bodyPr/>
            <a:lstStyle/>
            <a:p>
              <a:endParaRPr lang="en-US"/>
            </a:p>
          </p:txBody>
        </p:sp>
        <p:sp>
          <p:nvSpPr>
            <p:cNvPr id="10" name="TextBox 10"/>
            <p:cNvSpPr txBox="1"/>
            <p:nvPr/>
          </p:nvSpPr>
          <p:spPr>
            <a:xfrm>
              <a:off x="0" y="9525"/>
              <a:ext cx="1327925" cy="1656937"/>
            </a:xfrm>
            <a:prstGeom prst="rect">
              <a:avLst/>
            </a:prstGeom>
          </p:spPr>
          <p:txBody>
            <a:bodyPr lIns="50800" tIns="50800" rIns="50800" bIns="50800" rtlCol="0" anchor="ctr"/>
            <a:lstStyle/>
            <a:p>
              <a:pPr algn="ctr">
                <a:lnSpc>
                  <a:spcPts val="2280"/>
                </a:lnSpc>
              </a:pPr>
              <a:endParaRPr/>
            </a:p>
          </p:txBody>
        </p:sp>
      </p:grpSp>
      <p:grpSp>
        <p:nvGrpSpPr>
          <p:cNvPr id="11" name="Group 11"/>
          <p:cNvGrpSpPr/>
          <p:nvPr/>
        </p:nvGrpSpPr>
        <p:grpSpPr>
          <a:xfrm>
            <a:off x="586294" y="4208275"/>
            <a:ext cx="3560655" cy="5254481"/>
            <a:chOff x="0" y="0"/>
            <a:chExt cx="858222" cy="1266484"/>
          </a:xfrm>
        </p:grpSpPr>
        <p:sp>
          <p:nvSpPr>
            <p:cNvPr id="12" name="Freeform 12"/>
            <p:cNvSpPr/>
            <p:nvPr/>
          </p:nvSpPr>
          <p:spPr>
            <a:xfrm>
              <a:off x="0" y="0"/>
              <a:ext cx="858222" cy="1266484"/>
            </a:xfrm>
            <a:custGeom>
              <a:avLst/>
              <a:gdLst/>
              <a:ahLst/>
              <a:cxnLst/>
              <a:rect l="l" t="t" r="r" b="b"/>
              <a:pathLst>
                <a:path w="858222" h="1266484">
                  <a:moveTo>
                    <a:pt x="50009" y="0"/>
                  </a:moveTo>
                  <a:lnTo>
                    <a:pt x="808213" y="0"/>
                  </a:lnTo>
                  <a:cubicBezTo>
                    <a:pt x="821477" y="0"/>
                    <a:pt x="834196" y="5269"/>
                    <a:pt x="843575" y="14647"/>
                  </a:cubicBezTo>
                  <a:cubicBezTo>
                    <a:pt x="852953" y="24026"/>
                    <a:pt x="858222" y="36746"/>
                    <a:pt x="858222" y="50009"/>
                  </a:cubicBezTo>
                  <a:lnTo>
                    <a:pt x="858222" y="1216475"/>
                  </a:lnTo>
                  <a:cubicBezTo>
                    <a:pt x="858222" y="1229738"/>
                    <a:pt x="852953" y="1242458"/>
                    <a:pt x="843575" y="1251837"/>
                  </a:cubicBezTo>
                  <a:cubicBezTo>
                    <a:pt x="834196" y="1261215"/>
                    <a:pt x="821477" y="1266484"/>
                    <a:pt x="808213" y="1266484"/>
                  </a:cubicBezTo>
                  <a:lnTo>
                    <a:pt x="50009" y="1266484"/>
                  </a:lnTo>
                  <a:cubicBezTo>
                    <a:pt x="36746" y="1266484"/>
                    <a:pt x="24026" y="1261215"/>
                    <a:pt x="14647" y="1251837"/>
                  </a:cubicBezTo>
                  <a:cubicBezTo>
                    <a:pt x="5269" y="1242458"/>
                    <a:pt x="0" y="1229738"/>
                    <a:pt x="0" y="1216475"/>
                  </a:cubicBezTo>
                  <a:lnTo>
                    <a:pt x="0" y="50009"/>
                  </a:lnTo>
                  <a:cubicBezTo>
                    <a:pt x="0" y="36746"/>
                    <a:pt x="5269" y="24026"/>
                    <a:pt x="14647" y="14647"/>
                  </a:cubicBezTo>
                  <a:cubicBezTo>
                    <a:pt x="24026" y="5269"/>
                    <a:pt x="36746" y="0"/>
                    <a:pt x="50009" y="0"/>
                  </a:cubicBezTo>
                  <a:close/>
                </a:path>
              </a:pathLst>
            </a:custGeom>
            <a:blipFill>
              <a:blip r:embed="rId2"/>
              <a:stretch>
                <a:fillRect l="-81173" r="-81173"/>
              </a:stretch>
            </a:blipFill>
          </p:spPr>
          <p:txBody>
            <a:bodyPr/>
            <a:lstStyle/>
            <a:p>
              <a:endParaRPr lang="en-US"/>
            </a:p>
          </p:txBody>
        </p:sp>
      </p:grpSp>
      <p:grpSp>
        <p:nvGrpSpPr>
          <p:cNvPr id="13" name="Group 13"/>
          <p:cNvGrpSpPr/>
          <p:nvPr/>
        </p:nvGrpSpPr>
        <p:grpSpPr>
          <a:xfrm>
            <a:off x="1467103" y="1028700"/>
            <a:ext cx="3560655" cy="5254481"/>
            <a:chOff x="0" y="0"/>
            <a:chExt cx="858222" cy="1266484"/>
          </a:xfrm>
        </p:grpSpPr>
        <p:sp>
          <p:nvSpPr>
            <p:cNvPr id="14" name="Freeform 14"/>
            <p:cNvSpPr/>
            <p:nvPr/>
          </p:nvSpPr>
          <p:spPr>
            <a:xfrm>
              <a:off x="0" y="0"/>
              <a:ext cx="858222" cy="1266484"/>
            </a:xfrm>
            <a:custGeom>
              <a:avLst/>
              <a:gdLst/>
              <a:ahLst/>
              <a:cxnLst/>
              <a:rect l="l" t="t" r="r" b="b"/>
              <a:pathLst>
                <a:path w="858222" h="1266484">
                  <a:moveTo>
                    <a:pt x="50009" y="0"/>
                  </a:moveTo>
                  <a:lnTo>
                    <a:pt x="808213" y="0"/>
                  </a:lnTo>
                  <a:cubicBezTo>
                    <a:pt x="821477" y="0"/>
                    <a:pt x="834196" y="5269"/>
                    <a:pt x="843575" y="14647"/>
                  </a:cubicBezTo>
                  <a:cubicBezTo>
                    <a:pt x="852953" y="24026"/>
                    <a:pt x="858222" y="36746"/>
                    <a:pt x="858222" y="50009"/>
                  </a:cubicBezTo>
                  <a:lnTo>
                    <a:pt x="858222" y="1216475"/>
                  </a:lnTo>
                  <a:cubicBezTo>
                    <a:pt x="858222" y="1229738"/>
                    <a:pt x="852953" y="1242458"/>
                    <a:pt x="843575" y="1251837"/>
                  </a:cubicBezTo>
                  <a:cubicBezTo>
                    <a:pt x="834196" y="1261215"/>
                    <a:pt x="821477" y="1266484"/>
                    <a:pt x="808213" y="1266484"/>
                  </a:cubicBezTo>
                  <a:lnTo>
                    <a:pt x="50009" y="1266484"/>
                  </a:lnTo>
                  <a:cubicBezTo>
                    <a:pt x="36746" y="1266484"/>
                    <a:pt x="24026" y="1261215"/>
                    <a:pt x="14647" y="1251837"/>
                  </a:cubicBezTo>
                  <a:cubicBezTo>
                    <a:pt x="5269" y="1242458"/>
                    <a:pt x="0" y="1229738"/>
                    <a:pt x="0" y="1216475"/>
                  </a:cubicBezTo>
                  <a:lnTo>
                    <a:pt x="0" y="50009"/>
                  </a:lnTo>
                  <a:cubicBezTo>
                    <a:pt x="0" y="36746"/>
                    <a:pt x="5269" y="24026"/>
                    <a:pt x="14647" y="14647"/>
                  </a:cubicBezTo>
                  <a:cubicBezTo>
                    <a:pt x="24026" y="5269"/>
                    <a:pt x="36746" y="0"/>
                    <a:pt x="50009" y="0"/>
                  </a:cubicBezTo>
                  <a:close/>
                </a:path>
              </a:pathLst>
            </a:custGeom>
            <a:blipFill>
              <a:blip r:embed="rId3"/>
              <a:stretch>
                <a:fillRect l="-70995" r="-50498"/>
              </a:stretch>
            </a:blipFill>
          </p:spPr>
          <p:txBody>
            <a:bodyPr/>
            <a:lstStyle/>
            <a:p>
              <a:endParaRPr lang="en-US"/>
            </a:p>
          </p:txBody>
        </p:sp>
      </p:grpSp>
      <p:sp>
        <p:nvSpPr>
          <p:cNvPr id="15" name="Freeform 15"/>
          <p:cNvSpPr/>
          <p:nvPr/>
        </p:nvSpPr>
        <p:spPr>
          <a:xfrm flipV="1">
            <a:off x="-303371" y="9335627"/>
            <a:ext cx="2996450" cy="951373"/>
          </a:xfrm>
          <a:custGeom>
            <a:avLst/>
            <a:gdLst/>
            <a:ahLst/>
            <a:cxnLst/>
            <a:rect l="l" t="t" r="r" b="b"/>
            <a:pathLst>
              <a:path w="2996450" h="951373">
                <a:moveTo>
                  <a:pt x="0" y="951373"/>
                </a:moveTo>
                <a:lnTo>
                  <a:pt x="2996450" y="951373"/>
                </a:lnTo>
                <a:lnTo>
                  <a:pt x="2996450" y="0"/>
                </a:lnTo>
                <a:lnTo>
                  <a:pt x="0" y="0"/>
                </a:lnTo>
                <a:lnTo>
                  <a:pt x="0" y="95137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5410200" y="1308144"/>
            <a:ext cx="12422042" cy="1935226"/>
          </a:xfrm>
          <a:prstGeom prst="rect">
            <a:avLst/>
          </a:prstGeom>
        </p:spPr>
        <p:txBody>
          <a:bodyPr wrap="square" lIns="0" tIns="0" rIns="0" bIns="0" rtlCol="0" anchor="t">
            <a:spAutoFit/>
          </a:bodyPr>
          <a:lstStyle/>
          <a:p>
            <a:pPr marL="0" lvl="0" indent="0" algn="ctr">
              <a:lnSpc>
                <a:spcPts val="7772"/>
              </a:lnSpc>
            </a:pPr>
            <a:r>
              <a:rPr lang="en-US" sz="5800" b="1" dirty="0" err="1">
                <a:solidFill>
                  <a:srgbClr val="000000"/>
                </a:solidFill>
                <a:latin typeface="Be Vietnam Ultra-Bold"/>
                <a:ea typeface="Be Vietnam Ultra-Bold"/>
                <a:cs typeface="Be Vietnam Ultra-Bold"/>
                <a:sym typeface="Be Vietnam Ultra-Bold"/>
              </a:rPr>
              <a:t>Chủ</a:t>
            </a:r>
            <a:r>
              <a:rPr lang="en-US" sz="5800" b="1" dirty="0">
                <a:solidFill>
                  <a:srgbClr val="000000"/>
                </a:solidFill>
                <a:latin typeface="Be Vietnam Ultra-Bold"/>
                <a:ea typeface="Be Vietnam Ultra-Bold"/>
                <a:cs typeface="Be Vietnam Ultra-Bold"/>
                <a:sym typeface="Be Vietnam Ultra-Bold"/>
              </a:rPr>
              <a:t> </a:t>
            </a:r>
            <a:r>
              <a:rPr lang="en-US" sz="5800" b="1" err="1">
                <a:solidFill>
                  <a:srgbClr val="000000"/>
                </a:solidFill>
                <a:latin typeface="Be Vietnam Ultra-Bold"/>
                <a:ea typeface="Be Vietnam Ultra-Bold"/>
                <a:cs typeface="Be Vietnam Ultra-Bold"/>
                <a:sym typeface="Be Vietnam Ultra-Bold"/>
              </a:rPr>
              <a:t>đề</a:t>
            </a:r>
            <a:r>
              <a:rPr lang="en-US" sz="5800" b="1">
                <a:solidFill>
                  <a:srgbClr val="000000"/>
                </a:solidFill>
                <a:latin typeface="Be Vietnam Ultra-Bold"/>
                <a:ea typeface="Be Vietnam Ultra-Bold"/>
                <a:cs typeface="Be Vietnam Ultra-Bold"/>
                <a:sym typeface="Be Vietnam Ultra-Bold"/>
              </a:rPr>
              <a:t> 2: </a:t>
            </a:r>
            <a:r>
              <a:rPr lang="en-US" sz="5800" b="1" dirty="0" err="1">
                <a:solidFill>
                  <a:srgbClr val="000000"/>
                </a:solidFill>
                <a:latin typeface="Be Vietnam"/>
                <a:ea typeface="Be Vietnam"/>
                <a:cs typeface="Be Vietnam"/>
                <a:sym typeface="Be Vietnam"/>
              </a:rPr>
              <a:t>Thiết</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kế</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kiểm</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tra</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đánh</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giá</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hiệu</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quả</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với</a:t>
            </a:r>
            <a:r>
              <a:rPr lang="en-US" sz="5800" b="1" dirty="0">
                <a:solidFill>
                  <a:srgbClr val="000000"/>
                </a:solidFill>
                <a:latin typeface="Be Vietnam"/>
                <a:ea typeface="Be Vietnam"/>
                <a:cs typeface="Be Vietnam"/>
                <a:sym typeface="Be Vietnam"/>
              </a:rPr>
              <a:t> AI</a:t>
            </a:r>
          </a:p>
        </p:txBody>
      </p:sp>
      <p:sp>
        <p:nvSpPr>
          <p:cNvPr id="17" name="TextBox 17"/>
          <p:cNvSpPr txBox="1"/>
          <p:nvPr/>
        </p:nvSpPr>
        <p:spPr>
          <a:xfrm>
            <a:off x="5843764" y="3824588"/>
            <a:ext cx="11857942" cy="4771627"/>
          </a:xfrm>
          <a:prstGeom prst="rect">
            <a:avLst/>
          </a:prstGeom>
        </p:spPr>
        <p:txBody>
          <a:bodyPr wrap="square" lIns="0" tIns="0" rIns="0" bIns="0" rtlCol="0" anchor="t">
            <a:spAutoFit/>
          </a:bodyPr>
          <a:lstStyle/>
          <a:p>
            <a:pPr algn="just">
              <a:lnSpc>
                <a:spcPts val="4666"/>
              </a:lnSpc>
            </a:pPr>
            <a:r>
              <a:rPr lang="en-US" sz="3600" b="1">
                <a:solidFill>
                  <a:srgbClr val="000000"/>
                </a:solidFill>
                <a:latin typeface="Be Vietnam Ultra-Bold"/>
                <a:ea typeface="Be Vietnam Ultra-Bold"/>
                <a:cs typeface="Be Vietnam Ultra-Bold"/>
                <a:sym typeface="Be Vietnam Ultra-Bold"/>
              </a:rPr>
              <a:t>2.2. </a:t>
            </a:r>
            <a:r>
              <a:rPr lang="en-US" sz="3600" b="1" dirty="0" err="1">
                <a:solidFill>
                  <a:srgbClr val="000000"/>
                </a:solidFill>
                <a:latin typeface="Be Vietnam Ultra-Bold"/>
                <a:ea typeface="Be Vietnam Ultra-Bold"/>
                <a:cs typeface="Be Vietnam Ultra-Bold"/>
                <a:sym typeface="Be Vietnam Ultra-Bold"/>
              </a:rPr>
              <a:t>Ví</a:t>
            </a:r>
            <a:r>
              <a:rPr lang="en-US" sz="3600" b="1" dirty="0">
                <a:solidFill>
                  <a:srgbClr val="000000"/>
                </a:solidFill>
                <a:latin typeface="Be Vietnam Ultra-Bold"/>
                <a:ea typeface="Be Vietnam Ultra-Bold"/>
                <a:cs typeface="Be Vietnam Ultra-Bold"/>
                <a:sym typeface="Be Vietnam Ultra-Bold"/>
              </a:rPr>
              <a:t> </a:t>
            </a:r>
            <a:r>
              <a:rPr lang="en-US" sz="3600" b="1" dirty="0" err="1">
                <a:solidFill>
                  <a:srgbClr val="000000"/>
                </a:solidFill>
                <a:latin typeface="Be Vietnam Ultra-Bold"/>
                <a:ea typeface="Be Vietnam Ultra-Bold"/>
                <a:cs typeface="Be Vietnam Ultra-Bold"/>
                <a:sym typeface="Be Vietnam Ultra-Bold"/>
              </a:rPr>
              <a:t>dụ</a:t>
            </a:r>
            <a:r>
              <a:rPr lang="en-US" sz="3600" b="1" dirty="0">
                <a:solidFill>
                  <a:srgbClr val="000000"/>
                </a:solidFill>
                <a:latin typeface="Be Vietnam Ultra-Bold"/>
                <a:ea typeface="Be Vietnam Ultra-Bold"/>
                <a:cs typeface="Be Vietnam Ultra-Bold"/>
                <a:sym typeface="Be Vietnam Ultra-Bold"/>
              </a:rPr>
              <a:t> </a:t>
            </a:r>
            <a:r>
              <a:rPr lang="en-US" sz="3600" b="1" dirty="0" err="1">
                <a:solidFill>
                  <a:srgbClr val="000000"/>
                </a:solidFill>
                <a:latin typeface="Be Vietnam Ultra-Bold"/>
                <a:ea typeface="Be Vietnam Ultra-Bold"/>
                <a:cs typeface="Be Vietnam Ultra-Bold"/>
                <a:sym typeface="Be Vietnam Ultra-Bold"/>
              </a:rPr>
              <a:t>áp</a:t>
            </a:r>
            <a:r>
              <a:rPr lang="en-US" sz="3600" b="1" dirty="0">
                <a:solidFill>
                  <a:srgbClr val="000000"/>
                </a:solidFill>
                <a:latin typeface="Be Vietnam Ultra-Bold"/>
                <a:ea typeface="Be Vietnam Ultra-Bold"/>
                <a:cs typeface="Be Vietnam Ultra-Bold"/>
                <a:sym typeface="Be Vietnam Ultra-Bold"/>
              </a:rPr>
              <a:t> </a:t>
            </a:r>
            <a:r>
              <a:rPr lang="en-US" sz="3600" b="1" dirty="0" err="1">
                <a:solidFill>
                  <a:srgbClr val="000000"/>
                </a:solidFill>
                <a:latin typeface="Be Vietnam Ultra-Bold"/>
                <a:ea typeface="Be Vietnam Ultra-Bold"/>
                <a:cs typeface="Be Vietnam Ultra-Bold"/>
                <a:sym typeface="Be Vietnam Ultra-Bold"/>
              </a:rPr>
              <a:t>dụng</a:t>
            </a:r>
            <a:r>
              <a:rPr lang="en-US" sz="3600" b="1" dirty="0">
                <a:solidFill>
                  <a:srgbClr val="000000"/>
                </a:solidFill>
                <a:latin typeface="Be Vietnam Ultra-Bold"/>
                <a:ea typeface="Be Vietnam Ultra-Bold"/>
                <a:cs typeface="Be Vietnam Ultra-Bold"/>
                <a:sym typeface="Be Vietnam Ultra-Bold"/>
              </a:rPr>
              <a:t> </a:t>
            </a:r>
            <a:r>
              <a:rPr lang="en-US" sz="3600" b="1" dirty="0" err="1">
                <a:solidFill>
                  <a:srgbClr val="000000"/>
                </a:solidFill>
                <a:latin typeface="Be Vietnam Ultra-Bold"/>
                <a:ea typeface="Be Vietnam Ultra-Bold"/>
                <a:cs typeface="Be Vietnam Ultra-Bold"/>
                <a:sym typeface="Be Vietnam Ultra-Bold"/>
              </a:rPr>
              <a:t>môn</a:t>
            </a:r>
            <a:r>
              <a:rPr lang="en-US" sz="3600" b="1" dirty="0">
                <a:solidFill>
                  <a:srgbClr val="000000"/>
                </a:solidFill>
                <a:latin typeface="Be Vietnam Ultra-Bold"/>
                <a:ea typeface="Be Vietnam Ultra-Bold"/>
                <a:cs typeface="Be Vietnam Ultra-Bold"/>
                <a:sym typeface="Be Vietnam Ultra-Bold"/>
              </a:rPr>
              <a:t> </a:t>
            </a:r>
            <a:r>
              <a:rPr lang="en-US" sz="3600" b="1" dirty="0" err="1">
                <a:solidFill>
                  <a:srgbClr val="000000"/>
                </a:solidFill>
                <a:latin typeface="Be Vietnam Ultra-Bold"/>
                <a:ea typeface="Be Vietnam Ultra-Bold"/>
                <a:cs typeface="Be Vietnam Ultra-Bold"/>
                <a:sym typeface="Be Vietnam Ultra-Bold"/>
              </a:rPr>
              <a:t>học</a:t>
            </a:r>
            <a:endParaRPr lang="en-US" sz="3600" b="1" dirty="0">
              <a:solidFill>
                <a:srgbClr val="000000"/>
              </a:solidFill>
              <a:latin typeface="Be Vietnam Ultra-Bold"/>
              <a:ea typeface="Be Vietnam Ultra-Bold"/>
              <a:cs typeface="Be Vietnam Ultra-Bold"/>
              <a:sym typeface="Be Vietnam Ultra-Bold"/>
            </a:endParaRPr>
          </a:p>
          <a:p>
            <a:pPr marL="530306" lvl="1" indent="-265153" algn="just">
              <a:lnSpc>
                <a:spcPts val="4666"/>
              </a:lnSpc>
              <a:buFont typeface="Arial"/>
              <a:buChar char="•"/>
            </a:pPr>
            <a:r>
              <a:rPr lang="en-US" sz="3600" b="1" dirty="0" err="1">
                <a:solidFill>
                  <a:srgbClr val="000000"/>
                </a:solidFill>
                <a:latin typeface="Be Vietnam Ultra-Bold"/>
                <a:ea typeface="Be Vietnam Ultra-Bold"/>
                <a:cs typeface="Be Vietnam Ultra-Bold"/>
                <a:sym typeface="Be Vietnam Ultra-Bold"/>
              </a:rPr>
              <a:t>Tiếng</a:t>
            </a:r>
            <a:r>
              <a:rPr lang="en-US" sz="3600" b="1" dirty="0">
                <a:solidFill>
                  <a:srgbClr val="000000"/>
                </a:solidFill>
                <a:latin typeface="Be Vietnam Ultra-Bold"/>
                <a:ea typeface="Be Vietnam Ultra-Bold"/>
                <a:cs typeface="Be Vietnam Ultra-Bold"/>
                <a:sym typeface="Be Vietnam Ultra-Bold"/>
              </a:rPr>
              <a:t> Việt:</a:t>
            </a:r>
            <a:r>
              <a:rPr lang="en-US" sz="3600" dirty="0">
                <a:solidFill>
                  <a:srgbClr val="000000"/>
                </a:solidFill>
                <a:latin typeface="Be Vietnam"/>
                <a:ea typeface="Be Vietnam"/>
                <a:cs typeface="Be Vietnam"/>
                <a:sym typeface="Be Vietnam"/>
              </a:rPr>
              <a:t> 5 </a:t>
            </a:r>
            <a:r>
              <a:rPr lang="en-US" sz="3600" dirty="0" err="1">
                <a:solidFill>
                  <a:srgbClr val="000000"/>
                </a:solidFill>
                <a:latin typeface="Be Vietnam"/>
                <a:ea typeface="Be Vietnam"/>
                <a:cs typeface="Be Vietnam"/>
                <a:sym typeface="Be Vietnam"/>
              </a:rPr>
              <a:t>câu</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trắc</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nghiệm</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phân</a:t>
            </a:r>
            <a:r>
              <a:rPr lang="en-US" sz="3600" dirty="0">
                <a:solidFill>
                  <a:srgbClr val="000000"/>
                </a:solidFill>
                <a:latin typeface="Be Vietnam"/>
                <a:ea typeface="Be Vietnam"/>
                <a:cs typeface="Be Vietnam"/>
                <a:sym typeface="Be Vietnam"/>
              </a:rPr>
              <a:t> </a:t>
            </a:r>
            <a:r>
              <a:rPr lang="en-US" sz="3600" err="1">
                <a:solidFill>
                  <a:srgbClr val="000000"/>
                </a:solidFill>
                <a:latin typeface="Be Vietnam"/>
                <a:ea typeface="Be Vietnam"/>
                <a:cs typeface="Be Vietnam"/>
                <a:sym typeface="Be Vietnam"/>
              </a:rPr>
              <a:t>biệt</a:t>
            </a:r>
            <a:r>
              <a:rPr lang="en-US" sz="3600">
                <a:solidFill>
                  <a:srgbClr val="000000"/>
                </a:solidFill>
                <a:latin typeface="Be Vietnam"/>
                <a:ea typeface="Be Vietnam"/>
                <a:cs typeface="Be Vietnam"/>
                <a:sym typeface="Be Vietnam"/>
              </a:rPr>
              <a:t> danh từ</a:t>
            </a:r>
            <a:r>
              <a:rPr lang="en-US" sz="3600" u="none" strike="noStrike">
                <a:solidFill>
                  <a:srgbClr val="000000"/>
                </a:solidFill>
                <a:latin typeface="Be Vietnam"/>
                <a:ea typeface="Be Vietnam"/>
                <a:cs typeface="Be Vietnam"/>
                <a:sym typeface="Be Vietnam"/>
              </a:rPr>
              <a:t>/</a:t>
            </a:r>
            <a:r>
              <a:rPr lang="en-US" sz="3600">
                <a:solidFill>
                  <a:srgbClr val="000000"/>
                </a:solidFill>
                <a:latin typeface="Be Vietnam"/>
                <a:ea typeface="Be Vietnam"/>
                <a:cs typeface="Be Vietnam"/>
                <a:sym typeface="Be Vietnam"/>
              </a:rPr>
              <a:t>động từ</a:t>
            </a:r>
            <a:r>
              <a:rPr lang="en-US" sz="3600" u="none" strike="noStrike">
                <a:solidFill>
                  <a:srgbClr val="000000"/>
                </a:solidFill>
                <a:latin typeface="Be Vietnam"/>
                <a:ea typeface="Be Vietnam"/>
                <a:cs typeface="Be Vietnam"/>
                <a:sym typeface="Be Vietnam"/>
              </a:rPr>
              <a:t> </a:t>
            </a:r>
            <a:r>
              <a:rPr lang="en-US" sz="3600" u="none" strike="noStrike" dirty="0">
                <a:solidFill>
                  <a:srgbClr val="000000"/>
                </a:solidFill>
                <a:latin typeface="Be Vietnam"/>
                <a:ea typeface="Be Vietnam"/>
                <a:cs typeface="Be Vietnam"/>
                <a:sym typeface="Be Vietnam"/>
              </a:rPr>
              <a:t>(Google Forms </a:t>
            </a:r>
            <a:r>
              <a:rPr lang="en-US" sz="3600" u="none" strike="noStrike" dirty="0" err="1">
                <a:solidFill>
                  <a:srgbClr val="000000"/>
                </a:solidFill>
                <a:latin typeface="Be Vietnam"/>
                <a:ea typeface="Be Vietnam"/>
                <a:cs typeface="Be Vietnam"/>
                <a:sym typeface="Be Vietnam"/>
              </a:rPr>
              <a:t>phân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tích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lỗi</a:t>
            </a:r>
            <a:r>
              <a:rPr lang="en-US" sz="3600" u="none" strike="noStrike" dirty="0">
                <a:solidFill>
                  <a:srgbClr val="000000"/>
                </a:solidFill>
                <a:latin typeface="Be Vietnam"/>
                <a:ea typeface="Be Vietnam"/>
                <a:cs typeface="Be Vietnam"/>
                <a:sym typeface="Be Vietnam"/>
              </a:rPr>
              <a:t>).</a:t>
            </a:r>
          </a:p>
          <a:p>
            <a:pPr marL="530306" lvl="1" indent="-265153" algn="just">
              <a:lnSpc>
                <a:spcPts val="4666"/>
              </a:lnSpc>
              <a:buFont typeface="Arial"/>
              <a:buChar char="•"/>
            </a:pPr>
            <a:r>
              <a:rPr lang="en-US" sz="3600" b="1" u="none" strike="noStrike" dirty="0" err="1">
                <a:solidFill>
                  <a:srgbClr val="000000"/>
                </a:solidFill>
                <a:latin typeface="Be Vietnam Ultra-Bold"/>
                <a:ea typeface="Be Vietnam Ultra-Bold"/>
                <a:cs typeface="Be Vietnam Ultra-Bold"/>
                <a:sym typeface="Be Vietnam Ultra-Bold"/>
              </a:rPr>
              <a:t>Toán</a:t>
            </a:r>
            <a:r>
              <a:rPr lang="en-US" sz="3600" b="1" u="none" strike="noStrike" dirty="0">
                <a:solidFill>
                  <a:srgbClr val="000000"/>
                </a:solidFill>
                <a:latin typeface="Be Vietnam Ultra-Bold"/>
                <a:ea typeface="Be Vietnam Ultra-Bold"/>
                <a:cs typeface="Be Vietnam Ultra-Bold"/>
                <a:sym typeface="Be Vietnam Ultra-Bold"/>
              </a:rPr>
              <a:t>:</a:t>
            </a:r>
            <a:r>
              <a:rPr lang="en-US" sz="3600" u="none" strike="noStrike" dirty="0">
                <a:solidFill>
                  <a:srgbClr val="000000"/>
                </a:solidFill>
                <a:latin typeface="Be Vietnam"/>
                <a:ea typeface="Be Vietnam"/>
                <a:cs typeface="Be Vietnam"/>
                <a:sym typeface="Be Vietnam"/>
              </a:rPr>
              <a:t> 6 </a:t>
            </a:r>
            <a:r>
              <a:rPr lang="en-US" sz="3600" u="none" strike="noStrike" dirty="0" err="1">
                <a:solidFill>
                  <a:srgbClr val="000000"/>
                </a:solidFill>
                <a:latin typeface="Be Vietnam"/>
                <a:ea typeface="Be Vietnam"/>
                <a:cs typeface="Be Vietnam"/>
                <a:sym typeface="Be Vietnam"/>
              </a:rPr>
              <a:t>bài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toán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phép</a:t>
            </a:r>
            <a:r>
              <a:rPr lang="en-US" sz="3600" u="none" strike="noStrike" dirty="0">
                <a:solidFill>
                  <a:srgbClr val="000000"/>
                </a:solidFill>
                <a:latin typeface="Be Vietnam"/>
                <a:ea typeface="Be Vietnam"/>
                <a:cs typeface="Be Vietnam"/>
                <a:sym typeface="Be Vietnam"/>
              </a:rPr>
              <a:t> chia </a:t>
            </a:r>
            <a:r>
              <a:rPr lang="en-US" sz="3600" u="none" strike="noStrike" dirty="0" err="1">
                <a:solidFill>
                  <a:srgbClr val="000000"/>
                </a:solidFill>
                <a:latin typeface="Be Vietnam"/>
                <a:ea typeface="Be Vietnam"/>
                <a:cs typeface="Be Vietnam"/>
                <a:sym typeface="Be Vietnam"/>
              </a:rPr>
              <a:t>có</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dư</a:t>
            </a:r>
            <a:r>
              <a:rPr lang="en-US" sz="3600" u="none" strike="noStrike" dirty="0">
                <a:solidFill>
                  <a:srgbClr val="000000"/>
                </a:solidFill>
                <a:latin typeface="Be Vietnam"/>
                <a:ea typeface="Be Vietnam"/>
                <a:cs typeface="Be Vietnam"/>
                <a:sym typeface="Be Vietnam"/>
              </a:rPr>
              <a:t> (Canva </a:t>
            </a:r>
            <a:r>
              <a:rPr lang="en-US" sz="3600" u="none" strike="noStrike" dirty="0" err="1">
                <a:solidFill>
                  <a:srgbClr val="000000"/>
                </a:solidFill>
                <a:latin typeface="Be Vietnam"/>
                <a:ea typeface="Be Vietnam"/>
                <a:cs typeface="Be Vietnam"/>
                <a:sym typeface="Be Vietnam"/>
              </a:rPr>
              <a:t>minh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họa</a:t>
            </a:r>
            <a:r>
              <a:rPr lang="en-US" sz="3600" u="none" strike="noStrike" dirty="0">
                <a:solidFill>
                  <a:srgbClr val="000000"/>
                </a:solidFill>
                <a:latin typeface="Be Vietnam"/>
                <a:ea typeface="Be Vietnam"/>
                <a:cs typeface="Be Vietnam"/>
                <a:sym typeface="Be Vietnam"/>
              </a:rPr>
              <a:t> chia bánh, chia bi).</a:t>
            </a:r>
          </a:p>
          <a:p>
            <a:pPr marL="530306" lvl="1" indent="-265153" algn="just">
              <a:lnSpc>
                <a:spcPts val="4666"/>
              </a:lnSpc>
              <a:buFont typeface="Arial"/>
              <a:buChar char="•"/>
            </a:pPr>
            <a:r>
              <a:rPr lang="en-US" sz="3600" b="1" u="none" strike="noStrike" dirty="0">
                <a:solidFill>
                  <a:srgbClr val="000000"/>
                </a:solidFill>
                <a:latin typeface="Be Vietnam Ultra-Bold"/>
                <a:ea typeface="Be Vietnam Ultra-Bold"/>
                <a:cs typeface="Be Vietnam Ultra-Bold"/>
                <a:sym typeface="Be Vietnam Ultra-Bold"/>
              </a:rPr>
              <a:t>TNXH: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Câu</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hỏi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kéo</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thả</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đặc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điểm</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mùa</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giải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thích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hiện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tượng</a:t>
            </a:r>
            <a:r>
              <a:rPr lang="en-US" sz="3600" u="none" strike="noStrike" dirty="0">
                <a:solidFill>
                  <a:srgbClr val="000000"/>
                </a:solidFill>
                <a:latin typeface="Be Vietnam"/>
                <a:ea typeface="Be Vietnam"/>
                <a:cs typeface="Be Vietnam"/>
                <a:sym typeface="Be Vietnam"/>
              </a:rPr>
              <a:t>.</a:t>
            </a:r>
          </a:p>
          <a:p>
            <a:pPr marL="530306" lvl="1" indent="-265153" algn="just">
              <a:lnSpc>
                <a:spcPts val="4666"/>
              </a:lnSpc>
              <a:buFont typeface="Arial"/>
              <a:buChar char="•"/>
            </a:pPr>
            <a:r>
              <a:rPr lang="en-US" sz="3600" b="1" u="none" strike="noStrike" dirty="0" err="1">
                <a:solidFill>
                  <a:srgbClr val="000000"/>
                </a:solidFill>
                <a:latin typeface="Be Vietnam Ultra-Bold"/>
                <a:ea typeface="Be Vietnam Ultra-Bold"/>
                <a:cs typeface="Be Vietnam Ultra-Bold"/>
                <a:sym typeface="Be Vietnam Ultra-Bold"/>
              </a:rPr>
              <a:t>Lịch</a:t>
            </a:r>
            <a:r>
              <a:rPr lang="en-US" sz="3600" b="1" u="none" strike="noStrike" dirty="0">
                <a:solidFill>
                  <a:srgbClr val="000000"/>
                </a:solidFill>
                <a:latin typeface="Be Vietnam Ultra-Bold"/>
                <a:ea typeface="Be Vietnam Ultra-Bold"/>
                <a:cs typeface="Be Vietnam Ultra-Bold"/>
                <a:sym typeface="Be Vietnam Ultra-Bold"/>
              </a:rPr>
              <a:t> </a:t>
            </a:r>
            <a:r>
              <a:rPr lang="en-US" sz="3600" b="1" u="none" strike="noStrike" dirty="0" err="1">
                <a:solidFill>
                  <a:srgbClr val="000000"/>
                </a:solidFill>
                <a:latin typeface="Be Vietnam Ultra-Bold"/>
                <a:ea typeface="Be Vietnam Ultra-Bold"/>
                <a:cs typeface="Be Vietnam Ultra-Bold"/>
                <a:sym typeface="Be Vietnam Ultra-Bold"/>
              </a:rPr>
              <a:t>sử</a:t>
            </a:r>
            <a:r>
              <a:rPr lang="en-US" sz="3600" b="1" u="none" strike="noStrike" dirty="0">
                <a:solidFill>
                  <a:srgbClr val="000000"/>
                </a:solidFill>
                <a:latin typeface="Be Vietnam Ultra-Bold"/>
                <a:ea typeface="Be Vietnam Ultra-Bold"/>
                <a:cs typeface="Be Vietnam Ultra-Bold"/>
                <a:sym typeface="Be Vietnam Ultra-Bold"/>
              </a:rPr>
              <a:t>:</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Đọc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hiểu</a:t>
            </a:r>
            <a:r>
              <a:rPr lang="en-US" sz="3600" u="none" strike="noStrike" dirty="0">
                <a:solidFill>
                  <a:srgbClr val="000000"/>
                </a:solidFill>
                <a:latin typeface="Be Vietnam"/>
                <a:ea typeface="Be Vietnam"/>
                <a:cs typeface="Be Vietnam"/>
                <a:sym typeface="Be Vietnam"/>
              </a:rPr>
              <a:t> + </a:t>
            </a:r>
            <a:r>
              <a:rPr lang="en-US" sz="3600" u="none" strike="noStrike" dirty="0" err="1">
                <a:solidFill>
                  <a:srgbClr val="000000"/>
                </a:solidFill>
                <a:latin typeface="Be Vietnam"/>
                <a:ea typeface="Be Vietnam"/>
                <a:cs typeface="Be Vietnam"/>
                <a:sym typeface="Be Vietnam"/>
              </a:rPr>
              <a:t>câu</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hỏi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vận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dụng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liên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hệ</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thực</a:t>
            </a:r>
            <a:r>
              <a:rPr lang="en-US" sz="3600" u="none" strike="noStrike" dirty="0">
                <a:solidFill>
                  <a:srgbClr val="000000"/>
                </a:solidFill>
                <a:latin typeface="Be Vietnam"/>
                <a:ea typeface="Be Vietnam"/>
                <a:cs typeface="Be Vietnam"/>
                <a:sym typeface="Be Vietnam"/>
              </a:rPr>
              <a:t> </a:t>
            </a:r>
            <a:r>
              <a:rPr lang="en-US" sz="3600" u="none" strike="noStrike" err="1">
                <a:solidFill>
                  <a:srgbClr val="000000"/>
                </a:solidFill>
                <a:latin typeface="Be Vietnam"/>
                <a:ea typeface="Be Vietnam"/>
                <a:cs typeface="Be Vietnam"/>
                <a:sym typeface="Be Vietnam"/>
              </a:rPr>
              <a:t>tế</a:t>
            </a:r>
            <a:r>
              <a:rPr lang="en-US" sz="3600" u="none" strike="noStrike">
                <a:solidFill>
                  <a:srgbClr val="000000"/>
                </a:solidFill>
                <a:latin typeface="Be Vietnam"/>
                <a:ea typeface="Be Vietnam"/>
                <a:cs typeface="Be Vietnam"/>
                <a:sym typeface="Be Vietnam"/>
              </a:rPr>
              <a:t>.</a:t>
            </a:r>
            <a:endParaRPr lang="en-US" sz="3600" u="none" strike="noStrike" dirty="0">
              <a:solidFill>
                <a:srgbClr val="000000"/>
              </a:solidFill>
              <a:latin typeface="Be Vietnam"/>
              <a:ea typeface="Be Vietnam"/>
              <a:cs typeface="Be Vietnam"/>
              <a:sym typeface="Be Vietnam"/>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0472" y="368380"/>
            <a:ext cx="6763328" cy="1104619"/>
            <a:chOff x="0" y="-11464"/>
            <a:chExt cx="1173798" cy="290928"/>
          </a:xfrm>
        </p:grpSpPr>
        <p:sp>
          <p:nvSpPr>
            <p:cNvPr id="3" name="Freeform 3"/>
            <p:cNvSpPr/>
            <p:nvPr/>
          </p:nvSpPr>
          <p:spPr>
            <a:xfrm>
              <a:off x="0" y="-11464"/>
              <a:ext cx="1173798" cy="279465"/>
            </a:xfrm>
            <a:custGeom>
              <a:avLst/>
              <a:gdLst/>
              <a:ahLst/>
              <a:cxnLst/>
              <a:rect l="l" t="t" r="r" b="b"/>
              <a:pathLst>
                <a:path w="1173798" h="279465">
                  <a:moveTo>
                    <a:pt x="45165" y="0"/>
                  </a:moveTo>
                  <a:lnTo>
                    <a:pt x="1128633" y="0"/>
                  </a:lnTo>
                  <a:cubicBezTo>
                    <a:pt x="1140612" y="0"/>
                    <a:pt x="1152100" y="4758"/>
                    <a:pt x="1160570" y="13229"/>
                  </a:cubicBezTo>
                  <a:cubicBezTo>
                    <a:pt x="1169040" y="21699"/>
                    <a:pt x="1173798" y="33187"/>
                    <a:pt x="1173798" y="45165"/>
                  </a:cubicBezTo>
                  <a:lnTo>
                    <a:pt x="1173798" y="234299"/>
                  </a:lnTo>
                  <a:cubicBezTo>
                    <a:pt x="1173798" y="246278"/>
                    <a:pt x="1169040" y="257766"/>
                    <a:pt x="1160570" y="266236"/>
                  </a:cubicBezTo>
                  <a:cubicBezTo>
                    <a:pt x="1152100" y="274706"/>
                    <a:pt x="1140612" y="279465"/>
                    <a:pt x="1128633" y="279465"/>
                  </a:cubicBezTo>
                  <a:lnTo>
                    <a:pt x="45165" y="279465"/>
                  </a:lnTo>
                  <a:cubicBezTo>
                    <a:pt x="33187" y="279465"/>
                    <a:pt x="21699" y="274706"/>
                    <a:pt x="13229" y="266236"/>
                  </a:cubicBezTo>
                  <a:cubicBezTo>
                    <a:pt x="4758" y="257766"/>
                    <a:pt x="0" y="246278"/>
                    <a:pt x="0" y="234299"/>
                  </a:cubicBezTo>
                  <a:lnTo>
                    <a:pt x="0" y="45165"/>
                  </a:lnTo>
                  <a:cubicBezTo>
                    <a:pt x="0" y="33187"/>
                    <a:pt x="4758" y="21699"/>
                    <a:pt x="13229" y="13229"/>
                  </a:cubicBezTo>
                  <a:cubicBezTo>
                    <a:pt x="21699" y="4758"/>
                    <a:pt x="33187" y="0"/>
                    <a:pt x="45165" y="0"/>
                  </a:cubicBezTo>
                  <a:close/>
                </a:path>
              </a:pathLst>
            </a:custGeom>
            <a:solidFill>
              <a:srgbClr val="2E637B"/>
            </a:solidFill>
          </p:spPr>
          <p:txBody>
            <a:bodyPr/>
            <a:lstStyle/>
            <a:p>
              <a:endParaRPr lang="en-US"/>
            </a:p>
          </p:txBody>
        </p:sp>
        <p:sp>
          <p:nvSpPr>
            <p:cNvPr id="4" name="TextBox 4"/>
            <p:cNvSpPr txBox="1"/>
            <p:nvPr/>
          </p:nvSpPr>
          <p:spPr>
            <a:xfrm>
              <a:off x="0" y="19050"/>
              <a:ext cx="1173798" cy="260414"/>
            </a:xfrm>
            <a:prstGeom prst="rect">
              <a:avLst/>
            </a:prstGeom>
          </p:spPr>
          <p:txBody>
            <a:bodyPr lIns="50800" tIns="50800" rIns="50800" bIns="50800" rtlCol="0" anchor="ctr"/>
            <a:lstStyle/>
            <a:p>
              <a:pPr>
                <a:lnSpc>
                  <a:spcPts val="4103"/>
                </a:lnSpc>
              </a:pPr>
              <a:r>
                <a:rPr lang="en-US" sz="4000" b="1" dirty="0">
                  <a:solidFill>
                    <a:srgbClr val="F9FAFD"/>
                  </a:solidFill>
                  <a:latin typeface="Be Vietnam Ultra-Bold"/>
                  <a:ea typeface="Be Vietnam Ultra-Bold"/>
                  <a:cs typeface="Be Vietnam Ultra-Bold"/>
                  <a:sym typeface="Be Vietnam Ultra-Bold"/>
                </a:rPr>
                <a:t>I. PHẦN MỞ ĐẦU</a:t>
              </a:r>
            </a:p>
          </p:txBody>
        </p:sp>
      </p:grpSp>
      <p:grpSp>
        <p:nvGrpSpPr>
          <p:cNvPr id="5" name="Group 5"/>
          <p:cNvGrpSpPr/>
          <p:nvPr/>
        </p:nvGrpSpPr>
        <p:grpSpPr>
          <a:xfrm>
            <a:off x="13258907" y="6909"/>
            <a:ext cx="5029093" cy="10280091"/>
            <a:chOff x="0" y="0"/>
            <a:chExt cx="1324535" cy="2707514"/>
          </a:xfrm>
        </p:grpSpPr>
        <p:sp>
          <p:nvSpPr>
            <p:cNvPr id="6" name="Freeform 6"/>
            <p:cNvSpPr/>
            <p:nvPr/>
          </p:nvSpPr>
          <p:spPr>
            <a:xfrm>
              <a:off x="0" y="0"/>
              <a:ext cx="1324535" cy="2707514"/>
            </a:xfrm>
            <a:custGeom>
              <a:avLst/>
              <a:gdLst/>
              <a:ahLst/>
              <a:cxnLst/>
              <a:rect l="l" t="t" r="r" b="b"/>
              <a:pathLst>
                <a:path w="1324535" h="2707514">
                  <a:moveTo>
                    <a:pt x="0" y="0"/>
                  </a:moveTo>
                  <a:lnTo>
                    <a:pt x="1324535" y="0"/>
                  </a:lnTo>
                  <a:lnTo>
                    <a:pt x="1324535" y="2707514"/>
                  </a:lnTo>
                  <a:lnTo>
                    <a:pt x="0" y="2707514"/>
                  </a:lnTo>
                  <a:close/>
                </a:path>
              </a:pathLst>
            </a:custGeom>
            <a:solidFill>
              <a:srgbClr val="D0E2EC"/>
            </a:solidFill>
          </p:spPr>
          <p:txBody>
            <a:bodyPr/>
            <a:lstStyle/>
            <a:p>
              <a:endParaRPr lang="en-US"/>
            </a:p>
          </p:txBody>
        </p:sp>
        <p:sp>
          <p:nvSpPr>
            <p:cNvPr id="7" name="TextBox 7"/>
            <p:cNvSpPr txBox="1"/>
            <p:nvPr/>
          </p:nvSpPr>
          <p:spPr>
            <a:xfrm>
              <a:off x="0" y="9525"/>
              <a:ext cx="1324535" cy="2697989"/>
            </a:xfrm>
            <a:prstGeom prst="rect">
              <a:avLst/>
            </a:prstGeom>
          </p:spPr>
          <p:txBody>
            <a:bodyPr lIns="50800" tIns="50800" rIns="50800" bIns="50800" rtlCol="0" anchor="ctr"/>
            <a:lstStyle/>
            <a:p>
              <a:pPr algn="ctr">
                <a:lnSpc>
                  <a:spcPts val="2280"/>
                </a:lnSpc>
              </a:pPr>
              <a:endParaRPr/>
            </a:p>
          </p:txBody>
        </p:sp>
      </p:grpSp>
      <p:grpSp>
        <p:nvGrpSpPr>
          <p:cNvPr id="8" name="Group 8"/>
          <p:cNvGrpSpPr/>
          <p:nvPr/>
        </p:nvGrpSpPr>
        <p:grpSpPr>
          <a:xfrm>
            <a:off x="15430713" y="1019175"/>
            <a:ext cx="1828587" cy="550094"/>
            <a:chOff x="0" y="0"/>
            <a:chExt cx="481603" cy="144881"/>
          </a:xfrm>
        </p:grpSpPr>
        <p:sp>
          <p:nvSpPr>
            <p:cNvPr id="9" name="Freeform 9"/>
            <p:cNvSpPr/>
            <p:nvPr/>
          </p:nvSpPr>
          <p:spPr>
            <a:xfrm>
              <a:off x="0" y="0"/>
              <a:ext cx="481603" cy="144881"/>
            </a:xfrm>
            <a:custGeom>
              <a:avLst/>
              <a:gdLst/>
              <a:ahLst/>
              <a:cxnLst/>
              <a:rect l="l" t="t" r="r" b="b"/>
              <a:pathLst>
                <a:path w="481603" h="144881">
                  <a:moveTo>
                    <a:pt x="72440" y="0"/>
                  </a:moveTo>
                  <a:lnTo>
                    <a:pt x="409163" y="0"/>
                  </a:lnTo>
                  <a:cubicBezTo>
                    <a:pt x="449170" y="0"/>
                    <a:pt x="481603" y="32433"/>
                    <a:pt x="481603" y="72440"/>
                  </a:cubicBezTo>
                  <a:lnTo>
                    <a:pt x="481603" y="72440"/>
                  </a:lnTo>
                  <a:cubicBezTo>
                    <a:pt x="481603" y="112448"/>
                    <a:pt x="449170" y="144881"/>
                    <a:pt x="409163" y="144881"/>
                  </a:cubicBezTo>
                  <a:lnTo>
                    <a:pt x="72440" y="144881"/>
                  </a:lnTo>
                  <a:cubicBezTo>
                    <a:pt x="32433" y="144881"/>
                    <a:pt x="0" y="112448"/>
                    <a:pt x="0" y="72440"/>
                  </a:cubicBezTo>
                  <a:lnTo>
                    <a:pt x="0" y="72440"/>
                  </a:lnTo>
                  <a:cubicBezTo>
                    <a:pt x="0" y="32433"/>
                    <a:pt x="32433" y="0"/>
                    <a:pt x="72440" y="0"/>
                  </a:cubicBezTo>
                  <a:close/>
                </a:path>
              </a:pathLst>
            </a:custGeom>
            <a:solidFill>
              <a:srgbClr val="2E637B"/>
            </a:solidFill>
          </p:spPr>
          <p:txBody>
            <a:bodyPr/>
            <a:lstStyle/>
            <a:p>
              <a:endParaRPr lang="en-US"/>
            </a:p>
          </p:txBody>
        </p:sp>
        <p:sp>
          <p:nvSpPr>
            <p:cNvPr id="10" name="TextBox 10"/>
            <p:cNvSpPr txBox="1"/>
            <p:nvPr/>
          </p:nvSpPr>
          <p:spPr>
            <a:xfrm>
              <a:off x="0" y="9525"/>
              <a:ext cx="481603" cy="135356"/>
            </a:xfrm>
            <a:prstGeom prst="rect">
              <a:avLst/>
            </a:prstGeom>
          </p:spPr>
          <p:txBody>
            <a:bodyPr lIns="50800" tIns="50800" rIns="50800" bIns="50800" rtlCol="0" anchor="ctr"/>
            <a:lstStyle/>
            <a:p>
              <a:pPr algn="ctr">
                <a:lnSpc>
                  <a:spcPts val="2280"/>
                </a:lnSpc>
              </a:pPr>
              <a:endParaRPr/>
            </a:p>
          </p:txBody>
        </p:sp>
      </p:grpSp>
      <p:sp>
        <p:nvSpPr>
          <p:cNvPr id="11" name="Freeform 11"/>
          <p:cNvSpPr/>
          <p:nvPr/>
        </p:nvSpPr>
        <p:spPr>
          <a:xfrm>
            <a:off x="3720690" y="7755496"/>
            <a:ext cx="399599" cy="399599"/>
          </a:xfrm>
          <a:custGeom>
            <a:avLst/>
            <a:gdLst/>
            <a:ahLst/>
            <a:cxnLst/>
            <a:rect l="l" t="t" r="r" b="b"/>
            <a:pathLst>
              <a:path w="399599" h="399599">
                <a:moveTo>
                  <a:pt x="0" y="0"/>
                </a:moveTo>
                <a:lnTo>
                  <a:pt x="399600" y="0"/>
                </a:lnTo>
                <a:lnTo>
                  <a:pt x="399600" y="399599"/>
                </a:lnTo>
                <a:lnTo>
                  <a:pt x="0" y="3995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flipV="1">
            <a:off x="-1274071" y="9630902"/>
            <a:ext cx="2996450" cy="951373"/>
          </a:xfrm>
          <a:custGeom>
            <a:avLst/>
            <a:gdLst/>
            <a:ahLst/>
            <a:cxnLst/>
            <a:rect l="l" t="t" r="r" b="b"/>
            <a:pathLst>
              <a:path w="2996450" h="951373">
                <a:moveTo>
                  <a:pt x="0" y="951373"/>
                </a:moveTo>
                <a:lnTo>
                  <a:pt x="2996450" y="951373"/>
                </a:lnTo>
                <a:lnTo>
                  <a:pt x="2996450" y="0"/>
                </a:lnTo>
                <a:lnTo>
                  <a:pt x="0" y="0"/>
                </a:lnTo>
                <a:lnTo>
                  <a:pt x="0" y="95137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3"/>
          <p:cNvGrpSpPr/>
          <p:nvPr/>
        </p:nvGrpSpPr>
        <p:grpSpPr>
          <a:xfrm>
            <a:off x="533400" y="1742283"/>
            <a:ext cx="7950232" cy="1068452"/>
            <a:chOff x="0" y="0"/>
            <a:chExt cx="9744448" cy="1424602"/>
          </a:xfrm>
        </p:grpSpPr>
        <p:grpSp>
          <p:nvGrpSpPr>
            <p:cNvPr id="14" name="Group 14"/>
            <p:cNvGrpSpPr/>
            <p:nvPr/>
          </p:nvGrpSpPr>
          <p:grpSpPr>
            <a:xfrm>
              <a:off x="194539" y="0"/>
              <a:ext cx="9355370" cy="1424602"/>
              <a:chOff x="0" y="0"/>
              <a:chExt cx="1847974" cy="281403"/>
            </a:xfrm>
          </p:grpSpPr>
          <p:sp>
            <p:nvSpPr>
              <p:cNvPr id="15" name="Freeform 15"/>
              <p:cNvSpPr/>
              <p:nvPr/>
            </p:nvSpPr>
            <p:spPr>
              <a:xfrm>
                <a:off x="0" y="0"/>
                <a:ext cx="1847974" cy="281403"/>
              </a:xfrm>
              <a:custGeom>
                <a:avLst/>
                <a:gdLst/>
                <a:ahLst/>
                <a:cxnLst/>
                <a:rect l="l" t="t" r="r" b="b"/>
                <a:pathLst>
                  <a:path w="1847974" h="281403">
                    <a:moveTo>
                      <a:pt x="50756" y="0"/>
                    </a:moveTo>
                    <a:lnTo>
                      <a:pt x="1797219" y="0"/>
                    </a:lnTo>
                    <a:cubicBezTo>
                      <a:pt x="1825250" y="0"/>
                      <a:pt x="1847974" y="22724"/>
                      <a:pt x="1847974" y="50756"/>
                    </a:cubicBezTo>
                    <a:lnTo>
                      <a:pt x="1847974" y="230647"/>
                    </a:lnTo>
                    <a:cubicBezTo>
                      <a:pt x="1847974" y="244108"/>
                      <a:pt x="1842627" y="257018"/>
                      <a:pt x="1833108" y="266537"/>
                    </a:cubicBezTo>
                    <a:cubicBezTo>
                      <a:pt x="1823590" y="276055"/>
                      <a:pt x="1810680" y="281403"/>
                      <a:pt x="1797219" y="281403"/>
                    </a:cubicBezTo>
                    <a:lnTo>
                      <a:pt x="50756" y="281403"/>
                    </a:lnTo>
                    <a:cubicBezTo>
                      <a:pt x="37294" y="281403"/>
                      <a:pt x="24385" y="276055"/>
                      <a:pt x="14866" y="266537"/>
                    </a:cubicBezTo>
                    <a:cubicBezTo>
                      <a:pt x="5347" y="257018"/>
                      <a:pt x="0" y="244108"/>
                      <a:pt x="0" y="230647"/>
                    </a:cubicBezTo>
                    <a:lnTo>
                      <a:pt x="0" y="50756"/>
                    </a:lnTo>
                    <a:cubicBezTo>
                      <a:pt x="0" y="37294"/>
                      <a:pt x="5347" y="24385"/>
                      <a:pt x="14866" y="14866"/>
                    </a:cubicBezTo>
                    <a:cubicBezTo>
                      <a:pt x="24385" y="5347"/>
                      <a:pt x="37294" y="0"/>
                      <a:pt x="50756" y="0"/>
                    </a:cubicBezTo>
                    <a:close/>
                  </a:path>
                </a:pathLst>
              </a:custGeom>
              <a:solidFill>
                <a:srgbClr val="D0E2EC"/>
              </a:solidFill>
            </p:spPr>
            <p:txBody>
              <a:bodyPr/>
              <a:lstStyle/>
              <a:p>
                <a:endParaRPr lang="en-US"/>
              </a:p>
            </p:txBody>
          </p:sp>
          <p:sp>
            <p:nvSpPr>
              <p:cNvPr id="16" name="TextBox 16"/>
              <p:cNvSpPr txBox="1"/>
              <p:nvPr/>
            </p:nvSpPr>
            <p:spPr>
              <a:xfrm>
                <a:off x="0" y="9525"/>
                <a:ext cx="1847974" cy="271878"/>
              </a:xfrm>
              <a:prstGeom prst="rect">
                <a:avLst/>
              </a:prstGeom>
            </p:spPr>
            <p:txBody>
              <a:bodyPr lIns="50800" tIns="50800" rIns="50800" bIns="50800" rtlCol="0" anchor="ctr"/>
              <a:lstStyle/>
              <a:p>
                <a:pPr algn="ctr">
                  <a:lnSpc>
                    <a:spcPts val="2280"/>
                  </a:lnSpc>
                </a:pPr>
                <a:endParaRPr/>
              </a:p>
            </p:txBody>
          </p:sp>
        </p:grpSp>
        <p:sp>
          <p:nvSpPr>
            <p:cNvPr id="17" name="TextBox 17"/>
            <p:cNvSpPr txBox="1"/>
            <p:nvPr/>
          </p:nvSpPr>
          <p:spPr>
            <a:xfrm>
              <a:off x="0" y="293627"/>
              <a:ext cx="9744448" cy="820737"/>
            </a:xfrm>
            <a:prstGeom prst="rect">
              <a:avLst/>
            </a:prstGeom>
          </p:spPr>
          <p:txBody>
            <a:bodyPr lIns="0" tIns="0" rIns="0" bIns="0" rtlCol="0" anchor="t">
              <a:spAutoFit/>
            </a:bodyPr>
            <a:lstStyle/>
            <a:p>
              <a:pPr marL="906791" lvl="1" indent="-453396" algn="l">
                <a:lnSpc>
                  <a:spcPts val="4788"/>
                </a:lnSpc>
                <a:spcBef>
                  <a:spcPct val="0"/>
                </a:spcBef>
                <a:buAutoNum type="arabicPeriod"/>
              </a:pPr>
              <a:r>
                <a:rPr lang="en-US" sz="4200" b="1" dirty="0">
                  <a:solidFill>
                    <a:srgbClr val="000000"/>
                  </a:solidFill>
                  <a:latin typeface="Be Vietnam"/>
                  <a:ea typeface="Be Vietnam"/>
                  <a:cs typeface="Be Vietnam"/>
                  <a:sym typeface="Be Vietnam"/>
                </a:rPr>
                <a:t> </a:t>
              </a:r>
              <a:r>
                <a:rPr lang="en-US" sz="4200" b="1" dirty="0" err="1">
                  <a:solidFill>
                    <a:srgbClr val="000000"/>
                  </a:solidFill>
                  <a:latin typeface="Be Vietnam"/>
                  <a:ea typeface="Be Vietnam"/>
                  <a:cs typeface="Be Vietnam"/>
                  <a:sym typeface="Be Vietnam"/>
                </a:rPr>
                <a:t>Lý</a:t>
              </a:r>
              <a:r>
                <a:rPr lang="en-US" sz="4200" b="1" dirty="0">
                  <a:solidFill>
                    <a:srgbClr val="000000"/>
                  </a:solidFill>
                  <a:latin typeface="Be Vietnam"/>
                  <a:ea typeface="Be Vietnam"/>
                  <a:cs typeface="Be Vietnam"/>
                  <a:sym typeface="Be Vietnam"/>
                </a:rPr>
                <a:t> do chọn </a:t>
              </a:r>
              <a:r>
                <a:rPr lang="en-US" sz="4200" b="1" dirty="0" err="1">
                  <a:solidFill>
                    <a:srgbClr val="000000"/>
                  </a:solidFill>
                  <a:latin typeface="Be Vietnam"/>
                  <a:ea typeface="Be Vietnam"/>
                  <a:cs typeface="Be Vietnam"/>
                  <a:sym typeface="Be Vietnam"/>
                </a:rPr>
                <a:t>chuyên</a:t>
              </a:r>
              <a:r>
                <a:rPr lang="en-US" sz="4200" b="1" dirty="0">
                  <a:solidFill>
                    <a:srgbClr val="000000"/>
                  </a:solidFill>
                  <a:latin typeface="Be Vietnam"/>
                  <a:ea typeface="Be Vietnam"/>
                  <a:cs typeface="Be Vietnam"/>
                  <a:sym typeface="Be Vietnam"/>
                </a:rPr>
                <a:t> đề</a:t>
              </a:r>
            </a:p>
          </p:txBody>
        </p:sp>
      </p:grpSp>
      <p:sp>
        <p:nvSpPr>
          <p:cNvPr id="18" name="TextBox 18"/>
          <p:cNvSpPr txBox="1"/>
          <p:nvPr/>
        </p:nvSpPr>
        <p:spPr>
          <a:xfrm>
            <a:off x="250824" y="3080019"/>
            <a:ext cx="11632423" cy="6821034"/>
          </a:xfrm>
          <a:prstGeom prst="rect">
            <a:avLst/>
          </a:prstGeom>
        </p:spPr>
        <p:txBody>
          <a:bodyPr wrap="square" lIns="0" tIns="0" rIns="0" bIns="0" rtlCol="0" anchor="t">
            <a:spAutoFit/>
          </a:bodyPr>
          <a:lstStyle/>
          <a:p>
            <a:pPr marL="518159" lvl="1" indent="-259080" algn="just">
              <a:lnSpc>
                <a:spcPts val="4559"/>
              </a:lnSpc>
              <a:buFont typeface="Arial"/>
              <a:buChar char="•"/>
            </a:pPr>
            <a:r>
              <a:rPr lang="en-US" sz="3200" dirty="0">
                <a:solidFill>
                  <a:srgbClr val="000000"/>
                </a:solidFill>
                <a:latin typeface="Be Vietnam"/>
                <a:ea typeface="Be Vietnam"/>
                <a:cs typeface="Be Vietnam"/>
                <a:sym typeface="Be Vietnam"/>
              </a:rPr>
              <a:t>AI </a:t>
            </a:r>
            <a:r>
              <a:rPr lang="en-US" sz="3200" dirty="0" err="1">
                <a:solidFill>
                  <a:srgbClr val="000000"/>
                </a:solidFill>
                <a:latin typeface="Be Vietnam"/>
                <a:ea typeface="Be Vietnam"/>
                <a:cs typeface="Be Vietnam"/>
                <a:sym typeface="Be Vietnam"/>
              </a:rPr>
              <a:t>là</a:t>
            </a:r>
            <a:r>
              <a:rPr lang="en-US" sz="3200" dirty="0">
                <a:solidFill>
                  <a:srgbClr val="000000"/>
                </a:solidFill>
                <a:latin typeface="Be Vietnam"/>
                <a:ea typeface="Be Vietnam"/>
                <a:cs typeface="Be Vietnam"/>
                <a:sym typeface="Be Vietnam"/>
              </a:rPr>
              <a:t> công </a:t>
            </a:r>
            <a:r>
              <a:rPr lang="en-US" sz="3200" dirty="0" err="1">
                <a:solidFill>
                  <a:srgbClr val="000000"/>
                </a:solidFill>
                <a:latin typeface="Be Vietnam"/>
                <a:ea typeface="Be Vietnam"/>
                <a:cs typeface="Be Vietnam"/>
                <a:sym typeface="Be Vietnam"/>
              </a:rPr>
              <a:t>nghệ</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cốt</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lõi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của</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Cách</a:t>
            </a:r>
            <a:r>
              <a:rPr lang="en-US" sz="3200" u="none" strike="noStrike" dirty="0">
                <a:solidFill>
                  <a:srgbClr val="000000"/>
                </a:solidFill>
                <a:latin typeface="Be Vietnam"/>
                <a:ea typeface="Be Vietnam"/>
                <a:cs typeface="Be Vietnam"/>
                <a:sym typeface="Be Vietnam"/>
              </a:rPr>
              <a:t> mạng công </a:t>
            </a:r>
            <a:r>
              <a:rPr lang="en-US" sz="3200" u="none" strike="noStrike" dirty="0" err="1">
                <a:solidFill>
                  <a:srgbClr val="000000"/>
                </a:solidFill>
                <a:latin typeface="Be Vietnam"/>
                <a:ea typeface="Be Vietnam"/>
                <a:cs typeface="Be Vietnam"/>
                <a:sym typeface="Be Vietnam"/>
              </a:rPr>
              <a:t>nghiệp</a:t>
            </a:r>
            <a:r>
              <a:rPr lang="en-US" sz="3200" u="none" strike="noStrike" dirty="0">
                <a:solidFill>
                  <a:srgbClr val="000000"/>
                </a:solidFill>
                <a:latin typeface="Be Vietnam"/>
                <a:ea typeface="Be Vietnam"/>
                <a:cs typeface="Be Vietnam"/>
                <a:sym typeface="Be Vietnam"/>
              </a:rPr>
              <a:t> 4.0, </a:t>
            </a:r>
            <a:r>
              <a:rPr lang="en-US" sz="3200" u="none" strike="noStrike" dirty="0" err="1">
                <a:solidFill>
                  <a:srgbClr val="000000"/>
                </a:solidFill>
                <a:latin typeface="Be Vietnam"/>
                <a:ea typeface="Be Vietnam"/>
                <a:cs typeface="Be Vietnam"/>
                <a:sym typeface="Be Vietnam"/>
              </a:rPr>
              <a:t>mở</a:t>
            </a:r>
            <a:r>
              <a:rPr lang="en-US" sz="3200" u="none" strike="noStrike" dirty="0">
                <a:solidFill>
                  <a:srgbClr val="000000"/>
                </a:solidFill>
                <a:latin typeface="Be Vietnam"/>
                <a:ea typeface="Be Vietnam"/>
                <a:cs typeface="Be Vietnam"/>
                <a:sym typeface="Be Vietnam"/>
              </a:rPr>
              <a:t> ra cơ </a:t>
            </a:r>
            <a:r>
              <a:rPr lang="en-US" sz="3200" u="none" strike="noStrike" dirty="0" err="1">
                <a:solidFill>
                  <a:srgbClr val="000000"/>
                </a:solidFill>
                <a:latin typeface="Be Vietnam"/>
                <a:ea typeface="Be Vietnam"/>
                <a:cs typeface="Be Vietnam"/>
                <a:sym typeface="Be Vietnam"/>
              </a:rPr>
              <a:t>hội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cá</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nhân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hóa</a:t>
            </a:r>
            <a:r>
              <a:rPr lang="en-US" sz="3200" u="none" strike="noStrike" dirty="0">
                <a:solidFill>
                  <a:srgbClr val="000000"/>
                </a:solidFill>
                <a:latin typeface="Be Vietnam"/>
                <a:ea typeface="Be Vietnam"/>
                <a:cs typeface="Be Vietnam"/>
                <a:sym typeface="Be Vietnam"/>
              </a:rPr>
              <a:t> giáo </a:t>
            </a:r>
            <a:r>
              <a:rPr lang="en-US" sz="3200" u="none" strike="noStrike" dirty="0" err="1">
                <a:solidFill>
                  <a:srgbClr val="000000"/>
                </a:solidFill>
                <a:latin typeface="Be Vietnam"/>
                <a:ea typeface="Be Vietnam"/>
                <a:cs typeface="Be Vietnam"/>
                <a:sym typeface="Be Vietnam"/>
              </a:rPr>
              <a:t>dục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nâng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cao</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chất</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lượng</a:t>
            </a:r>
            <a:r>
              <a:rPr lang="en-US" sz="3200" u="none" strike="noStrike" dirty="0">
                <a:solidFill>
                  <a:srgbClr val="000000"/>
                </a:solidFill>
                <a:latin typeface="Be Vietnam"/>
                <a:ea typeface="Be Vietnam"/>
                <a:cs typeface="Be Vietnam"/>
                <a:sym typeface="Be Vietnam"/>
              </a:rPr>
              <a:t> dạy học.</a:t>
            </a:r>
          </a:p>
          <a:p>
            <a:pPr algn="just">
              <a:lnSpc>
                <a:spcPts val="950"/>
              </a:lnSpc>
            </a:pPr>
            <a:endParaRPr lang="en-US" sz="3200" u="none" strike="noStrike" dirty="0">
              <a:solidFill>
                <a:srgbClr val="000000"/>
              </a:solidFill>
              <a:latin typeface="Be Vietnam"/>
              <a:ea typeface="Be Vietnam"/>
              <a:cs typeface="Be Vietnam"/>
              <a:sym typeface="Be Vietnam"/>
            </a:endParaRPr>
          </a:p>
          <a:p>
            <a:pPr marL="518159" lvl="1" indent="-259080" algn="just">
              <a:lnSpc>
                <a:spcPts val="4559"/>
              </a:lnSpc>
              <a:buFont typeface="Arial"/>
              <a:buChar char="•"/>
            </a:pPr>
            <a:r>
              <a:rPr lang="en-US" sz="3200" u="none" strike="noStrike" dirty="0">
                <a:solidFill>
                  <a:srgbClr val="000000"/>
                </a:solidFill>
                <a:latin typeface="Be Vietnam"/>
                <a:ea typeface="Be Vietnam"/>
                <a:cs typeface="Be Vietnam"/>
                <a:sym typeface="Be Vietnam"/>
              </a:rPr>
              <a:t>Nhà </a:t>
            </a:r>
            <a:r>
              <a:rPr lang="en-US" sz="3200" u="none" strike="noStrike" dirty="0" err="1">
                <a:solidFill>
                  <a:srgbClr val="000000"/>
                </a:solidFill>
                <a:latin typeface="Be Vietnam"/>
                <a:ea typeface="Be Vietnam"/>
                <a:cs typeface="Be Vietnam"/>
                <a:sym typeface="Be Vietnam"/>
              </a:rPr>
              <a:t>nước</a:t>
            </a:r>
            <a:r>
              <a:rPr lang="en-US" sz="3200" u="none" strike="noStrike" dirty="0">
                <a:solidFill>
                  <a:srgbClr val="000000"/>
                </a:solidFill>
                <a:latin typeface="Be Vietnam"/>
                <a:ea typeface="Be Vietnam"/>
                <a:cs typeface="Be Vietnam"/>
                <a:sym typeface="Be Vietnam"/>
              </a:rPr>
              <a:t> ban </a:t>
            </a:r>
            <a:r>
              <a:rPr lang="en-US" sz="3200" u="none" strike="noStrike" dirty="0" err="1">
                <a:solidFill>
                  <a:srgbClr val="000000"/>
                </a:solidFill>
                <a:latin typeface="Be Vietnam"/>
                <a:ea typeface="Be Vietnam"/>
                <a:cs typeface="Be Vietnam"/>
                <a:sym typeface="Be Vietnam"/>
              </a:rPr>
              <a:t>hành</a:t>
            </a:r>
            <a:r>
              <a:rPr lang="en-US" sz="3200" u="none" strike="noStrike" dirty="0">
                <a:solidFill>
                  <a:srgbClr val="000000"/>
                </a:solidFill>
                <a:latin typeface="Be Vietnam"/>
                <a:ea typeface="Be Vietnam"/>
                <a:cs typeface="Be Vietnam"/>
                <a:sym typeface="Be Vietnam"/>
              </a:rPr>
              <a:t> nhiều chính </a:t>
            </a:r>
            <a:r>
              <a:rPr lang="en-US" sz="3200" u="none" strike="noStrike" dirty="0" err="1">
                <a:solidFill>
                  <a:srgbClr val="000000"/>
                </a:solidFill>
                <a:latin typeface="Be Vietnam"/>
                <a:ea typeface="Be Vietnam"/>
                <a:cs typeface="Be Vietnam"/>
                <a:sym typeface="Be Vietnam"/>
              </a:rPr>
              <a:t>sách</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thúc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đẩy</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ứng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dụng</a:t>
            </a:r>
            <a:r>
              <a:rPr lang="en-US" sz="3200" u="none" strike="noStrike" dirty="0">
                <a:solidFill>
                  <a:srgbClr val="000000"/>
                </a:solidFill>
                <a:latin typeface="Be Vietnam"/>
                <a:ea typeface="Be Vietnam"/>
                <a:cs typeface="Be Vietnam"/>
                <a:sym typeface="Be Vietnam"/>
              </a:rPr>
              <a:t> AI trong Giáo </a:t>
            </a:r>
            <a:r>
              <a:rPr lang="en-US" sz="3200" u="none" strike="noStrike" dirty="0" err="1">
                <a:solidFill>
                  <a:srgbClr val="000000"/>
                </a:solidFill>
                <a:latin typeface="Be Vietnam"/>
                <a:ea typeface="Be Vietnam"/>
                <a:cs typeface="Be Vietnam"/>
                <a:sym typeface="Be Vietnam"/>
              </a:rPr>
              <a:t>dục</a:t>
            </a:r>
            <a:r>
              <a:rPr lang="en-US" sz="3200" u="none" strike="noStrike" dirty="0">
                <a:solidFill>
                  <a:srgbClr val="000000"/>
                </a:solidFill>
                <a:latin typeface="Be Vietnam"/>
                <a:ea typeface="Be Vietnam"/>
                <a:cs typeface="Be Vietnam"/>
                <a:sym typeface="Be Vietnam"/>
              </a:rPr>
              <a:t> (Chỉ </a:t>
            </a:r>
            <a:r>
              <a:rPr lang="en-US" sz="3200" u="none" strike="noStrike" dirty="0" err="1">
                <a:solidFill>
                  <a:srgbClr val="000000"/>
                </a:solidFill>
                <a:latin typeface="Be Vietnam"/>
                <a:ea typeface="Be Vietnam"/>
                <a:cs typeface="Be Vietnam"/>
                <a:sym typeface="Be Vietnam"/>
              </a:rPr>
              <a:t>thị</a:t>
            </a:r>
            <a:r>
              <a:rPr lang="en-US" sz="3200" u="none" strike="noStrike" dirty="0">
                <a:solidFill>
                  <a:srgbClr val="000000"/>
                </a:solidFill>
                <a:latin typeface="Be Vietnam"/>
                <a:ea typeface="Be Vietnam"/>
                <a:cs typeface="Be Vietnam"/>
                <a:sym typeface="Be Vietnam"/>
              </a:rPr>
              <a:t> 16/2017, QĐ 131/2022, CV 595/2025…).</a:t>
            </a:r>
          </a:p>
          <a:p>
            <a:pPr algn="just">
              <a:lnSpc>
                <a:spcPts val="950"/>
              </a:lnSpc>
            </a:pPr>
            <a:endParaRPr lang="en-US" sz="3200" u="none" strike="noStrike" dirty="0">
              <a:solidFill>
                <a:srgbClr val="000000"/>
              </a:solidFill>
              <a:latin typeface="Be Vietnam"/>
              <a:ea typeface="Be Vietnam"/>
              <a:cs typeface="Be Vietnam"/>
              <a:sym typeface="Be Vietnam"/>
            </a:endParaRPr>
          </a:p>
          <a:p>
            <a:pPr marL="518159" lvl="1" indent="-259080" algn="just">
              <a:lnSpc>
                <a:spcPts val="4559"/>
              </a:lnSpc>
              <a:buFont typeface="Arial"/>
              <a:buChar char="•"/>
            </a:pPr>
            <a:r>
              <a:rPr lang="en-US" sz="3200" u="none" strike="noStrike" dirty="0">
                <a:solidFill>
                  <a:srgbClr val="000000"/>
                </a:solidFill>
                <a:latin typeface="Be Vietnam"/>
                <a:ea typeface="Be Vietnam"/>
                <a:cs typeface="Be Vietnam"/>
                <a:sym typeface="Be Vietnam"/>
              </a:rPr>
              <a:t>Sau COVID-19, giáo </a:t>
            </a:r>
            <a:r>
              <a:rPr lang="en-US" sz="3200" u="none" strike="noStrike" dirty="0" err="1">
                <a:solidFill>
                  <a:srgbClr val="000000"/>
                </a:solidFill>
                <a:latin typeface="Be Vietnam"/>
                <a:ea typeface="Be Vietnam"/>
                <a:cs typeface="Be Vietnam"/>
                <a:sym typeface="Be Vietnam"/>
              </a:rPr>
              <a:t>viên</a:t>
            </a:r>
            <a:r>
              <a:rPr lang="en-US" sz="3200" u="none" strike="noStrike" dirty="0">
                <a:solidFill>
                  <a:srgbClr val="000000"/>
                </a:solidFill>
                <a:latin typeface="Be Vietnam"/>
                <a:ea typeface="Be Vietnam"/>
                <a:cs typeface="Be Vietnam"/>
                <a:sym typeface="Be Vietnam"/>
              </a:rPr>
              <a:t>/học </a:t>
            </a:r>
            <a:r>
              <a:rPr lang="en-US" sz="3200" u="none" strike="noStrike" dirty="0" err="1">
                <a:solidFill>
                  <a:srgbClr val="000000"/>
                </a:solidFill>
                <a:latin typeface="Be Vietnam"/>
                <a:ea typeface="Be Vietnam"/>
                <a:cs typeface="Be Vietnam"/>
                <a:sym typeface="Be Vietnam"/>
              </a:rPr>
              <a:t>sinh</a:t>
            </a:r>
            <a:r>
              <a:rPr lang="en-US" sz="3200" u="none" strike="noStrike" dirty="0">
                <a:solidFill>
                  <a:srgbClr val="000000"/>
                </a:solidFill>
                <a:latin typeface="Be Vietnam"/>
                <a:ea typeface="Be Vietnam"/>
                <a:cs typeface="Be Vietnam"/>
                <a:sym typeface="Be Vietnam"/>
              </a:rPr>
              <a:t> quen hơn </a:t>
            </a:r>
            <a:r>
              <a:rPr lang="en-US" sz="3200" u="none" strike="noStrike" dirty="0" err="1">
                <a:solidFill>
                  <a:srgbClr val="000000"/>
                </a:solidFill>
                <a:latin typeface="Be Vietnam"/>
                <a:ea typeface="Be Vietnam"/>
                <a:cs typeface="Be Vietnam"/>
                <a:sym typeface="Be Vietnam"/>
              </a:rPr>
              <a:t>với</a:t>
            </a:r>
            <a:r>
              <a:rPr lang="en-US" sz="3200" u="none" strike="noStrike" dirty="0">
                <a:solidFill>
                  <a:srgbClr val="000000"/>
                </a:solidFill>
                <a:latin typeface="Be Vietnam"/>
                <a:ea typeface="Be Vietnam"/>
                <a:cs typeface="Be Vietnam"/>
                <a:sym typeface="Be Vietnam"/>
              </a:rPr>
              <a:t> Công </a:t>
            </a:r>
            <a:r>
              <a:rPr lang="en-US" sz="3200" u="none" strike="noStrike" dirty="0" err="1">
                <a:solidFill>
                  <a:srgbClr val="000000"/>
                </a:solidFill>
                <a:latin typeface="Be Vietnam"/>
                <a:ea typeface="Be Vietnam"/>
                <a:cs typeface="Be Vietnam"/>
                <a:sym typeface="Be Vietnam"/>
              </a:rPr>
              <a:t>nghệ</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thông</a:t>
            </a:r>
            <a:r>
              <a:rPr lang="en-US" sz="3200" u="none" strike="noStrike" dirty="0">
                <a:solidFill>
                  <a:srgbClr val="000000"/>
                </a:solidFill>
                <a:latin typeface="Be Vietnam"/>
                <a:ea typeface="Be Vietnam"/>
                <a:cs typeface="Be Vietnam"/>
                <a:sym typeface="Be Vietnam"/>
              </a:rPr>
              <a:t> tin; AI như </a:t>
            </a:r>
            <a:r>
              <a:rPr lang="en-US" sz="3200" u="none" strike="noStrike" dirty="0" err="1">
                <a:solidFill>
                  <a:srgbClr val="000000"/>
                </a:solidFill>
                <a:latin typeface="Be Vietnam"/>
                <a:ea typeface="Be Vietnam"/>
                <a:cs typeface="Be Vietnam"/>
                <a:sym typeface="Be Vietnam"/>
              </a:rPr>
              <a:t>ChatGPT</a:t>
            </a:r>
            <a:r>
              <a:rPr lang="en-US" sz="3200" u="none" strike="noStrike" dirty="0">
                <a:solidFill>
                  <a:srgbClr val="000000"/>
                </a:solidFill>
                <a:latin typeface="Be Vietnam"/>
                <a:ea typeface="Be Vietnam"/>
                <a:cs typeface="Be Vietnam"/>
                <a:sym typeface="Be Vietnam"/>
              </a:rPr>
              <a:t>, Canva AI, Google Gemini </a:t>
            </a:r>
            <a:r>
              <a:rPr lang="en-US" sz="3200" u="none" strike="noStrike" dirty="0" err="1">
                <a:solidFill>
                  <a:srgbClr val="000000"/>
                </a:solidFill>
                <a:latin typeface="Be Vietnam"/>
                <a:ea typeface="Be Vietnam"/>
                <a:cs typeface="Be Vietnam"/>
                <a:sym typeface="Be Vietnam"/>
              </a:rPr>
              <a:t>hỗ</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trợ</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mạnh</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mẽ</a:t>
            </a:r>
            <a:r>
              <a:rPr lang="en-US" sz="3200" u="none" strike="noStrike" dirty="0">
                <a:solidFill>
                  <a:srgbClr val="000000"/>
                </a:solidFill>
                <a:latin typeface="Be Vietnam"/>
                <a:ea typeface="Be Vietnam"/>
                <a:cs typeface="Be Vietnam"/>
                <a:sym typeface="Be Vietnam"/>
              </a:rPr>
              <a:t>.</a:t>
            </a:r>
          </a:p>
          <a:p>
            <a:pPr algn="just">
              <a:lnSpc>
                <a:spcPts val="950"/>
              </a:lnSpc>
            </a:pPr>
            <a:endParaRPr lang="en-US" sz="3200" u="none" strike="noStrike" dirty="0">
              <a:solidFill>
                <a:srgbClr val="000000"/>
              </a:solidFill>
              <a:latin typeface="Be Vietnam"/>
              <a:ea typeface="Be Vietnam"/>
              <a:cs typeface="Be Vietnam"/>
              <a:sym typeface="Be Vietnam"/>
            </a:endParaRPr>
          </a:p>
          <a:p>
            <a:pPr marL="518159" lvl="1" indent="-259080" algn="just">
              <a:lnSpc>
                <a:spcPts val="4559"/>
              </a:lnSpc>
              <a:buFont typeface="Arial"/>
              <a:buChar char="•"/>
            </a:pPr>
            <a:r>
              <a:rPr lang="en-US" sz="3200" u="none" strike="noStrike" dirty="0" err="1">
                <a:solidFill>
                  <a:srgbClr val="000000"/>
                </a:solidFill>
                <a:latin typeface="Be Vietnam"/>
                <a:ea typeface="Be Vietnam"/>
                <a:cs typeface="Be Vietnam"/>
                <a:sym typeface="Be Vietnam"/>
              </a:rPr>
              <a:t>Ứng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dụng</a:t>
            </a:r>
            <a:r>
              <a:rPr lang="en-US" sz="3200" u="none" strike="noStrike" dirty="0">
                <a:solidFill>
                  <a:srgbClr val="000000"/>
                </a:solidFill>
                <a:latin typeface="Be Vietnam"/>
                <a:ea typeface="Be Vietnam"/>
                <a:cs typeface="Be Vietnam"/>
                <a:sym typeface="Be Vietnam"/>
              </a:rPr>
              <a:t> AI ở </a:t>
            </a:r>
            <a:r>
              <a:rPr lang="en-US" sz="3200" u="none" strike="noStrike" dirty="0" err="1">
                <a:solidFill>
                  <a:srgbClr val="000000"/>
                </a:solidFill>
                <a:latin typeface="Be Vietnam"/>
                <a:ea typeface="Be Vietnam"/>
                <a:cs typeface="Be Vietnam"/>
                <a:sym typeface="Be Vietnam"/>
              </a:rPr>
              <a:t>tiểu</a:t>
            </a:r>
            <a:r>
              <a:rPr lang="en-US" sz="3200" u="none" strike="noStrike" dirty="0">
                <a:solidFill>
                  <a:srgbClr val="000000"/>
                </a:solidFill>
                <a:latin typeface="Be Vietnam"/>
                <a:ea typeface="Be Vietnam"/>
                <a:cs typeface="Be Vietnam"/>
                <a:sym typeface="Be Vietnam"/>
              </a:rPr>
              <a:t> học còn mới, giáo </a:t>
            </a:r>
            <a:r>
              <a:rPr lang="en-US" sz="3200" u="none" strike="noStrike" dirty="0" err="1">
                <a:solidFill>
                  <a:srgbClr val="000000"/>
                </a:solidFill>
                <a:latin typeface="Be Vietnam"/>
                <a:ea typeface="Be Vietnam"/>
                <a:cs typeface="Be Vietnam"/>
                <a:sym typeface="Be Vietnam"/>
              </a:rPr>
              <a:t>viên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thiếu</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kỹ</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năng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định</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hướng</a:t>
            </a:r>
            <a:r>
              <a:rPr lang="en-US" sz="3200" u="none" strike="noStrike" dirty="0">
                <a:solidFill>
                  <a:srgbClr val="000000"/>
                </a:solidFill>
                <a:latin typeface="Be Vietnam"/>
                <a:ea typeface="Be Vietnam"/>
                <a:cs typeface="Be Vietnam"/>
                <a:sym typeface="Be Vietnam"/>
              </a:rPr>
              <a:t> → cần </a:t>
            </a:r>
            <a:r>
              <a:rPr lang="en-US" sz="3200" u="none" strike="noStrike" dirty="0" err="1">
                <a:solidFill>
                  <a:srgbClr val="000000"/>
                </a:solidFill>
                <a:latin typeface="Be Vietnam"/>
                <a:ea typeface="Be Vietnam"/>
                <a:cs typeface="Be Vietnam"/>
                <a:sym typeface="Be Vietnam"/>
              </a:rPr>
              <a:t>nghiên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cứu</a:t>
            </a:r>
            <a:r>
              <a:rPr lang="en-US" sz="3200" u="none" strike="noStrike" dirty="0">
                <a:solidFill>
                  <a:srgbClr val="000000"/>
                </a:solidFill>
                <a:latin typeface="Be Vietnam"/>
                <a:ea typeface="Be Vietnam"/>
                <a:cs typeface="Be Vietnam"/>
                <a:sym typeface="Be Vietnam"/>
              </a:rPr>
              <a:t> &amp; </a:t>
            </a:r>
            <a:r>
              <a:rPr lang="en-US" sz="3200" u="none" strike="noStrike" dirty="0" err="1">
                <a:solidFill>
                  <a:srgbClr val="000000"/>
                </a:solidFill>
                <a:latin typeface="Be Vietnam"/>
                <a:ea typeface="Be Vietnam"/>
                <a:cs typeface="Be Vietnam"/>
                <a:sym typeface="Be Vietnam"/>
              </a:rPr>
              <a:t>triển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khai</a:t>
            </a:r>
            <a:r>
              <a:rPr lang="en-US" sz="3200" u="none" strike="noStrike" dirty="0">
                <a:solidFill>
                  <a:srgbClr val="000000"/>
                </a:solidFill>
                <a:latin typeface="Be Vietnam"/>
                <a:ea typeface="Be Vietnam"/>
                <a:cs typeface="Be Vietnam"/>
                <a:sym typeface="Be Vietnam"/>
              </a:rPr>
              <a:t>.</a:t>
            </a:r>
          </a:p>
        </p:txBody>
      </p:sp>
      <p:sp>
        <p:nvSpPr>
          <p:cNvPr id="19" name="TextBox 19"/>
          <p:cNvSpPr txBox="1"/>
          <p:nvPr/>
        </p:nvSpPr>
        <p:spPr>
          <a:xfrm>
            <a:off x="15502226" y="1153252"/>
            <a:ext cx="1685561" cy="291465"/>
          </a:xfrm>
          <a:prstGeom prst="rect">
            <a:avLst/>
          </a:prstGeom>
        </p:spPr>
        <p:txBody>
          <a:bodyPr lIns="0" tIns="0" rIns="0" bIns="0" rtlCol="0" anchor="t">
            <a:spAutoFit/>
          </a:bodyPr>
          <a:lstStyle/>
          <a:p>
            <a:pPr marL="0" lvl="0" indent="0" algn="ctr">
              <a:lnSpc>
                <a:spcPts val="2280"/>
              </a:lnSpc>
              <a:spcBef>
                <a:spcPct val="0"/>
              </a:spcBef>
            </a:pPr>
            <a:r>
              <a:rPr lang="en-US" sz="2000">
                <a:solidFill>
                  <a:srgbClr val="D0E2EC"/>
                </a:solidFill>
                <a:latin typeface="Be Vietnam"/>
                <a:ea typeface="Be Vietnam"/>
                <a:cs typeface="Be Vietnam"/>
                <a:sym typeface="Be Vietnam"/>
              </a:rPr>
              <a:t>See More</a:t>
            </a:r>
          </a:p>
        </p:txBody>
      </p:sp>
      <p:sp>
        <p:nvSpPr>
          <p:cNvPr id="20" name="Freeform 20"/>
          <p:cNvSpPr/>
          <p:nvPr/>
        </p:nvSpPr>
        <p:spPr>
          <a:xfrm>
            <a:off x="12013424" y="411907"/>
            <a:ext cx="6122176" cy="9470096"/>
          </a:xfrm>
          <a:custGeom>
            <a:avLst/>
            <a:gdLst/>
            <a:ahLst/>
            <a:cxnLst/>
            <a:rect l="l" t="t" r="r" b="b"/>
            <a:pathLst>
              <a:path w="6700093" h="9470096">
                <a:moveTo>
                  <a:pt x="0" y="0"/>
                </a:moveTo>
                <a:lnTo>
                  <a:pt x="6700093" y="0"/>
                </a:lnTo>
                <a:lnTo>
                  <a:pt x="6700093" y="9470095"/>
                </a:lnTo>
                <a:lnTo>
                  <a:pt x="0" y="9470095"/>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146949" cy="4757233"/>
            <a:chOff x="0" y="0"/>
            <a:chExt cx="1092201" cy="1252934"/>
          </a:xfrm>
        </p:grpSpPr>
        <p:sp>
          <p:nvSpPr>
            <p:cNvPr id="3" name="Freeform 3"/>
            <p:cNvSpPr/>
            <p:nvPr/>
          </p:nvSpPr>
          <p:spPr>
            <a:xfrm>
              <a:off x="0" y="0"/>
              <a:ext cx="1092201" cy="1252934"/>
            </a:xfrm>
            <a:custGeom>
              <a:avLst/>
              <a:gdLst/>
              <a:ahLst/>
              <a:cxnLst/>
              <a:rect l="l" t="t" r="r" b="b"/>
              <a:pathLst>
                <a:path w="1092201" h="1252934">
                  <a:moveTo>
                    <a:pt x="0" y="0"/>
                  </a:moveTo>
                  <a:lnTo>
                    <a:pt x="1092201" y="0"/>
                  </a:lnTo>
                  <a:lnTo>
                    <a:pt x="1092201" y="1252934"/>
                  </a:lnTo>
                  <a:lnTo>
                    <a:pt x="0" y="1252934"/>
                  </a:lnTo>
                  <a:close/>
                </a:path>
              </a:pathLst>
            </a:custGeom>
            <a:solidFill>
              <a:srgbClr val="D0E2EC"/>
            </a:solidFill>
          </p:spPr>
          <p:txBody>
            <a:bodyPr/>
            <a:lstStyle/>
            <a:p>
              <a:endParaRPr lang="en-US"/>
            </a:p>
          </p:txBody>
        </p:sp>
        <p:sp>
          <p:nvSpPr>
            <p:cNvPr id="4" name="TextBox 4"/>
            <p:cNvSpPr txBox="1"/>
            <p:nvPr/>
          </p:nvSpPr>
          <p:spPr>
            <a:xfrm>
              <a:off x="0" y="9525"/>
              <a:ext cx="1092201" cy="1243409"/>
            </a:xfrm>
            <a:prstGeom prst="rect">
              <a:avLst/>
            </a:prstGeom>
          </p:spPr>
          <p:txBody>
            <a:bodyPr lIns="50800" tIns="50800" rIns="50800" bIns="50800" rtlCol="0" anchor="ctr"/>
            <a:lstStyle/>
            <a:p>
              <a:pPr algn="ctr">
                <a:lnSpc>
                  <a:spcPts val="2280"/>
                </a:lnSpc>
              </a:pPr>
              <a:endParaRPr/>
            </a:p>
          </p:txBody>
        </p:sp>
      </p:grpSp>
      <p:grpSp>
        <p:nvGrpSpPr>
          <p:cNvPr id="5" name="Group 5"/>
          <p:cNvGrpSpPr/>
          <p:nvPr/>
        </p:nvGrpSpPr>
        <p:grpSpPr>
          <a:xfrm>
            <a:off x="5280468" y="1414821"/>
            <a:ext cx="3560655" cy="963796"/>
            <a:chOff x="0" y="0"/>
            <a:chExt cx="296715" cy="210063"/>
          </a:xfrm>
        </p:grpSpPr>
        <p:sp>
          <p:nvSpPr>
            <p:cNvPr id="6" name="Freeform 6"/>
            <p:cNvSpPr/>
            <p:nvPr/>
          </p:nvSpPr>
          <p:spPr>
            <a:xfrm>
              <a:off x="0" y="0"/>
              <a:ext cx="296715" cy="210063"/>
            </a:xfrm>
            <a:custGeom>
              <a:avLst/>
              <a:gdLst/>
              <a:ahLst/>
              <a:cxnLst/>
              <a:rect l="l" t="t" r="r" b="b"/>
              <a:pathLst>
                <a:path w="296715" h="210063">
                  <a:moveTo>
                    <a:pt x="105031" y="0"/>
                  </a:moveTo>
                  <a:lnTo>
                    <a:pt x="191684" y="0"/>
                  </a:lnTo>
                  <a:cubicBezTo>
                    <a:pt x="219540" y="0"/>
                    <a:pt x="246255" y="11066"/>
                    <a:pt x="265952" y="30763"/>
                  </a:cubicBezTo>
                  <a:cubicBezTo>
                    <a:pt x="285649" y="50460"/>
                    <a:pt x="296715" y="77175"/>
                    <a:pt x="296715" y="105031"/>
                  </a:cubicBezTo>
                  <a:lnTo>
                    <a:pt x="296715" y="105031"/>
                  </a:lnTo>
                  <a:cubicBezTo>
                    <a:pt x="296715" y="132887"/>
                    <a:pt x="285649" y="159603"/>
                    <a:pt x="265952" y="179300"/>
                  </a:cubicBezTo>
                  <a:cubicBezTo>
                    <a:pt x="246255" y="198997"/>
                    <a:pt x="219540" y="210063"/>
                    <a:pt x="191684" y="210063"/>
                  </a:cubicBezTo>
                  <a:lnTo>
                    <a:pt x="105031" y="210063"/>
                  </a:lnTo>
                  <a:cubicBezTo>
                    <a:pt x="77175" y="210063"/>
                    <a:pt x="50460" y="198997"/>
                    <a:pt x="30763" y="179300"/>
                  </a:cubicBezTo>
                  <a:cubicBezTo>
                    <a:pt x="11066" y="159603"/>
                    <a:pt x="0" y="132887"/>
                    <a:pt x="0" y="105031"/>
                  </a:cubicBezTo>
                  <a:lnTo>
                    <a:pt x="0" y="105031"/>
                  </a:lnTo>
                  <a:cubicBezTo>
                    <a:pt x="0" y="77175"/>
                    <a:pt x="11066" y="50460"/>
                    <a:pt x="30763" y="30763"/>
                  </a:cubicBezTo>
                  <a:cubicBezTo>
                    <a:pt x="50460" y="11066"/>
                    <a:pt x="77175" y="0"/>
                    <a:pt x="105031" y="0"/>
                  </a:cubicBezTo>
                  <a:close/>
                </a:path>
              </a:pathLst>
            </a:custGeom>
            <a:solidFill>
              <a:srgbClr val="D0E2EC"/>
            </a:solidFill>
          </p:spPr>
          <p:txBody>
            <a:bodyPr/>
            <a:lstStyle/>
            <a:p>
              <a:endParaRPr lang="en-US"/>
            </a:p>
          </p:txBody>
        </p:sp>
        <p:sp>
          <p:nvSpPr>
            <p:cNvPr id="7" name="TextBox 7"/>
            <p:cNvSpPr txBox="1"/>
            <p:nvPr/>
          </p:nvSpPr>
          <p:spPr>
            <a:xfrm>
              <a:off x="0" y="9525"/>
              <a:ext cx="296715" cy="200538"/>
            </a:xfrm>
            <a:prstGeom prst="rect">
              <a:avLst/>
            </a:prstGeom>
          </p:spPr>
          <p:txBody>
            <a:bodyPr lIns="50800" tIns="50800" rIns="50800" bIns="50800" rtlCol="0" anchor="ctr"/>
            <a:lstStyle/>
            <a:p>
              <a:pPr algn="ctr">
                <a:lnSpc>
                  <a:spcPts val="2280"/>
                </a:lnSpc>
              </a:pPr>
              <a:endParaRPr/>
            </a:p>
          </p:txBody>
        </p:sp>
      </p:grpSp>
      <p:grpSp>
        <p:nvGrpSpPr>
          <p:cNvPr id="8" name="Group 8"/>
          <p:cNvGrpSpPr/>
          <p:nvPr/>
        </p:nvGrpSpPr>
        <p:grpSpPr>
          <a:xfrm>
            <a:off x="-895017" y="4208275"/>
            <a:ext cx="5041966" cy="6327348"/>
            <a:chOff x="0" y="0"/>
            <a:chExt cx="1327925" cy="1666462"/>
          </a:xfrm>
        </p:grpSpPr>
        <p:sp>
          <p:nvSpPr>
            <p:cNvPr id="9" name="Freeform 9"/>
            <p:cNvSpPr/>
            <p:nvPr/>
          </p:nvSpPr>
          <p:spPr>
            <a:xfrm>
              <a:off x="0" y="0"/>
              <a:ext cx="1327925" cy="1666462"/>
            </a:xfrm>
            <a:custGeom>
              <a:avLst/>
              <a:gdLst/>
              <a:ahLst/>
              <a:cxnLst/>
              <a:rect l="l" t="t" r="r" b="b"/>
              <a:pathLst>
                <a:path w="1327925" h="1666462">
                  <a:moveTo>
                    <a:pt x="0" y="0"/>
                  </a:moveTo>
                  <a:lnTo>
                    <a:pt x="1327925" y="0"/>
                  </a:lnTo>
                  <a:lnTo>
                    <a:pt x="1327925" y="1666462"/>
                  </a:lnTo>
                  <a:lnTo>
                    <a:pt x="0" y="1666462"/>
                  </a:lnTo>
                  <a:close/>
                </a:path>
              </a:pathLst>
            </a:custGeom>
            <a:solidFill>
              <a:srgbClr val="D0E2EC"/>
            </a:solidFill>
          </p:spPr>
          <p:txBody>
            <a:bodyPr/>
            <a:lstStyle/>
            <a:p>
              <a:endParaRPr lang="en-US"/>
            </a:p>
          </p:txBody>
        </p:sp>
        <p:sp>
          <p:nvSpPr>
            <p:cNvPr id="10" name="TextBox 10"/>
            <p:cNvSpPr txBox="1"/>
            <p:nvPr/>
          </p:nvSpPr>
          <p:spPr>
            <a:xfrm>
              <a:off x="0" y="9525"/>
              <a:ext cx="1327925" cy="1656937"/>
            </a:xfrm>
            <a:prstGeom prst="rect">
              <a:avLst/>
            </a:prstGeom>
          </p:spPr>
          <p:txBody>
            <a:bodyPr lIns="50800" tIns="50800" rIns="50800" bIns="50800" rtlCol="0" anchor="ctr"/>
            <a:lstStyle/>
            <a:p>
              <a:pPr algn="ctr">
                <a:lnSpc>
                  <a:spcPts val="2280"/>
                </a:lnSpc>
              </a:pPr>
              <a:endParaRPr/>
            </a:p>
          </p:txBody>
        </p:sp>
      </p:grpSp>
      <p:grpSp>
        <p:nvGrpSpPr>
          <p:cNvPr id="11" name="Group 11"/>
          <p:cNvGrpSpPr/>
          <p:nvPr/>
        </p:nvGrpSpPr>
        <p:grpSpPr>
          <a:xfrm>
            <a:off x="586294" y="4208275"/>
            <a:ext cx="3560655" cy="5254481"/>
            <a:chOff x="0" y="0"/>
            <a:chExt cx="858222" cy="1266484"/>
          </a:xfrm>
        </p:grpSpPr>
        <p:sp>
          <p:nvSpPr>
            <p:cNvPr id="12" name="Freeform 12"/>
            <p:cNvSpPr/>
            <p:nvPr/>
          </p:nvSpPr>
          <p:spPr>
            <a:xfrm>
              <a:off x="0" y="0"/>
              <a:ext cx="858222" cy="1266484"/>
            </a:xfrm>
            <a:custGeom>
              <a:avLst/>
              <a:gdLst/>
              <a:ahLst/>
              <a:cxnLst/>
              <a:rect l="l" t="t" r="r" b="b"/>
              <a:pathLst>
                <a:path w="858222" h="1266484">
                  <a:moveTo>
                    <a:pt x="50009" y="0"/>
                  </a:moveTo>
                  <a:lnTo>
                    <a:pt x="808213" y="0"/>
                  </a:lnTo>
                  <a:cubicBezTo>
                    <a:pt x="821477" y="0"/>
                    <a:pt x="834196" y="5269"/>
                    <a:pt x="843575" y="14647"/>
                  </a:cubicBezTo>
                  <a:cubicBezTo>
                    <a:pt x="852953" y="24026"/>
                    <a:pt x="858222" y="36746"/>
                    <a:pt x="858222" y="50009"/>
                  </a:cubicBezTo>
                  <a:lnTo>
                    <a:pt x="858222" y="1216475"/>
                  </a:lnTo>
                  <a:cubicBezTo>
                    <a:pt x="858222" y="1229738"/>
                    <a:pt x="852953" y="1242458"/>
                    <a:pt x="843575" y="1251837"/>
                  </a:cubicBezTo>
                  <a:cubicBezTo>
                    <a:pt x="834196" y="1261215"/>
                    <a:pt x="821477" y="1266484"/>
                    <a:pt x="808213" y="1266484"/>
                  </a:cubicBezTo>
                  <a:lnTo>
                    <a:pt x="50009" y="1266484"/>
                  </a:lnTo>
                  <a:cubicBezTo>
                    <a:pt x="36746" y="1266484"/>
                    <a:pt x="24026" y="1261215"/>
                    <a:pt x="14647" y="1251837"/>
                  </a:cubicBezTo>
                  <a:cubicBezTo>
                    <a:pt x="5269" y="1242458"/>
                    <a:pt x="0" y="1229738"/>
                    <a:pt x="0" y="1216475"/>
                  </a:cubicBezTo>
                  <a:lnTo>
                    <a:pt x="0" y="50009"/>
                  </a:lnTo>
                  <a:cubicBezTo>
                    <a:pt x="0" y="36746"/>
                    <a:pt x="5269" y="24026"/>
                    <a:pt x="14647" y="14647"/>
                  </a:cubicBezTo>
                  <a:cubicBezTo>
                    <a:pt x="24026" y="5269"/>
                    <a:pt x="36746" y="0"/>
                    <a:pt x="50009" y="0"/>
                  </a:cubicBezTo>
                  <a:close/>
                </a:path>
              </a:pathLst>
            </a:custGeom>
            <a:blipFill>
              <a:blip r:embed="rId2"/>
              <a:stretch>
                <a:fillRect l="-81173" r="-81173"/>
              </a:stretch>
            </a:blipFill>
          </p:spPr>
          <p:txBody>
            <a:bodyPr/>
            <a:lstStyle/>
            <a:p>
              <a:endParaRPr lang="en-US"/>
            </a:p>
          </p:txBody>
        </p:sp>
      </p:grpSp>
      <p:grpSp>
        <p:nvGrpSpPr>
          <p:cNvPr id="13" name="Group 13"/>
          <p:cNvGrpSpPr/>
          <p:nvPr/>
        </p:nvGrpSpPr>
        <p:grpSpPr>
          <a:xfrm>
            <a:off x="1467103" y="1028700"/>
            <a:ext cx="3560655" cy="5254481"/>
            <a:chOff x="0" y="0"/>
            <a:chExt cx="858222" cy="1266484"/>
          </a:xfrm>
        </p:grpSpPr>
        <p:sp>
          <p:nvSpPr>
            <p:cNvPr id="14" name="Freeform 14"/>
            <p:cNvSpPr/>
            <p:nvPr/>
          </p:nvSpPr>
          <p:spPr>
            <a:xfrm>
              <a:off x="0" y="0"/>
              <a:ext cx="858222" cy="1266484"/>
            </a:xfrm>
            <a:custGeom>
              <a:avLst/>
              <a:gdLst/>
              <a:ahLst/>
              <a:cxnLst/>
              <a:rect l="l" t="t" r="r" b="b"/>
              <a:pathLst>
                <a:path w="858222" h="1266484">
                  <a:moveTo>
                    <a:pt x="50009" y="0"/>
                  </a:moveTo>
                  <a:lnTo>
                    <a:pt x="808213" y="0"/>
                  </a:lnTo>
                  <a:cubicBezTo>
                    <a:pt x="821477" y="0"/>
                    <a:pt x="834196" y="5269"/>
                    <a:pt x="843575" y="14647"/>
                  </a:cubicBezTo>
                  <a:cubicBezTo>
                    <a:pt x="852953" y="24026"/>
                    <a:pt x="858222" y="36746"/>
                    <a:pt x="858222" y="50009"/>
                  </a:cubicBezTo>
                  <a:lnTo>
                    <a:pt x="858222" y="1216475"/>
                  </a:lnTo>
                  <a:cubicBezTo>
                    <a:pt x="858222" y="1229738"/>
                    <a:pt x="852953" y="1242458"/>
                    <a:pt x="843575" y="1251837"/>
                  </a:cubicBezTo>
                  <a:cubicBezTo>
                    <a:pt x="834196" y="1261215"/>
                    <a:pt x="821477" y="1266484"/>
                    <a:pt x="808213" y="1266484"/>
                  </a:cubicBezTo>
                  <a:lnTo>
                    <a:pt x="50009" y="1266484"/>
                  </a:lnTo>
                  <a:cubicBezTo>
                    <a:pt x="36746" y="1266484"/>
                    <a:pt x="24026" y="1261215"/>
                    <a:pt x="14647" y="1251837"/>
                  </a:cubicBezTo>
                  <a:cubicBezTo>
                    <a:pt x="5269" y="1242458"/>
                    <a:pt x="0" y="1229738"/>
                    <a:pt x="0" y="1216475"/>
                  </a:cubicBezTo>
                  <a:lnTo>
                    <a:pt x="0" y="50009"/>
                  </a:lnTo>
                  <a:cubicBezTo>
                    <a:pt x="0" y="36746"/>
                    <a:pt x="5269" y="24026"/>
                    <a:pt x="14647" y="14647"/>
                  </a:cubicBezTo>
                  <a:cubicBezTo>
                    <a:pt x="24026" y="5269"/>
                    <a:pt x="36746" y="0"/>
                    <a:pt x="50009" y="0"/>
                  </a:cubicBezTo>
                  <a:close/>
                </a:path>
              </a:pathLst>
            </a:custGeom>
            <a:blipFill>
              <a:blip r:embed="rId3"/>
              <a:stretch>
                <a:fillRect l="-70995" r="-50498"/>
              </a:stretch>
            </a:blipFill>
          </p:spPr>
          <p:txBody>
            <a:bodyPr/>
            <a:lstStyle/>
            <a:p>
              <a:endParaRPr lang="en-US"/>
            </a:p>
          </p:txBody>
        </p:sp>
      </p:grpSp>
      <p:sp>
        <p:nvSpPr>
          <p:cNvPr id="15" name="Freeform 15"/>
          <p:cNvSpPr/>
          <p:nvPr/>
        </p:nvSpPr>
        <p:spPr>
          <a:xfrm flipV="1">
            <a:off x="-303371" y="9335627"/>
            <a:ext cx="2996450" cy="951373"/>
          </a:xfrm>
          <a:custGeom>
            <a:avLst/>
            <a:gdLst/>
            <a:ahLst/>
            <a:cxnLst/>
            <a:rect l="l" t="t" r="r" b="b"/>
            <a:pathLst>
              <a:path w="2996450" h="951373">
                <a:moveTo>
                  <a:pt x="0" y="951373"/>
                </a:moveTo>
                <a:lnTo>
                  <a:pt x="2996450" y="951373"/>
                </a:lnTo>
                <a:lnTo>
                  <a:pt x="2996450" y="0"/>
                </a:lnTo>
                <a:lnTo>
                  <a:pt x="0" y="0"/>
                </a:lnTo>
                <a:lnTo>
                  <a:pt x="0" y="95137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5284140" y="1414821"/>
            <a:ext cx="12726842" cy="1935226"/>
          </a:xfrm>
          <a:prstGeom prst="rect">
            <a:avLst/>
          </a:prstGeom>
        </p:spPr>
        <p:txBody>
          <a:bodyPr wrap="square" lIns="0" tIns="0" rIns="0" bIns="0" rtlCol="0" anchor="t">
            <a:spAutoFit/>
          </a:bodyPr>
          <a:lstStyle/>
          <a:p>
            <a:pPr marL="0" lvl="0" indent="0" algn="ctr">
              <a:lnSpc>
                <a:spcPts val="7772"/>
              </a:lnSpc>
              <a:tabLst>
                <a:tab pos="2346325" algn="l"/>
              </a:tabLst>
            </a:pPr>
            <a:r>
              <a:rPr lang="en-US" sz="5800" b="1" dirty="0" err="1">
                <a:solidFill>
                  <a:srgbClr val="000000"/>
                </a:solidFill>
                <a:latin typeface="Be Vietnam Ultra-Bold"/>
                <a:ea typeface="Be Vietnam Ultra-Bold"/>
                <a:cs typeface="Be Vietnam Ultra-Bold"/>
                <a:sym typeface="Be Vietnam Ultra-Bold"/>
              </a:rPr>
              <a:t>Chủ</a:t>
            </a:r>
            <a:r>
              <a:rPr lang="en-US" sz="5800" b="1" dirty="0">
                <a:solidFill>
                  <a:srgbClr val="000000"/>
                </a:solidFill>
                <a:latin typeface="Be Vietnam Ultra-Bold"/>
                <a:ea typeface="Be Vietnam Ultra-Bold"/>
                <a:cs typeface="Be Vietnam Ultra-Bold"/>
                <a:sym typeface="Be Vietnam Ultra-Bold"/>
              </a:rPr>
              <a:t> </a:t>
            </a:r>
            <a:r>
              <a:rPr lang="en-US" sz="5800" b="1" err="1">
                <a:solidFill>
                  <a:srgbClr val="000000"/>
                </a:solidFill>
                <a:latin typeface="Be Vietnam Ultra-Bold"/>
                <a:ea typeface="Be Vietnam Ultra-Bold"/>
                <a:cs typeface="Be Vietnam Ultra-Bold"/>
                <a:sym typeface="Be Vietnam Ultra-Bold"/>
              </a:rPr>
              <a:t>đề</a:t>
            </a:r>
            <a:r>
              <a:rPr lang="en-US" sz="5800" b="1">
                <a:solidFill>
                  <a:srgbClr val="000000"/>
                </a:solidFill>
                <a:latin typeface="Be Vietnam Ultra-Bold"/>
                <a:ea typeface="Be Vietnam Ultra-Bold"/>
                <a:cs typeface="Be Vietnam Ultra-Bold"/>
                <a:sym typeface="Be Vietnam Ultra-Bold"/>
              </a:rPr>
              <a:t> 2: </a:t>
            </a:r>
            <a:r>
              <a:rPr lang="en-US" sz="5800" b="1" dirty="0" err="1">
                <a:solidFill>
                  <a:srgbClr val="000000"/>
                </a:solidFill>
                <a:latin typeface="Be Vietnam"/>
                <a:ea typeface="Be Vietnam"/>
                <a:cs typeface="Be Vietnam"/>
                <a:sym typeface="Be Vietnam"/>
              </a:rPr>
              <a:t>Thiết</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kế</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kiểm</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tra</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đánh</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giá</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hiệu</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quả</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với</a:t>
            </a:r>
            <a:r>
              <a:rPr lang="en-US" sz="5800" b="1" dirty="0">
                <a:solidFill>
                  <a:srgbClr val="000000"/>
                </a:solidFill>
                <a:latin typeface="Be Vietnam"/>
                <a:ea typeface="Be Vietnam"/>
                <a:cs typeface="Be Vietnam"/>
                <a:sym typeface="Be Vietnam"/>
              </a:rPr>
              <a:t> AI</a:t>
            </a:r>
          </a:p>
        </p:txBody>
      </p:sp>
      <p:sp>
        <p:nvSpPr>
          <p:cNvPr id="17" name="TextBox 17"/>
          <p:cNvSpPr txBox="1"/>
          <p:nvPr/>
        </p:nvSpPr>
        <p:spPr>
          <a:xfrm>
            <a:off x="5843764" y="3613422"/>
            <a:ext cx="11857942" cy="5965929"/>
          </a:xfrm>
          <a:prstGeom prst="rect">
            <a:avLst/>
          </a:prstGeom>
        </p:spPr>
        <p:txBody>
          <a:bodyPr wrap="square" lIns="0" tIns="0" rIns="0" bIns="0" rtlCol="0" anchor="t">
            <a:spAutoFit/>
          </a:bodyPr>
          <a:lstStyle/>
          <a:p>
            <a:pPr algn="just">
              <a:lnSpc>
                <a:spcPts val="4666"/>
              </a:lnSpc>
            </a:pPr>
            <a:r>
              <a:rPr lang="en-US" sz="3600" b="1">
                <a:solidFill>
                  <a:srgbClr val="000000"/>
                </a:solidFill>
                <a:latin typeface="Be Vietnam Ultra-Bold"/>
                <a:ea typeface="Be Vietnam Ultra-Bold"/>
                <a:cs typeface="Be Vietnam Ultra-Bold"/>
                <a:sym typeface="Be Vietnam Ultra-Bold"/>
              </a:rPr>
              <a:t>2.3. </a:t>
            </a:r>
            <a:r>
              <a:rPr lang="en-US" sz="3600" b="1" dirty="0">
                <a:solidFill>
                  <a:srgbClr val="000000"/>
                </a:solidFill>
                <a:latin typeface="Be Vietnam Ultra-Bold"/>
                <a:ea typeface="Be Vietnam Ultra-Bold"/>
                <a:cs typeface="Be Vietnam Ultra-Bold"/>
                <a:sym typeface="Be Vietnam Ultra-Bold"/>
              </a:rPr>
              <a:t>Công </a:t>
            </a:r>
            <a:r>
              <a:rPr lang="en-US" sz="3600" b="1" dirty="0" err="1">
                <a:solidFill>
                  <a:srgbClr val="000000"/>
                </a:solidFill>
                <a:latin typeface="Be Vietnam Ultra-Bold"/>
                <a:ea typeface="Be Vietnam Ultra-Bold"/>
                <a:cs typeface="Be Vietnam Ultra-Bold"/>
                <a:sym typeface="Be Vietnam Ultra-Bold"/>
              </a:rPr>
              <a:t>thức</a:t>
            </a:r>
            <a:r>
              <a:rPr lang="en-US" sz="3600" b="1" dirty="0">
                <a:solidFill>
                  <a:srgbClr val="000000"/>
                </a:solidFill>
                <a:latin typeface="Be Vietnam Ultra-Bold"/>
                <a:ea typeface="Be Vietnam Ultra-Bold"/>
                <a:cs typeface="Be Vietnam Ultra-Bold"/>
                <a:sym typeface="Be Vietnam Ultra-Bold"/>
              </a:rPr>
              <a:t> </a:t>
            </a:r>
            <a:r>
              <a:rPr lang="en-US" sz="3600" b="1" dirty="0" err="1">
                <a:solidFill>
                  <a:srgbClr val="000000"/>
                </a:solidFill>
                <a:latin typeface="Be Vietnam Ultra-Bold"/>
                <a:ea typeface="Be Vietnam Ultra-Bold"/>
                <a:cs typeface="Be Vietnam Ultra-Bold"/>
                <a:sym typeface="Be Vietnam Ultra-Bold"/>
              </a:rPr>
              <a:t>thiết</a:t>
            </a:r>
            <a:r>
              <a:rPr lang="en-US" sz="3600" b="1" dirty="0">
                <a:solidFill>
                  <a:srgbClr val="000000"/>
                </a:solidFill>
                <a:latin typeface="Be Vietnam Ultra-Bold"/>
                <a:ea typeface="Be Vietnam Ultra-Bold"/>
                <a:cs typeface="Be Vietnam Ultra-Bold"/>
                <a:sym typeface="Be Vietnam Ultra-Bold"/>
              </a:rPr>
              <a:t> </a:t>
            </a:r>
            <a:r>
              <a:rPr lang="en-US" sz="3600" b="1" dirty="0" err="1">
                <a:solidFill>
                  <a:srgbClr val="000000"/>
                </a:solidFill>
                <a:latin typeface="Be Vietnam Ultra-Bold"/>
                <a:ea typeface="Be Vietnam Ultra-Bold"/>
                <a:cs typeface="Be Vietnam Ultra-Bold"/>
                <a:sym typeface="Be Vietnam Ultra-Bold"/>
              </a:rPr>
              <a:t>kế</a:t>
            </a:r>
            <a:r>
              <a:rPr lang="en-US" sz="3600" b="1" dirty="0">
                <a:solidFill>
                  <a:srgbClr val="000000"/>
                </a:solidFill>
                <a:latin typeface="Be Vietnam Ultra-Bold"/>
                <a:ea typeface="Be Vietnam Ultra-Bold"/>
                <a:cs typeface="Be Vietnam Ultra-Bold"/>
                <a:sym typeface="Be Vietnam Ultra-Bold"/>
              </a:rPr>
              <a:t> </a:t>
            </a:r>
            <a:r>
              <a:rPr lang="en-US" sz="3600" b="1" dirty="0" err="1">
                <a:solidFill>
                  <a:srgbClr val="000000"/>
                </a:solidFill>
                <a:latin typeface="Be Vietnam Ultra-Bold"/>
                <a:ea typeface="Be Vietnam Ultra-Bold"/>
                <a:cs typeface="Be Vietnam Ultra-Bold"/>
                <a:sym typeface="Be Vietnam Ultra-Bold"/>
              </a:rPr>
              <a:t>đề</a:t>
            </a:r>
            <a:endParaRPr lang="en-US" sz="3600" b="1" dirty="0">
              <a:solidFill>
                <a:srgbClr val="000000"/>
              </a:solidFill>
              <a:latin typeface="Be Vietnam Ultra-Bold"/>
              <a:ea typeface="Be Vietnam Ultra-Bold"/>
              <a:cs typeface="Be Vietnam Ultra-Bold"/>
              <a:sym typeface="Be Vietnam Ultra-Bold"/>
            </a:endParaRPr>
          </a:p>
          <a:p>
            <a:pPr marL="530306" lvl="1" indent="-265153" algn="just">
              <a:lnSpc>
                <a:spcPts val="4666"/>
              </a:lnSpc>
              <a:buFont typeface="Arial"/>
              <a:buChar char="•"/>
            </a:pPr>
            <a:r>
              <a:rPr lang="en-US" sz="3600" dirty="0">
                <a:solidFill>
                  <a:srgbClr val="000000"/>
                </a:solidFill>
                <a:latin typeface="Be Vietnam"/>
                <a:ea typeface="Be Vietnam"/>
                <a:cs typeface="Be Vietnam"/>
                <a:sym typeface="Be Vietnam"/>
              </a:rPr>
              <a:t>Công </a:t>
            </a:r>
            <a:r>
              <a:rPr lang="en-US" sz="3600" dirty="0" err="1">
                <a:solidFill>
                  <a:srgbClr val="000000"/>
                </a:solidFill>
                <a:latin typeface="Be Vietnam"/>
                <a:ea typeface="Be Vietnam"/>
                <a:cs typeface="Be Vietnam"/>
                <a:sym typeface="Be Vietnam"/>
              </a:rPr>
              <a:t>thức</a:t>
            </a:r>
            <a:r>
              <a:rPr lang="en-US" sz="3600" dirty="0">
                <a:solidFill>
                  <a:srgbClr val="000000"/>
                </a:solidFill>
                <a:latin typeface="Be Vietnam"/>
                <a:ea typeface="Be Vietnam"/>
                <a:cs typeface="Be Vietnam"/>
                <a:sym typeface="Be Vietnam"/>
              </a:rPr>
              <a:t> 1 – Ma </a:t>
            </a:r>
            <a:r>
              <a:rPr lang="en-US" sz="3600" dirty="0" err="1">
                <a:solidFill>
                  <a:srgbClr val="000000"/>
                </a:solidFill>
                <a:latin typeface="Be Vietnam"/>
                <a:ea typeface="Be Vietnam"/>
                <a:cs typeface="Be Vietnam"/>
                <a:sym typeface="Be Vietnam"/>
              </a:rPr>
              <a:t>trận</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đề</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Tỉ</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lệ</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mức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độ</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nhận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thức</a:t>
            </a:r>
            <a:r>
              <a:rPr lang="en-US" sz="3600" u="none" strike="noStrike" dirty="0">
                <a:solidFill>
                  <a:srgbClr val="000000"/>
                </a:solidFill>
                <a:latin typeface="Be Vietnam"/>
                <a:ea typeface="Be Vietnam"/>
                <a:cs typeface="Be Vietnam"/>
                <a:sym typeface="Be Vietnam"/>
              </a:rPr>
              <a:t> (20% NB – 30% TH – 40% VD – 10% VDC), </a:t>
            </a:r>
            <a:r>
              <a:rPr lang="en-US" sz="3600" u="none" strike="noStrike" dirty="0" err="1">
                <a:solidFill>
                  <a:srgbClr val="000000"/>
                </a:solidFill>
                <a:latin typeface="Be Vietnam"/>
                <a:ea typeface="Be Vietnam"/>
                <a:cs typeface="Be Vietnam"/>
                <a:sym typeface="Be Vietnam"/>
              </a:rPr>
              <a:t>đa</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dạng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dạng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câu</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hỏi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kèm</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lời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giải</a:t>
            </a:r>
            <a:r>
              <a:rPr lang="en-US" sz="3600" u="none" strike="noStrike" dirty="0">
                <a:solidFill>
                  <a:srgbClr val="000000"/>
                </a:solidFill>
                <a:latin typeface="Be Vietnam"/>
                <a:ea typeface="Be Vietnam"/>
                <a:cs typeface="Be Vietnam"/>
                <a:sym typeface="Be Vietnam"/>
              </a:rPr>
              <a:t>.</a:t>
            </a:r>
          </a:p>
          <a:p>
            <a:pPr marL="530306" lvl="1" indent="-265153" algn="just">
              <a:lnSpc>
                <a:spcPts val="4666"/>
              </a:lnSpc>
              <a:buFont typeface="Arial"/>
              <a:buChar char="•"/>
            </a:pPr>
            <a:r>
              <a:rPr lang="en-US" sz="3600" u="none" strike="noStrike" dirty="0">
                <a:solidFill>
                  <a:srgbClr val="000000"/>
                </a:solidFill>
                <a:latin typeface="Be Vietnam"/>
                <a:ea typeface="Be Vietnam"/>
                <a:cs typeface="Be Vietnam"/>
                <a:sym typeface="Be Vietnam"/>
              </a:rPr>
              <a:t>Công </a:t>
            </a:r>
            <a:r>
              <a:rPr lang="en-US" sz="3600" u="none" strike="noStrike" dirty="0" err="1">
                <a:solidFill>
                  <a:srgbClr val="000000"/>
                </a:solidFill>
                <a:latin typeface="Be Vietnam"/>
                <a:ea typeface="Be Vietnam"/>
                <a:cs typeface="Be Vietnam"/>
                <a:sym typeface="Be Vietnam"/>
              </a:rPr>
              <a:t>thức</a:t>
            </a:r>
            <a:r>
              <a:rPr lang="en-US" sz="3600" u="none" strike="noStrike" dirty="0">
                <a:solidFill>
                  <a:srgbClr val="000000"/>
                </a:solidFill>
                <a:latin typeface="Be Vietnam"/>
                <a:ea typeface="Be Vietnam"/>
                <a:cs typeface="Be Vietnam"/>
                <a:sym typeface="Be Vietnam"/>
              </a:rPr>
              <a:t> 2 – </a:t>
            </a:r>
            <a:r>
              <a:rPr lang="en-US" sz="3600" u="none" strike="noStrike" dirty="0" err="1">
                <a:solidFill>
                  <a:srgbClr val="000000"/>
                </a:solidFill>
                <a:latin typeface="Be Vietnam"/>
                <a:ea typeface="Be Vietnam"/>
                <a:cs typeface="Be Vietnam"/>
                <a:sym typeface="Be Vietnam"/>
              </a:rPr>
              <a:t>Nhiều</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phiên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bản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đề</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Giữ</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cấu</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trúc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thay</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nội</a:t>
            </a:r>
            <a:r>
              <a:rPr lang="en-US" sz="3600" u="none" strike="noStrike" dirty="0">
                <a:solidFill>
                  <a:srgbClr val="000000"/>
                </a:solidFill>
                <a:latin typeface="Be Vietnam"/>
                <a:ea typeface="Be Vietnam"/>
                <a:cs typeface="Be Vietnam"/>
                <a:sym typeface="Be Vietnam"/>
              </a:rPr>
              <a:t> dung </a:t>
            </a:r>
            <a:r>
              <a:rPr lang="en-US" sz="3600" u="none" strike="noStrike" dirty="0" err="1">
                <a:solidFill>
                  <a:srgbClr val="000000"/>
                </a:solidFill>
                <a:latin typeface="Be Vietnam"/>
                <a:ea typeface="Be Vietnam"/>
                <a:cs typeface="Be Vietnam"/>
                <a:sym typeface="Be Vietnam"/>
              </a:rPr>
              <a:t>câu</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hỏi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để</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chống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gian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lận</a:t>
            </a:r>
            <a:r>
              <a:rPr lang="en-US" sz="3600" u="none" strike="noStrike" dirty="0">
                <a:solidFill>
                  <a:srgbClr val="000000"/>
                </a:solidFill>
                <a:latin typeface="Be Vietnam"/>
                <a:ea typeface="Be Vietnam"/>
                <a:cs typeface="Be Vietnam"/>
                <a:sym typeface="Be Vietnam"/>
              </a:rPr>
              <a:t>.</a:t>
            </a:r>
          </a:p>
          <a:p>
            <a:pPr marL="0" lvl="0" indent="0" algn="just">
              <a:lnSpc>
                <a:spcPts val="4666"/>
              </a:lnSpc>
            </a:pPr>
            <a:r>
              <a:rPr lang="en-US" sz="3600" b="1">
                <a:solidFill>
                  <a:srgbClr val="000000"/>
                </a:solidFill>
                <a:latin typeface="Be Vietnam Ultra-Bold"/>
                <a:ea typeface="Be Vietnam Ultra-Bold"/>
                <a:cs typeface="Be Vietnam Ultra-Bold"/>
                <a:sym typeface="Be Vietnam Ultra-Bold"/>
              </a:rPr>
              <a:t>2</a:t>
            </a:r>
            <a:r>
              <a:rPr lang="en-US" sz="3600" b="1" u="none" strike="noStrike">
                <a:solidFill>
                  <a:srgbClr val="000000"/>
                </a:solidFill>
                <a:latin typeface="Be Vietnam Ultra-Bold"/>
                <a:ea typeface="Be Vietnam Ultra-Bold"/>
                <a:cs typeface="Be Vietnam Ultra-Bold"/>
                <a:sym typeface="Be Vietnam Ultra-Bold"/>
              </a:rPr>
              <a:t>.4. </a:t>
            </a:r>
            <a:r>
              <a:rPr lang="en-US" sz="3600" b="1" u="none" strike="noStrike" dirty="0">
                <a:solidFill>
                  <a:srgbClr val="000000"/>
                </a:solidFill>
                <a:latin typeface="Be Vietnam Ultra-Bold"/>
                <a:ea typeface="Be Vietnam Ultra-Bold"/>
                <a:cs typeface="Be Vietnam Ultra-Bold"/>
                <a:sym typeface="Be Vietnam Ultra-Bold"/>
              </a:rPr>
              <a:t>Lợi </a:t>
            </a:r>
            <a:r>
              <a:rPr lang="en-US" sz="3600" b="1" u="none" strike="noStrike" dirty="0" err="1">
                <a:solidFill>
                  <a:srgbClr val="000000"/>
                </a:solidFill>
                <a:latin typeface="Be Vietnam Ultra-Bold"/>
                <a:ea typeface="Be Vietnam Ultra-Bold"/>
                <a:cs typeface="Be Vietnam Ultra-Bold"/>
                <a:sym typeface="Be Vietnam Ultra-Bold"/>
              </a:rPr>
              <a:t>ích</a:t>
            </a:r>
            <a:endParaRPr lang="en-US" sz="3600" b="1" u="none" strike="noStrike" dirty="0">
              <a:solidFill>
                <a:srgbClr val="000000"/>
              </a:solidFill>
              <a:latin typeface="Be Vietnam Ultra-Bold"/>
              <a:ea typeface="Be Vietnam Ultra-Bold"/>
              <a:cs typeface="Be Vietnam Ultra-Bold"/>
              <a:sym typeface="Be Vietnam Ultra-Bold"/>
            </a:endParaRPr>
          </a:p>
          <a:p>
            <a:pPr marL="530306" lvl="1" indent="-265153" algn="just">
              <a:lnSpc>
                <a:spcPts val="4666"/>
              </a:lnSpc>
              <a:buFont typeface="Arial"/>
              <a:buChar char="•"/>
            </a:pPr>
            <a:r>
              <a:rPr lang="en-US" sz="3600" u="none" strike="noStrike" dirty="0" err="1">
                <a:solidFill>
                  <a:srgbClr val="000000"/>
                </a:solidFill>
                <a:latin typeface="Be Vietnam"/>
                <a:ea typeface="Be Vietnam"/>
                <a:cs typeface="Be Vietnam"/>
                <a:sym typeface="Be Vietnam"/>
              </a:rPr>
              <a:t>Đề</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chuẩn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xác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cá</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nhân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hóa</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tiết</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kiệm</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thời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gian</a:t>
            </a:r>
            <a:r>
              <a:rPr lang="en-US" sz="3600" u="none" strike="noStrike" dirty="0">
                <a:solidFill>
                  <a:srgbClr val="000000"/>
                </a:solidFill>
                <a:latin typeface="Be Vietnam"/>
                <a:ea typeface="Be Vietnam"/>
                <a:cs typeface="Be Vietnam"/>
                <a:sym typeface="Be Vietnam"/>
              </a:rPr>
              <a:t>.</a:t>
            </a:r>
          </a:p>
          <a:p>
            <a:pPr marL="530306" lvl="1" indent="-265153" algn="just">
              <a:lnSpc>
                <a:spcPts val="4666"/>
              </a:lnSpc>
              <a:buFont typeface="Arial"/>
              <a:buChar char="•"/>
            </a:pPr>
            <a:r>
              <a:rPr lang="en-US" sz="3600" u="none" strike="noStrike" dirty="0" err="1">
                <a:solidFill>
                  <a:srgbClr val="000000"/>
                </a:solidFill>
                <a:latin typeface="Be Vietnam"/>
                <a:ea typeface="Be Vietnam"/>
                <a:cs typeface="Be Vietnam"/>
                <a:sym typeface="Be Vietnam"/>
              </a:rPr>
              <a:t>Đánh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giá</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khách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quan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phân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tích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dữ</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liệu</a:t>
            </a:r>
            <a:r>
              <a:rPr lang="en-US" sz="3600" u="none" strike="noStrike" dirty="0">
                <a:solidFill>
                  <a:srgbClr val="000000"/>
                </a:solidFill>
                <a:latin typeface="Be Vietnam"/>
                <a:ea typeface="Be Vietnam"/>
                <a:cs typeface="Be Vietnam"/>
                <a:sym typeface="Be Vietnam"/>
              </a:rPr>
              <a:t> → </a:t>
            </a:r>
            <a:r>
              <a:rPr lang="en-US" sz="3600" u="none" strike="noStrike" dirty="0" err="1">
                <a:solidFill>
                  <a:srgbClr val="000000"/>
                </a:solidFill>
                <a:latin typeface="Be Vietnam"/>
                <a:ea typeface="Be Vietnam"/>
                <a:cs typeface="Be Vietnam"/>
                <a:sym typeface="Be Vietnam"/>
              </a:rPr>
              <a:t>điều</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chỉnh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dạy</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học</a:t>
            </a:r>
            <a:r>
              <a:rPr lang="en-US" sz="3600" u="none" strike="noStrike" dirty="0">
                <a:solidFill>
                  <a:srgbClr val="000000"/>
                </a:solidFill>
                <a:latin typeface="Be Vietnam"/>
                <a:ea typeface="Be Vietnam"/>
                <a:cs typeface="Be Vietnam"/>
                <a:sym typeface="Be Vietnam"/>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1573" y="571500"/>
            <a:ext cx="3759028" cy="1109669"/>
            <a:chOff x="0" y="0"/>
            <a:chExt cx="471505" cy="210063"/>
          </a:xfrm>
        </p:grpSpPr>
        <p:sp>
          <p:nvSpPr>
            <p:cNvPr id="3" name="Freeform 3"/>
            <p:cNvSpPr/>
            <p:nvPr/>
          </p:nvSpPr>
          <p:spPr>
            <a:xfrm>
              <a:off x="0" y="0"/>
              <a:ext cx="471505" cy="210063"/>
            </a:xfrm>
            <a:custGeom>
              <a:avLst/>
              <a:gdLst/>
              <a:ahLst/>
              <a:cxnLst/>
              <a:rect l="l" t="t" r="r" b="b"/>
              <a:pathLst>
                <a:path w="471505" h="210063">
                  <a:moveTo>
                    <a:pt x="105031" y="0"/>
                  </a:moveTo>
                  <a:lnTo>
                    <a:pt x="366473" y="0"/>
                  </a:lnTo>
                  <a:cubicBezTo>
                    <a:pt x="394329" y="0"/>
                    <a:pt x="421044" y="11066"/>
                    <a:pt x="440742" y="30763"/>
                  </a:cubicBezTo>
                  <a:cubicBezTo>
                    <a:pt x="460439" y="50460"/>
                    <a:pt x="471505" y="77175"/>
                    <a:pt x="471505" y="105031"/>
                  </a:cubicBezTo>
                  <a:lnTo>
                    <a:pt x="471505" y="105031"/>
                  </a:lnTo>
                  <a:cubicBezTo>
                    <a:pt x="471505" y="132887"/>
                    <a:pt x="460439" y="159603"/>
                    <a:pt x="440742" y="179300"/>
                  </a:cubicBezTo>
                  <a:cubicBezTo>
                    <a:pt x="421044" y="198997"/>
                    <a:pt x="394329" y="210063"/>
                    <a:pt x="366473" y="210063"/>
                  </a:cubicBezTo>
                  <a:lnTo>
                    <a:pt x="105031" y="210063"/>
                  </a:lnTo>
                  <a:cubicBezTo>
                    <a:pt x="77175" y="210063"/>
                    <a:pt x="50460" y="198997"/>
                    <a:pt x="30763" y="179300"/>
                  </a:cubicBezTo>
                  <a:cubicBezTo>
                    <a:pt x="11066" y="159603"/>
                    <a:pt x="0" y="132887"/>
                    <a:pt x="0" y="105031"/>
                  </a:cubicBezTo>
                  <a:lnTo>
                    <a:pt x="0" y="105031"/>
                  </a:lnTo>
                  <a:cubicBezTo>
                    <a:pt x="0" y="77175"/>
                    <a:pt x="11066" y="50460"/>
                    <a:pt x="30763" y="30763"/>
                  </a:cubicBezTo>
                  <a:cubicBezTo>
                    <a:pt x="50460" y="11066"/>
                    <a:pt x="77175" y="0"/>
                    <a:pt x="105031" y="0"/>
                  </a:cubicBezTo>
                  <a:close/>
                </a:path>
              </a:pathLst>
            </a:custGeom>
            <a:solidFill>
              <a:srgbClr val="D0E2EC"/>
            </a:solidFill>
          </p:spPr>
          <p:txBody>
            <a:bodyPr/>
            <a:lstStyle/>
            <a:p>
              <a:endParaRPr lang="en-US"/>
            </a:p>
          </p:txBody>
        </p:sp>
        <p:sp>
          <p:nvSpPr>
            <p:cNvPr id="4" name="TextBox 4"/>
            <p:cNvSpPr txBox="1"/>
            <p:nvPr/>
          </p:nvSpPr>
          <p:spPr>
            <a:xfrm>
              <a:off x="0" y="9525"/>
              <a:ext cx="471505" cy="200538"/>
            </a:xfrm>
            <a:prstGeom prst="rect">
              <a:avLst/>
            </a:prstGeom>
          </p:spPr>
          <p:txBody>
            <a:bodyPr lIns="50800" tIns="50800" rIns="50800" bIns="50800" rtlCol="0" anchor="ctr"/>
            <a:lstStyle/>
            <a:p>
              <a:pPr algn="ctr">
                <a:lnSpc>
                  <a:spcPts val="2280"/>
                </a:lnSpc>
              </a:pPr>
              <a:endParaRPr/>
            </a:p>
          </p:txBody>
        </p:sp>
      </p:grpSp>
      <p:sp>
        <p:nvSpPr>
          <p:cNvPr id="5" name="Freeform 5"/>
          <p:cNvSpPr/>
          <p:nvPr/>
        </p:nvSpPr>
        <p:spPr>
          <a:xfrm>
            <a:off x="639994" y="3601084"/>
            <a:ext cx="4704115" cy="4704115"/>
          </a:xfrm>
          <a:custGeom>
            <a:avLst/>
            <a:gdLst/>
            <a:ahLst/>
            <a:cxnLst/>
            <a:rect l="l" t="t" r="r" b="b"/>
            <a:pathLst>
              <a:path w="4704115" h="4704115">
                <a:moveTo>
                  <a:pt x="0" y="0"/>
                </a:moveTo>
                <a:lnTo>
                  <a:pt x="4704115" y="0"/>
                </a:lnTo>
                <a:lnTo>
                  <a:pt x="4704115" y="4704115"/>
                </a:lnTo>
                <a:lnTo>
                  <a:pt x="0" y="4704115"/>
                </a:lnTo>
                <a:lnTo>
                  <a:pt x="0" y="0"/>
                </a:lnTo>
                <a:close/>
              </a:path>
            </a:pathLst>
          </a:custGeom>
          <a:blipFill>
            <a:blip r:embed="rId2"/>
            <a:stretch>
              <a:fillRect/>
            </a:stretch>
          </a:blipFill>
        </p:spPr>
        <p:txBody>
          <a:bodyPr/>
          <a:lstStyle/>
          <a:p>
            <a:endParaRPr lang="en-US"/>
          </a:p>
        </p:txBody>
      </p:sp>
      <p:sp>
        <p:nvSpPr>
          <p:cNvPr id="6" name="Freeform 6"/>
          <p:cNvSpPr/>
          <p:nvPr/>
        </p:nvSpPr>
        <p:spPr>
          <a:xfrm>
            <a:off x="6130314" y="3601084"/>
            <a:ext cx="5022439" cy="4704115"/>
          </a:xfrm>
          <a:custGeom>
            <a:avLst/>
            <a:gdLst/>
            <a:ahLst/>
            <a:cxnLst/>
            <a:rect l="l" t="t" r="r" b="b"/>
            <a:pathLst>
              <a:path w="5022439" h="4704115">
                <a:moveTo>
                  <a:pt x="0" y="0"/>
                </a:moveTo>
                <a:lnTo>
                  <a:pt x="5022439" y="0"/>
                </a:lnTo>
                <a:lnTo>
                  <a:pt x="5022439" y="4704115"/>
                </a:lnTo>
                <a:lnTo>
                  <a:pt x="0" y="4704115"/>
                </a:lnTo>
                <a:lnTo>
                  <a:pt x="0" y="0"/>
                </a:lnTo>
                <a:close/>
              </a:path>
            </a:pathLst>
          </a:custGeom>
          <a:blipFill>
            <a:blip r:embed="rId3"/>
            <a:stretch>
              <a:fillRect/>
            </a:stretch>
          </a:blipFill>
        </p:spPr>
        <p:txBody>
          <a:bodyPr/>
          <a:lstStyle/>
          <a:p>
            <a:endParaRPr lang="en-US"/>
          </a:p>
        </p:txBody>
      </p:sp>
      <p:sp>
        <p:nvSpPr>
          <p:cNvPr id="7" name="Freeform 7"/>
          <p:cNvSpPr/>
          <p:nvPr/>
        </p:nvSpPr>
        <p:spPr>
          <a:xfrm>
            <a:off x="11943328" y="3601084"/>
            <a:ext cx="5418032" cy="4704115"/>
          </a:xfrm>
          <a:custGeom>
            <a:avLst/>
            <a:gdLst/>
            <a:ahLst/>
            <a:cxnLst/>
            <a:rect l="l" t="t" r="r" b="b"/>
            <a:pathLst>
              <a:path w="5418032" h="4704115">
                <a:moveTo>
                  <a:pt x="0" y="0"/>
                </a:moveTo>
                <a:lnTo>
                  <a:pt x="5418032" y="0"/>
                </a:lnTo>
                <a:lnTo>
                  <a:pt x="5418032" y="4704115"/>
                </a:lnTo>
                <a:lnTo>
                  <a:pt x="0" y="4704115"/>
                </a:lnTo>
                <a:lnTo>
                  <a:pt x="0" y="0"/>
                </a:lnTo>
                <a:close/>
              </a:path>
            </a:pathLst>
          </a:custGeom>
          <a:blipFill>
            <a:blip r:embed="rId4"/>
            <a:stretch>
              <a:fillRect l="-107014" t="-32627"/>
            </a:stretch>
          </a:blipFill>
        </p:spPr>
        <p:txBody>
          <a:bodyPr/>
          <a:lstStyle/>
          <a:p>
            <a:endParaRPr lang="en-US"/>
          </a:p>
        </p:txBody>
      </p:sp>
      <p:sp>
        <p:nvSpPr>
          <p:cNvPr id="8" name="TextBox 8"/>
          <p:cNvSpPr txBox="1"/>
          <p:nvPr/>
        </p:nvSpPr>
        <p:spPr>
          <a:xfrm>
            <a:off x="639994" y="653843"/>
            <a:ext cx="17008013" cy="1935172"/>
          </a:xfrm>
          <a:prstGeom prst="rect">
            <a:avLst/>
          </a:prstGeom>
        </p:spPr>
        <p:txBody>
          <a:bodyPr lIns="0" tIns="0" rIns="0" bIns="0" rtlCol="0" anchor="t">
            <a:spAutoFit/>
          </a:bodyPr>
          <a:lstStyle/>
          <a:p>
            <a:pPr marL="0" lvl="0" indent="0" algn="ctr">
              <a:lnSpc>
                <a:spcPts val="7772"/>
              </a:lnSpc>
            </a:pPr>
            <a:r>
              <a:rPr lang="en-US" sz="5800" b="1" dirty="0" err="1">
                <a:solidFill>
                  <a:srgbClr val="000000"/>
                </a:solidFill>
                <a:latin typeface="Be Vietnam Ultra-Bold"/>
                <a:ea typeface="Be Vietnam Ultra-Bold"/>
                <a:cs typeface="Be Vietnam Ultra-Bold"/>
                <a:sym typeface="Be Vietnam Ultra-Bold"/>
              </a:rPr>
              <a:t>Chủ</a:t>
            </a:r>
            <a:r>
              <a:rPr lang="en-US" sz="5800" b="1" dirty="0">
                <a:solidFill>
                  <a:srgbClr val="000000"/>
                </a:solidFill>
                <a:latin typeface="Be Vietnam Ultra-Bold"/>
                <a:ea typeface="Be Vietnam Ultra-Bold"/>
                <a:cs typeface="Be Vietnam Ultra-Bold"/>
                <a:sym typeface="Be Vietnam Ultra-Bold"/>
              </a:rPr>
              <a:t> </a:t>
            </a:r>
            <a:r>
              <a:rPr lang="en-US" sz="5800" b="1" err="1">
                <a:solidFill>
                  <a:srgbClr val="000000"/>
                </a:solidFill>
                <a:latin typeface="Be Vietnam Ultra-Bold"/>
                <a:ea typeface="Be Vietnam Ultra-Bold"/>
                <a:cs typeface="Be Vietnam Ultra-Bold"/>
                <a:sym typeface="Be Vietnam Ultra-Bold"/>
              </a:rPr>
              <a:t>đề</a:t>
            </a:r>
            <a:r>
              <a:rPr lang="en-US" sz="5800" b="1">
                <a:solidFill>
                  <a:srgbClr val="000000"/>
                </a:solidFill>
                <a:latin typeface="Be Vietnam Ultra-Bold"/>
                <a:ea typeface="Be Vietnam Ultra-Bold"/>
                <a:cs typeface="Be Vietnam Ultra-Bold"/>
                <a:sym typeface="Be Vietnam Ultra-Bold"/>
              </a:rPr>
              <a:t> 3: </a:t>
            </a:r>
            <a:r>
              <a:rPr lang="en-US" sz="5800" b="1" dirty="0" err="1">
                <a:solidFill>
                  <a:srgbClr val="000000"/>
                </a:solidFill>
                <a:latin typeface="Be Vietnam"/>
                <a:ea typeface="Be Vietnam"/>
                <a:cs typeface="Be Vietnam"/>
                <a:sym typeface="Be Vietnam"/>
              </a:rPr>
              <a:t>Ứng</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dụng</a:t>
            </a:r>
            <a:r>
              <a:rPr lang="en-US" sz="5800" b="1" dirty="0">
                <a:solidFill>
                  <a:srgbClr val="000000"/>
                </a:solidFill>
                <a:latin typeface="Be Vietnam"/>
                <a:ea typeface="Be Vietnam"/>
                <a:cs typeface="Be Vietnam"/>
                <a:sym typeface="Be Vietnam"/>
              </a:rPr>
              <a:t> AI </a:t>
            </a:r>
            <a:r>
              <a:rPr lang="en-US" sz="5800" b="1" dirty="0" err="1">
                <a:solidFill>
                  <a:srgbClr val="000000"/>
                </a:solidFill>
                <a:latin typeface="Be Vietnam"/>
                <a:ea typeface="Be Vietnam"/>
                <a:cs typeface="Be Vietnam"/>
                <a:sym typeface="Be Vietnam"/>
              </a:rPr>
              <a:t>tạo</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sản</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phẩm</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học</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tập</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sáng</a:t>
            </a:r>
            <a:r>
              <a:rPr lang="en-US" sz="5800" b="1" dirty="0">
                <a:solidFill>
                  <a:srgbClr val="000000"/>
                </a:solidFill>
                <a:latin typeface="Be Vietnam"/>
                <a:ea typeface="Be Vietnam"/>
                <a:cs typeface="Be Vietnam"/>
                <a:sym typeface="Be Vietnam"/>
              </a:rPr>
              <a:t> </a:t>
            </a:r>
            <a:r>
              <a:rPr lang="en-US" sz="5800" b="1" dirty="0" err="1">
                <a:solidFill>
                  <a:srgbClr val="000000"/>
                </a:solidFill>
                <a:latin typeface="Be Vietnam"/>
                <a:ea typeface="Be Vietnam"/>
                <a:cs typeface="Be Vietnam"/>
                <a:sym typeface="Be Vietnam"/>
              </a:rPr>
              <a:t>tạo</a:t>
            </a:r>
            <a:endParaRPr lang="en-US" sz="5800" b="1" dirty="0">
              <a:solidFill>
                <a:srgbClr val="000000"/>
              </a:solidFill>
              <a:latin typeface="Be Vietnam"/>
              <a:ea typeface="Be Vietnam"/>
              <a:cs typeface="Be Vietnam"/>
              <a:sym typeface="Be Vietnam"/>
            </a:endParaRPr>
          </a:p>
        </p:txBody>
      </p:sp>
      <p:sp>
        <p:nvSpPr>
          <p:cNvPr id="9" name="TextBox 9"/>
          <p:cNvSpPr txBox="1"/>
          <p:nvPr/>
        </p:nvSpPr>
        <p:spPr>
          <a:xfrm>
            <a:off x="1538546" y="8510826"/>
            <a:ext cx="2586541" cy="1124718"/>
          </a:xfrm>
          <a:prstGeom prst="rect">
            <a:avLst/>
          </a:prstGeom>
        </p:spPr>
        <p:txBody>
          <a:bodyPr lIns="0" tIns="0" rIns="0" bIns="0" rtlCol="0" anchor="t">
            <a:spAutoFit/>
          </a:bodyPr>
          <a:lstStyle/>
          <a:p>
            <a:pPr algn="ctr">
              <a:lnSpc>
                <a:spcPts val="4666"/>
              </a:lnSpc>
            </a:pPr>
            <a:r>
              <a:rPr lang="en-US" sz="2456" b="1">
                <a:solidFill>
                  <a:srgbClr val="000000"/>
                </a:solidFill>
                <a:latin typeface="Be Vietnam Ultra-Bold"/>
                <a:ea typeface="Be Vietnam Ultra-Bold"/>
                <a:cs typeface="Be Vietnam Ultra-Bold"/>
                <a:sym typeface="Be Vietnam Ultra-Bold"/>
              </a:rPr>
              <a:t>Dùng AI để tạo tranh vẽ</a:t>
            </a:r>
          </a:p>
        </p:txBody>
      </p:sp>
      <p:sp>
        <p:nvSpPr>
          <p:cNvPr id="10" name="TextBox 10"/>
          <p:cNvSpPr txBox="1"/>
          <p:nvPr/>
        </p:nvSpPr>
        <p:spPr>
          <a:xfrm>
            <a:off x="7129756" y="8510826"/>
            <a:ext cx="3023554" cy="1124718"/>
          </a:xfrm>
          <a:prstGeom prst="rect">
            <a:avLst/>
          </a:prstGeom>
        </p:spPr>
        <p:txBody>
          <a:bodyPr lIns="0" tIns="0" rIns="0" bIns="0" rtlCol="0" anchor="t">
            <a:spAutoFit/>
          </a:bodyPr>
          <a:lstStyle/>
          <a:p>
            <a:pPr algn="ctr">
              <a:lnSpc>
                <a:spcPts val="4666"/>
              </a:lnSpc>
            </a:pPr>
            <a:r>
              <a:rPr lang="en-US" sz="2456" b="1">
                <a:solidFill>
                  <a:srgbClr val="000000"/>
                </a:solidFill>
                <a:latin typeface="Be Vietnam Ultra-Bold"/>
                <a:ea typeface="Be Vietnam Ultra-Bold"/>
                <a:cs typeface="Be Vietnam Ultra-Bold"/>
                <a:sym typeface="Be Vietnam Ultra-Bold"/>
              </a:rPr>
              <a:t>Dùng AI để tạo truyện tranh</a:t>
            </a:r>
          </a:p>
        </p:txBody>
      </p:sp>
      <p:sp>
        <p:nvSpPr>
          <p:cNvPr id="11" name="TextBox 11"/>
          <p:cNvSpPr txBox="1"/>
          <p:nvPr/>
        </p:nvSpPr>
        <p:spPr>
          <a:xfrm>
            <a:off x="13140567" y="8510826"/>
            <a:ext cx="3023554" cy="1124718"/>
          </a:xfrm>
          <a:prstGeom prst="rect">
            <a:avLst/>
          </a:prstGeom>
        </p:spPr>
        <p:txBody>
          <a:bodyPr lIns="0" tIns="0" rIns="0" bIns="0" rtlCol="0" anchor="t">
            <a:spAutoFit/>
          </a:bodyPr>
          <a:lstStyle/>
          <a:p>
            <a:pPr algn="ctr">
              <a:lnSpc>
                <a:spcPts val="4666"/>
              </a:lnSpc>
            </a:pPr>
            <a:r>
              <a:rPr lang="en-US" sz="2456" b="1">
                <a:solidFill>
                  <a:srgbClr val="000000"/>
                </a:solidFill>
                <a:latin typeface="Be Vietnam Ultra-Bold"/>
                <a:ea typeface="Be Vietnam Ultra-Bold"/>
                <a:cs typeface="Be Vietnam Ultra-Bold"/>
                <a:sym typeface="Be Vietnam Ultra-Bold"/>
              </a:rPr>
              <a:t>Dùng AI để tạo video hoạt hình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F5F793-DC9C-97E1-C437-BFD1A5DE478A}"/>
              </a:ext>
            </a:extLst>
          </p:cNvPr>
          <p:cNvSpPr txBox="1"/>
          <p:nvPr/>
        </p:nvSpPr>
        <p:spPr>
          <a:xfrm>
            <a:off x="533400" y="495300"/>
            <a:ext cx="9144000" cy="8956298"/>
          </a:xfrm>
          <a:prstGeom prst="rect">
            <a:avLst/>
          </a:prstGeom>
          <a:noFill/>
        </p:spPr>
        <p:txBody>
          <a:bodyPr wrap="square">
            <a:spAutoFit/>
          </a:bodyPr>
          <a:lstStyle/>
          <a:p>
            <a:pPr algn="ctr"/>
            <a:r>
              <a:rPr lang="en-US" sz="280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HƯỚNG DẪN TẠO LÔ GÔ </a:t>
            </a:r>
            <a:r>
              <a:rPr lang="vi-VN" sz="3200" b="1">
                <a:latin typeface="Times New Roman" panose="02020603050405020304" pitchFamily="18" charset="0"/>
                <a:cs typeface="Times New Roman" panose="02020603050405020304" pitchFamily="18" charset="0"/>
              </a:rPr>
              <a:t>ẢNH LỚP  BẰNG CHAT GPT</a:t>
            </a:r>
          </a:p>
          <a:p>
            <a:pPr algn="just"/>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Bước 1: Vào chatGPT</a:t>
            </a:r>
          </a:p>
          <a:p>
            <a:pPr algn="just"/>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Bước 2: Copy câu lệnh bên dưới dán vào ChatGPT (tự thay đổi lại tên chữ cái, màu sắc, …………..) </a:t>
            </a:r>
          </a:p>
          <a:p>
            <a:pPr algn="just"/>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Bước 3: Bấm gửi và chờ kết quả.</a:t>
            </a:r>
          </a:p>
          <a:p>
            <a:pPr algn="just"/>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𝐏𝐫𝐨𝐦𝐩𝐭 </a:t>
            </a:r>
            <a:r>
              <a:rPr lang="vi-VN" sz="3200" b="1">
                <a:latin typeface="Times New Roman" panose="02020603050405020304" pitchFamily="18" charset="0"/>
                <a:cs typeface="Times New Roman" panose="02020603050405020304" pitchFamily="18" charset="0"/>
              </a:rPr>
              <a:t>𝐜âu lệnh</a:t>
            </a:r>
            <a:r>
              <a:rPr lang="vi-VN" sz="3200">
                <a:latin typeface="Times New Roman" panose="02020603050405020304" pitchFamily="18" charset="0"/>
                <a:cs typeface="Times New Roman" panose="02020603050405020304" pitchFamily="18" charset="0"/>
              </a:rPr>
              <a:t>: Tạo hình minh họa phong cách hoạt hình dễ thương, bố cục hình tròn nền màu xanh nhạt. Ở giữa là một cô giáo người Việt Nam tóc dài, mặc áo dài trắng, khuôn mặt tươi cười, đang dắt tay </a:t>
            </a:r>
            <a:r>
              <a:rPr lang="en-US" sz="3200">
                <a:latin typeface="Times New Roman" panose="02020603050405020304" pitchFamily="18" charset="0"/>
                <a:cs typeface="Times New Roman" panose="02020603050405020304" pitchFamily="18" charset="0"/>
              </a:rPr>
              <a:t>2</a:t>
            </a:r>
            <a:r>
              <a:rPr lang="vi-VN" sz="3200">
                <a:latin typeface="Times New Roman" panose="02020603050405020304" pitchFamily="18" charset="0"/>
                <a:cs typeface="Times New Roman" panose="02020603050405020304" pitchFamily="18" charset="0"/>
              </a:rPr>
              <a:t> bé trai và </a:t>
            </a:r>
            <a:r>
              <a:rPr lang="en-US" sz="3200">
                <a:latin typeface="Times New Roman" panose="02020603050405020304" pitchFamily="18" charset="0"/>
                <a:cs typeface="Times New Roman" panose="02020603050405020304" pitchFamily="18" charset="0"/>
              </a:rPr>
              <a:t>2</a:t>
            </a:r>
            <a:r>
              <a:rPr lang="vi-VN" sz="3200">
                <a:latin typeface="Times New Roman" panose="02020603050405020304" pitchFamily="18" charset="0"/>
                <a:cs typeface="Times New Roman" panose="02020603050405020304" pitchFamily="18" charset="0"/>
              </a:rPr>
              <a:t> bé gái mặc đồng phục tiểu học (áo trắng, quần/váy xanh, đeo ba lô đỏ) - Cô giáo đứng ở trung tâm, các bé đứng hai bên.Phía trên có chữ “TEAM </a:t>
            </a:r>
            <a:r>
              <a:rPr lang="en-US" sz="3200">
                <a:latin typeface="Times New Roman" panose="02020603050405020304" pitchFamily="18" charset="0"/>
                <a:cs typeface="Times New Roman" panose="02020603050405020304" pitchFamily="18" charset="0"/>
              </a:rPr>
              <a:t>5D</a:t>
            </a:r>
            <a:r>
              <a:rPr lang="vi-VN" sz="3200">
                <a:latin typeface="Times New Roman" panose="02020603050405020304" pitchFamily="18" charset="0"/>
                <a:cs typeface="Times New Roman" panose="02020603050405020304" pitchFamily="18" charset="0"/>
              </a:rPr>
              <a:t> ” nổi bật.- Phía dưới có dải màu xanh đậm với chữ “CÔ T</a:t>
            </a:r>
            <a:r>
              <a:rPr lang="en-US" sz="3200">
                <a:latin typeface="Times New Roman" panose="02020603050405020304" pitchFamily="18" charset="0"/>
                <a:cs typeface="Times New Roman" panose="02020603050405020304" pitchFamily="18" charset="0"/>
              </a:rPr>
              <a:t>RANG</a:t>
            </a:r>
            <a:r>
              <a:rPr lang="vi-VN" sz="3200">
                <a:latin typeface="Times New Roman" panose="02020603050405020304" pitchFamily="18" charset="0"/>
                <a:cs typeface="Times New Roman" panose="02020603050405020304" pitchFamily="18" charset="0"/>
              </a:rPr>
              <a:t>” in hoa trắng. Bên trái có biểu tượng cuộn giấy khen và năm “2025”. Bên phải có mũ tốt nghiệp và năm “2026”. Phong cách minh họa dễ thương, tươi sáng, đầy năng lượng tích cực.</a:t>
            </a:r>
            <a:endParaRPr lang="en-US" sz="3200" dirty="0">
              <a:latin typeface="Times New Roman" panose="02020603050405020304" pitchFamily="18" charset="0"/>
              <a:cs typeface="Times New Roman" panose="02020603050405020304" pitchFamily="18" charset="0"/>
            </a:endParaRPr>
          </a:p>
        </p:txBody>
      </p:sp>
      <p:pic>
        <p:nvPicPr>
          <p:cNvPr id="4" name="Picture 3" descr="A cartoon of a person and several children&#10;&#10;AI-generated content may be incorrect.">
            <a:extLst>
              <a:ext uri="{FF2B5EF4-FFF2-40B4-BE49-F238E27FC236}">
                <a16:creationId xmlns:a16="http://schemas.microsoft.com/office/drawing/2014/main" id="{54234E0F-1C8E-7E9E-130A-43F31B9523E7}"/>
              </a:ext>
            </a:extLst>
          </p:cNvPr>
          <p:cNvPicPr>
            <a:picLocks noChangeAspect="1"/>
          </p:cNvPicPr>
          <p:nvPr/>
        </p:nvPicPr>
        <p:blipFill>
          <a:blip r:embed="rId2"/>
          <a:stretch>
            <a:fillRect/>
          </a:stretch>
        </p:blipFill>
        <p:spPr>
          <a:xfrm>
            <a:off x="9829800" y="15240"/>
            <a:ext cx="5486400" cy="5128260"/>
          </a:xfrm>
          <a:prstGeom prst="rect">
            <a:avLst/>
          </a:prstGeom>
        </p:spPr>
      </p:pic>
      <p:pic>
        <p:nvPicPr>
          <p:cNvPr id="8" name="Picture 7" descr="A cartoon of a person and several children&#10;&#10;AI-generated content may be incorrect.">
            <a:extLst>
              <a:ext uri="{FF2B5EF4-FFF2-40B4-BE49-F238E27FC236}">
                <a16:creationId xmlns:a16="http://schemas.microsoft.com/office/drawing/2014/main" id="{FE4F8A5B-2B56-62A4-0A9E-0DD59922B0FD}"/>
              </a:ext>
            </a:extLst>
          </p:cNvPr>
          <p:cNvPicPr>
            <a:picLocks noChangeAspect="1"/>
          </p:cNvPicPr>
          <p:nvPr/>
        </p:nvPicPr>
        <p:blipFill>
          <a:blip r:embed="rId3"/>
          <a:stretch>
            <a:fillRect/>
          </a:stretch>
        </p:blipFill>
        <p:spPr>
          <a:xfrm>
            <a:off x="12458700" y="5524500"/>
            <a:ext cx="5715000" cy="4777740"/>
          </a:xfrm>
          <a:prstGeom prst="rect">
            <a:avLst/>
          </a:prstGeom>
        </p:spPr>
      </p:pic>
    </p:spTree>
    <p:extLst>
      <p:ext uri="{BB962C8B-B14F-4D97-AF65-F5344CB8AC3E}">
        <p14:creationId xmlns:p14="http://schemas.microsoft.com/office/powerpoint/2010/main" val="2477168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532255"/>
            <a:ext cx="18288000" cy="4754745"/>
            <a:chOff x="0" y="0"/>
            <a:chExt cx="4816593" cy="1252278"/>
          </a:xfrm>
        </p:grpSpPr>
        <p:sp>
          <p:nvSpPr>
            <p:cNvPr id="3" name="Freeform 3"/>
            <p:cNvSpPr/>
            <p:nvPr/>
          </p:nvSpPr>
          <p:spPr>
            <a:xfrm>
              <a:off x="0" y="0"/>
              <a:ext cx="4816592" cy="1252278"/>
            </a:xfrm>
            <a:custGeom>
              <a:avLst/>
              <a:gdLst/>
              <a:ahLst/>
              <a:cxnLst/>
              <a:rect l="l" t="t" r="r" b="b"/>
              <a:pathLst>
                <a:path w="4816592" h="1252278">
                  <a:moveTo>
                    <a:pt x="0" y="0"/>
                  </a:moveTo>
                  <a:lnTo>
                    <a:pt x="4816592" y="0"/>
                  </a:lnTo>
                  <a:lnTo>
                    <a:pt x="4816592" y="1252278"/>
                  </a:lnTo>
                  <a:lnTo>
                    <a:pt x="0" y="1252278"/>
                  </a:lnTo>
                  <a:close/>
                </a:path>
              </a:pathLst>
            </a:custGeom>
            <a:solidFill>
              <a:srgbClr val="D0E2EC"/>
            </a:solidFill>
          </p:spPr>
          <p:txBody>
            <a:bodyPr/>
            <a:lstStyle/>
            <a:p>
              <a:endParaRPr lang="en-US"/>
            </a:p>
          </p:txBody>
        </p:sp>
        <p:sp>
          <p:nvSpPr>
            <p:cNvPr id="4" name="TextBox 4"/>
            <p:cNvSpPr txBox="1"/>
            <p:nvPr/>
          </p:nvSpPr>
          <p:spPr>
            <a:xfrm>
              <a:off x="0" y="9525"/>
              <a:ext cx="4816593" cy="1242753"/>
            </a:xfrm>
            <a:prstGeom prst="rect">
              <a:avLst/>
            </a:prstGeom>
          </p:spPr>
          <p:txBody>
            <a:bodyPr lIns="50800" tIns="50800" rIns="50800" bIns="50800" rtlCol="0" anchor="ctr"/>
            <a:lstStyle/>
            <a:p>
              <a:pPr algn="ctr">
                <a:lnSpc>
                  <a:spcPts val="2280"/>
                </a:lnSpc>
              </a:pPr>
              <a:endParaRPr/>
            </a:p>
          </p:txBody>
        </p:sp>
      </p:grpSp>
      <p:grpSp>
        <p:nvGrpSpPr>
          <p:cNvPr id="5" name="Group 5"/>
          <p:cNvGrpSpPr/>
          <p:nvPr/>
        </p:nvGrpSpPr>
        <p:grpSpPr>
          <a:xfrm>
            <a:off x="2287449" y="2050877"/>
            <a:ext cx="5964612" cy="2786053"/>
            <a:chOff x="0" y="0"/>
            <a:chExt cx="763876" cy="356804"/>
          </a:xfrm>
        </p:grpSpPr>
        <p:sp>
          <p:nvSpPr>
            <p:cNvPr id="6" name="Freeform 6"/>
            <p:cNvSpPr/>
            <p:nvPr/>
          </p:nvSpPr>
          <p:spPr>
            <a:xfrm>
              <a:off x="0" y="0"/>
              <a:ext cx="763876" cy="356804"/>
            </a:xfrm>
            <a:custGeom>
              <a:avLst/>
              <a:gdLst/>
              <a:ahLst/>
              <a:cxnLst/>
              <a:rect l="l" t="t" r="r" b="b"/>
              <a:pathLst>
                <a:path w="763876" h="356804">
                  <a:moveTo>
                    <a:pt x="29853" y="0"/>
                  </a:moveTo>
                  <a:lnTo>
                    <a:pt x="734023" y="0"/>
                  </a:lnTo>
                  <a:cubicBezTo>
                    <a:pt x="741940" y="0"/>
                    <a:pt x="749534" y="3145"/>
                    <a:pt x="755132" y="8744"/>
                  </a:cubicBezTo>
                  <a:cubicBezTo>
                    <a:pt x="760731" y="14342"/>
                    <a:pt x="763876" y="21936"/>
                    <a:pt x="763876" y="29853"/>
                  </a:cubicBezTo>
                  <a:lnTo>
                    <a:pt x="763876" y="326951"/>
                  </a:lnTo>
                  <a:cubicBezTo>
                    <a:pt x="763876" y="343439"/>
                    <a:pt x="750510" y="356804"/>
                    <a:pt x="734023" y="356804"/>
                  </a:cubicBezTo>
                  <a:lnTo>
                    <a:pt x="29853" y="356804"/>
                  </a:lnTo>
                  <a:cubicBezTo>
                    <a:pt x="21936" y="356804"/>
                    <a:pt x="14342" y="353659"/>
                    <a:pt x="8744" y="348061"/>
                  </a:cubicBezTo>
                  <a:cubicBezTo>
                    <a:pt x="3145" y="342462"/>
                    <a:pt x="0" y="334869"/>
                    <a:pt x="0" y="326951"/>
                  </a:cubicBezTo>
                  <a:lnTo>
                    <a:pt x="0" y="29853"/>
                  </a:lnTo>
                  <a:cubicBezTo>
                    <a:pt x="0" y="21936"/>
                    <a:pt x="3145" y="14342"/>
                    <a:pt x="8744" y="8744"/>
                  </a:cubicBezTo>
                  <a:cubicBezTo>
                    <a:pt x="14342" y="3145"/>
                    <a:pt x="21936" y="0"/>
                    <a:pt x="29853" y="0"/>
                  </a:cubicBezTo>
                  <a:close/>
                </a:path>
              </a:pathLst>
            </a:custGeom>
            <a:blipFill>
              <a:blip r:embed="rId2"/>
              <a:stretch>
                <a:fillRect t="-21451" b="-21451"/>
              </a:stretch>
            </a:blipFill>
          </p:spPr>
          <p:txBody>
            <a:bodyPr/>
            <a:lstStyle/>
            <a:p>
              <a:endParaRPr lang="en-US"/>
            </a:p>
          </p:txBody>
        </p:sp>
      </p:grpSp>
      <p:grpSp>
        <p:nvGrpSpPr>
          <p:cNvPr id="7" name="Group 7"/>
          <p:cNvGrpSpPr/>
          <p:nvPr/>
        </p:nvGrpSpPr>
        <p:grpSpPr>
          <a:xfrm>
            <a:off x="9429391" y="2050877"/>
            <a:ext cx="5964612" cy="2786053"/>
            <a:chOff x="0" y="0"/>
            <a:chExt cx="763876" cy="356804"/>
          </a:xfrm>
        </p:grpSpPr>
        <p:sp>
          <p:nvSpPr>
            <p:cNvPr id="8" name="Freeform 8"/>
            <p:cNvSpPr/>
            <p:nvPr/>
          </p:nvSpPr>
          <p:spPr>
            <a:xfrm>
              <a:off x="0" y="0"/>
              <a:ext cx="763876" cy="356804"/>
            </a:xfrm>
            <a:custGeom>
              <a:avLst/>
              <a:gdLst/>
              <a:ahLst/>
              <a:cxnLst/>
              <a:rect l="l" t="t" r="r" b="b"/>
              <a:pathLst>
                <a:path w="763876" h="356804">
                  <a:moveTo>
                    <a:pt x="29853" y="0"/>
                  </a:moveTo>
                  <a:lnTo>
                    <a:pt x="734023" y="0"/>
                  </a:lnTo>
                  <a:cubicBezTo>
                    <a:pt x="741940" y="0"/>
                    <a:pt x="749534" y="3145"/>
                    <a:pt x="755132" y="8744"/>
                  </a:cubicBezTo>
                  <a:cubicBezTo>
                    <a:pt x="760731" y="14342"/>
                    <a:pt x="763876" y="21936"/>
                    <a:pt x="763876" y="29853"/>
                  </a:cubicBezTo>
                  <a:lnTo>
                    <a:pt x="763876" y="326951"/>
                  </a:lnTo>
                  <a:cubicBezTo>
                    <a:pt x="763876" y="343439"/>
                    <a:pt x="750510" y="356804"/>
                    <a:pt x="734023" y="356804"/>
                  </a:cubicBezTo>
                  <a:lnTo>
                    <a:pt x="29853" y="356804"/>
                  </a:lnTo>
                  <a:cubicBezTo>
                    <a:pt x="21936" y="356804"/>
                    <a:pt x="14342" y="353659"/>
                    <a:pt x="8744" y="348061"/>
                  </a:cubicBezTo>
                  <a:cubicBezTo>
                    <a:pt x="3145" y="342462"/>
                    <a:pt x="0" y="334869"/>
                    <a:pt x="0" y="326951"/>
                  </a:cubicBezTo>
                  <a:lnTo>
                    <a:pt x="0" y="29853"/>
                  </a:lnTo>
                  <a:cubicBezTo>
                    <a:pt x="0" y="21936"/>
                    <a:pt x="3145" y="14342"/>
                    <a:pt x="8744" y="8744"/>
                  </a:cubicBezTo>
                  <a:cubicBezTo>
                    <a:pt x="14342" y="3145"/>
                    <a:pt x="21936" y="0"/>
                    <a:pt x="29853" y="0"/>
                  </a:cubicBezTo>
                  <a:close/>
                </a:path>
              </a:pathLst>
            </a:custGeom>
            <a:blipFill>
              <a:blip r:embed="rId3"/>
              <a:stretch>
                <a:fillRect t="-21318" b="-21318"/>
              </a:stretch>
            </a:blipFill>
          </p:spPr>
          <p:txBody>
            <a:bodyPr/>
            <a:lstStyle/>
            <a:p>
              <a:endParaRPr lang="en-US"/>
            </a:p>
          </p:txBody>
        </p:sp>
      </p:grpSp>
      <p:sp>
        <p:nvSpPr>
          <p:cNvPr id="9" name="Freeform 9"/>
          <p:cNvSpPr/>
          <p:nvPr/>
        </p:nvSpPr>
        <p:spPr>
          <a:xfrm flipV="1">
            <a:off x="-1498225" y="9258300"/>
            <a:ext cx="2996450" cy="951373"/>
          </a:xfrm>
          <a:custGeom>
            <a:avLst/>
            <a:gdLst/>
            <a:ahLst/>
            <a:cxnLst/>
            <a:rect l="l" t="t" r="r" b="b"/>
            <a:pathLst>
              <a:path w="2996450" h="951373">
                <a:moveTo>
                  <a:pt x="0" y="951373"/>
                </a:moveTo>
                <a:lnTo>
                  <a:pt x="2996450" y="951373"/>
                </a:lnTo>
                <a:lnTo>
                  <a:pt x="2996450" y="0"/>
                </a:lnTo>
                <a:lnTo>
                  <a:pt x="0" y="0"/>
                </a:lnTo>
                <a:lnTo>
                  <a:pt x="0" y="95137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568843" y="-32392"/>
            <a:ext cx="18856843" cy="1452827"/>
            <a:chOff x="0" y="0"/>
            <a:chExt cx="4966411" cy="382638"/>
          </a:xfrm>
        </p:grpSpPr>
        <p:sp>
          <p:nvSpPr>
            <p:cNvPr id="11" name="Freeform 11"/>
            <p:cNvSpPr/>
            <p:nvPr/>
          </p:nvSpPr>
          <p:spPr>
            <a:xfrm>
              <a:off x="0" y="0"/>
              <a:ext cx="4966412" cy="382638"/>
            </a:xfrm>
            <a:custGeom>
              <a:avLst/>
              <a:gdLst/>
              <a:ahLst/>
              <a:cxnLst/>
              <a:rect l="l" t="t" r="r" b="b"/>
              <a:pathLst>
                <a:path w="4966412" h="382638">
                  <a:moveTo>
                    <a:pt x="0" y="0"/>
                  </a:moveTo>
                  <a:lnTo>
                    <a:pt x="4966412" y="0"/>
                  </a:lnTo>
                  <a:lnTo>
                    <a:pt x="4966412" y="382638"/>
                  </a:lnTo>
                  <a:lnTo>
                    <a:pt x="0" y="382638"/>
                  </a:lnTo>
                  <a:close/>
                </a:path>
              </a:pathLst>
            </a:custGeom>
            <a:solidFill>
              <a:srgbClr val="2E637B"/>
            </a:solidFill>
          </p:spPr>
          <p:txBody>
            <a:bodyPr/>
            <a:lstStyle/>
            <a:p>
              <a:endParaRPr lang="en-US"/>
            </a:p>
          </p:txBody>
        </p:sp>
        <p:sp>
          <p:nvSpPr>
            <p:cNvPr id="12" name="TextBox 12"/>
            <p:cNvSpPr txBox="1"/>
            <p:nvPr/>
          </p:nvSpPr>
          <p:spPr>
            <a:xfrm>
              <a:off x="0" y="19050"/>
              <a:ext cx="4966411" cy="363588"/>
            </a:xfrm>
            <a:prstGeom prst="rect">
              <a:avLst/>
            </a:prstGeom>
          </p:spPr>
          <p:txBody>
            <a:bodyPr lIns="50800" tIns="50800" rIns="50800" bIns="50800" rtlCol="0" anchor="ctr"/>
            <a:lstStyle/>
            <a:p>
              <a:pPr algn="ctr">
                <a:lnSpc>
                  <a:spcPts val="5015"/>
                </a:lnSpc>
              </a:pPr>
              <a:r>
                <a:rPr lang="en-US" sz="4399" b="1">
                  <a:solidFill>
                    <a:srgbClr val="F9FAFD"/>
                  </a:solidFill>
                  <a:latin typeface="Be Vietnam Ultra-Bold"/>
                  <a:ea typeface="Be Vietnam Ultra-Bold"/>
                  <a:cs typeface="Be Vietnam Ultra-Bold"/>
                  <a:sym typeface="Be Vietnam Ultra-Bold"/>
                </a:rPr>
                <a:t>V. KẾT LUẬN</a:t>
              </a:r>
            </a:p>
          </p:txBody>
        </p:sp>
      </p:grpSp>
      <p:sp>
        <p:nvSpPr>
          <p:cNvPr id="13" name="TextBox 13"/>
          <p:cNvSpPr txBox="1"/>
          <p:nvPr/>
        </p:nvSpPr>
        <p:spPr>
          <a:xfrm>
            <a:off x="1314091" y="5554814"/>
            <a:ext cx="16230600" cy="4760470"/>
          </a:xfrm>
          <a:prstGeom prst="rect">
            <a:avLst/>
          </a:prstGeom>
        </p:spPr>
        <p:txBody>
          <a:bodyPr wrap="square" lIns="0" tIns="0" rIns="0" bIns="0" rtlCol="0" anchor="t">
            <a:spAutoFit/>
          </a:bodyPr>
          <a:lstStyle/>
          <a:p>
            <a:pPr marL="539749" lvl="1" indent="-269875" algn="l">
              <a:lnSpc>
                <a:spcPts val="4749"/>
              </a:lnSpc>
              <a:buFont typeface="Arial"/>
              <a:buChar char="•"/>
            </a:pPr>
            <a:r>
              <a:rPr lang="en-US" sz="3200" u="none" strike="noStrike" dirty="0">
                <a:solidFill>
                  <a:srgbClr val="000000"/>
                </a:solidFill>
                <a:latin typeface="Be Vietnam"/>
                <a:ea typeface="Be Vietnam"/>
                <a:cs typeface="Be Vietnam"/>
                <a:sym typeface="Be Vietnam"/>
              </a:rPr>
              <a:t>AI </a:t>
            </a:r>
            <a:r>
              <a:rPr lang="en-US" sz="3200" u="none" strike="noStrike" dirty="0" err="1">
                <a:solidFill>
                  <a:srgbClr val="000000"/>
                </a:solidFill>
                <a:latin typeface="Be Vietnam"/>
                <a:ea typeface="Be Vietnam"/>
                <a:cs typeface="Be Vietnam"/>
                <a:sym typeface="Be Vietnam"/>
              </a:rPr>
              <a:t>giúp</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đổi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mới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phương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pháp</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dạy</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học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cá</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nhân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hóa</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học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tập</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nâng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cao</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chất</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lượng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giáo</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dục</a:t>
            </a:r>
            <a:r>
              <a:rPr lang="en-US" sz="3200" u="none" strike="noStrike" dirty="0">
                <a:solidFill>
                  <a:srgbClr val="000000"/>
                </a:solidFill>
                <a:latin typeface="Be Vietnam"/>
                <a:ea typeface="Be Vietnam"/>
                <a:cs typeface="Be Vietnam"/>
                <a:sym typeface="Be Vietnam"/>
              </a:rPr>
              <a:t>.</a:t>
            </a:r>
          </a:p>
          <a:p>
            <a:pPr marL="539749" lvl="1" indent="-269875" algn="l">
              <a:lnSpc>
                <a:spcPts val="4749"/>
              </a:lnSpc>
              <a:buFont typeface="Arial"/>
              <a:buChar char="•"/>
            </a:pPr>
            <a:r>
              <a:rPr lang="en-US" sz="3200" u="none" strike="noStrike" dirty="0" err="1">
                <a:solidFill>
                  <a:srgbClr val="000000"/>
                </a:solidFill>
                <a:latin typeface="Be Vietnam"/>
                <a:ea typeface="Be Vietnam"/>
                <a:cs typeface="Be Vietnam"/>
                <a:sym typeface="Be Vietnam"/>
              </a:rPr>
              <a:t>Hỗ</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trợ</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giáo</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viên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tối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ưu</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thiết</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kế</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bài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giảng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đánh</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giá</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theo</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dõi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tiến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trình</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học</a:t>
            </a:r>
            <a:r>
              <a:rPr lang="en-US" sz="3200" u="none" strike="noStrike" dirty="0">
                <a:solidFill>
                  <a:srgbClr val="000000"/>
                </a:solidFill>
                <a:latin typeface="Be Vietnam"/>
                <a:ea typeface="Be Vietnam"/>
                <a:cs typeface="Be Vietnam"/>
                <a:sym typeface="Be Vietnam"/>
              </a:rPr>
              <a:t>.</a:t>
            </a:r>
          </a:p>
          <a:p>
            <a:pPr marL="539749" lvl="1" indent="-269875" algn="l">
              <a:lnSpc>
                <a:spcPts val="4749"/>
              </a:lnSpc>
              <a:buFont typeface="Arial"/>
              <a:buChar char="•"/>
            </a:pPr>
            <a:r>
              <a:rPr lang="en-US" sz="3200" u="none" strike="noStrike" dirty="0" err="1">
                <a:solidFill>
                  <a:srgbClr val="000000"/>
                </a:solidFill>
                <a:latin typeface="Be Vietnam"/>
                <a:ea typeface="Be Vietnam"/>
                <a:cs typeface="Be Vietnam"/>
                <a:sym typeface="Be Vietnam"/>
              </a:rPr>
              <a:t>Phát</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triển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năng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lực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số</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cho</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học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sinh</a:t>
            </a:r>
            <a:r>
              <a:rPr lang="en-US" sz="3200" u="none" strike="noStrike" dirty="0">
                <a:solidFill>
                  <a:srgbClr val="000000"/>
                </a:solidFill>
                <a:latin typeface="Be Vietnam"/>
                <a:ea typeface="Be Vietnam"/>
                <a:cs typeface="Be Vietnam"/>
                <a:sym typeface="Be Vietnam"/>
              </a:rPr>
              <a:t> – </a:t>
            </a:r>
            <a:r>
              <a:rPr lang="en-US" sz="3200" u="none" strike="noStrike" dirty="0" err="1">
                <a:solidFill>
                  <a:srgbClr val="000000"/>
                </a:solidFill>
                <a:latin typeface="Be Vietnam"/>
                <a:ea typeface="Be Vietnam"/>
                <a:cs typeface="Be Vietnam"/>
                <a:sym typeface="Be Vietnam"/>
              </a:rPr>
              <a:t>yêu</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cầu</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cấp</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thiết</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giáo</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dục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hiện</a:t>
            </a:r>
            <a:r>
              <a:rPr lang="en-US" sz="3200" u="none" strike="noStrike" dirty="0">
                <a:solidFill>
                  <a:srgbClr val="000000"/>
                </a:solidFill>
                <a:latin typeface="Be Vietnam"/>
                <a:ea typeface="Be Vietnam"/>
                <a:cs typeface="Be Vietnam"/>
                <a:sym typeface="Be Vietnam"/>
              </a:rPr>
              <a:t> nay.</a:t>
            </a:r>
          </a:p>
          <a:p>
            <a:pPr marL="539749" lvl="1" indent="-269875" algn="l">
              <a:lnSpc>
                <a:spcPts val="4749"/>
              </a:lnSpc>
              <a:buFont typeface="Arial"/>
              <a:buChar char="•"/>
            </a:pPr>
            <a:r>
              <a:rPr lang="en-US" sz="3200" u="none" strike="noStrike" dirty="0" err="1">
                <a:solidFill>
                  <a:srgbClr val="000000"/>
                </a:solidFill>
                <a:latin typeface="Be Vietnam"/>
                <a:ea typeface="Be Vietnam"/>
                <a:cs typeface="Be Vietnam"/>
                <a:sym typeface="Be Vietnam"/>
              </a:rPr>
              <a:t>Cần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sự</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đồng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hành</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của</a:t>
            </a:r>
            <a:r>
              <a:rPr lang="en-US" sz="3200" u="none" strike="noStrike" dirty="0">
                <a:solidFill>
                  <a:srgbClr val="000000"/>
                </a:solidFill>
                <a:latin typeface="Be Vietnam"/>
                <a:ea typeface="Be Vietnam"/>
                <a:cs typeface="Be Vietnam"/>
                <a:sym typeface="Be Vietnam"/>
              </a:rPr>
              <a:t> Ban </a:t>
            </a:r>
            <a:r>
              <a:rPr lang="en-US" sz="3200" u="none" strike="noStrike" dirty="0" err="1">
                <a:solidFill>
                  <a:srgbClr val="000000"/>
                </a:solidFill>
                <a:latin typeface="Be Vietnam"/>
                <a:ea typeface="Be Vietnam"/>
                <a:cs typeface="Be Vietnam"/>
                <a:sym typeface="Be Vietnam"/>
              </a:rPr>
              <a:t>giám</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hiệu</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phụ</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huynh</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giáo</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viên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để</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ứng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dụng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hiệu</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quả</a:t>
            </a:r>
            <a:r>
              <a:rPr lang="en-US" sz="3200" u="none" strike="noStrike" dirty="0">
                <a:solidFill>
                  <a:srgbClr val="000000"/>
                </a:solidFill>
                <a:latin typeface="Be Vietnam"/>
                <a:ea typeface="Be Vietnam"/>
                <a:cs typeface="Be Vietnam"/>
                <a:sym typeface="Be Vietnam"/>
              </a:rPr>
              <a:t>.</a:t>
            </a:r>
          </a:p>
          <a:p>
            <a:pPr marL="539749" lvl="1" indent="-269875" algn="l">
              <a:lnSpc>
                <a:spcPts val="4749"/>
              </a:lnSpc>
              <a:buFont typeface="Arial"/>
              <a:buChar char="•"/>
            </a:pPr>
            <a:r>
              <a:rPr lang="en-US" sz="3200" u="none" strike="noStrike" dirty="0" err="1">
                <a:solidFill>
                  <a:srgbClr val="000000"/>
                </a:solidFill>
                <a:latin typeface="Be Vietnam"/>
                <a:ea typeface="Be Vietnam"/>
                <a:cs typeface="Be Vietnam"/>
                <a:sym typeface="Be Vietnam"/>
              </a:rPr>
              <a:t>Mục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tiêu</a:t>
            </a:r>
            <a:r>
              <a:rPr lang="en-US" sz="3200" u="none" strike="noStrike" dirty="0">
                <a:solidFill>
                  <a:srgbClr val="000000"/>
                </a:solidFill>
                <a:latin typeface="Be Vietnam"/>
                <a:ea typeface="Be Vietnam"/>
                <a:cs typeface="Be Vietnam"/>
                <a:sym typeface="Be Vietnam"/>
              </a:rPr>
              <a:t>: Lan </a:t>
            </a:r>
            <a:r>
              <a:rPr lang="en-US" sz="3200" u="none" strike="noStrike" dirty="0" err="1">
                <a:solidFill>
                  <a:srgbClr val="000000"/>
                </a:solidFill>
                <a:latin typeface="Be Vietnam"/>
                <a:ea typeface="Be Vietnam"/>
                <a:cs typeface="Be Vietnam"/>
                <a:sym typeface="Be Vietnam"/>
              </a:rPr>
              <a:t>tỏa</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tinh</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thần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đổi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mới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xây</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dựng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kho</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học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liệu</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số</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thúc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đẩy</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chuyển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đổi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số</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giáo</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dục</a:t>
            </a:r>
            <a:r>
              <a:rPr lang="en-US" sz="3200" u="none" strike="noStrike" dirty="0">
                <a:solidFill>
                  <a:srgbClr val="000000"/>
                </a:solidFill>
                <a:latin typeface="Be Vietnam"/>
                <a:ea typeface="Be Vietnam"/>
                <a:cs typeface="Be Vietnam"/>
                <a:sym typeface="Be Vietnam"/>
              </a:rPr>
              <a:t>.</a:t>
            </a:r>
          </a:p>
        </p:txBody>
      </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0E2EC"/>
        </a:solidFill>
        <a:effectLst/>
      </p:bgPr>
    </p:bg>
    <p:spTree>
      <p:nvGrpSpPr>
        <p:cNvPr id="1" name=""/>
        <p:cNvGrpSpPr/>
        <p:nvPr/>
      </p:nvGrpSpPr>
      <p:grpSpPr>
        <a:xfrm>
          <a:off x="0" y="0"/>
          <a:ext cx="0" cy="0"/>
          <a:chOff x="0" y="0"/>
          <a:chExt cx="0" cy="0"/>
        </a:xfrm>
      </p:grpSpPr>
      <p:sp>
        <p:nvSpPr>
          <p:cNvPr id="2" name="TextBox 2"/>
          <p:cNvSpPr txBox="1"/>
          <p:nvPr/>
        </p:nvSpPr>
        <p:spPr>
          <a:xfrm>
            <a:off x="7315200" y="1595243"/>
            <a:ext cx="10568137" cy="5522602"/>
          </a:xfrm>
          <a:prstGeom prst="rect">
            <a:avLst/>
          </a:prstGeom>
        </p:spPr>
        <p:txBody>
          <a:bodyPr wrap="square" lIns="0" tIns="0" rIns="0" bIns="0" rtlCol="0" anchor="t">
            <a:spAutoFit/>
          </a:bodyPr>
          <a:lstStyle/>
          <a:p>
            <a:pPr algn="ctr">
              <a:lnSpc>
                <a:spcPts val="14925"/>
              </a:lnSpc>
            </a:pPr>
            <a:r>
              <a:rPr lang="en-US" sz="9600" b="1" dirty="0">
                <a:solidFill>
                  <a:srgbClr val="2E637B"/>
                </a:solidFill>
                <a:latin typeface="Be Vietnam Ultra-Bold"/>
                <a:ea typeface="Be Vietnam Ultra-Bold"/>
                <a:cs typeface="Be Vietnam Ultra-Bold"/>
                <a:sym typeface="Be Vietnam Ultra-Bold"/>
              </a:rPr>
              <a:t>XIN</a:t>
            </a:r>
            <a:r>
              <a:rPr lang="vi-VN" sz="9600" b="1" dirty="0">
                <a:solidFill>
                  <a:srgbClr val="2E637B"/>
                </a:solidFill>
                <a:latin typeface="Be Vietnam Ultra-Bold"/>
                <a:ea typeface="Be Vietnam Ultra-Bold"/>
                <a:cs typeface="Be Vietnam Ultra-Bold"/>
                <a:sym typeface="Be Vietnam Ultra-Bold"/>
              </a:rPr>
              <a:t> </a:t>
            </a:r>
            <a:r>
              <a:rPr lang="en-US" sz="9600" b="1" dirty="0">
                <a:solidFill>
                  <a:srgbClr val="2E637B"/>
                </a:solidFill>
                <a:latin typeface="Be Vietnam Ultra-Bold"/>
                <a:ea typeface="Be Vietnam Ultra-Bold"/>
                <a:cs typeface="Be Vietnam Ultra-Bold"/>
                <a:sym typeface="Be Vietnam Ultra-Bold"/>
              </a:rPr>
              <a:t>TRÂN TRỌNG CẢM ƠN</a:t>
            </a:r>
            <a:r>
              <a:rPr lang="vi-VN" sz="9600" b="1" dirty="0">
                <a:solidFill>
                  <a:srgbClr val="2E637B"/>
                </a:solidFill>
                <a:latin typeface="Be Vietnam Ultra-Bold"/>
                <a:ea typeface="Be Vietnam Ultra-Bold"/>
                <a:cs typeface="Be Vietnam Ultra-Bold"/>
                <a:sym typeface="Be Vietnam Ultra-Bold"/>
              </a:rPr>
              <a:t> CÁC THẦY CÔ</a:t>
            </a:r>
            <a:r>
              <a:rPr lang="en-US" sz="9600" b="1" dirty="0">
                <a:solidFill>
                  <a:srgbClr val="2E637B"/>
                </a:solidFill>
                <a:latin typeface="Be Vietnam Ultra-Bold"/>
                <a:ea typeface="Be Vietnam Ultra-Bold"/>
                <a:cs typeface="Be Vietnam Ultra-Bold"/>
                <a:sym typeface="Be Vietnam Ultra-Bold"/>
              </a:rPr>
              <a:t>!</a:t>
            </a:r>
          </a:p>
        </p:txBody>
      </p:sp>
      <p:grpSp>
        <p:nvGrpSpPr>
          <p:cNvPr id="3" name="Group 3"/>
          <p:cNvGrpSpPr/>
          <p:nvPr/>
        </p:nvGrpSpPr>
        <p:grpSpPr>
          <a:xfrm>
            <a:off x="-2890760" y="-1161446"/>
            <a:ext cx="9564533" cy="9606157"/>
            <a:chOff x="0" y="0"/>
            <a:chExt cx="809278" cy="812800"/>
          </a:xfrm>
        </p:grpSpPr>
        <p:sp>
          <p:nvSpPr>
            <p:cNvPr id="4" name="Freeform 4"/>
            <p:cNvSpPr/>
            <p:nvPr/>
          </p:nvSpPr>
          <p:spPr>
            <a:xfrm>
              <a:off x="0" y="0"/>
              <a:ext cx="809278" cy="812800"/>
            </a:xfrm>
            <a:custGeom>
              <a:avLst/>
              <a:gdLst/>
              <a:ahLst/>
              <a:cxnLst/>
              <a:rect l="l" t="t" r="r" b="b"/>
              <a:pathLst>
                <a:path w="809278" h="812800">
                  <a:moveTo>
                    <a:pt x="404639" y="0"/>
                  </a:moveTo>
                  <a:cubicBezTo>
                    <a:pt x="181163" y="0"/>
                    <a:pt x="0" y="181951"/>
                    <a:pt x="0" y="406400"/>
                  </a:cubicBezTo>
                  <a:cubicBezTo>
                    <a:pt x="0" y="630849"/>
                    <a:pt x="181163" y="812800"/>
                    <a:pt x="404639" y="812800"/>
                  </a:cubicBezTo>
                  <a:cubicBezTo>
                    <a:pt x="628115" y="812800"/>
                    <a:pt x="809278" y="630849"/>
                    <a:pt x="809278" y="406400"/>
                  </a:cubicBezTo>
                  <a:cubicBezTo>
                    <a:pt x="809278" y="181951"/>
                    <a:pt x="628115" y="0"/>
                    <a:pt x="404639" y="0"/>
                  </a:cubicBezTo>
                  <a:close/>
                </a:path>
              </a:pathLst>
            </a:custGeom>
            <a:solidFill>
              <a:srgbClr val="FFFFFF"/>
            </a:solidFill>
          </p:spPr>
          <p:txBody>
            <a:bodyPr/>
            <a:lstStyle/>
            <a:p>
              <a:endParaRPr lang="en-US"/>
            </a:p>
          </p:txBody>
        </p:sp>
        <p:sp>
          <p:nvSpPr>
            <p:cNvPr id="5" name="TextBox 5"/>
            <p:cNvSpPr txBox="1"/>
            <p:nvPr/>
          </p:nvSpPr>
          <p:spPr>
            <a:xfrm>
              <a:off x="75870" y="85725"/>
              <a:ext cx="657538" cy="650875"/>
            </a:xfrm>
            <a:prstGeom prst="rect">
              <a:avLst/>
            </a:prstGeom>
          </p:spPr>
          <p:txBody>
            <a:bodyPr lIns="50800" tIns="50800" rIns="50800" bIns="50800" rtlCol="0" anchor="ctr"/>
            <a:lstStyle/>
            <a:p>
              <a:pPr algn="ctr">
                <a:lnSpc>
                  <a:spcPts val="2280"/>
                </a:lnSpc>
              </a:pPr>
              <a:endParaRPr/>
            </a:p>
          </p:txBody>
        </p:sp>
      </p:grpSp>
      <p:sp>
        <p:nvSpPr>
          <p:cNvPr id="6" name="Freeform 6"/>
          <p:cNvSpPr/>
          <p:nvPr/>
        </p:nvSpPr>
        <p:spPr>
          <a:xfrm>
            <a:off x="0" y="2469210"/>
            <a:ext cx="8520598" cy="7817790"/>
          </a:xfrm>
          <a:custGeom>
            <a:avLst/>
            <a:gdLst/>
            <a:ahLst/>
            <a:cxnLst/>
            <a:rect l="l" t="t" r="r" b="b"/>
            <a:pathLst>
              <a:path w="8520598" h="7817790">
                <a:moveTo>
                  <a:pt x="0" y="0"/>
                </a:moveTo>
                <a:lnTo>
                  <a:pt x="8520598" y="0"/>
                </a:lnTo>
                <a:lnTo>
                  <a:pt x="8520598" y="7817790"/>
                </a:lnTo>
                <a:lnTo>
                  <a:pt x="0" y="7817790"/>
                </a:lnTo>
                <a:lnTo>
                  <a:pt x="0" y="0"/>
                </a:lnTo>
                <a:close/>
              </a:path>
            </a:pathLst>
          </a:custGeom>
          <a:blipFill>
            <a:blip r:embed="rId2"/>
            <a:stretch>
              <a:fillRect l="-693" b="-12197"/>
            </a:stretch>
          </a:blipFill>
        </p:spPr>
        <p:txBody>
          <a:bodyPr/>
          <a:lstStyle/>
          <a:p>
            <a:endParaRPr lang="en-US"/>
          </a:p>
        </p:txBody>
      </p:sp>
      <p:grpSp>
        <p:nvGrpSpPr>
          <p:cNvPr id="7" name="Group 7"/>
          <p:cNvGrpSpPr/>
          <p:nvPr/>
        </p:nvGrpSpPr>
        <p:grpSpPr>
          <a:xfrm>
            <a:off x="14701390" y="7625700"/>
            <a:ext cx="5636433" cy="5660962"/>
            <a:chOff x="0" y="0"/>
            <a:chExt cx="809278" cy="812800"/>
          </a:xfrm>
        </p:grpSpPr>
        <p:sp>
          <p:nvSpPr>
            <p:cNvPr id="8" name="Freeform 8"/>
            <p:cNvSpPr/>
            <p:nvPr/>
          </p:nvSpPr>
          <p:spPr>
            <a:xfrm>
              <a:off x="0" y="0"/>
              <a:ext cx="809278" cy="812800"/>
            </a:xfrm>
            <a:custGeom>
              <a:avLst/>
              <a:gdLst/>
              <a:ahLst/>
              <a:cxnLst/>
              <a:rect l="l" t="t" r="r" b="b"/>
              <a:pathLst>
                <a:path w="809278" h="812800">
                  <a:moveTo>
                    <a:pt x="404639" y="0"/>
                  </a:moveTo>
                  <a:cubicBezTo>
                    <a:pt x="181163" y="0"/>
                    <a:pt x="0" y="181951"/>
                    <a:pt x="0" y="406400"/>
                  </a:cubicBezTo>
                  <a:cubicBezTo>
                    <a:pt x="0" y="630849"/>
                    <a:pt x="181163" y="812800"/>
                    <a:pt x="404639" y="812800"/>
                  </a:cubicBezTo>
                  <a:cubicBezTo>
                    <a:pt x="628115" y="812800"/>
                    <a:pt x="809278" y="630849"/>
                    <a:pt x="809278" y="406400"/>
                  </a:cubicBezTo>
                  <a:cubicBezTo>
                    <a:pt x="809278" y="181951"/>
                    <a:pt x="628115" y="0"/>
                    <a:pt x="404639" y="0"/>
                  </a:cubicBezTo>
                  <a:close/>
                </a:path>
              </a:pathLst>
            </a:custGeom>
            <a:solidFill>
              <a:srgbClr val="FFFFFF"/>
            </a:solidFill>
          </p:spPr>
          <p:txBody>
            <a:bodyPr/>
            <a:lstStyle/>
            <a:p>
              <a:endParaRPr lang="en-US"/>
            </a:p>
          </p:txBody>
        </p:sp>
        <p:sp>
          <p:nvSpPr>
            <p:cNvPr id="9" name="TextBox 9"/>
            <p:cNvSpPr txBox="1"/>
            <p:nvPr/>
          </p:nvSpPr>
          <p:spPr>
            <a:xfrm>
              <a:off x="75870" y="85725"/>
              <a:ext cx="657538" cy="650875"/>
            </a:xfrm>
            <a:prstGeom prst="rect">
              <a:avLst/>
            </a:prstGeom>
          </p:spPr>
          <p:txBody>
            <a:bodyPr lIns="50800" tIns="50800" rIns="50800" bIns="50800" rtlCol="0" anchor="ctr"/>
            <a:lstStyle/>
            <a:p>
              <a:pPr algn="ctr">
                <a:lnSpc>
                  <a:spcPts val="2280"/>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1721163"/>
            <a:ext cx="7696201" cy="3645241"/>
            <a:chOff x="0" y="0"/>
            <a:chExt cx="917365" cy="471727"/>
          </a:xfrm>
        </p:grpSpPr>
        <p:sp>
          <p:nvSpPr>
            <p:cNvPr id="3" name="Freeform 3"/>
            <p:cNvSpPr/>
            <p:nvPr/>
          </p:nvSpPr>
          <p:spPr>
            <a:xfrm>
              <a:off x="0" y="0"/>
              <a:ext cx="917365" cy="471727"/>
            </a:xfrm>
            <a:custGeom>
              <a:avLst/>
              <a:gdLst/>
              <a:ahLst/>
              <a:cxnLst/>
              <a:rect l="l" t="t" r="r" b="b"/>
              <a:pathLst>
                <a:path w="917365" h="471727">
                  <a:moveTo>
                    <a:pt x="28657" y="0"/>
                  </a:moveTo>
                  <a:lnTo>
                    <a:pt x="888708" y="0"/>
                  </a:lnTo>
                  <a:cubicBezTo>
                    <a:pt x="904535" y="0"/>
                    <a:pt x="917365" y="12830"/>
                    <a:pt x="917365" y="28657"/>
                  </a:cubicBezTo>
                  <a:lnTo>
                    <a:pt x="917365" y="443070"/>
                  </a:lnTo>
                  <a:cubicBezTo>
                    <a:pt x="917365" y="458897"/>
                    <a:pt x="904535" y="471727"/>
                    <a:pt x="888708" y="471727"/>
                  </a:cubicBezTo>
                  <a:lnTo>
                    <a:pt x="28657" y="471727"/>
                  </a:lnTo>
                  <a:cubicBezTo>
                    <a:pt x="12830" y="471727"/>
                    <a:pt x="0" y="458897"/>
                    <a:pt x="0" y="443070"/>
                  </a:cubicBezTo>
                  <a:lnTo>
                    <a:pt x="0" y="28657"/>
                  </a:lnTo>
                  <a:cubicBezTo>
                    <a:pt x="0" y="12830"/>
                    <a:pt x="12830" y="0"/>
                    <a:pt x="28657" y="0"/>
                  </a:cubicBezTo>
                  <a:close/>
                </a:path>
              </a:pathLst>
            </a:custGeom>
            <a:blipFill>
              <a:blip r:embed="rId2"/>
              <a:stretch>
                <a:fillRect t="-14904" b="-14904"/>
              </a:stretch>
            </a:blipFill>
          </p:spPr>
          <p:txBody>
            <a:bodyPr/>
            <a:lstStyle/>
            <a:p>
              <a:endParaRPr lang="en-US"/>
            </a:p>
          </p:txBody>
        </p:sp>
      </p:grpSp>
      <p:grpSp>
        <p:nvGrpSpPr>
          <p:cNvPr id="4" name="Group 4"/>
          <p:cNvGrpSpPr/>
          <p:nvPr/>
        </p:nvGrpSpPr>
        <p:grpSpPr>
          <a:xfrm>
            <a:off x="10054929" y="6422229"/>
            <a:ext cx="8233072" cy="3838809"/>
            <a:chOff x="0" y="0"/>
            <a:chExt cx="1138504" cy="731610"/>
          </a:xfrm>
        </p:grpSpPr>
        <p:sp>
          <p:nvSpPr>
            <p:cNvPr id="5" name="Freeform 5"/>
            <p:cNvSpPr/>
            <p:nvPr/>
          </p:nvSpPr>
          <p:spPr>
            <a:xfrm>
              <a:off x="0" y="0"/>
              <a:ext cx="1138504" cy="731610"/>
            </a:xfrm>
            <a:custGeom>
              <a:avLst/>
              <a:gdLst/>
              <a:ahLst/>
              <a:cxnLst/>
              <a:rect l="l" t="t" r="r" b="b"/>
              <a:pathLst>
                <a:path w="1138504" h="731610">
                  <a:moveTo>
                    <a:pt x="26640" y="0"/>
                  </a:moveTo>
                  <a:lnTo>
                    <a:pt x="1111864" y="0"/>
                  </a:lnTo>
                  <a:cubicBezTo>
                    <a:pt x="1118929" y="0"/>
                    <a:pt x="1125705" y="2807"/>
                    <a:pt x="1130701" y="7803"/>
                  </a:cubicBezTo>
                  <a:cubicBezTo>
                    <a:pt x="1135697" y="12799"/>
                    <a:pt x="1138504" y="19575"/>
                    <a:pt x="1138504" y="26640"/>
                  </a:cubicBezTo>
                  <a:lnTo>
                    <a:pt x="1138504" y="704970"/>
                  </a:lnTo>
                  <a:cubicBezTo>
                    <a:pt x="1138504" y="719683"/>
                    <a:pt x="1126577" y="731610"/>
                    <a:pt x="1111864" y="731610"/>
                  </a:cubicBezTo>
                  <a:lnTo>
                    <a:pt x="26640" y="731610"/>
                  </a:lnTo>
                  <a:cubicBezTo>
                    <a:pt x="11927" y="731610"/>
                    <a:pt x="0" y="719683"/>
                    <a:pt x="0" y="704970"/>
                  </a:cubicBezTo>
                  <a:lnTo>
                    <a:pt x="0" y="26640"/>
                  </a:lnTo>
                  <a:cubicBezTo>
                    <a:pt x="0" y="11927"/>
                    <a:pt x="11927" y="0"/>
                    <a:pt x="26640" y="0"/>
                  </a:cubicBezTo>
                  <a:close/>
                </a:path>
              </a:pathLst>
            </a:custGeom>
            <a:blipFill>
              <a:blip r:embed="rId3"/>
              <a:stretch>
                <a:fillRect t="-1839" b="-1839"/>
              </a:stretch>
            </a:blipFill>
          </p:spPr>
          <p:txBody>
            <a:bodyPr/>
            <a:lstStyle/>
            <a:p>
              <a:endParaRPr lang="en-US"/>
            </a:p>
          </p:txBody>
        </p:sp>
      </p:grpSp>
      <p:sp>
        <p:nvSpPr>
          <p:cNvPr id="6" name="Freeform 6"/>
          <p:cNvSpPr/>
          <p:nvPr/>
        </p:nvSpPr>
        <p:spPr>
          <a:xfrm flipV="1">
            <a:off x="-1254279" y="9589671"/>
            <a:ext cx="2996450" cy="951373"/>
          </a:xfrm>
          <a:custGeom>
            <a:avLst/>
            <a:gdLst/>
            <a:ahLst/>
            <a:cxnLst/>
            <a:rect l="l" t="t" r="r" b="b"/>
            <a:pathLst>
              <a:path w="2996450" h="951373">
                <a:moveTo>
                  <a:pt x="0" y="951373"/>
                </a:moveTo>
                <a:lnTo>
                  <a:pt x="2996450" y="951373"/>
                </a:lnTo>
                <a:lnTo>
                  <a:pt x="2996450" y="0"/>
                </a:lnTo>
                <a:lnTo>
                  <a:pt x="0" y="0"/>
                </a:lnTo>
                <a:lnTo>
                  <a:pt x="0" y="95137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1535845" y="483620"/>
            <a:ext cx="7608155" cy="1068452"/>
            <a:chOff x="0" y="0"/>
            <a:chExt cx="10144207" cy="1424602"/>
          </a:xfrm>
        </p:grpSpPr>
        <p:grpSp>
          <p:nvGrpSpPr>
            <p:cNvPr id="8" name="Group 8"/>
            <p:cNvGrpSpPr/>
            <p:nvPr/>
          </p:nvGrpSpPr>
          <p:grpSpPr>
            <a:xfrm>
              <a:off x="0" y="0"/>
              <a:ext cx="9355370" cy="1424602"/>
              <a:chOff x="0" y="0"/>
              <a:chExt cx="1847974" cy="281403"/>
            </a:xfrm>
          </p:grpSpPr>
          <p:sp>
            <p:nvSpPr>
              <p:cNvPr id="9" name="Freeform 9"/>
              <p:cNvSpPr/>
              <p:nvPr/>
            </p:nvSpPr>
            <p:spPr>
              <a:xfrm>
                <a:off x="0" y="0"/>
                <a:ext cx="1847974" cy="281403"/>
              </a:xfrm>
              <a:custGeom>
                <a:avLst/>
                <a:gdLst/>
                <a:ahLst/>
                <a:cxnLst/>
                <a:rect l="l" t="t" r="r" b="b"/>
                <a:pathLst>
                  <a:path w="1847974" h="281403">
                    <a:moveTo>
                      <a:pt x="50756" y="0"/>
                    </a:moveTo>
                    <a:lnTo>
                      <a:pt x="1797219" y="0"/>
                    </a:lnTo>
                    <a:cubicBezTo>
                      <a:pt x="1825250" y="0"/>
                      <a:pt x="1847974" y="22724"/>
                      <a:pt x="1847974" y="50756"/>
                    </a:cubicBezTo>
                    <a:lnTo>
                      <a:pt x="1847974" y="230647"/>
                    </a:lnTo>
                    <a:cubicBezTo>
                      <a:pt x="1847974" y="244108"/>
                      <a:pt x="1842627" y="257018"/>
                      <a:pt x="1833108" y="266537"/>
                    </a:cubicBezTo>
                    <a:cubicBezTo>
                      <a:pt x="1823590" y="276055"/>
                      <a:pt x="1810680" y="281403"/>
                      <a:pt x="1797219" y="281403"/>
                    </a:cubicBezTo>
                    <a:lnTo>
                      <a:pt x="50756" y="281403"/>
                    </a:lnTo>
                    <a:cubicBezTo>
                      <a:pt x="37294" y="281403"/>
                      <a:pt x="24385" y="276055"/>
                      <a:pt x="14866" y="266537"/>
                    </a:cubicBezTo>
                    <a:cubicBezTo>
                      <a:pt x="5347" y="257018"/>
                      <a:pt x="0" y="244108"/>
                      <a:pt x="0" y="230647"/>
                    </a:cubicBezTo>
                    <a:lnTo>
                      <a:pt x="0" y="50756"/>
                    </a:lnTo>
                    <a:cubicBezTo>
                      <a:pt x="0" y="37294"/>
                      <a:pt x="5347" y="24385"/>
                      <a:pt x="14866" y="14866"/>
                    </a:cubicBezTo>
                    <a:cubicBezTo>
                      <a:pt x="24385" y="5347"/>
                      <a:pt x="37294" y="0"/>
                      <a:pt x="50756" y="0"/>
                    </a:cubicBezTo>
                    <a:close/>
                  </a:path>
                </a:pathLst>
              </a:custGeom>
              <a:solidFill>
                <a:srgbClr val="D0E2EC"/>
              </a:solidFill>
            </p:spPr>
            <p:txBody>
              <a:bodyPr/>
              <a:lstStyle/>
              <a:p>
                <a:endParaRPr lang="en-US"/>
              </a:p>
            </p:txBody>
          </p:sp>
          <p:sp>
            <p:nvSpPr>
              <p:cNvPr id="10" name="TextBox 10"/>
              <p:cNvSpPr txBox="1"/>
              <p:nvPr/>
            </p:nvSpPr>
            <p:spPr>
              <a:xfrm>
                <a:off x="0" y="9525"/>
                <a:ext cx="1847974" cy="271878"/>
              </a:xfrm>
              <a:prstGeom prst="rect">
                <a:avLst/>
              </a:prstGeom>
            </p:spPr>
            <p:txBody>
              <a:bodyPr lIns="50800" tIns="50800" rIns="50800" bIns="50800" rtlCol="0" anchor="ctr"/>
              <a:lstStyle/>
              <a:p>
                <a:pPr algn="ctr">
                  <a:lnSpc>
                    <a:spcPts val="2280"/>
                  </a:lnSpc>
                </a:pPr>
                <a:endParaRPr/>
              </a:p>
            </p:txBody>
          </p:sp>
        </p:grpSp>
        <p:sp>
          <p:nvSpPr>
            <p:cNvPr id="11" name="TextBox 11"/>
            <p:cNvSpPr txBox="1"/>
            <p:nvPr/>
          </p:nvSpPr>
          <p:spPr>
            <a:xfrm>
              <a:off x="399759" y="302756"/>
              <a:ext cx="9744448" cy="820737"/>
            </a:xfrm>
            <a:prstGeom prst="rect">
              <a:avLst/>
            </a:prstGeom>
          </p:spPr>
          <p:txBody>
            <a:bodyPr lIns="0" tIns="0" rIns="0" bIns="0" rtlCol="0" anchor="t">
              <a:spAutoFit/>
            </a:bodyPr>
            <a:lstStyle/>
            <a:p>
              <a:pPr algn="l">
                <a:lnSpc>
                  <a:spcPts val="4788"/>
                </a:lnSpc>
                <a:spcBef>
                  <a:spcPct val="0"/>
                </a:spcBef>
              </a:pPr>
              <a:r>
                <a:rPr lang="en-US" sz="4200" b="1" dirty="0">
                  <a:solidFill>
                    <a:srgbClr val="000000"/>
                  </a:solidFill>
                  <a:latin typeface="Be Vietnam"/>
                  <a:ea typeface="Be Vietnam"/>
                  <a:cs typeface="Be Vietnam"/>
                  <a:sym typeface="Be Vietnam"/>
                </a:rPr>
                <a:t>2. </a:t>
              </a:r>
              <a:r>
                <a:rPr lang="en-US" sz="4200" b="1" dirty="0" err="1">
                  <a:solidFill>
                    <a:srgbClr val="000000"/>
                  </a:solidFill>
                  <a:latin typeface="Be Vietnam"/>
                  <a:ea typeface="Be Vietnam"/>
                  <a:cs typeface="Be Vietnam"/>
                  <a:sym typeface="Be Vietnam"/>
                </a:rPr>
                <a:t>Mục</a:t>
              </a:r>
              <a:r>
                <a:rPr lang="en-US" sz="4200" b="1" dirty="0">
                  <a:solidFill>
                    <a:srgbClr val="000000"/>
                  </a:solidFill>
                  <a:latin typeface="Be Vietnam"/>
                  <a:ea typeface="Be Vietnam"/>
                  <a:cs typeface="Be Vietnam"/>
                  <a:sym typeface="Be Vietnam"/>
                </a:rPr>
                <a:t> </a:t>
              </a:r>
              <a:r>
                <a:rPr lang="en-US" sz="4200" b="1" dirty="0" err="1">
                  <a:solidFill>
                    <a:srgbClr val="000000"/>
                  </a:solidFill>
                  <a:latin typeface="Be Vietnam"/>
                  <a:ea typeface="Be Vietnam"/>
                  <a:cs typeface="Be Vietnam"/>
                  <a:sym typeface="Be Vietnam"/>
                </a:rPr>
                <a:t>tiêu</a:t>
              </a:r>
              <a:r>
                <a:rPr lang="en-US" sz="4200" b="1" dirty="0">
                  <a:solidFill>
                    <a:srgbClr val="000000"/>
                  </a:solidFill>
                  <a:latin typeface="Be Vietnam"/>
                  <a:ea typeface="Be Vietnam"/>
                  <a:cs typeface="Be Vietnam"/>
                  <a:sym typeface="Be Vietnam"/>
                </a:rPr>
                <a:t> </a:t>
              </a:r>
              <a:r>
                <a:rPr lang="en-US" sz="4200" b="1" dirty="0" err="1">
                  <a:solidFill>
                    <a:srgbClr val="000000"/>
                  </a:solidFill>
                  <a:latin typeface="Be Vietnam"/>
                  <a:ea typeface="Be Vietnam"/>
                  <a:cs typeface="Be Vietnam"/>
                  <a:sym typeface="Be Vietnam"/>
                </a:rPr>
                <a:t>và</a:t>
              </a:r>
              <a:r>
                <a:rPr lang="en-US" sz="4200" b="1" dirty="0">
                  <a:solidFill>
                    <a:srgbClr val="000000"/>
                  </a:solidFill>
                  <a:latin typeface="Be Vietnam"/>
                  <a:ea typeface="Be Vietnam"/>
                  <a:cs typeface="Be Vietnam"/>
                  <a:sym typeface="Be Vietnam"/>
                </a:rPr>
                <a:t> </a:t>
              </a:r>
              <a:r>
                <a:rPr lang="en-US" sz="4200" b="1" dirty="0" err="1">
                  <a:solidFill>
                    <a:srgbClr val="000000"/>
                  </a:solidFill>
                  <a:latin typeface="Be Vietnam"/>
                  <a:ea typeface="Be Vietnam"/>
                  <a:cs typeface="Be Vietnam"/>
                  <a:sym typeface="Be Vietnam"/>
                </a:rPr>
                <a:t>nhiệm</a:t>
              </a:r>
              <a:r>
                <a:rPr lang="en-US" sz="4200" b="1" dirty="0">
                  <a:solidFill>
                    <a:srgbClr val="000000"/>
                  </a:solidFill>
                  <a:latin typeface="Be Vietnam"/>
                  <a:ea typeface="Be Vietnam"/>
                  <a:cs typeface="Be Vietnam"/>
                  <a:sym typeface="Be Vietnam"/>
                </a:rPr>
                <a:t> </a:t>
              </a:r>
              <a:r>
                <a:rPr lang="en-US" sz="4200" b="1" dirty="0" err="1">
                  <a:solidFill>
                    <a:srgbClr val="000000"/>
                  </a:solidFill>
                  <a:latin typeface="Be Vietnam"/>
                  <a:ea typeface="Be Vietnam"/>
                  <a:cs typeface="Be Vietnam"/>
                  <a:sym typeface="Be Vietnam"/>
                </a:rPr>
                <a:t>vụ</a:t>
              </a:r>
              <a:endParaRPr lang="en-US" sz="4200" b="1" dirty="0">
                <a:solidFill>
                  <a:srgbClr val="000000"/>
                </a:solidFill>
                <a:latin typeface="Be Vietnam"/>
                <a:ea typeface="Be Vietnam"/>
                <a:cs typeface="Be Vietnam"/>
                <a:sym typeface="Be Vietnam"/>
              </a:endParaRPr>
            </a:p>
          </p:txBody>
        </p:sp>
      </p:grpSp>
      <p:sp>
        <p:nvSpPr>
          <p:cNvPr id="12" name="TextBox 12"/>
          <p:cNvSpPr txBox="1"/>
          <p:nvPr/>
        </p:nvSpPr>
        <p:spPr>
          <a:xfrm>
            <a:off x="10054928" y="1855381"/>
            <a:ext cx="7893982" cy="4263539"/>
          </a:xfrm>
          <a:prstGeom prst="rect">
            <a:avLst/>
          </a:prstGeom>
        </p:spPr>
        <p:txBody>
          <a:bodyPr wrap="square" lIns="0" tIns="0" rIns="0" bIns="0" rtlCol="0" anchor="t">
            <a:spAutoFit/>
          </a:bodyPr>
          <a:lstStyle/>
          <a:p>
            <a:pPr marL="474979" lvl="1" indent="-237490" algn="l">
              <a:lnSpc>
                <a:spcPts val="4179"/>
              </a:lnSpc>
              <a:buFont typeface="Arial"/>
              <a:buChar char="•"/>
            </a:pPr>
            <a:r>
              <a:rPr lang="en-US" sz="3200" dirty="0" err="1">
                <a:solidFill>
                  <a:srgbClr val="000000"/>
                </a:solidFill>
                <a:latin typeface="Be Vietnam"/>
                <a:ea typeface="Be Vietnam"/>
                <a:cs typeface="Be Vietnam"/>
                <a:sym typeface="Be Vietnam"/>
              </a:rPr>
              <a:t>Nâng</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cao</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nhận</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thức</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giáo</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viên</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tiểu</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học</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về</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vai</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t</a:t>
            </a:r>
            <a:r>
              <a:rPr lang="en-US" sz="3200" u="none" strike="noStrike" dirty="0" err="1">
                <a:solidFill>
                  <a:srgbClr val="000000"/>
                </a:solidFill>
                <a:latin typeface="Be Vietnam"/>
                <a:ea typeface="Be Vietnam"/>
                <a:cs typeface="Be Vietnam"/>
                <a:sym typeface="Be Vietnam"/>
              </a:rPr>
              <a:t>rò</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và</a:t>
            </a:r>
            <a:r>
              <a:rPr lang="en-US" sz="3200" u="none" strike="noStrike" dirty="0">
                <a:solidFill>
                  <a:srgbClr val="000000"/>
                </a:solidFill>
                <a:latin typeface="Be Vietnam"/>
                <a:ea typeface="Be Vietnam"/>
                <a:cs typeface="Be Vietnam"/>
                <a:sym typeface="Be Vietnam"/>
              </a:rPr>
              <a:t> xu </a:t>
            </a:r>
            <a:r>
              <a:rPr lang="en-US" sz="3200" u="none" strike="noStrike" dirty="0" err="1">
                <a:solidFill>
                  <a:srgbClr val="000000"/>
                </a:solidFill>
                <a:latin typeface="Be Vietnam"/>
                <a:ea typeface="Be Vietnam"/>
                <a:cs typeface="Be Vietnam"/>
                <a:sym typeface="Be Vietnam"/>
              </a:rPr>
              <a:t>hướng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ứng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dụng</a:t>
            </a:r>
            <a:r>
              <a:rPr lang="en-US" sz="3200" u="none" strike="noStrike" dirty="0">
                <a:solidFill>
                  <a:srgbClr val="000000"/>
                </a:solidFill>
                <a:latin typeface="Be Vietnam"/>
                <a:ea typeface="Be Vietnam"/>
                <a:cs typeface="Be Vietnam"/>
                <a:sym typeface="Be Vietnam"/>
              </a:rPr>
              <a:t> AI</a:t>
            </a:r>
          </a:p>
          <a:p>
            <a:pPr marL="474979" lvl="1" indent="-237490" algn="l">
              <a:lnSpc>
                <a:spcPts val="4179"/>
              </a:lnSpc>
              <a:buFont typeface="Arial"/>
              <a:buChar char="•"/>
            </a:pPr>
            <a:r>
              <a:rPr lang="en-US" sz="3200" u="none" strike="noStrike" dirty="0">
                <a:solidFill>
                  <a:srgbClr val="000000"/>
                </a:solidFill>
                <a:latin typeface="Be Vietnam"/>
                <a:ea typeface="Be Vietnam"/>
                <a:cs typeface="Be Vietnam"/>
                <a:sym typeface="Be Vietnam"/>
              </a:rPr>
              <a:t>Trang </a:t>
            </a:r>
            <a:r>
              <a:rPr lang="en-US" sz="3200" u="none" strike="noStrike" dirty="0" err="1">
                <a:solidFill>
                  <a:srgbClr val="000000"/>
                </a:solidFill>
                <a:latin typeface="Be Vietnam"/>
                <a:ea typeface="Be Vietnam"/>
                <a:cs typeface="Be Vietnam"/>
                <a:sym typeface="Be Vietnam"/>
              </a:rPr>
              <a:t>bị</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kiến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thức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về</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công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cụ</a:t>
            </a:r>
            <a:r>
              <a:rPr lang="en-US" sz="3200" u="none" strike="noStrike" dirty="0">
                <a:solidFill>
                  <a:srgbClr val="000000"/>
                </a:solidFill>
                <a:latin typeface="Be Vietnam"/>
                <a:ea typeface="Be Vietnam"/>
                <a:cs typeface="Be Vietnam"/>
                <a:sym typeface="Be Vietnam"/>
              </a:rPr>
              <a:t> AI</a:t>
            </a:r>
          </a:p>
          <a:p>
            <a:pPr marL="474979" lvl="1" indent="-237490" algn="l">
              <a:lnSpc>
                <a:spcPts val="4179"/>
              </a:lnSpc>
              <a:buFont typeface="Arial"/>
              <a:buChar char="•"/>
            </a:pPr>
            <a:r>
              <a:rPr lang="en-US" sz="3200" u="none" strike="noStrike" dirty="0" err="1">
                <a:solidFill>
                  <a:srgbClr val="000000"/>
                </a:solidFill>
                <a:latin typeface="Be Vietnam"/>
                <a:ea typeface="Be Vietnam"/>
                <a:cs typeface="Be Vietnam"/>
                <a:sym typeface="Be Vietnam"/>
              </a:rPr>
              <a:t>Hướng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dẫn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khai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thác</a:t>
            </a:r>
            <a:r>
              <a:rPr lang="en-US" sz="3200" u="none" strike="noStrike" dirty="0">
                <a:solidFill>
                  <a:srgbClr val="000000"/>
                </a:solidFill>
                <a:latin typeface="Be Vietnam"/>
                <a:ea typeface="Be Vietnam"/>
                <a:cs typeface="Be Vietnam"/>
                <a:sym typeface="Be Vietnam"/>
              </a:rPr>
              <a:t> AI </a:t>
            </a:r>
            <a:r>
              <a:rPr lang="en-US" sz="3200" u="none" strike="noStrike" dirty="0" err="1">
                <a:solidFill>
                  <a:srgbClr val="000000"/>
                </a:solidFill>
                <a:latin typeface="Be Vietnam"/>
                <a:ea typeface="Be Vietnam"/>
                <a:cs typeface="Be Vietnam"/>
                <a:sym typeface="Be Vietnam"/>
              </a:rPr>
              <a:t>trong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giảng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dạy</a:t>
            </a:r>
            <a:endParaRPr lang="en-US" sz="3200" u="none" strike="noStrike" dirty="0">
              <a:solidFill>
                <a:srgbClr val="000000"/>
              </a:solidFill>
              <a:latin typeface="Be Vietnam"/>
              <a:ea typeface="Be Vietnam"/>
              <a:cs typeface="Be Vietnam"/>
              <a:sym typeface="Be Vietnam"/>
            </a:endParaRPr>
          </a:p>
          <a:p>
            <a:pPr marL="474979" lvl="1" indent="-237490" algn="l">
              <a:lnSpc>
                <a:spcPts val="4179"/>
              </a:lnSpc>
              <a:buFont typeface="Arial"/>
              <a:buChar char="•"/>
            </a:pPr>
            <a:r>
              <a:rPr lang="en-US" sz="3200" u="none" strike="noStrike" dirty="0" err="1">
                <a:solidFill>
                  <a:srgbClr val="000000"/>
                </a:solidFill>
                <a:latin typeface="Be Vietnam"/>
                <a:ea typeface="Be Vietnam"/>
                <a:cs typeface="Be Vietnam"/>
                <a:sym typeface="Be Vietnam"/>
              </a:rPr>
              <a:t>Phát</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triển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năng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lực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số</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khuyến</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khích</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đổi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mới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sáng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tạo</a:t>
            </a:r>
            <a:r>
              <a:rPr lang="en-US" sz="3200" u="none" strike="noStrike" dirty="0">
                <a:solidFill>
                  <a:srgbClr val="000000"/>
                </a:solidFill>
                <a:latin typeface="Be Vietnam"/>
                <a:ea typeface="Be Vietnam"/>
                <a:cs typeface="Be Vietnam"/>
                <a:sym typeface="Be Vietnam"/>
              </a:rPr>
              <a:t>...</a:t>
            </a:r>
          </a:p>
        </p:txBody>
      </p:sp>
      <p:sp>
        <p:nvSpPr>
          <p:cNvPr id="13" name="TextBox 13"/>
          <p:cNvSpPr txBox="1"/>
          <p:nvPr/>
        </p:nvSpPr>
        <p:spPr>
          <a:xfrm>
            <a:off x="9448800" y="1552072"/>
            <a:ext cx="3042390" cy="384721"/>
          </a:xfrm>
          <a:prstGeom prst="rect">
            <a:avLst/>
          </a:prstGeom>
        </p:spPr>
        <p:txBody>
          <a:bodyPr lIns="0" tIns="0" rIns="0" bIns="0" rtlCol="0" anchor="t">
            <a:spAutoFit/>
          </a:bodyPr>
          <a:lstStyle/>
          <a:p>
            <a:pPr marL="0" lvl="1" indent="0" algn="l">
              <a:lnSpc>
                <a:spcPts val="2963"/>
              </a:lnSpc>
              <a:spcBef>
                <a:spcPct val="0"/>
              </a:spcBef>
            </a:pPr>
            <a:r>
              <a:rPr lang="en-US" sz="3200" b="1" dirty="0">
                <a:solidFill>
                  <a:srgbClr val="000000"/>
                </a:solidFill>
                <a:latin typeface="Be Vietnam Ultra-Bold"/>
                <a:ea typeface="Be Vietnam Ultra-Bold"/>
                <a:cs typeface="Be Vietnam Ultra-Bold"/>
                <a:sym typeface="Be Vietnam Ultra-Bold"/>
              </a:rPr>
              <a:t>2.1. </a:t>
            </a:r>
            <a:r>
              <a:rPr lang="en-US" sz="3200" b="1" dirty="0" err="1">
                <a:solidFill>
                  <a:srgbClr val="000000"/>
                </a:solidFill>
                <a:latin typeface="Be Vietnam Ultra-Bold"/>
                <a:ea typeface="Be Vietnam Ultra-Bold"/>
                <a:cs typeface="Be Vietnam Ultra-Bold"/>
                <a:sym typeface="Be Vietnam Ultra-Bold"/>
              </a:rPr>
              <a:t>Mục</a:t>
            </a:r>
            <a:r>
              <a:rPr lang="en-US" sz="3200" b="1" dirty="0">
                <a:solidFill>
                  <a:srgbClr val="000000"/>
                </a:solidFill>
                <a:latin typeface="Be Vietnam Ultra-Bold"/>
                <a:ea typeface="Be Vietnam Ultra-Bold"/>
                <a:cs typeface="Be Vietnam Ultra-Bold"/>
                <a:sym typeface="Be Vietnam Ultra-Bold"/>
              </a:rPr>
              <a:t>  </a:t>
            </a:r>
            <a:r>
              <a:rPr lang="en-US" sz="3200" b="1" dirty="0" err="1">
                <a:solidFill>
                  <a:srgbClr val="000000"/>
                </a:solidFill>
                <a:latin typeface="Be Vietnam Ultra-Bold"/>
                <a:ea typeface="Be Vietnam Ultra-Bold"/>
                <a:cs typeface="Be Vietnam Ultra-Bold"/>
                <a:sym typeface="Be Vietnam Ultra-Bold"/>
              </a:rPr>
              <a:t>tiêu</a:t>
            </a:r>
            <a:endParaRPr lang="en-US" sz="3200" b="1" dirty="0">
              <a:solidFill>
                <a:srgbClr val="000000"/>
              </a:solidFill>
              <a:latin typeface="Be Vietnam Ultra-Bold"/>
              <a:ea typeface="Be Vietnam Ultra-Bold"/>
              <a:cs typeface="Be Vietnam Ultra-Bold"/>
              <a:sym typeface="Be Vietnam Ultra-Bold"/>
            </a:endParaRPr>
          </a:p>
        </p:txBody>
      </p:sp>
      <p:sp>
        <p:nvSpPr>
          <p:cNvPr id="14" name="TextBox 14"/>
          <p:cNvSpPr txBox="1"/>
          <p:nvPr/>
        </p:nvSpPr>
        <p:spPr>
          <a:xfrm>
            <a:off x="1742171" y="5626731"/>
            <a:ext cx="4205898" cy="361950"/>
          </a:xfrm>
          <a:prstGeom prst="rect">
            <a:avLst/>
          </a:prstGeom>
        </p:spPr>
        <p:txBody>
          <a:bodyPr lIns="0" tIns="0" rIns="0" bIns="0" rtlCol="0" anchor="t">
            <a:spAutoFit/>
          </a:bodyPr>
          <a:lstStyle/>
          <a:p>
            <a:pPr marL="0" lvl="1" indent="0" algn="l">
              <a:lnSpc>
                <a:spcPts val="2849"/>
              </a:lnSpc>
              <a:spcBef>
                <a:spcPct val="0"/>
              </a:spcBef>
            </a:pPr>
            <a:r>
              <a:rPr lang="en-US" sz="3200" b="1" dirty="0">
                <a:solidFill>
                  <a:srgbClr val="000000"/>
                </a:solidFill>
                <a:latin typeface="Be Vietnam Ultra-Bold"/>
                <a:ea typeface="Be Vietnam Ultra-Bold"/>
                <a:cs typeface="Be Vietnam Ultra-Bold"/>
                <a:sym typeface="Be Vietnam Ultra-Bold"/>
              </a:rPr>
              <a:t>2.2. </a:t>
            </a:r>
            <a:r>
              <a:rPr lang="en-US" sz="3200" b="1" dirty="0" err="1">
                <a:solidFill>
                  <a:srgbClr val="000000"/>
                </a:solidFill>
                <a:latin typeface="Be Vietnam Ultra-Bold"/>
                <a:ea typeface="Be Vietnam Ultra-Bold"/>
                <a:cs typeface="Be Vietnam Ultra-Bold"/>
                <a:sym typeface="Be Vietnam Ultra-Bold"/>
              </a:rPr>
              <a:t>Nhiệm</a:t>
            </a:r>
            <a:r>
              <a:rPr lang="en-US" sz="3200" b="1" dirty="0">
                <a:solidFill>
                  <a:srgbClr val="000000"/>
                </a:solidFill>
                <a:latin typeface="Be Vietnam Ultra-Bold"/>
                <a:ea typeface="Be Vietnam Ultra-Bold"/>
                <a:cs typeface="Be Vietnam Ultra-Bold"/>
                <a:sym typeface="Be Vietnam Ultra-Bold"/>
              </a:rPr>
              <a:t> </a:t>
            </a:r>
            <a:r>
              <a:rPr lang="en-US" sz="3200" b="1" dirty="0" err="1">
                <a:solidFill>
                  <a:srgbClr val="000000"/>
                </a:solidFill>
                <a:latin typeface="Be Vietnam Ultra-Bold"/>
                <a:ea typeface="Be Vietnam Ultra-Bold"/>
                <a:cs typeface="Be Vietnam Ultra-Bold"/>
                <a:sym typeface="Be Vietnam Ultra-Bold"/>
              </a:rPr>
              <a:t>vụ</a:t>
            </a:r>
            <a:endParaRPr lang="en-US" sz="3200" b="1" dirty="0">
              <a:solidFill>
                <a:srgbClr val="000000"/>
              </a:solidFill>
              <a:latin typeface="Be Vietnam Ultra-Bold"/>
              <a:ea typeface="Be Vietnam Ultra-Bold"/>
              <a:cs typeface="Be Vietnam Ultra-Bold"/>
              <a:sym typeface="Be Vietnam Ultra-Bold"/>
            </a:endParaRPr>
          </a:p>
        </p:txBody>
      </p:sp>
      <p:sp>
        <p:nvSpPr>
          <p:cNvPr id="15" name="TextBox 15"/>
          <p:cNvSpPr txBox="1"/>
          <p:nvPr/>
        </p:nvSpPr>
        <p:spPr>
          <a:xfrm>
            <a:off x="294477" y="5961227"/>
            <a:ext cx="9532510" cy="4257961"/>
          </a:xfrm>
          <a:prstGeom prst="rect">
            <a:avLst/>
          </a:prstGeom>
        </p:spPr>
        <p:txBody>
          <a:bodyPr wrap="square" lIns="0" tIns="0" rIns="0" bIns="0" rtlCol="0" anchor="t">
            <a:spAutoFit/>
          </a:bodyPr>
          <a:lstStyle/>
          <a:p>
            <a:pPr marL="474979" lvl="1" indent="-237490" algn="l">
              <a:lnSpc>
                <a:spcPts val="4179"/>
              </a:lnSpc>
              <a:buFont typeface="Arial"/>
              <a:buChar char="•"/>
            </a:pPr>
            <a:r>
              <a:rPr lang="en-US" sz="3000" dirty="0" err="1">
                <a:solidFill>
                  <a:srgbClr val="000000"/>
                </a:solidFill>
                <a:latin typeface="Be Vietnam"/>
                <a:ea typeface="Be Vietnam"/>
                <a:cs typeface="Be Vietnam"/>
                <a:sym typeface="Be Vietnam"/>
              </a:rPr>
              <a:t>Khảo</a:t>
            </a:r>
            <a:r>
              <a:rPr lang="en-US" sz="3000" dirty="0">
                <a:solidFill>
                  <a:srgbClr val="000000"/>
                </a:solidFill>
                <a:latin typeface="Be Vietnam"/>
                <a:ea typeface="Be Vietnam"/>
                <a:cs typeface="Be Vietnam"/>
                <a:sym typeface="Be Vietnam"/>
              </a:rPr>
              <a:t> </a:t>
            </a:r>
            <a:r>
              <a:rPr lang="en-US" sz="3000" dirty="0" err="1">
                <a:solidFill>
                  <a:srgbClr val="000000"/>
                </a:solidFill>
                <a:latin typeface="Be Vietnam"/>
                <a:ea typeface="Be Vietnam"/>
                <a:cs typeface="Be Vietnam"/>
                <a:sym typeface="Be Vietnam"/>
              </a:rPr>
              <a:t>sát</a:t>
            </a:r>
            <a:r>
              <a:rPr lang="en-US" sz="3000" dirty="0">
                <a:solidFill>
                  <a:srgbClr val="000000"/>
                </a:solidFill>
                <a:latin typeface="Be Vietnam"/>
                <a:ea typeface="Be Vietnam"/>
                <a:cs typeface="Be Vietnam"/>
                <a:sym typeface="Be Vietnam"/>
              </a:rPr>
              <a:t> </a:t>
            </a:r>
            <a:r>
              <a:rPr lang="en-US" sz="3000" dirty="0" err="1">
                <a:solidFill>
                  <a:srgbClr val="000000"/>
                </a:solidFill>
                <a:latin typeface="Be Vietnam"/>
                <a:ea typeface="Be Vietnam"/>
                <a:cs typeface="Be Vietnam"/>
                <a:sym typeface="Be Vietnam"/>
              </a:rPr>
              <a:t>thực</a:t>
            </a:r>
            <a:r>
              <a:rPr lang="en-US" sz="3000" dirty="0">
                <a:solidFill>
                  <a:srgbClr val="000000"/>
                </a:solidFill>
                <a:latin typeface="Be Vietnam"/>
                <a:ea typeface="Be Vietnam"/>
                <a:cs typeface="Be Vietnam"/>
                <a:sym typeface="Be Vietnam"/>
              </a:rPr>
              <a:t> </a:t>
            </a:r>
            <a:r>
              <a:rPr lang="en-US" sz="3000" dirty="0" err="1">
                <a:solidFill>
                  <a:srgbClr val="000000"/>
                </a:solidFill>
                <a:latin typeface="Be Vietnam"/>
                <a:ea typeface="Be Vietnam"/>
                <a:cs typeface="Be Vietnam"/>
                <a:sym typeface="Be Vietnam"/>
              </a:rPr>
              <a:t>t</a:t>
            </a:r>
            <a:r>
              <a:rPr lang="en-US" sz="3000" u="none" strike="noStrike" dirty="0" err="1">
                <a:solidFill>
                  <a:srgbClr val="000000"/>
                </a:solidFill>
                <a:latin typeface="Be Vietnam"/>
                <a:ea typeface="Be Vietnam"/>
                <a:cs typeface="Be Vietnam"/>
                <a:sym typeface="Be Vietnam"/>
              </a:rPr>
              <a:t>rạng</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và</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nhu</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cầu</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ứng</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dụng</a:t>
            </a:r>
            <a:r>
              <a:rPr lang="en-US" sz="3000" u="none" strike="noStrike" dirty="0">
                <a:solidFill>
                  <a:srgbClr val="000000"/>
                </a:solidFill>
                <a:latin typeface="Be Vietnam"/>
                <a:ea typeface="Be Vietnam"/>
                <a:cs typeface="Be Vietnam"/>
                <a:sym typeface="Be Vietnam"/>
              </a:rPr>
              <a:t> AI </a:t>
            </a:r>
            <a:r>
              <a:rPr lang="en-US" sz="3000" u="none" strike="noStrike" dirty="0" err="1">
                <a:solidFill>
                  <a:srgbClr val="000000"/>
                </a:solidFill>
                <a:latin typeface="Be Vietnam"/>
                <a:ea typeface="Be Vietnam"/>
                <a:cs typeface="Be Vietnam"/>
                <a:sym typeface="Be Vietnam"/>
              </a:rPr>
              <a:t>của</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giáo</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viên</a:t>
            </a:r>
            <a:r>
              <a:rPr lang="en-US" sz="3000" u="none" strike="noStrike" dirty="0">
                <a:solidFill>
                  <a:srgbClr val="000000"/>
                </a:solidFill>
                <a:latin typeface="Be Vietnam"/>
                <a:ea typeface="Be Vietnam"/>
                <a:cs typeface="Be Vietnam"/>
                <a:sym typeface="Be Vietnam"/>
              </a:rPr>
              <a:t>.</a:t>
            </a:r>
          </a:p>
          <a:p>
            <a:pPr marL="474979" lvl="1" indent="-237490" algn="l">
              <a:lnSpc>
                <a:spcPts val="4179"/>
              </a:lnSpc>
              <a:buFont typeface="Arial"/>
              <a:buChar char="•"/>
            </a:pPr>
            <a:r>
              <a:rPr lang="en-US" sz="3000" u="none" strike="noStrike" dirty="0" err="1">
                <a:solidFill>
                  <a:srgbClr val="000000"/>
                </a:solidFill>
                <a:latin typeface="Be Vietnam"/>
                <a:ea typeface="Be Vietnam"/>
                <a:cs typeface="Be Vietnam"/>
                <a:sym typeface="Be Vietnam"/>
              </a:rPr>
              <a:t>Giới</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thiệu</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công</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cụ</a:t>
            </a:r>
            <a:r>
              <a:rPr lang="en-US" sz="3000" u="none" strike="noStrike" dirty="0">
                <a:solidFill>
                  <a:srgbClr val="000000"/>
                </a:solidFill>
                <a:latin typeface="Be Vietnam"/>
                <a:ea typeface="Be Vietnam"/>
                <a:cs typeface="Be Vietnam"/>
                <a:sym typeface="Be Vietnam"/>
              </a:rPr>
              <a:t> AI </a:t>
            </a:r>
            <a:r>
              <a:rPr lang="en-US" sz="3000" u="none" strike="noStrike" dirty="0" err="1">
                <a:solidFill>
                  <a:srgbClr val="000000"/>
                </a:solidFill>
                <a:latin typeface="Be Vietnam"/>
                <a:ea typeface="Be Vietnam"/>
                <a:cs typeface="Be Vietnam"/>
                <a:sym typeface="Be Vietnam"/>
              </a:rPr>
              <a:t>kèm</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hướng</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dẫn</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ngắn</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gọn</a:t>
            </a:r>
            <a:r>
              <a:rPr lang="en-US" sz="3000" u="none" strike="noStrike" dirty="0">
                <a:solidFill>
                  <a:srgbClr val="000000"/>
                </a:solidFill>
                <a:latin typeface="Be Vietnam"/>
                <a:ea typeface="Be Vietnam"/>
                <a:cs typeface="Be Vietnam"/>
                <a:sym typeface="Be Vietnam"/>
              </a:rPr>
              <a:t>.</a:t>
            </a:r>
          </a:p>
          <a:p>
            <a:pPr marL="474979" lvl="1" indent="-237490" algn="l">
              <a:lnSpc>
                <a:spcPts val="4179"/>
              </a:lnSpc>
              <a:buFont typeface="Arial"/>
              <a:buChar char="•"/>
            </a:pPr>
            <a:r>
              <a:rPr lang="en-US" sz="3000" u="none" strike="noStrike" dirty="0" err="1">
                <a:solidFill>
                  <a:srgbClr val="000000"/>
                </a:solidFill>
                <a:latin typeface="Be Vietnam"/>
                <a:ea typeface="Be Vietnam"/>
                <a:cs typeface="Be Vietnam"/>
                <a:sym typeface="Be Vietnam"/>
              </a:rPr>
              <a:t>Xây</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dựng</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ví</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dụ</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bài</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dạy</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tích</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hợp</a:t>
            </a:r>
            <a:r>
              <a:rPr lang="en-US" sz="3000" u="none" strike="noStrike" dirty="0">
                <a:solidFill>
                  <a:srgbClr val="000000"/>
                </a:solidFill>
                <a:latin typeface="Be Vietnam"/>
                <a:ea typeface="Be Vietnam"/>
                <a:cs typeface="Be Vietnam"/>
                <a:sym typeface="Be Vietnam"/>
              </a:rPr>
              <a:t> AI.</a:t>
            </a:r>
          </a:p>
          <a:p>
            <a:pPr marL="474979" lvl="1" indent="-237490" algn="l">
              <a:lnSpc>
                <a:spcPts val="4179"/>
              </a:lnSpc>
              <a:buFont typeface="Arial"/>
              <a:buChar char="•"/>
            </a:pPr>
            <a:r>
              <a:rPr lang="en-US" sz="3000" u="none" strike="noStrike" dirty="0" err="1">
                <a:solidFill>
                  <a:srgbClr val="000000"/>
                </a:solidFill>
                <a:latin typeface="Be Vietnam"/>
                <a:ea typeface="Be Vietnam"/>
                <a:cs typeface="Be Vietnam"/>
                <a:sym typeface="Be Vietnam"/>
              </a:rPr>
              <a:t>Tổ</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chức</a:t>
            </a:r>
            <a:r>
              <a:rPr lang="en-US" sz="3000" u="none" strike="noStrike" dirty="0">
                <a:solidFill>
                  <a:srgbClr val="000000"/>
                </a:solidFill>
                <a:latin typeface="Be Vietnam"/>
                <a:ea typeface="Be Vietnam"/>
                <a:cs typeface="Be Vietnam"/>
                <a:sym typeface="Be Vietnam"/>
              </a:rPr>
              <a:t> chia </a:t>
            </a:r>
            <a:r>
              <a:rPr lang="en-US" sz="3000" u="none" strike="noStrike" dirty="0" err="1">
                <a:solidFill>
                  <a:srgbClr val="000000"/>
                </a:solidFill>
                <a:latin typeface="Be Vietnam"/>
                <a:ea typeface="Be Vietnam"/>
                <a:cs typeface="Be Vietnam"/>
                <a:sym typeface="Be Vietnam"/>
              </a:rPr>
              <a:t>sẻ</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thảo</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luận</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thiết</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kế</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bài</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học</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ứng</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dụng</a:t>
            </a:r>
            <a:r>
              <a:rPr lang="en-US" sz="3000" u="none" strike="noStrike" dirty="0">
                <a:solidFill>
                  <a:srgbClr val="000000"/>
                </a:solidFill>
                <a:latin typeface="Be Vietnam"/>
                <a:ea typeface="Be Vietnam"/>
                <a:cs typeface="Be Vietnam"/>
                <a:sym typeface="Be Vietnam"/>
              </a:rPr>
              <a:t> AI.</a:t>
            </a:r>
          </a:p>
          <a:p>
            <a:pPr marL="474979" lvl="1" indent="-237490" algn="l">
              <a:lnSpc>
                <a:spcPts val="4179"/>
              </a:lnSpc>
              <a:buFont typeface="Arial"/>
              <a:buChar char="•"/>
            </a:pPr>
            <a:r>
              <a:rPr lang="en-US" sz="3000" u="none" strike="noStrike" dirty="0" err="1">
                <a:solidFill>
                  <a:srgbClr val="000000"/>
                </a:solidFill>
                <a:latin typeface="Be Vietnam"/>
                <a:ea typeface="Be Vietnam"/>
                <a:cs typeface="Be Vietnam"/>
                <a:sym typeface="Be Vietnam"/>
              </a:rPr>
              <a:t>Đề</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xuất</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giải</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pháp</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phù</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hợp</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điều</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kiện</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địa</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phương</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và</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kế</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hoạch</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phát</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triển</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lâu</a:t>
            </a:r>
            <a:r>
              <a:rPr lang="en-US" sz="3000" u="none" strike="noStrike" dirty="0">
                <a:solidFill>
                  <a:srgbClr val="000000"/>
                </a:solidFill>
                <a:latin typeface="Be Vietnam"/>
                <a:ea typeface="Be Vietnam"/>
                <a:cs typeface="Be Vietnam"/>
                <a:sym typeface="Be Vietnam"/>
              </a:rPr>
              <a:t> </a:t>
            </a:r>
            <a:r>
              <a:rPr lang="en-US" sz="3000" u="none" strike="noStrike" dirty="0" err="1">
                <a:solidFill>
                  <a:srgbClr val="000000"/>
                </a:solidFill>
                <a:latin typeface="Be Vietnam"/>
                <a:ea typeface="Be Vietnam"/>
                <a:cs typeface="Be Vietnam"/>
                <a:sym typeface="Be Vietnam"/>
              </a:rPr>
              <a:t>dài</a:t>
            </a:r>
            <a:endParaRPr lang="en-US" sz="3000" u="none" strike="noStrike" dirty="0">
              <a:solidFill>
                <a:srgbClr val="000000"/>
              </a:solidFill>
              <a:latin typeface="Be Vietnam"/>
              <a:ea typeface="Be Vietnam"/>
              <a:cs typeface="Be Vietnam"/>
              <a:sym typeface="Be Vietna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77600" y="2019300"/>
            <a:ext cx="4259579" cy="4391654"/>
            <a:chOff x="0" y="0"/>
            <a:chExt cx="903006" cy="882308"/>
          </a:xfrm>
        </p:grpSpPr>
        <p:sp>
          <p:nvSpPr>
            <p:cNvPr id="3" name="Freeform 3"/>
            <p:cNvSpPr/>
            <p:nvPr/>
          </p:nvSpPr>
          <p:spPr>
            <a:xfrm>
              <a:off x="0" y="0"/>
              <a:ext cx="903006" cy="882308"/>
            </a:xfrm>
            <a:custGeom>
              <a:avLst/>
              <a:gdLst/>
              <a:ahLst/>
              <a:cxnLst/>
              <a:rect l="l" t="t" r="r" b="b"/>
              <a:pathLst>
                <a:path w="903006" h="882308">
                  <a:moveTo>
                    <a:pt x="45025" y="0"/>
                  </a:moveTo>
                  <a:lnTo>
                    <a:pt x="857981" y="0"/>
                  </a:lnTo>
                  <a:cubicBezTo>
                    <a:pt x="869923" y="0"/>
                    <a:pt x="881375" y="4744"/>
                    <a:pt x="889819" y="13188"/>
                  </a:cubicBezTo>
                  <a:cubicBezTo>
                    <a:pt x="898263" y="21631"/>
                    <a:pt x="903006" y="33084"/>
                    <a:pt x="903006" y="45025"/>
                  </a:cubicBezTo>
                  <a:lnTo>
                    <a:pt x="903006" y="837283"/>
                  </a:lnTo>
                  <a:cubicBezTo>
                    <a:pt x="903006" y="849224"/>
                    <a:pt x="898263" y="860676"/>
                    <a:pt x="889819" y="869120"/>
                  </a:cubicBezTo>
                  <a:cubicBezTo>
                    <a:pt x="881375" y="877564"/>
                    <a:pt x="869923" y="882308"/>
                    <a:pt x="857981" y="882308"/>
                  </a:cubicBezTo>
                  <a:lnTo>
                    <a:pt x="45025" y="882308"/>
                  </a:lnTo>
                  <a:cubicBezTo>
                    <a:pt x="33084" y="882308"/>
                    <a:pt x="21631" y="877564"/>
                    <a:pt x="13188" y="869120"/>
                  </a:cubicBezTo>
                  <a:cubicBezTo>
                    <a:pt x="4744" y="860676"/>
                    <a:pt x="0" y="849224"/>
                    <a:pt x="0" y="837283"/>
                  </a:cubicBezTo>
                  <a:lnTo>
                    <a:pt x="0" y="45025"/>
                  </a:lnTo>
                  <a:cubicBezTo>
                    <a:pt x="0" y="33084"/>
                    <a:pt x="4744" y="21631"/>
                    <a:pt x="13188" y="13188"/>
                  </a:cubicBezTo>
                  <a:cubicBezTo>
                    <a:pt x="21631" y="4744"/>
                    <a:pt x="33084" y="0"/>
                    <a:pt x="45025" y="0"/>
                  </a:cubicBezTo>
                  <a:close/>
                </a:path>
              </a:pathLst>
            </a:custGeom>
            <a:blipFill>
              <a:blip r:embed="rId2"/>
              <a:stretch>
                <a:fillRect t="-6884" r="-97620" b="-6884"/>
              </a:stretch>
            </a:blipFill>
          </p:spPr>
          <p:txBody>
            <a:bodyPr/>
            <a:lstStyle/>
            <a:p>
              <a:endParaRPr lang="en-US"/>
            </a:p>
          </p:txBody>
        </p:sp>
      </p:grpSp>
      <p:grpSp>
        <p:nvGrpSpPr>
          <p:cNvPr id="4" name="Group 4"/>
          <p:cNvGrpSpPr/>
          <p:nvPr/>
        </p:nvGrpSpPr>
        <p:grpSpPr>
          <a:xfrm>
            <a:off x="14203570" y="4000500"/>
            <a:ext cx="4084429" cy="3747294"/>
            <a:chOff x="0" y="0"/>
            <a:chExt cx="1268953" cy="1186948"/>
          </a:xfrm>
        </p:grpSpPr>
        <p:sp>
          <p:nvSpPr>
            <p:cNvPr id="5" name="Freeform 5"/>
            <p:cNvSpPr/>
            <p:nvPr/>
          </p:nvSpPr>
          <p:spPr>
            <a:xfrm>
              <a:off x="0" y="0"/>
              <a:ext cx="1268953" cy="1186948"/>
            </a:xfrm>
            <a:custGeom>
              <a:avLst/>
              <a:gdLst/>
              <a:ahLst/>
              <a:cxnLst/>
              <a:rect l="l" t="t" r="r" b="b"/>
              <a:pathLst>
                <a:path w="1268953" h="1186948">
                  <a:moveTo>
                    <a:pt x="87223" y="0"/>
                  </a:moveTo>
                  <a:lnTo>
                    <a:pt x="1181730" y="0"/>
                  </a:lnTo>
                  <a:cubicBezTo>
                    <a:pt x="1229902" y="0"/>
                    <a:pt x="1268953" y="39051"/>
                    <a:pt x="1268953" y="87223"/>
                  </a:cubicBezTo>
                  <a:lnTo>
                    <a:pt x="1268953" y="1099725"/>
                  </a:lnTo>
                  <a:cubicBezTo>
                    <a:pt x="1268953" y="1147897"/>
                    <a:pt x="1229902" y="1186948"/>
                    <a:pt x="1181730" y="1186948"/>
                  </a:cubicBezTo>
                  <a:lnTo>
                    <a:pt x="87223" y="1186948"/>
                  </a:lnTo>
                  <a:cubicBezTo>
                    <a:pt x="39051" y="1186948"/>
                    <a:pt x="0" y="1147897"/>
                    <a:pt x="0" y="1099725"/>
                  </a:cubicBezTo>
                  <a:lnTo>
                    <a:pt x="0" y="87223"/>
                  </a:lnTo>
                  <a:cubicBezTo>
                    <a:pt x="0" y="39051"/>
                    <a:pt x="39051" y="0"/>
                    <a:pt x="87223" y="0"/>
                  </a:cubicBezTo>
                  <a:close/>
                </a:path>
              </a:pathLst>
            </a:custGeom>
            <a:solidFill>
              <a:srgbClr val="2E637B"/>
            </a:solidFill>
          </p:spPr>
          <p:txBody>
            <a:bodyPr/>
            <a:lstStyle/>
            <a:p>
              <a:endParaRPr lang="en-US"/>
            </a:p>
          </p:txBody>
        </p:sp>
        <p:sp>
          <p:nvSpPr>
            <p:cNvPr id="6" name="TextBox 6"/>
            <p:cNvSpPr txBox="1"/>
            <p:nvPr/>
          </p:nvSpPr>
          <p:spPr>
            <a:xfrm>
              <a:off x="0" y="9525"/>
              <a:ext cx="1268953" cy="1177423"/>
            </a:xfrm>
            <a:prstGeom prst="rect">
              <a:avLst/>
            </a:prstGeom>
          </p:spPr>
          <p:txBody>
            <a:bodyPr lIns="50800" tIns="50800" rIns="50800" bIns="50800" rtlCol="0" anchor="ctr"/>
            <a:lstStyle/>
            <a:p>
              <a:pPr algn="ctr">
                <a:lnSpc>
                  <a:spcPts val="2280"/>
                </a:lnSpc>
              </a:pPr>
              <a:endParaRPr/>
            </a:p>
          </p:txBody>
        </p:sp>
      </p:grpSp>
      <p:grpSp>
        <p:nvGrpSpPr>
          <p:cNvPr id="7" name="Group 7"/>
          <p:cNvGrpSpPr/>
          <p:nvPr/>
        </p:nvGrpSpPr>
        <p:grpSpPr>
          <a:xfrm>
            <a:off x="14412438" y="4478890"/>
            <a:ext cx="3646962" cy="3103010"/>
            <a:chOff x="0" y="0"/>
            <a:chExt cx="903006" cy="822811"/>
          </a:xfrm>
        </p:grpSpPr>
        <p:sp>
          <p:nvSpPr>
            <p:cNvPr id="8" name="Freeform 8"/>
            <p:cNvSpPr/>
            <p:nvPr/>
          </p:nvSpPr>
          <p:spPr>
            <a:xfrm>
              <a:off x="0" y="0"/>
              <a:ext cx="903006" cy="822811"/>
            </a:xfrm>
            <a:custGeom>
              <a:avLst/>
              <a:gdLst/>
              <a:ahLst/>
              <a:cxnLst/>
              <a:rect l="l" t="t" r="r" b="b"/>
              <a:pathLst>
                <a:path w="903006" h="822811">
                  <a:moveTo>
                    <a:pt x="52388" y="0"/>
                  </a:moveTo>
                  <a:lnTo>
                    <a:pt x="850618" y="0"/>
                  </a:lnTo>
                  <a:cubicBezTo>
                    <a:pt x="879551" y="0"/>
                    <a:pt x="903006" y="23455"/>
                    <a:pt x="903006" y="52388"/>
                  </a:cubicBezTo>
                  <a:lnTo>
                    <a:pt x="903006" y="770423"/>
                  </a:lnTo>
                  <a:cubicBezTo>
                    <a:pt x="903006" y="799356"/>
                    <a:pt x="879551" y="822811"/>
                    <a:pt x="850618" y="822811"/>
                  </a:cubicBezTo>
                  <a:lnTo>
                    <a:pt x="52388" y="822811"/>
                  </a:lnTo>
                  <a:cubicBezTo>
                    <a:pt x="23455" y="822811"/>
                    <a:pt x="0" y="799356"/>
                    <a:pt x="0" y="770423"/>
                  </a:cubicBezTo>
                  <a:lnTo>
                    <a:pt x="0" y="52388"/>
                  </a:lnTo>
                  <a:cubicBezTo>
                    <a:pt x="0" y="23455"/>
                    <a:pt x="23455" y="0"/>
                    <a:pt x="52388" y="0"/>
                  </a:cubicBezTo>
                  <a:close/>
                </a:path>
              </a:pathLst>
            </a:custGeom>
            <a:blipFill>
              <a:blip r:embed="rId3"/>
              <a:stretch>
                <a:fillRect l="-18254" r="-18254"/>
              </a:stretch>
            </a:blipFill>
          </p:spPr>
          <p:txBody>
            <a:bodyPr/>
            <a:lstStyle/>
            <a:p>
              <a:endParaRPr lang="en-US"/>
            </a:p>
          </p:txBody>
        </p:sp>
      </p:grpSp>
      <p:sp>
        <p:nvSpPr>
          <p:cNvPr id="9" name="Freeform 9"/>
          <p:cNvSpPr/>
          <p:nvPr/>
        </p:nvSpPr>
        <p:spPr>
          <a:xfrm flipV="1">
            <a:off x="-303371" y="9335627"/>
            <a:ext cx="2996450" cy="951373"/>
          </a:xfrm>
          <a:custGeom>
            <a:avLst/>
            <a:gdLst/>
            <a:ahLst/>
            <a:cxnLst/>
            <a:rect l="l" t="t" r="r" b="b"/>
            <a:pathLst>
              <a:path w="2996450" h="951373">
                <a:moveTo>
                  <a:pt x="0" y="951373"/>
                </a:moveTo>
                <a:lnTo>
                  <a:pt x="2996450" y="951373"/>
                </a:lnTo>
                <a:lnTo>
                  <a:pt x="2996450" y="0"/>
                </a:lnTo>
                <a:lnTo>
                  <a:pt x="0" y="0"/>
                </a:lnTo>
                <a:lnTo>
                  <a:pt x="0" y="95137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894633" y="438783"/>
            <a:ext cx="8792861" cy="1068452"/>
            <a:chOff x="0" y="0"/>
            <a:chExt cx="11723814" cy="1424602"/>
          </a:xfrm>
        </p:grpSpPr>
        <p:grpSp>
          <p:nvGrpSpPr>
            <p:cNvPr id="11" name="Group 11"/>
            <p:cNvGrpSpPr/>
            <p:nvPr/>
          </p:nvGrpSpPr>
          <p:grpSpPr>
            <a:xfrm>
              <a:off x="0" y="0"/>
              <a:ext cx="11723812" cy="1424602"/>
              <a:chOff x="0" y="0"/>
              <a:chExt cx="2315815" cy="281403"/>
            </a:xfrm>
          </p:grpSpPr>
          <p:sp>
            <p:nvSpPr>
              <p:cNvPr id="12" name="Freeform 12"/>
              <p:cNvSpPr/>
              <p:nvPr/>
            </p:nvSpPr>
            <p:spPr>
              <a:xfrm>
                <a:off x="0" y="0"/>
                <a:ext cx="2315815" cy="281403"/>
              </a:xfrm>
              <a:custGeom>
                <a:avLst/>
                <a:gdLst/>
                <a:ahLst/>
                <a:cxnLst/>
                <a:rect l="l" t="t" r="r" b="b"/>
                <a:pathLst>
                  <a:path w="2315815" h="281403">
                    <a:moveTo>
                      <a:pt x="40502" y="0"/>
                    </a:moveTo>
                    <a:lnTo>
                      <a:pt x="2275313" y="0"/>
                    </a:lnTo>
                    <a:cubicBezTo>
                      <a:pt x="2286055" y="0"/>
                      <a:pt x="2296357" y="4267"/>
                      <a:pt x="2303952" y="11863"/>
                    </a:cubicBezTo>
                    <a:cubicBezTo>
                      <a:pt x="2311548" y="19458"/>
                      <a:pt x="2315815" y="29760"/>
                      <a:pt x="2315815" y="40502"/>
                    </a:cubicBezTo>
                    <a:lnTo>
                      <a:pt x="2315815" y="240901"/>
                    </a:lnTo>
                    <a:cubicBezTo>
                      <a:pt x="2315815" y="251643"/>
                      <a:pt x="2311548" y="261945"/>
                      <a:pt x="2303952" y="269540"/>
                    </a:cubicBezTo>
                    <a:cubicBezTo>
                      <a:pt x="2296357" y="277136"/>
                      <a:pt x="2286055" y="281403"/>
                      <a:pt x="2275313" y="281403"/>
                    </a:cubicBezTo>
                    <a:lnTo>
                      <a:pt x="40502" y="281403"/>
                    </a:lnTo>
                    <a:cubicBezTo>
                      <a:pt x="29760" y="281403"/>
                      <a:pt x="19458" y="277136"/>
                      <a:pt x="11863" y="269540"/>
                    </a:cubicBezTo>
                    <a:cubicBezTo>
                      <a:pt x="4267" y="261945"/>
                      <a:pt x="0" y="251643"/>
                      <a:pt x="0" y="240901"/>
                    </a:cubicBezTo>
                    <a:lnTo>
                      <a:pt x="0" y="40502"/>
                    </a:lnTo>
                    <a:cubicBezTo>
                      <a:pt x="0" y="29760"/>
                      <a:pt x="4267" y="19458"/>
                      <a:pt x="11863" y="11863"/>
                    </a:cubicBezTo>
                    <a:cubicBezTo>
                      <a:pt x="19458" y="4267"/>
                      <a:pt x="29760" y="0"/>
                      <a:pt x="40502" y="0"/>
                    </a:cubicBezTo>
                    <a:close/>
                  </a:path>
                </a:pathLst>
              </a:custGeom>
              <a:solidFill>
                <a:srgbClr val="D0E2EC"/>
              </a:solidFill>
            </p:spPr>
            <p:txBody>
              <a:bodyPr/>
              <a:lstStyle/>
              <a:p>
                <a:endParaRPr lang="en-US"/>
              </a:p>
            </p:txBody>
          </p:sp>
          <p:sp>
            <p:nvSpPr>
              <p:cNvPr id="13" name="TextBox 13"/>
              <p:cNvSpPr txBox="1"/>
              <p:nvPr/>
            </p:nvSpPr>
            <p:spPr>
              <a:xfrm>
                <a:off x="0" y="9525"/>
                <a:ext cx="2315815" cy="271878"/>
              </a:xfrm>
              <a:prstGeom prst="rect">
                <a:avLst/>
              </a:prstGeom>
            </p:spPr>
            <p:txBody>
              <a:bodyPr lIns="50800" tIns="50800" rIns="50800" bIns="50800" rtlCol="0" anchor="ctr"/>
              <a:lstStyle/>
              <a:p>
                <a:pPr algn="ctr">
                  <a:lnSpc>
                    <a:spcPts val="2280"/>
                  </a:lnSpc>
                </a:pPr>
                <a:endParaRPr/>
              </a:p>
            </p:txBody>
          </p:sp>
        </p:grpSp>
        <p:sp>
          <p:nvSpPr>
            <p:cNvPr id="14" name="TextBox 14"/>
            <p:cNvSpPr txBox="1"/>
            <p:nvPr/>
          </p:nvSpPr>
          <p:spPr>
            <a:xfrm>
              <a:off x="430775" y="299271"/>
              <a:ext cx="11293039" cy="820737"/>
            </a:xfrm>
            <a:prstGeom prst="rect">
              <a:avLst/>
            </a:prstGeom>
          </p:spPr>
          <p:txBody>
            <a:bodyPr lIns="0" tIns="0" rIns="0" bIns="0" rtlCol="0" anchor="t">
              <a:spAutoFit/>
            </a:bodyPr>
            <a:lstStyle/>
            <a:p>
              <a:pPr algn="l">
                <a:lnSpc>
                  <a:spcPts val="4788"/>
                </a:lnSpc>
                <a:spcBef>
                  <a:spcPct val="0"/>
                </a:spcBef>
              </a:pPr>
              <a:r>
                <a:rPr lang="en-US" sz="4200" b="1" dirty="0">
                  <a:solidFill>
                    <a:srgbClr val="000000"/>
                  </a:solidFill>
                  <a:latin typeface="Be Vietnam"/>
                  <a:ea typeface="Be Vietnam"/>
                  <a:cs typeface="Be Vietnam"/>
                  <a:sym typeface="Be Vietnam"/>
                </a:rPr>
                <a:t>3. </a:t>
              </a:r>
              <a:r>
                <a:rPr lang="en-US" sz="4200" b="1" dirty="0" err="1">
                  <a:solidFill>
                    <a:srgbClr val="000000"/>
                  </a:solidFill>
                  <a:latin typeface="Be Vietnam"/>
                  <a:ea typeface="Be Vietnam"/>
                  <a:cs typeface="Be Vietnam"/>
                  <a:sym typeface="Be Vietnam"/>
                </a:rPr>
                <a:t>Kết</a:t>
              </a:r>
              <a:r>
                <a:rPr lang="en-US" sz="4200" b="1" dirty="0">
                  <a:solidFill>
                    <a:srgbClr val="000000"/>
                  </a:solidFill>
                  <a:latin typeface="Be Vietnam"/>
                  <a:ea typeface="Be Vietnam"/>
                  <a:cs typeface="Be Vietnam"/>
                  <a:sym typeface="Be Vietnam"/>
                </a:rPr>
                <a:t> </a:t>
              </a:r>
              <a:r>
                <a:rPr lang="en-US" sz="4200" b="1" dirty="0" err="1">
                  <a:solidFill>
                    <a:srgbClr val="000000"/>
                  </a:solidFill>
                  <a:latin typeface="Be Vietnam"/>
                  <a:ea typeface="Be Vietnam"/>
                  <a:cs typeface="Be Vietnam"/>
                  <a:sym typeface="Be Vietnam"/>
                </a:rPr>
                <a:t>quả</a:t>
              </a:r>
              <a:r>
                <a:rPr lang="en-US" sz="4200" b="1" dirty="0">
                  <a:solidFill>
                    <a:srgbClr val="000000"/>
                  </a:solidFill>
                  <a:latin typeface="Be Vietnam"/>
                  <a:ea typeface="Be Vietnam"/>
                  <a:cs typeface="Be Vietnam"/>
                  <a:sym typeface="Be Vietnam"/>
                </a:rPr>
                <a:t> </a:t>
              </a:r>
              <a:r>
                <a:rPr lang="en-US" sz="4200" b="1" dirty="0" err="1">
                  <a:solidFill>
                    <a:srgbClr val="000000"/>
                  </a:solidFill>
                  <a:latin typeface="Be Vietnam"/>
                  <a:ea typeface="Be Vietnam"/>
                  <a:cs typeface="Be Vietnam"/>
                  <a:sym typeface="Be Vietnam"/>
                </a:rPr>
                <a:t>mong</a:t>
              </a:r>
              <a:r>
                <a:rPr lang="en-US" sz="4200" b="1" dirty="0">
                  <a:solidFill>
                    <a:srgbClr val="000000"/>
                  </a:solidFill>
                  <a:latin typeface="Be Vietnam"/>
                  <a:ea typeface="Be Vietnam"/>
                  <a:cs typeface="Be Vietnam"/>
                  <a:sym typeface="Be Vietnam"/>
                </a:rPr>
                <a:t> </a:t>
              </a:r>
              <a:r>
                <a:rPr lang="en-US" sz="4200" b="1" dirty="0" err="1">
                  <a:solidFill>
                    <a:srgbClr val="000000"/>
                  </a:solidFill>
                  <a:latin typeface="Be Vietnam"/>
                  <a:ea typeface="Be Vietnam"/>
                  <a:cs typeface="Be Vietnam"/>
                  <a:sym typeface="Be Vietnam"/>
                </a:rPr>
                <a:t>muốn</a:t>
              </a:r>
              <a:r>
                <a:rPr lang="en-US" sz="4200" b="1" dirty="0">
                  <a:solidFill>
                    <a:srgbClr val="000000"/>
                  </a:solidFill>
                  <a:latin typeface="Be Vietnam"/>
                  <a:ea typeface="Be Vietnam"/>
                  <a:cs typeface="Be Vietnam"/>
                  <a:sym typeface="Be Vietnam"/>
                </a:rPr>
                <a:t> </a:t>
              </a:r>
              <a:r>
                <a:rPr lang="en-US" sz="4200" b="1" dirty="0" err="1">
                  <a:solidFill>
                    <a:srgbClr val="000000"/>
                  </a:solidFill>
                  <a:latin typeface="Be Vietnam"/>
                  <a:ea typeface="Be Vietnam"/>
                  <a:cs typeface="Be Vietnam"/>
                  <a:sym typeface="Be Vietnam"/>
                </a:rPr>
                <a:t>đạt</a:t>
              </a:r>
              <a:r>
                <a:rPr lang="en-US" sz="4200" b="1" dirty="0">
                  <a:solidFill>
                    <a:srgbClr val="000000"/>
                  </a:solidFill>
                  <a:latin typeface="Be Vietnam"/>
                  <a:ea typeface="Be Vietnam"/>
                  <a:cs typeface="Be Vietnam"/>
                  <a:sym typeface="Be Vietnam"/>
                </a:rPr>
                <a:t> </a:t>
              </a:r>
              <a:r>
                <a:rPr lang="en-US" sz="4200" b="1" dirty="0" err="1">
                  <a:solidFill>
                    <a:srgbClr val="000000"/>
                  </a:solidFill>
                  <a:latin typeface="Be Vietnam"/>
                  <a:ea typeface="Be Vietnam"/>
                  <a:cs typeface="Be Vietnam"/>
                  <a:sym typeface="Be Vietnam"/>
                </a:rPr>
                <a:t>được</a:t>
              </a:r>
              <a:endParaRPr lang="en-US" sz="4200" b="1" dirty="0">
                <a:solidFill>
                  <a:srgbClr val="000000"/>
                </a:solidFill>
                <a:latin typeface="Be Vietnam"/>
                <a:ea typeface="Be Vietnam"/>
                <a:cs typeface="Be Vietnam"/>
                <a:sym typeface="Be Vietnam"/>
              </a:endParaRPr>
            </a:p>
          </p:txBody>
        </p:sp>
      </p:grpSp>
      <p:sp>
        <p:nvSpPr>
          <p:cNvPr id="15" name="TextBox 15"/>
          <p:cNvSpPr txBox="1"/>
          <p:nvPr/>
        </p:nvSpPr>
        <p:spPr>
          <a:xfrm>
            <a:off x="894632" y="2019300"/>
            <a:ext cx="10113031" cy="6855531"/>
          </a:xfrm>
          <a:prstGeom prst="rect">
            <a:avLst/>
          </a:prstGeom>
        </p:spPr>
        <p:txBody>
          <a:bodyPr wrap="square" lIns="0" tIns="0" rIns="0" bIns="0" rtlCol="0" anchor="t">
            <a:spAutoFit/>
          </a:bodyPr>
          <a:lstStyle/>
          <a:p>
            <a:pPr marL="561337" lvl="1" indent="-280669" algn="just">
              <a:lnSpc>
                <a:spcPts val="4939"/>
              </a:lnSpc>
              <a:buFont typeface="Arial"/>
              <a:buChar char="•"/>
            </a:pPr>
            <a:r>
              <a:rPr lang="en-US" sz="3600" dirty="0">
                <a:solidFill>
                  <a:srgbClr val="000000"/>
                </a:solidFill>
                <a:latin typeface="Be Vietnam"/>
                <a:ea typeface="Be Vietnam"/>
                <a:cs typeface="Be Vietnam"/>
                <a:sym typeface="Be Vietnam"/>
              </a:rPr>
              <a:t>GV </a:t>
            </a:r>
            <a:r>
              <a:rPr lang="en-US" sz="3600" dirty="0" err="1">
                <a:solidFill>
                  <a:srgbClr val="000000"/>
                </a:solidFill>
                <a:latin typeface="Be Vietnam"/>
                <a:ea typeface="Be Vietnam"/>
                <a:cs typeface="Be Vietnam"/>
                <a:sym typeface="Be Vietnam"/>
              </a:rPr>
              <a:t>hiểu</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và</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nhận</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thức</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rõ</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vai</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trò</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ứng</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dụng</a:t>
            </a:r>
            <a:r>
              <a:rPr lang="en-US" sz="3600" dirty="0">
                <a:solidFill>
                  <a:srgbClr val="000000"/>
                </a:solidFill>
                <a:latin typeface="Be Vietnam"/>
                <a:ea typeface="Be Vietnam"/>
                <a:cs typeface="Be Vietnam"/>
                <a:sym typeface="Be Vietnam"/>
              </a:rPr>
              <a:t> AI </a:t>
            </a:r>
            <a:r>
              <a:rPr lang="en-US" sz="3600" dirty="0" err="1">
                <a:solidFill>
                  <a:srgbClr val="000000"/>
                </a:solidFill>
                <a:latin typeface="Be Vietnam"/>
                <a:ea typeface="Be Vietnam"/>
                <a:cs typeface="Be Vietnam"/>
                <a:sym typeface="Be Vietnam"/>
              </a:rPr>
              <a:t>trong</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dạy</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học</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tiểu</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học</a:t>
            </a:r>
            <a:r>
              <a:rPr lang="en-US" sz="3600" dirty="0">
                <a:solidFill>
                  <a:srgbClr val="000000"/>
                </a:solidFill>
                <a:latin typeface="Be Vietnam"/>
                <a:ea typeface="Be Vietnam"/>
                <a:cs typeface="Be Vietnam"/>
                <a:sym typeface="Be Vietnam"/>
              </a:rPr>
              <a:t>.</a:t>
            </a:r>
          </a:p>
          <a:p>
            <a:pPr marL="561337" lvl="1" indent="-280669" algn="just">
              <a:lnSpc>
                <a:spcPts val="4939"/>
              </a:lnSpc>
              <a:buFont typeface="Arial"/>
              <a:buChar char="•"/>
            </a:pPr>
            <a:r>
              <a:rPr lang="en-US" sz="3600" dirty="0" err="1">
                <a:solidFill>
                  <a:srgbClr val="000000"/>
                </a:solidFill>
                <a:latin typeface="Be Vietnam"/>
                <a:ea typeface="Be Vietnam"/>
                <a:cs typeface="Be Vietnam"/>
                <a:sym typeface="Be Vietnam"/>
              </a:rPr>
              <a:t>Sử</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dụng</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được</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một</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số</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công</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cụ</a:t>
            </a:r>
            <a:r>
              <a:rPr lang="en-US" sz="3600" dirty="0">
                <a:solidFill>
                  <a:srgbClr val="000000"/>
                </a:solidFill>
                <a:latin typeface="Be Vietnam"/>
                <a:ea typeface="Be Vietnam"/>
                <a:cs typeface="Be Vietnam"/>
                <a:sym typeface="Be Vietnam"/>
              </a:rPr>
              <a:t> AI </a:t>
            </a:r>
            <a:r>
              <a:rPr lang="en-US" sz="3600" dirty="0" err="1">
                <a:solidFill>
                  <a:srgbClr val="000000"/>
                </a:solidFill>
                <a:latin typeface="Be Vietnam"/>
                <a:ea typeface="Be Vietnam"/>
                <a:cs typeface="Be Vietnam"/>
                <a:sym typeface="Be Vietnam"/>
              </a:rPr>
              <a:t>để</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soạn</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bài</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tạo</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học</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liệu</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trò</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chơi</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đánh</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giá</a:t>
            </a:r>
            <a:r>
              <a:rPr lang="en-US" sz="3600" dirty="0">
                <a:solidFill>
                  <a:srgbClr val="000000"/>
                </a:solidFill>
                <a:latin typeface="Be Vietnam"/>
                <a:ea typeface="Be Vietnam"/>
                <a:cs typeface="Be Vietnam"/>
                <a:sym typeface="Be Vietnam"/>
              </a:rPr>
              <a:t>.</a:t>
            </a:r>
          </a:p>
          <a:p>
            <a:pPr marL="561337" lvl="1" indent="-280669" algn="just">
              <a:lnSpc>
                <a:spcPts val="4939"/>
              </a:lnSpc>
              <a:buFont typeface="Arial"/>
              <a:buChar char="•"/>
            </a:pPr>
            <a:r>
              <a:rPr lang="en-US" sz="3600" dirty="0" err="1">
                <a:solidFill>
                  <a:srgbClr val="000000"/>
                </a:solidFill>
                <a:latin typeface="Be Vietnam"/>
                <a:ea typeface="Be Vietnam"/>
                <a:cs typeface="Be Vietnam"/>
                <a:sym typeface="Be Vietnam"/>
              </a:rPr>
              <a:t>Nâng</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cao</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năng</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lực</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số</a:t>
            </a:r>
            <a:r>
              <a:rPr lang="en-US" sz="3600" dirty="0">
                <a:solidFill>
                  <a:srgbClr val="000000"/>
                </a:solidFill>
                <a:latin typeface="Be Vietnam"/>
                <a:ea typeface="Be Vietnam"/>
                <a:cs typeface="Be Vietnam"/>
                <a:sym typeface="Be Vietnam"/>
              </a:rPr>
              <a:t>, </a:t>
            </a:r>
            <a:r>
              <a:rPr lang="en-US" sz="3600" dirty="0" err="1">
                <a:solidFill>
                  <a:srgbClr val="000000"/>
                </a:solidFill>
                <a:latin typeface="Be Vietnam"/>
                <a:ea typeface="Be Vietnam"/>
                <a:cs typeface="Be Vietnam"/>
                <a:sym typeface="Be Vietnam"/>
              </a:rPr>
              <a:t>đổ</a:t>
            </a:r>
            <a:r>
              <a:rPr lang="en-US" sz="3600" u="none" strike="noStrike" dirty="0" err="1">
                <a:solidFill>
                  <a:srgbClr val="000000"/>
                </a:solidFill>
                <a:latin typeface="Be Vietnam"/>
                <a:ea typeface="Be Vietnam"/>
                <a:cs typeface="Be Vietnam"/>
                <a:sym typeface="Be Vietnam"/>
              </a:rPr>
              <a:t>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mới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phương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pháp</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dạy</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học</a:t>
            </a:r>
            <a:r>
              <a:rPr lang="en-US" sz="3600" u="none" strike="noStrike" dirty="0">
                <a:solidFill>
                  <a:srgbClr val="000000"/>
                </a:solidFill>
                <a:latin typeface="Be Vietnam"/>
                <a:ea typeface="Be Vietnam"/>
                <a:cs typeface="Be Vietnam"/>
                <a:sym typeface="Be Vietnam"/>
              </a:rPr>
              <a:t>.</a:t>
            </a:r>
          </a:p>
          <a:p>
            <a:pPr marL="561337" lvl="1" indent="-280669" algn="just">
              <a:lnSpc>
                <a:spcPts val="4939"/>
              </a:lnSpc>
              <a:buFont typeface="Arial"/>
              <a:buChar char="•"/>
            </a:pPr>
            <a:r>
              <a:rPr lang="en-US" sz="3600" u="none" strike="noStrike" dirty="0" err="1">
                <a:solidFill>
                  <a:srgbClr val="000000"/>
                </a:solidFill>
                <a:latin typeface="Be Vietnam"/>
                <a:ea typeface="Be Vietnam"/>
                <a:cs typeface="Be Vietnam"/>
                <a:sym typeface="Be Vietnam"/>
              </a:rPr>
              <a:t>Hình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thành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thói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quen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tự</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học</a:t>
            </a:r>
            <a:r>
              <a:rPr lang="en-US" sz="3600" u="none" strike="noStrike" dirty="0">
                <a:solidFill>
                  <a:srgbClr val="000000"/>
                </a:solidFill>
                <a:latin typeface="Be Vietnam"/>
                <a:ea typeface="Be Vietnam"/>
                <a:cs typeface="Be Vietnam"/>
                <a:sym typeface="Be Vietnam"/>
              </a:rPr>
              <a:t>, chia </a:t>
            </a:r>
            <a:r>
              <a:rPr lang="en-US" sz="3600" u="none" strike="noStrike" dirty="0" err="1">
                <a:solidFill>
                  <a:srgbClr val="000000"/>
                </a:solidFill>
                <a:latin typeface="Be Vietnam"/>
                <a:ea typeface="Be Vietnam"/>
                <a:cs typeface="Be Vietnam"/>
                <a:sym typeface="Be Vietnam"/>
              </a:rPr>
              <a:t>sẻ</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kinh</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nghiệm</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ứng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dụng</a:t>
            </a:r>
            <a:r>
              <a:rPr lang="en-US" sz="3600" u="none" strike="noStrike" dirty="0">
                <a:solidFill>
                  <a:srgbClr val="000000"/>
                </a:solidFill>
                <a:latin typeface="Be Vietnam"/>
                <a:ea typeface="Be Vietnam"/>
                <a:cs typeface="Be Vietnam"/>
                <a:sym typeface="Be Vietnam"/>
              </a:rPr>
              <a:t> AI.</a:t>
            </a:r>
          </a:p>
          <a:p>
            <a:pPr marL="561337" lvl="1" indent="-280669" algn="just">
              <a:lnSpc>
                <a:spcPts val="4939"/>
              </a:lnSpc>
              <a:buFont typeface="Arial"/>
              <a:buChar char="•"/>
            </a:pPr>
            <a:r>
              <a:rPr lang="en-US" sz="3600" u="none" strike="noStrike" dirty="0" err="1">
                <a:solidFill>
                  <a:srgbClr val="000000"/>
                </a:solidFill>
                <a:latin typeface="Be Vietnam"/>
                <a:ea typeface="Be Vietnam"/>
                <a:cs typeface="Be Vietnam"/>
                <a:sym typeface="Be Vietnam"/>
              </a:rPr>
              <a:t>Tăng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tương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tác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hứng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thú</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phát</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triển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kỹ</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năng</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tự</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học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cho</a:t>
            </a:r>
            <a:r>
              <a:rPr lang="en-US" sz="3600" u="none" strike="noStrike" dirty="0">
                <a:solidFill>
                  <a:srgbClr val="000000"/>
                </a:solidFill>
                <a:latin typeface="Be Vietnam"/>
                <a:ea typeface="Be Vietnam"/>
                <a:cs typeface="Be Vietnam"/>
                <a:sym typeface="Be Vietnam"/>
              </a:rPr>
              <a:t> HS.</a:t>
            </a:r>
          </a:p>
          <a:p>
            <a:pPr marL="561337" lvl="1" indent="-280669" algn="just">
              <a:lnSpc>
                <a:spcPts val="4939"/>
              </a:lnSpc>
              <a:buFont typeface="Arial"/>
              <a:buChar char="•"/>
            </a:pPr>
            <a:r>
              <a:rPr lang="en-US" sz="3600" u="none" strike="noStrike" dirty="0" err="1">
                <a:solidFill>
                  <a:srgbClr val="000000"/>
                </a:solidFill>
                <a:latin typeface="Be Vietnam"/>
                <a:ea typeface="Be Vietnam"/>
                <a:cs typeface="Be Vietnam"/>
                <a:sym typeface="Be Vietnam"/>
              </a:rPr>
              <a:t>Góp</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phần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thực</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hiện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chuyển</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đổi</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số</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giáo</a:t>
            </a:r>
            <a:r>
              <a:rPr lang="en-US" sz="3600" u="none" strike="noStrike" dirty="0">
                <a:solidFill>
                  <a:srgbClr val="000000"/>
                </a:solidFill>
                <a:latin typeface="Be Vietnam"/>
                <a:ea typeface="Be Vietnam"/>
                <a:cs typeface="Be Vietnam"/>
                <a:sym typeface="Be Vietnam"/>
              </a:rPr>
              <a:t> </a:t>
            </a:r>
            <a:r>
              <a:rPr lang="en-US" sz="3600" u="none" strike="noStrike" dirty="0" err="1">
                <a:solidFill>
                  <a:srgbClr val="000000"/>
                </a:solidFill>
                <a:latin typeface="Be Vietnam"/>
                <a:ea typeface="Be Vietnam"/>
                <a:cs typeface="Be Vietnam"/>
                <a:sym typeface="Be Vietnam"/>
              </a:rPr>
              <a:t>dục</a:t>
            </a:r>
            <a:r>
              <a:rPr lang="en-US" sz="3600" u="none" strike="noStrike" dirty="0">
                <a:solidFill>
                  <a:srgbClr val="000000"/>
                </a:solidFill>
                <a:latin typeface="Be Vietnam"/>
                <a:ea typeface="Be Vietnam"/>
                <a:cs typeface="Be Vietnam"/>
                <a:sym typeface="Be Vietnam"/>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8606" y="3557397"/>
            <a:ext cx="8915393" cy="5965929"/>
          </a:xfrm>
          <a:prstGeom prst="rect">
            <a:avLst/>
          </a:prstGeom>
        </p:spPr>
        <p:txBody>
          <a:bodyPr wrap="square" lIns="0" tIns="0" rIns="0" bIns="0" rtlCol="0" anchor="t">
            <a:spAutoFit/>
          </a:bodyPr>
          <a:lstStyle/>
          <a:p>
            <a:pPr marL="539748" lvl="1" indent="-269874" algn="l">
              <a:lnSpc>
                <a:spcPts val="4749"/>
              </a:lnSpc>
              <a:buFont typeface="Arial"/>
              <a:buChar char="•"/>
            </a:pPr>
            <a:r>
              <a:rPr lang="en-US" sz="3200" dirty="0" err="1">
                <a:solidFill>
                  <a:srgbClr val="000000"/>
                </a:solidFill>
                <a:latin typeface="Be Vietnam"/>
                <a:ea typeface="Be Vietnam"/>
                <a:cs typeface="Be Vietnam"/>
                <a:sym typeface="Be Vietnam"/>
              </a:rPr>
              <a:t>Chỉ</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thị</a:t>
            </a:r>
            <a:r>
              <a:rPr lang="en-US" sz="3200" dirty="0">
                <a:solidFill>
                  <a:srgbClr val="000000"/>
                </a:solidFill>
                <a:latin typeface="Be Vietnam"/>
                <a:ea typeface="Be Vietnam"/>
                <a:cs typeface="Be Vietnam"/>
                <a:sym typeface="Be Vietnam"/>
              </a:rPr>
              <a:t> 16/CT-</a:t>
            </a:r>
            <a:r>
              <a:rPr lang="en-US" sz="3200" dirty="0" err="1">
                <a:solidFill>
                  <a:srgbClr val="000000"/>
                </a:solidFill>
                <a:latin typeface="Be Vietnam"/>
                <a:ea typeface="Be Vietnam"/>
                <a:cs typeface="Be Vietnam"/>
                <a:sym typeface="Be Vietnam"/>
              </a:rPr>
              <a:t>TTg</a:t>
            </a:r>
            <a:r>
              <a:rPr lang="en-US" sz="3200" dirty="0">
                <a:solidFill>
                  <a:srgbClr val="000000"/>
                </a:solidFill>
                <a:latin typeface="Be Vietnam"/>
                <a:ea typeface="Be Vietnam"/>
                <a:cs typeface="Be Vietnam"/>
                <a:sym typeface="Be Vietnam"/>
              </a:rPr>
              <a:t> (2017) – </a:t>
            </a:r>
            <a:r>
              <a:rPr lang="en-US" sz="3200" dirty="0" err="1">
                <a:solidFill>
                  <a:srgbClr val="000000"/>
                </a:solidFill>
                <a:latin typeface="Be Vietnam"/>
                <a:ea typeface="Be Vietnam"/>
                <a:cs typeface="Be Vietnam"/>
                <a:sym typeface="Be Vietnam"/>
              </a:rPr>
              <a:t>Tăng</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cường</a:t>
            </a:r>
            <a:r>
              <a:rPr lang="en-US" sz="3200" dirty="0">
                <a:solidFill>
                  <a:srgbClr val="000000"/>
                </a:solidFill>
                <a:latin typeface="Be Vietnam"/>
                <a:ea typeface="Be Vietnam"/>
                <a:cs typeface="Be Vietnam"/>
                <a:sym typeface="Be Vietnam"/>
              </a:rPr>
              <a:t> AI </a:t>
            </a:r>
            <a:r>
              <a:rPr lang="en-US" sz="3200" dirty="0" err="1">
                <a:solidFill>
                  <a:srgbClr val="000000"/>
                </a:solidFill>
                <a:latin typeface="Be Vietnam"/>
                <a:ea typeface="Be Vietnam"/>
                <a:cs typeface="Be Vietnam"/>
                <a:sym typeface="Be Vietnam"/>
              </a:rPr>
              <a:t>trong</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Giáo</a:t>
            </a:r>
            <a:r>
              <a:rPr lang="en-US" sz="3200" dirty="0">
                <a:solidFill>
                  <a:srgbClr val="000000"/>
                </a:solidFill>
                <a:latin typeface="Be Vietnam"/>
                <a:ea typeface="Be Vietnam"/>
                <a:cs typeface="Be Vietnam"/>
                <a:sym typeface="Be Vietnam"/>
              </a:rPr>
              <a:t> </a:t>
            </a:r>
            <a:r>
              <a:rPr lang="vi-VN" sz="3200" dirty="0">
                <a:solidFill>
                  <a:srgbClr val="000000"/>
                </a:solidFill>
                <a:latin typeface="Be Vietnam"/>
                <a:ea typeface="Be Vietnam"/>
                <a:cs typeface="Be Vietnam"/>
                <a:sym typeface="Be Vietnam"/>
              </a:rPr>
              <a:t>dục.</a:t>
            </a:r>
            <a:endParaRPr lang="en-US" sz="3200" dirty="0">
              <a:solidFill>
                <a:srgbClr val="000000"/>
              </a:solidFill>
              <a:latin typeface="Be Vietnam"/>
              <a:ea typeface="Be Vietnam"/>
              <a:cs typeface="Be Vietnam"/>
              <a:sym typeface="Be Vietnam"/>
            </a:endParaRPr>
          </a:p>
          <a:p>
            <a:pPr marL="539748" lvl="1" indent="-269874" algn="l">
              <a:lnSpc>
                <a:spcPts val="4749"/>
              </a:lnSpc>
              <a:buFont typeface="Arial"/>
              <a:buChar char="•"/>
            </a:pPr>
            <a:r>
              <a:rPr lang="en-US" sz="3200" dirty="0">
                <a:solidFill>
                  <a:srgbClr val="000000"/>
                </a:solidFill>
                <a:latin typeface="Be Vietnam"/>
                <a:ea typeface="Be Vietnam"/>
                <a:cs typeface="Be Vietnam"/>
                <a:sym typeface="Be Vietnam"/>
              </a:rPr>
              <a:t>QĐ 131/QĐ-</a:t>
            </a:r>
            <a:r>
              <a:rPr lang="en-US" sz="3200" dirty="0" err="1">
                <a:solidFill>
                  <a:srgbClr val="000000"/>
                </a:solidFill>
                <a:latin typeface="Be Vietnam"/>
                <a:ea typeface="Be Vietnam"/>
                <a:cs typeface="Be Vietnam"/>
                <a:sym typeface="Be Vietnam"/>
              </a:rPr>
              <a:t>TTg</a:t>
            </a:r>
            <a:r>
              <a:rPr lang="en-US" sz="3200" dirty="0">
                <a:solidFill>
                  <a:srgbClr val="000000"/>
                </a:solidFill>
                <a:latin typeface="Be Vietnam"/>
                <a:ea typeface="Be Vietnam"/>
                <a:cs typeface="Be Vietnam"/>
                <a:sym typeface="Be Vietnam"/>
              </a:rPr>
              <a:t> (2022) – CNTT &amp; </a:t>
            </a:r>
            <a:r>
              <a:rPr lang="en-US" sz="3200" dirty="0" err="1">
                <a:solidFill>
                  <a:srgbClr val="000000"/>
                </a:solidFill>
                <a:latin typeface="Be Vietnam"/>
                <a:ea typeface="Be Vietnam"/>
                <a:cs typeface="Be Vietnam"/>
                <a:sym typeface="Be Vietnam"/>
              </a:rPr>
              <a:t>chuyển</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đổi</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số</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Giáo</a:t>
            </a:r>
            <a:r>
              <a:rPr lang="en-US" sz="3200" dirty="0">
                <a:solidFill>
                  <a:srgbClr val="000000"/>
                </a:solidFill>
                <a:latin typeface="Be Vietnam"/>
                <a:ea typeface="Be Vietnam"/>
                <a:cs typeface="Be Vietnam"/>
                <a:sym typeface="Be Vietnam"/>
              </a:rPr>
              <a:t> </a:t>
            </a:r>
            <a:r>
              <a:rPr lang="vi-VN" sz="3200" dirty="0">
                <a:solidFill>
                  <a:srgbClr val="000000"/>
                </a:solidFill>
                <a:latin typeface="Be Vietnam"/>
                <a:ea typeface="Be Vietnam"/>
                <a:cs typeface="Be Vietnam"/>
                <a:sym typeface="Be Vietnam"/>
              </a:rPr>
              <a:t>dục.</a:t>
            </a:r>
            <a:endParaRPr lang="en-US" sz="3200" dirty="0">
              <a:solidFill>
                <a:srgbClr val="000000"/>
              </a:solidFill>
              <a:latin typeface="Be Vietnam"/>
              <a:ea typeface="Be Vietnam"/>
              <a:cs typeface="Be Vietnam"/>
              <a:sym typeface="Be Vietnam"/>
            </a:endParaRPr>
          </a:p>
          <a:p>
            <a:pPr marL="539748" lvl="1" indent="-269874" algn="l">
              <a:lnSpc>
                <a:spcPts val="4749"/>
              </a:lnSpc>
              <a:buFont typeface="Arial"/>
              <a:buChar char="•"/>
            </a:pPr>
            <a:r>
              <a:rPr lang="en-US" sz="3200" dirty="0">
                <a:solidFill>
                  <a:srgbClr val="000000"/>
                </a:solidFill>
                <a:latin typeface="Be Vietnam"/>
                <a:ea typeface="Be Vietnam"/>
                <a:cs typeface="Be Vietnam"/>
                <a:sym typeface="Be Vietnam"/>
              </a:rPr>
              <a:t>CV 595/KH-BGDĐT (2025) – </a:t>
            </a:r>
            <a:r>
              <a:rPr lang="en-US" sz="3200" dirty="0" err="1">
                <a:solidFill>
                  <a:srgbClr val="000000"/>
                </a:solidFill>
                <a:latin typeface="Be Vietnam"/>
                <a:ea typeface="Be Vietnam"/>
                <a:cs typeface="Be Vietnam"/>
                <a:sym typeface="Be Vietnam"/>
              </a:rPr>
              <a:t>Nâng</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cao</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năng</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lực</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số</a:t>
            </a:r>
            <a:r>
              <a:rPr lang="en-US" sz="3200" dirty="0">
                <a:solidFill>
                  <a:srgbClr val="000000"/>
                </a:solidFill>
                <a:latin typeface="Be Vietnam"/>
                <a:ea typeface="Be Vietnam"/>
                <a:cs typeface="Be Vietnam"/>
                <a:sym typeface="Be Vietnam"/>
              </a:rPr>
              <a:t>, AI</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cho</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giáo</a:t>
            </a:r>
            <a:r>
              <a:rPr lang="en-US" sz="3200" u="none" strike="noStrike" dirty="0">
                <a:solidFill>
                  <a:srgbClr val="000000"/>
                </a:solidFill>
                <a:latin typeface="Be Vietnam"/>
                <a:ea typeface="Be Vietnam"/>
                <a:cs typeface="Be Vietnam"/>
                <a:sym typeface="Be Vietnam"/>
              </a:rPr>
              <a:t> </a:t>
            </a:r>
            <a:r>
              <a:rPr lang="vi-VN" sz="3200" u="none" strike="noStrike" dirty="0">
                <a:solidFill>
                  <a:srgbClr val="000000"/>
                </a:solidFill>
                <a:latin typeface="Be Vietnam"/>
                <a:ea typeface="Be Vietnam"/>
                <a:cs typeface="Be Vietnam"/>
                <a:sym typeface="Be Vietnam"/>
              </a:rPr>
              <a:t>viên.</a:t>
            </a:r>
            <a:endParaRPr lang="en-US" sz="3200" u="none" strike="noStrike" dirty="0">
              <a:solidFill>
                <a:srgbClr val="000000"/>
              </a:solidFill>
              <a:latin typeface="Be Vietnam"/>
              <a:ea typeface="Be Vietnam"/>
              <a:cs typeface="Be Vietnam"/>
              <a:sym typeface="Be Vietnam"/>
            </a:endParaRPr>
          </a:p>
          <a:p>
            <a:pPr marL="539748" lvl="1" indent="-269874" algn="l">
              <a:lnSpc>
                <a:spcPts val="4749"/>
              </a:lnSpc>
              <a:buFont typeface="Arial"/>
              <a:buChar char="•"/>
            </a:pPr>
            <a:r>
              <a:rPr lang="en-US" sz="3200" u="none" strike="noStrike" dirty="0">
                <a:solidFill>
                  <a:srgbClr val="000000"/>
                </a:solidFill>
                <a:latin typeface="Be Vietnam"/>
                <a:ea typeface="Be Vietnam"/>
                <a:cs typeface="Be Vietnam"/>
                <a:sym typeface="Be Vietnam"/>
              </a:rPr>
              <a:t>TT 32/2018 – </a:t>
            </a:r>
            <a:r>
              <a:rPr lang="en-US" sz="3200" u="none" strike="noStrike" dirty="0" err="1">
                <a:solidFill>
                  <a:srgbClr val="000000"/>
                </a:solidFill>
                <a:latin typeface="Be Vietnam"/>
                <a:ea typeface="Be Vietnam"/>
                <a:cs typeface="Be Vietnam"/>
                <a:sym typeface="Be Vietnam"/>
              </a:rPr>
              <a:t>Chương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trình</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Giáo</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dục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phổ</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thông</a:t>
            </a:r>
            <a:r>
              <a:rPr lang="en-US" sz="3200" u="none" strike="noStrike" dirty="0">
                <a:solidFill>
                  <a:srgbClr val="000000"/>
                </a:solidFill>
                <a:latin typeface="Be Vietnam"/>
                <a:ea typeface="Be Vietnam"/>
                <a:cs typeface="Be Vietnam"/>
                <a:sym typeface="Be Vietnam"/>
              </a:rPr>
              <a:t> </a:t>
            </a:r>
            <a:r>
              <a:rPr lang="vi-VN" sz="3200" u="none" strike="noStrike" dirty="0">
                <a:solidFill>
                  <a:srgbClr val="000000"/>
                </a:solidFill>
                <a:latin typeface="Be Vietnam"/>
                <a:ea typeface="Be Vietnam"/>
                <a:cs typeface="Be Vietnam"/>
                <a:sym typeface="Be Vietnam"/>
              </a:rPr>
              <a:t>mới.</a:t>
            </a:r>
            <a:endParaRPr lang="en-US" sz="3200" u="none" strike="noStrike" dirty="0">
              <a:solidFill>
                <a:srgbClr val="000000"/>
              </a:solidFill>
              <a:latin typeface="Be Vietnam"/>
              <a:ea typeface="Be Vietnam"/>
              <a:cs typeface="Be Vietnam"/>
              <a:sym typeface="Be Vietnam"/>
            </a:endParaRPr>
          </a:p>
          <a:p>
            <a:pPr marL="539748" lvl="1" indent="-269874" algn="l">
              <a:lnSpc>
                <a:spcPts val="4749"/>
              </a:lnSpc>
              <a:buFont typeface="Arial"/>
              <a:buChar char="•"/>
            </a:pPr>
            <a:r>
              <a:rPr lang="en-US" sz="3200" u="none" strike="noStrike" dirty="0">
                <a:solidFill>
                  <a:srgbClr val="000000"/>
                </a:solidFill>
                <a:latin typeface="Be Vietnam"/>
                <a:ea typeface="Be Vietnam"/>
                <a:cs typeface="Be Vietnam"/>
                <a:sym typeface="Be Vietnam"/>
              </a:rPr>
              <a:t>CV 622/BGDĐT-GDTH (2024) – </a:t>
            </a:r>
            <a:r>
              <a:rPr lang="en-US" sz="3200" u="none" strike="noStrike" dirty="0" err="1">
                <a:solidFill>
                  <a:srgbClr val="000000"/>
                </a:solidFill>
                <a:latin typeface="Be Vietnam"/>
                <a:ea typeface="Be Vietnam"/>
                <a:cs typeface="Be Vietnam"/>
                <a:sym typeface="Be Vietnam"/>
              </a:rPr>
              <a:t>Tăng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cường</a:t>
            </a:r>
            <a:r>
              <a:rPr lang="en-US" sz="3200" u="none" strike="noStrike" dirty="0">
                <a:solidFill>
                  <a:srgbClr val="000000"/>
                </a:solidFill>
                <a:latin typeface="Be Vietnam"/>
                <a:ea typeface="Be Vietnam"/>
                <a:cs typeface="Be Vietnam"/>
                <a:sym typeface="Be Vietnam"/>
              </a:rPr>
              <a:t> Công </a:t>
            </a:r>
            <a:r>
              <a:rPr lang="en-US" sz="3200" u="none" strike="noStrike" dirty="0" err="1">
                <a:solidFill>
                  <a:srgbClr val="000000"/>
                </a:solidFill>
                <a:latin typeface="Be Vietnam"/>
                <a:ea typeface="Be Vietnam"/>
                <a:cs typeface="Be Vietnam"/>
                <a:sym typeface="Be Vietnam"/>
              </a:rPr>
              <a:t>nghệ</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thông</a:t>
            </a:r>
            <a:r>
              <a:rPr lang="en-US" sz="3200" u="none" strike="noStrike" dirty="0">
                <a:solidFill>
                  <a:srgbClr val="000000"/>
                </a:solidFill>
                <a:latin typeface="Be Vietnam"/>
                <a:ea typeface="Be Vietnam"/>
                <a:cs typeface="Be Vietnam"/>
                <a:sym typeface="Be Vietnam"/>
              </a:rPr>
              <a:t> tin, AI ở </a:t>
            </a:r>
            <a:r>
              <a:rPr lang="en-US" sz="3200" u="none" strike="noStrike" dirty="0" err="1">
                <a:solidFill>
                  <a:srgbClr val="000000"/>
                </a:solidFill>
                <a:latin typeface="Be Vietnam"/>
                <a:ea typeface="Be Vietnam"/>
                <a:cs typeface="Be Vietnam"/>
                <a:sym typeface="Be Vietnam"/>
              </a:rPr>
              <a:t>tiểu</a:t>
            </a:r>
            <a:r>
              <a:rPr lang="en-US" sz="3200" u="none" strike="noStrike" dirty="0">
                <a:solidFill>
                  <a:srgbClr val="000000"/>
                </a:solidFill>
                <a:latin typeface="Be Vietnam"/>
                <a:ea typeface="Be Vietnam"/>
                <a:cs typeface="Be Vietnam"/>
                <a:sym typeface="Be Vietnam"/>
              </a:rPr>
              <a:t> </a:t>
            </a:r>
            <a:r>
              <a:rPr lang="vi-VN" sz="3200" u="none" strike="noStrike" dirty="0">
                <a:solidFill>
                  <a:srgbClr val="000000"/>
                </a:solidFill>
                <a:latin typeface="Be Vietnam"/>
                <a:ea typeface="Be Vietnam"/>
                <a:cs typeface="Be Vietnam"/>
                <a:sym typeface="Be Vietnam"/>
              </a:rPr>
              <a:t>học.</a:t>
            </a:r>
            <a:endParaRPr lang="en-US" sz="3200" u="none" strike="noStrike" dirty="0">
              <a:solidFill>
                <a:srgbClr val="000000"/>
              </a:solidFill>
              <a:latin typeface="Be Vietnam"/>
              <a:ea typeface="Be Vietnam"/>
              <a:cs typeface="Be Vietnam"/>
              <a:sym typeface="Be Vietnam"/>
            </a:endParaRPr>
          </a:p>
        </p:txBody>
      </p:sp>
      <p:sp>
        <p:nvSpPr>
          <p:cNvPr id="3" name="Freeform 3"/>
          <p:cNvSpPr/>
          <p:nvPr/>
        </p:nvSpPr>
        <p:spPr>
          <a:xfrm flipV="1">
            <a:off x="-303371" y="9585367"/>
            <a:ext cx="2209867" cy="701633"/>
          </a:xfrm>
          <a:custGeom>
            <a:avLst/>
            <a:gdLst/>
            <a:ahLst/>
            <a:cxnLst/>
            <a:rect l="l" t="t" r="r" b="b"/>
            <a:pathLst>
              <a:path w="2209867" h="701633">
                <a:moveTo>
                  <a:pt x="0" y="701633"/>
                </a:moveTo>
                <a:lnTo>
                  <a:pt x="2209868" y="701633"/>
                </a:lnTo>
                <a:lnTo>
                  <a:pt x="2209868" y="0"/>
                </a:lnTo>
                <a:lnTo>
                  <a:pt x="0" y="0"/>
                </a:lnTo>
                <a:lnTo>
                  <a:pt x="0" y="70163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568843" y="-32392"/>
            <a:ext cx="18856843" cy="1452827"/>
            <a:chOff x="0" y="0"/>
            <a:chExt cx="4966411" cy="382638"/>
          </a:xfrm>
        </p:grpSpPr>
        <p:sp>
          <p:nvSpPr>
            <p:cNvPr id="5" name="Freeform 5"/>
            <p:cNvSpPr/>
            <p:nvPr/>
          </p:nvSpPr>
          <p:spPr>
            <a:xfrm>
              <a:off x="0" y="0"/>
              <a:ext cx="4966412" cy="382638"/>
            </a:xfrm>
            <a:custGeom>
              <a:avLst/>
              <a:gdLst/>
              <a:ahLst/>
              <a:cxnLst/>
              <a:rect l="l" t="t" r="r" b="b"/>
              <a:pathLst>
                <a:path w="4966412" h="382638">
                  <a:moveTo>
                    <a:pt x="0" y="0"/>
                  </a:moveTo>
                  <a:lnTo>
                    <a:pt x="4966412" y="0"/>
                  </a:lnTo>
                  <a:lnTo>
                    <a:pt x="4966412" y="382638"/>
                  </a:lnTo>
                  <a:lnTo>
                    <a:pt x="0" y="382638"/>
                  </a:lnTo>
                  <a:close/>
                </a:path>
              </a:pathLst>
            </a:custGeom>
            <a:solidFill>
              <a:srgbClr val="2E637B"/>
            </a:solidFill>
          </p:spPr>
          <p:txBody>
            <a:bodyPr/>
            <a:lstStyle/>
            <a:p>
              <a:endParaRPr lang="en-US"/>
            </a:p>
          </p:txBody>
        </p:sp>
        <p:sp>
          <p:nvSpPr>
            <p:cNvPr id="6" name="TextBox 6"/>
            <p:cNvSpPr txBox="1"/>
            <p:nvPr/>
          </p:nvSpPr>
          <p:spPr>
            <a:xfrm>
              <a:off x="0" y="28575"/>
              <a:ext cx="4966411" cy="354063"/>
            </a:xfrm>
            <a:prstGeom prst="rect">
              <a:avLst/>
            </a:prstGeom>
          </p:spPr>
          <p:txBody>
            <a:bodyPr lIns="50800" tIns="50800" rIns="50800" bIns="50800" rtlCol="0" anchor="ctr"/>
            <a:lstStyle/>
            <a:p>
              <a:pPr algn="ctr">
                <a:lnSpc>
                  <a:spcPts val="4673"/>
                </a:lnSpc>
              </a:pPr>
              <a:r>
                <a:rPr lang="en-US" sz="4400" b="1" dirty="0">
                  <a:solidFill>
                    <a:srgbClr val="F9FAFD"/>
                  </a:solidFill>
                  <a:latin typeface="Be Vietnam Ultra-Bold"/>
                  <a:ea typeface="Be Vietnam Ultra-Bold"/>
                  <a:cs typeface="Be Vietnam Ultra-Bold"/>
                  <a:sym typeface="Be Vietnam Ultra-Bold"/>
                </a:rPr>
                <a:t>II. </a:t>
              </a:r>
              <a:r>
                <a:rPr lang="en-US" sz="4400" b="1" dirty="0" err="1">
                  <a:solidFill>
                    <a:srgbClr val="F9FAFD"/>
                  </a:solidFill>
                  <a:latin typeface="Be Vietnam Ultra-Bold"/>
                  <a:ea typeface="Be Vietnam Ultra-Bold"/>
                  <a:cs typeface="Be Vietnam Ultra-Bold"/>
                  <a:sym typeface="Be Vietnam Ultra-Bold"/>
                </a:rPr>
                <a:t>Cơ</a:t>
              </a:r>
              <a:r>
                <a:rPr lang="en-US" sz="4400" b="1" dirty="0">
                  <a:solidFill>
                    <a:srgbClr val="F9FAFD"/>
                  </a:solidFill>
                  <a:latin typeface="Be Vietnam Ultra-Bold"/>
                  <a:ea typeface="Be Vietnam Ultra-Bold"/>
                  <a:cs typeface="Be Vietnam Ultra-Bold"/>
                  <a:sym typeface="Be Vietnam Ultra-Bold"/>
                </a:rPr>
                <a:t> </a:t>
              </a:r>
              <a:r>
                <a:rPr lang="en-US" sz="4400" b="1" dirty="0" err="1">
                  <a:solidFill>
                    <a:srgbClr val="F9FAFD"/>
                  </a:solidFill>
                  <a:latin typeface="Be Vietnam Ultra-Bold"/>
                  <a:ea typeface="Be Vietnam Ultra-Bold"/>
                  <a:cs typeface="Be Vietnam Ultra-Bold"/>
                  <a:sym typeface="Be Vietnam Ultra-Bold"/>
                </a:rPr>
                <a:t>sở</a:t>
              </a:r>
              <a:r>
                <a:rPr lang="en-US" sz="4400" b="1" dirty="0">
                  <a:solidFill>
                    <a:srgbClr val="F9FAFD"/>
                  </a:solidFill>
                  <a:latin typeface="Be Vietnam Ultra-Bold"/>
                  <a:ea typeface="Be Vietnam Ultra-Bold"/>
                  <a:cs typeface="Be Vietnam Ultra-Bold"/>
                  <a:sym typeface="Be Vietnam Ultra-Bold"/>
                </a:rPr>
                <a:t> </a:t>
              </a:r>
              <a:r>
                <a:rPr lang="en-US" sz="4400" b="1" dirty="0" err="1">
                  <a:solidFill>
                    <a:srgbClr val="F9FAFD"/>
                  </a:solidFill>
                  <a:latin typeface="Be Vietnam Ultra-Bold"/>
                  <a:ea typeface="Be Vietnam Ultra-Bold"/>
                  <a:cs typeface="Be Vietnam Ultra-Bold"/>
                  <a:sym typeface="Be Vietnam Ultra-Bold"/>
                </a:rPr>
                <a:t>pháp</a:t>
              </a:r>
              <a:r>
                <a:rPr lang="en-US" sz="4400" b="1" dirty="0">
                  <a:solidFill>
                    <a:srgbClr val="F9FAFD"/>
                  </a:solidFill>
                  <a:latin typeface="Be Vietnam Ultra-Bold"/>
                  <a:ea typeface="Be Vietnam Ultra-Bold"/>
                  <a:cs typeface="Be Vietnam Ultra-Bold"/>
                  <a:sym typeface="Be Vietnam Ultra-Bold"/>
                </a:rPr>
                <a:t> </a:t>
              </a:r>
              <a:r>
                <a:rPr lang="en-US" sz="4400" b="1" dirty="0" err="1">
                  <a:solidFill>
                    <a:srgbClr val="F9FAFD"/>
                  </a:solidFill>
                  <a:latin typeface="Be Vietnam Ultra-Bold"/>
                  <a:ea typeface="Be Vietnam Ultra-Bold"/>
                  <a:cs typeface="Be Vietnam Ultra-Bold"/>
                  <a:sym typeface="Be Vietnam Ultra-Bold"/>
                </a:rPr>
                <a:t>lý</a:t>
              </a:r>
              <a:r>
                <a:rPr lang="en-US" sz="4400" b="1" dirty="0">
                  <a:solidFill>
                    <a:srgbClr val="F9FAFD"/>
                  </a:solidFill>
                  <a:latin typeface="Be Vietnam Ultra-Bold"/>
                  <a:ea typeface="Be Vietnam Ultra-Bold"/>
                  <a:cs typeface="Be Vietnam Ultra-Bold"/>
                  <a:sym typeface="Be Vietnam Ultra-Bold"/>
                </a:rPr>
                <a:t> </a:t>
              </a:r>
              <a:r>
                <a:rPr lang="en-US" sz="4400" b="1" dirty="0" err="1">
                  <a:solidFill>
                    <a:srgbClr val="F9FAFD"/>
                  </a:solidFill>
                  <a:latin typeface="Be Vietnam Ultra-Bold"/>
                  <a:ea typeface="Be Vietnam Ultra-Bold"/>
                  <a:cs typeface="Be Vietnam Ultra-Bold"/>
                  <a:sym typeface="Be Vietnam Ultra-Bold"/>
                </a:rPr>
                <a:t>và</a:t>
              </a:r>
              <a:r>
                <a:rPr lang="en-US" sz="4400" b="1" dirty="0">
                  <a:solidFill>
                    <a:srgbClr val="F9FAFD"/>
                  </a:solidFill>
                  <a:latin typeface="Be Vietnam Ultra-Bold"/>
                  <a:ea typeface="Be Vietnam Ultra-Bold"/>
                  <a:cs typeface="Be Vietnam Ultra-Bold"/>
                  <a:sym typeface="Be Vietnam Ultra-Bold"/>
                </a:rPr>
                <a:t> </a:t>
              </a:r>
              <a:r>
                <a:rPr lang="en-US" sz="4400" b="1" dirty="0" err="1">
                  <a:solidFill>
                    <a:srgbClr val="F9FAFD"/>
                  </a:solidFill>
                  <a:latin typeface="Be Vietnam Ultra-Bold"/>
                  <a:ea typeface="Be Vietnam Ultra-Bold"/>
                  <a:cs typeface="Be Vietnam Ultra-Bold"/>
                  <a:sym typeface="Be Vietnam Ultra-Bold"/>
                </a:rPr>
                <a:t>cơ</a:t>
              </a:r>
              <a:r>
                <a:rPr lang="en-US" sz="4400" b="1" dirty="0">
                  <a:solidFill>
                    <a:srgbClr val="F9FAFD"/>
                  </a:solidFill>
                  <a:latin typeface="Be Vietnam Ultra-Bold"/>
                  <a:ea typeface="Be Vietnam Ultra-Bold"/>
                  <a:cs typeface="Be Vietnam Ultra-Bold"/>
                  <a:sym typeface="Be Vietnam Ultra-Bold"/>
                </a:rPr>
                <a:t> </a:t>
              </a:r>
              <a:r>
                <a:rPr lang="en-US" sz="4400" b="1" dirty="0" err="1">
                  <a:solidFill>
                    <a:srgbClr val="F9FAFD"/>
                  </a:solidFill>
                  <a:latin typeface="Be Vietnam Ultra-Bold"/>
                  <a:ea typeface="Be Vietnam Ultra-Bold"/>
                  <a:cs typeface="Be Vietnam Ultra-Bold"/>
                  <a:sym typeface="Be Vietnam Ultra-Bold"/>
                </a:rPr>
                <a:t>sở</a:t>
              </a:r>
              <a:r>
                <a:rPr lang="en-US" sz="4400" b="1" dirty="0">
                  <a:solidFill>
                    <a:srgbClr val="F9FAFD"/>
                  </a:solidFill>
                  <a:latin typeface="Be Vietnam Ultra-Bold"/>
                  <a:ea typeface="Be Vietnam Ultra-Bold"/>
                  <a:cs typeface="Be Vietnam Ultra-Bold"/>
                  <a:sym typeface="Be Vietnam Ultra-Bold"/>
                </a:rPr>
                <a:t> khoa </a:t>
              </a:r>
              <a:r>
                <a:rPr lang="en-US" sz="4400" b="1" dirty="0" err="1">
                  <a:solidFill>
                    <a:srgbClr val="F9FAFD"/>
                  </a:solidFill>
                  <a:latin typeface="Be Vietnam Ultra-Bold"/>
                  <a:ea typeface="Be Vietnam Ultra-Bold"/>
                  <a:cs typeface="Be Vietnam Ultra-Bold"/>
                  <a:sym typeface="Be Vietnam Ultra-Bold"/>
                </a:rPr>
                <a:t>học</a:t>
              </a:r>
              <a:r>
                <a:rPr lang="en-US" sz="4400" b="1" dirty="0">
                  <a:solidFill>
                    <a:srgbClr val="F9FAFD"/>
                  </a:solidFill>
                  <a:latin typeface="Be Vietnam Ultra-Bold"/>
                  <a:ea typeface="Be Vietnam Ultra-Bold"/>
                  <a:cs typeface="Be Vietnam Ultra-Bold"/>
                  <a:sym typeface="Be Vietnam Ultra-Bold"/>
                </a:rPr>
                <a:t> </a:t>
              </a:r>
              <a:r>
                <a:rPr lang="en-US" sz="4400" b="1" dirty="0" err="1">
                  <a:solidFill>
                    <a:srgbClr val="F9FAFD"/>
                  </a:solidFill>
                  <a:latin typeface="Be Vietnam Ultra-Bold"/>
                  <a:ea typeface="Be Vietnam Ultra-Bold"/>
                  <a:cs typeface="Be Vietnam Ultra-Bold"/>
                  <a:sym typeface="Be Vietnam Ultra-Bold"/>
                </a:rPr>
                <a:t>của</a:t>
              </a:r>
              <a:r>
                <a:rPr lang="en-US" sz="4400" b="1" dirty="0">
                  <a:solidFill>
                    <a:srgbClr val="F9FAFD"/>
                  </a:solidFill>
                  <a:latin typeface="Be Vietnam Ultra-Bold"/>
                  <a:ea typeface="Be Vietnam Ultra-Bold"/>
                  <a:cs typeface="Be Vietnam Ultra-Bold"/>
                  <a:sym typeface="Be Vietnam Ultra-Bold"/>
                </a:rPr>
                <a:t> </a:t>
              </a:r>
              <a:r>
                <a:rPr lang="en-US" sz="4400" b="1" dirty="0" err="1">
                  <a:solidFill>
                    <a:srgbClr val="F9FAFD"/>
                  </a:solidFill>
                  <a:latin typeface="Be Vietnam Ultra-Bold"/>
                  <a:ea typeface="Be Vietnam Ultra-Bold"/>
                  <a:cs typeface="Be Vietnam Ultra-Bold"/>
                  <a:sym typeface="Be Vietnam Ultra-Bold"/>
                </a:rPr>
                <a:t>chuyên</a:t>
              </a:r>
              <a:r>
                <a:rPr lang="en-US" sz="4400" b="1" dirty="0">
                  <a:solidFill>
                    <a:srgbClr val="F9FAFD"/>
                  </a:solidFill>
                  <a:latin typeface="Be Vietnam Ultra-Bold"/>
                  <a:ea typeface="Be Vietnam Ultra-Bold"/>
                  <a:cs typeface="Be Vietnam Ultra-Bold"/>
                  <a:sym typeface="Be Vietnam Ultra-Bold"/>
                </a:rPr>
                <a:t> </a:t>
              </a:r>
              <a:r>
                <a:rPr lang="en-US" sz="4400" b="1" dirty="0" err="1">
                  <a:solidFill>
                    <a:srgbClr val="F9FAFD"/>
                  </a:solidFill>
                  <a:latin typeface="Be Vietnam Ultra-Bold"/>
                  <a:ea typeface="Be Vietnam Ultra-Bold"/>
                  <a:cs typeface="Be Vietnam Ultra-Bold"/>
                  <a:sym typeface="Be Vietnam Ultra-Bold"/>
                </a:rPr>
                <a:t>đề</a:t>
              </a:r>
              <a:endParaRPr lang="en-US" sz="4400" b="1" dirty="0">
                <a:solidFill>
                  <a:srgbClr val="F9FAFD"/>
                </a:solidFill>
                <a:latin typeface="Be Vietnam Ultra-Bold"/>
                <a:ea typeface="Be Vietnam Ultra-Bold"/>
                <a:cs typeface="Be Vietnam Ultra-Bold"/>
                <a:sym typeface="Be Vietnam Ultra-Bold"/>
              </a:endParaRPr>
            </a:p>
          </p:txBody>
        </p:sp>
      </p:grpSp>
      <p:grpSp>
        <p:nvGrpSpPr>
          <p:cNvPr id="7" name="Group 7"/>
          <p:cNvGrpSpPr/>
          <p:nvPr/>
        </p:nvGrpSpPr>
        <p:grpSpPr>
          <a:xfrm>
            <a:off x="2530163" y="2087477"/>
            <a:ext cx="4512115" cy="1068452"/>
            <a:chOff x="0" y="0"/>
            <a:chExt cx="1188376" cy="281403"/>
          </a:xfrm>
        </p:grpSpPr>
        <p:sp>
          <p:nvSpPr>
            <p:cNvPr id="8" name="Freeform 8"/>
            <p:cNvSpPr/>
            <p:nvPr/>
          </p:nvSpPr>
          <p:spPr>
            <a:xfrm>
              <a:off x="0" y="0"/>
              <a:ext cx="1188376" cy="281403"/>
            </a:xfrm>
            <a:custGeom>
              <a:avLst/>
              <a:gdLst/>
              <a:ahLst/>
              <a:cxnLst/>
              <a:rect l="l" t="t" r="r" b="b"/>
              <a:pathLst>
                <a:path w="1188376" h="281403">
                  <a:moveTo>
                    <a:pt x="78927" y="0"/>
                  </a:moveTo>
                  <a:lnTo>
                    <a:pt x="1109449" y="0"/>
                  </a:lnTo>
                  <a:cubicBezTo>
                    <a:pt x="1153039" y="0"/>
                    <a:pt x="1188376" y="35337"/>
                    <a:pt x="1188376" y="78927"/>
                  </a:cubicBezTo>
                  <a:lnTo>
                    <a:pt x="1188376" y="202476"/>
                  </a:lnTo>
                  <a:cubicBezTo>
                    <a:pt x="1188376" y="246066"/>
                    <a:pt x="1153039" y="281403"/>
                    <a:pt x="1109449" y="281403"/>
                  </a:cubicBezTo>
                  <a:lnTo>
                    <a:pt x="78927" y="281403"/>
                  </a:lnTo>
                  <a:cubicBezTo>
                    <a:pt x="57994" y="281403"/>
                    <a:pt x="37919" y="273087"/>
                    <a:pt x="23117" y="258286"/>
                  </a:cubicBezTo>
                  <a:cubicBezTo>
                    <a:pt x="8316" y="243484"/>
                    <a:pt x="0" y="223409"/>
                    <a:pt x="0" y="202476"/>
                  </a:cubicBezTo>
                  <a:lnTo>
                    <a:pt x="0" y="78927"/>
                  </a:lnTo>
                  <a:cubicBezTo>
                    <a:pt x="0" y="35337"/>
                    <a:pt x="35337" y="0"/>
                    <a:pt x="78927" y="0"/>
                  </a:cubicBezTo>
                  <a:close/>
                </a:path>
              </a:pathLst>
            </a:custGeom>
            <a:solidFill>
              <a:srgbClr val="D0E2EC"/>
            </a:solidFill>
          </p:spPr>
          <p:txBody>
            <a:bodyPr/>
            <a:lstStyle/>
            <a:p>
              <a:endParaRPr lang="en-US"/>
            </a:p>
          </p:txBody>
        </p:sp>
        <p:sp>
          <p:nvSpPr>
            <p:cNvPr id="9" name="TextBox 9"/>
            <p:cNvSpPr txBox="1"/>
            <p:nvPr/>
          </p:nvSpPr>
          <p:spPr>
            <a:xfrm>
              <a:off x="0" y="28575"/>
              <a:ext cx="1188376" cy="252828"/>
            </a:xfrm>
            <a:prstGeom prst="rect">
              <a:avLst/>
            </a:prstGeom>
          </p:spPr>
          <p:txBody>
            <a:bodyPr lIns="50800" tIns="50800" rIns="50800" bIns="50800" rtlCol="0" anchor="ctr"/>
            <a:lstStyle/>
            <a:p>
              <a:pPr algn="ctr">
                <a:lnSpc>
                  <a:spcPts val="4331"/>
                </a:lnSpc>
              </a:pPr>
              <a:r>
                <a:rPr lang="en-US" sz="4000" b="1" dirty="0" err="1">
                  <a:solidFill>
                    <a:srgbClr val="000000"/>
                  </a:solidFill>
                  <a:latin typeface="Be Vietnam Ultra-Bold"/>
                  <a:ea typeface="Be Vietnam Ultra-Bold"/>
                  <a:cs typeface="Be Vietnam Ultra-Bold"/>
                  <a:sym typeface="Be Vietnam Ultra-Bold"/>
                </a:rPr>
                <a:t>Cơ</a:t>
              </a:r>
              <a:r>
                <a:rPr lang="en-US" sz="4000" b="1" dirty="0">
                  <a:solidFill>
                    <a:srgbClr val="000000"/>
                  </a:solidFill>
                  <a:latin typeface="Be Vietnam Ultra-Bold"/>
                  <a:ea typeface="Be Vietnam Ultra-Bold"/>
                  <a:cs typeface="Be Vietnam Ultra-Bold"/>
                  <a:sym typeface="Be Vietnam Ultra-Bold"/>
                </a:rPr>
                <a:t> </a:t>
              </a:r>
              <a:r>
                <a:rPr lang="en-US" sz="4000" b="1" dirty="0" err="1">
                  <a:solidFill>
                    <a:srgbClr val="000000"/>
                  </a:solidFill>
                  <a:latin typeface="Be Vietnam Ultra-Bold"/>
                  <a:ea typeface="Be Vietnam Ultra-Bold"/>
                  <a:cs typeface="Be Vietnam Ultra-Bold"/>
                  <a:sym typeface="Be Vietnam Ultra-Bold"/>
                </a:rPr>
                <a:t>sở</a:t>
              </a:r>
              <a:r>
                <a:rPr lang="en-US" sz="4000" b="1" dirty="0">
                  <a:solidFill>
                    <a:srgbClr val="000000"/>
                  </a:solidFill>
                  <a:latin typeface="Be Vietnam Ultra-Bold"/>
                  <a:ea typeface="Be Vietnam Ultra-Bold"/>
                  <a:cs typeface="Be Vietnam Ultra-Bold"/>
                  <a:sym typeface="Be Vietnam Ultra-Bold"/>
                </a:rPr>
                <a:t> </a:t>
              </a:r>
              <a:r>
                <a:rPr lang="en-US" sz="4000" b="1" dirty="0" err="1">
                  <a:solidFill>
                    <a:srgbClr val="000000"/>
                  </a:solidFill>
                  <a:latin typeface="Be Vietnam Ultra-Bold"/>
                  <a:ea typeface="Be Vietnam Ultra-Bold"/>
                  <a:cs typeface="Be Vietnam Ultra-Bold"/>
                  <a:sym typeface="Be Vietnam Ultra-Bold"/>
                </a:rPr>
                <a:t>pháp</a:t>
              </a:r>
              <a:r>
                <a:rPr lang="en-US" sz="4000" b="1" dirty="0">
                  <a:solidFill>
                    <a:srgbClr val="000000"/>
                  </a:solidFill>
                  <a:latin typeface="Be Vietnam Ultra-Bold"/>
                  <a:ea typeface="Be Vietnam Ultra-Bold"/>
                  <a:cs typeface="Be Vietnam Ultra-Bold"/>
                  <a:sym typeface="Be Vietnam Ultra-Bold"/>
                </a:rPr>
                <a:t> </a:t>
              </a:r>
              <a:r>
                <a:rPr lang="en-US" sz="4000" b="1" dirty="0" err="1">
                  <a:solidFill>
                    <a:srgbClr val="000000"/>
                  </a:solidFill>
                  <a:latin typeface="Be Vietnam Ultra-Bold"/>
                  <a:ea typeface="Be Vietnam Ultra-Bold"/>
                  <a:cs typeface="Be Vietnam Ultra-Bold"/>
                  <a:sym typeface="Be Vietnam Ultra-Bold"/>
                </a:rPr>
                <a:t>lý</a:t>
              </a:r>
              <a:endParaRPr lang="en-US" sz="4000" b="1" dirty="0">
                <a:solidFill>
                  <a:srgbClr val="000000"/>
                </a:solidFill>
                <a:latin typeface="Be Vietnam Ultra-Bold"/>
                <a:ea typeface="Be Vietnam Ultra-Bold"/>
                <a:cs typeface="Be Vietnam Ultra-Bold"/>
                <a:sym typeface="Be Vietnam Ultra-Bold"/>
              </a:endParaRPr>
            </a:p>
          </p:txBody>
        </p:sp>
      </p:grpSp>
      <p:grpSp>
        <p:nvGrpSpPr>
          <p:cNvPr id="10" name="Group 10"/>
          <p:cNvGrpSpPr/>
          <p:nvPr/>
        </p:nvGrpSpPr>
        <p:grpSpPr>
          <a:xfrm>
            <a:off x="11535271" y="2087477"/>
            <a:ext cx="4512115" cy="1068452"/>
            <a:chOff x="0" y="0"/>
            <a:chExt cx="1188376" cy="281403"/>
          </a:xfrm>
        </p:grpSpPr>
        <p:sp>
          <p:nvSpPr>
            <p:cNvPr id="11" name="Freeform 11"/>
            <p:cNvSpPr/>
            <p:nvPr/>
          </p:nvSpPr>
          <p:spPr>
            <a:xfrm>
              <a:off x="0" y="0"/>
              <a:ext cx="1188376" cy="281403"/>
            </a:xfrm>
            <a:custGeom>
              <a:avLst/>
              <a:gdLst/>
              <a:ahLst/>
              <a:cxnLst/>
              <a:rect l="l" t="t" r="r" b="b"/>
              <a:pathLst>
                <a:path w="1188376" h="281403">
                  <a:moveTo>
                    <a:pt x="78927" y="0"/>
                  </a:moveTo>
                  <a:lnTo>
                    <a:pt x="1109449" y="0"/>
                  </a:lnTo>
                  <a:cubicBezTo>
                    <a:pt x="1153039" y="0"/>
                    <a:pt x="1188376" y="35337"/>
                    <a:pt x="1188376" y="78927"/>
                  </a:cubicBezTo>
                  <a:lnTo>
                    <a:pt x="1188376" y="202476"/>
                  </a:lnTo>
                  <a:cubicBezTo>
                    <a:pt x="1188376" y="246066"/>
                    <a:pt x="1153039" y="281403"/>
                    <a:pt x="1109449" y="281403"/>
                  </a:cubicBezTo>
                  <a:lnTo>
                    <a:pt x="78927" y="281403"/>
                  </a:lnTo>
                  <a:cubicBezTo>
                    <a:pt x="57994" y="281403"/>
                    <a:pt x="37919" y="273087"/>
                    <a:pt x="23117" y="258286"/>
                  </a:cubicBezTo>
                  <a:cubicBezTo>
                    <a:pt x="8316" y="243484"/>
                    <a:pt x="0" y="223409"/>
                    <a:pt x="0" y="202476"/>
                  </a:cubicBezTo>
                  <a:lnTo>
                    <a:pt x="0" y="78927"/>
                  </a:lnTo>
                  <a:cubicBezTo>
                    <a:pt x="0" y="35337"/>
                    <a:pt x="35337" y="0"/>
                    <a:pt x="78927" y="0"/>
                  </a:cubicBezTo>
                  <a:close/>
                </a:path>
              </a:pathLst>
            </a:custGeom>
            <a:solidFill>
              <a:srgbClr val="D0E2EC"/>
            </a:solidFill>
          </p:spPr>
          <p:txBody>
            <a:bodyPr/>
            <a:lstStyle/>
            <a:p>
              <a:endParaRPr lang="en-US"/>
            </a:p>
          </p:txBody>
        </p:sp>
        <p:sp>
          <p:nvSpPr>
            <p:cNvPr id="12" name="TextBox 12"/>
            <p:cNvSpPr txBox="1"/>
            <p:nvPr/>
          </p:nvSpPr>
          <p:spPr>
            <a:xfrm>
              <a:off x="0" y="28575"/>
              <a:ext cx="1188376" cy="252828"/>
            </a:xfrm>
            <a:prstGeom prst="rect">
              <a:avLst/>
            </a:prstGeom>
          </p:spPr>
          <p:txBody>
            <a:bodyPr lIns="50800" tIns="50800" rIns="50800" bIns="50800" rtlCol="0" anchor="ctr"/>
            <a:lstStyle/>
            <a:p>
              <a:pPr algn="ctr">
                <a:lnSpc>
                  <a:spcPts val="4331"/>
                </a:lnSpc>
              </a:pPr>
              <a:r>
                <a:rPr lang="en-US" sz="4000" b="1" dirty="0" err="1">
                  <a:solidFill>
                    <a:srgbClr val="000000"/>
                  </a:solidFill>
                  <a:latin typeface="Be Vietnam Ultra-Bold"/>
                  <a:ea typeface="Be Vietnam Ultra-Bold"/>
                  <a:cs typeface="Be Vietnam Ultra-Bold"/>
                  <a:sym typeface="Be Vietnam Ultra-Bold"/>
                </a:rPr>
                <a:t>Cơ</a:t>
              </a:r>
              <a:r>
                <a:rPr lang="en-US" sz="4000" b="1" dirty="0">
                  <a:solidFill>
                    <a:srgbClr val="000000"/>
                  </a:solidFill>
                  <a:latin typeface="Be Vietnam Ultra-Bold"/>
                  <a:ea typeface="Be Vietnam Ultra-Bold"/>
                  <a:cs typeface="Be Vietnam Ultra-Bold"/>
                  <a:sym typeface="Be Vietnam Ultra-Bold"/>
                </a:rPr>
                <a:t> </a:t>
              </a:r>
              <a:r>
                <a:rPr lang="en-US" sz="4000" b="1" dirty="0" err="1">
                  <a:solidFill>
                    <a:srgbClr val="000000"/>
                  </a:solidFill>
                  <a:latin typeface="Be Vietnam Ultra-Bold"/>
                  <a:ea typeface="Be Vietnam Ultra-Bold"/>
                  <a:cs typeface="Be Vietnam Ultra-Bold"/>
                  <a:sym typeface="Be Vietnam Ultra-Bold"/>
                </a:rPr>
                <a:t>sở</a:t>
              </a:r>
              <a:r>
                <a:rPr lang="en-US" sz="4000" b="1" dirty="0">
                  <a:solidFill>
                    <a:srgbClr val="000000"/>
                  </a:solidFill>
                  <a:latin typeface="Be Vietnam Ultra-Bold"/>
                  <a:ea typeface="Be Vietnam Ultra-Bold"/>
                  <a:cs typeface="Be Vietnam Ultra-Bold"/>
                  <a:sym typeface="Be Vietnam Ultra-Bold"/>
                </a:rPr>
                <a:t> khoa </a:t>
              </a:r>
              <a:r>
                <a:rPr lang="en-US" sz="4000" b="1" dirty="0" err="1">
                  <a:solidFill>
                    <a:srgbClr val="000000"/>
                  </a:solidFill>
                  <a:latin typeface="Be Vietnam Ultra-Bold"/>
                  <a:ea typeface="Be Vietnam Ultra-Bold"/>
                  <a:cs typeface="Be Vietnam Ultra-Bold"/>
                  <a:sym typeface="Be Vietnam Ultra-Bold"/>
                </a:rPr>
                <a:t>học</a:t>
              </a:r>
              <a:endParaRPr lang="en-US" sz="4000" b="1" dirty="0">
                <a:solidFill>
                  <a:srgbClr val="000000"/>
                </a:solidFill>
                <a:latin typeface="Be Vietnam Ultra-Bold"/>
                <a:ea typeface="Be Vietnam Ultra-Bold"/>
                <a:cs typeface="Be Vietnam Ultra-Bold"/>
                <a:sym typeface="Be Vietnam Ultra-Bold"/>
              </a:endParaRPr>
            </a:p>
          </p:txBody>
        </p:sp>
      </p:grpSp>
      <p:sp>
        <p:nvSpPr>
          <p:cNvPr id="13" name="AutoShape 13"/>
          <p:cNvSpPr/>
          <p:nvPr/>
        </p:nvSpPr>
        <p:spPr>
          <a:xfrm>
            <a:off x="9158288" y="2937510"/>
            <a:ext cx="0" cy="6492240"/>
          </a:xfrm>
          <a:prstGeom prst="line">
            <a:avLst/>
          </a:prstGeom>
          <a:ln w="28575" cap="flat">
            <a:solidFill>
              <a:srgbClr val="000000"/>
            </a:solidFill>
            <a:prstDash val="solid"/>
            <a:headEnd type="none" w="sm" len="sm"/>
            <a:tailEnd type="none" w="sm" len="sm"/>
          </a:ln>
        </p:spPr>
        <p:txBody>
          <a:bodyPr/>
          <a:lstStyle/>
          <a:p>
            <a:endParaRPr lang="en-US"/>
          </a:p>
        </p:txBody>
      </p:sp>
      <p:sp>
        <p:nvSpPr>
          <p:cNvPr id="14" name="TextBox 14"/>
          <p:cNvSpPr txBox="1"/>
          <p:nvPr/>
        </p:nvSpPr>
        <p:spPr>
          <a:xfrm>
            <a:off x="9448800" y="3557397"/>
            <a:ext cx="8368585" cy="4749584"/>
          </a:xfrm>
          <a:prstGeom prst="rect">
            <a:avLst/>
          </a:prstGeom>
        </p:spPr>
        <p:txBody>
          <a:bodyPr wrap="square" lIns="0" tIns="0" rIns="0" bIns="0" rtlCol="0" anchor="t">
            <a:spAutoFit/>
          </a:bodyPr>
          <a:lstStyle/>
          <a:p>
            <a:pPr marL="539748" lvl="1" indent="-269874" algn="l">
              <a:lnSpc>
                <a:spcPts val="4749"/>
              </a:lnSpc>
              <a:buFont typeface="Arial"/>
              <a:buChar char="•"/>
            </a:pPr>
            <a:r>
              <a:rPr lang="en-US" sz="3200" dirty="0">
                <a:solidFill>
                  <a:srgbClr val="000000"/>
                </a:solidFill>
                <a:latin typeface="Be Vietnam"/>
                <a:ea typeface="Be Vietnam"/>
                <a:cs typeface="Be Vietnam"/>
                <a:sym typeface="Be Vietnam"/>
              </a:rPr>
              <a:t>AI </a:t>
            </a:r>
            <a:r>
              <a:rPr lang="en-US" sz="3200" dirty="0" err="1">
                <a:solidFill>
                  <a:srgbClr val="000000"/>
                </a:solidFill>
                <a:latin typeface="Be Vietnam"/>
                <a:ea typeface="Be Vietnam"/>
                <a:cs typeface="Be Vietnam"/>
                <a:sym typeface="Be Vietnam"/>
              </a:rPr>
              <a:t>cá</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nhân</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hóa</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học</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tập</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phân</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tích</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dữ</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liệu</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phản</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hồi</a:t>
            </a:r>
            <a:r>
              <a:rPr lang="en-US" sz="3200" dirty="0">
                <a:solidFill>
                  <a:srgbClr val="000000"/>
                </a:solidFill>
                <a:latin typeface="Be Vietnam"/>
                <a:ea typeface="Be Vietnam"/>
                <a:cs typeface="Be Vietnam"/>
                <a:sym typeface="Be Vietnam"/>
              </a:rPr>
              <a:t> </a:t>
            </a:r>
            <a:r>
              <a:rPr lang="vi-VN" sz="3200" dirty="0">
                <a:solidFill>
                  <a:srgbClr val="000000"/>
                </a:solidFill>
                <a:latin typeface="Be Vietnam"/>
                <a:ea typeface="Be Vietnam"/>
                <a:cs typeface="Be Vietnam"/>
                <a:sym typeface="Be Vietnam"/>
              </a:rPr>
              <a:t>nhanh.</a:t>
            </a:r>
            <a:endParaRPr lang="en-US" sz="3200" dirty="0">
              <a:solidFill>
                <a:srgbClr val="000000"/>
              </a:solidFill>
              <a:latin typeface="Be Vietnam"/>
              <a:ea typeface="Be Vietnam"/>
              <a:cs typeface="Be Vietnam"/>
              <a:sym typeface="Be Vietnam"/>
            </a:endParaRPr>
          </a:p>
          <a:p>
            <a:pPr marL="539748" lvl="1" indent="-269874" algn="l">
              <a:lnSpc>
                <a:spcPts val="4749"/>
              </a:lnSpc>
              <a:buFont typeface="Arial"/>
              <a:buChar char="•"/>
            </a:pPr>
            <a:r>
              <a:rPr lang="en-US" sz="3200" dirty="0" err="1">
                <a:solidFill>
                  <a:srgbClr val="000000"/>
                </a:solidFill>
                <a:latin typeface="Be Vietnam"/>
                <a:ea typeface="Be Vietnam"/>
                <a:cs typeface="Be Vietnam"/>
                <a:sym typeface="Be Vietnam"/>
              </a:rPr>
              <a:t>Giáo</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viên</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quen</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công</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nghệ</a:t>
            </a:r>
            <a:r>
              <a:rPr lang="en-US" sz="3200" dirty="0">
                <a:solidFill>
                  <a:srgbClr val="000000"/>
                </a:solidFill>
                <a:latin typeface="Be Vietnam"/>
                <a:ea typeface="Be Vietnam"/>
                <a:cs typeface="Be Vietnam"/>
                <a:sym typeface="Be Vietnam"/>
              </a:rPr>
              <a:t> </a:t>
            </a:r>
            <a:r>
              <a:rPr lang="en-US" sz="3200" dirty="0" err="1">
                <a:solidFill>
                  <a:srgbClr val="000000"/>
                </a:solidFill>
                <a:latin typeface="Be Vietnam"/>
                <a:ea typeface="Be Vietnam"/>
                <a:cs typeface="Be Vietnam"/>
                <a:sym typeface="Be Vietnam"/>
              </a:rPr>
              <a:t>sau</a:t>
            </a:r>
            <a:r>
              <a:rPr lang="en-US" sz="3200" dirty="0">
                <a:solidFill>
                  <a:srgbClr val="000000"/>
                </a:solidFill>
                <a:latin typeface="Be Vietnam"/>
                <a:ea typeface="Be Vietnam"/>
                <a:cs typeface="Be Vietnam"/>
                <a:sym typeface="Be Vietnam"/>
              </a:rPr>
              <a:t> COVID-19</a:t>
            </a:r>
            <a:r>
              <a:rPr lang="en-US" sz="3200" u="none" strike="noStrike" dirty="0">
                <a:solidFill>
                  <a:srgbClr val="000000"/>
                </a:solidFill>
                <a:latin typeface="Be Vietnam"/>
                <a:ea typeface="Be Vietnam"/>
                <a:cs typeface="Be Vietnam"/>
                <a:sym typeface="Be Vietnam"/>
              </a:rPr>
              <a:t> → AI </a:t>
            </a:r>
            <a:r>
              <a:rPr lang="en-US" sz="3200" u="none" strike="noStrike" dirty="0" err="1">
                <a:solidFill>
                  <a:srgbClr val="000000"/>
                </a:solidFill>
                <a:latin typeface="Be Vietnam"/>
                <a:ea typeface="Be Vietnam"/>
                <a:cs typeface="Be Vietnam"/>
                <a:sym typeface="Be Vietnam"/>
              </a:rPr>
              <a:t>là</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bước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tiếp</a:t>
            </a:r>
            <a:r>
              <a:rPr lang="en-US" sz="3200" u="none" strike="noStrike" dirty="0">
                <a:solidFill>
                  <a:srgbClr val="000000"/>
                </a:solidFill>
                <a:latin typeface="Be Vietnam"/>
                <a:ea typeface="Be Vietnam"/>
                <a:cs typeface="Be Vietnam"/>
                <a:sym typeface="Be Vietnam"/>
              </a:rPr>
              <a:t> </a:t>
            </a:r>
            <a:r>
              <a:rPr lang="vi-VN" sz="3200" u="none" strike="noStrike" dirty="0">
                <a:solidFill>
                  <a:srgbClr val="000000"/>
                </a:solidFill>
                <a:latin typeface="Be Vietnam"/>
                <a:ea typeface="Be Vietnam"/>
                <a:cs typeface="Be Vietnam"/>
                <a:sym typeface="Be Vietnam"/>
              </a:rPr>
              <a:t>theo.</a:t>
            </a:r>
            <a:endParaRPr lang="en-US" sz="3200" u="none" strike="noStrike" dirty="0">
              <a:solidFill>
                <a:srgbClr val="000000"/>
              </a:solidFill>
              <a:latin typeface="Be Vietnam"/>
              <a:ea typeface="Be Vietnam"/>
              <a:cs typeface="Be Vietnam"/>
              <a:sym typeface="Be Vietnam"/>
            </a:endParaRPr>
          </a:p>
          <a:p>
            <a:pPr marL="539748" lvl="1" indent="-269874" algn="l">
              <a:lnSpc>
                <a:spcPts val="4749"/>
              </a:lnSpc>
              <a:buFont typeface="Arial"/>
              <a:buChar char="•"/>
            </a:pPr>
            <a:r>
              <a:rPr lang="en-US" sz="3200" u="none" strike="noStrike">
                <a:solidFill>
                  <a:srgbClr val="000000"/>
                </a:solidFill>
                <a:latin typeface="Be Vietnam"/>
                <a:ea typeface="Be Vietnam"/>
                <a:cs typeface="Be Vietnam"/>
                <a:sym typeface="Be Vietnam"/>
              </a:rPr>
              <a:t>Gi</a:t>
            </a:r>
            <a:r>
              <a:rPr lang="en-US" sz="3200">
                <a:solidFill>
                  <a:srgbClr val="000000"/>
                </a:solidFill>
                <a:latin typeface="Be Vietnam"/>
                <a:ea typeface="Be Vietnam"/>
                <a:cs typeface="Be Vietnam"/>
                <a:sym typeface="Be Vietnam"/>
              </a:rPr>
              <a:t>áo</a:t>
            </a:r>
            <a:r>
              <a:rPr lang="en-US" sz="3200" u="none" strike="noStrike">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dục</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Phổ</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thông</a:t>
            </a:r>
            <a:r>
              <a:rPr lang="en-US" sz="3200" u="none" strike="noStrike" dirty="0">
                <a:solidFill>
                  <a:srgbClr val="000000"/>
                </a:solidFill>
                <a:latin typeface="Be Vietnam"/>
                <a:ea typeface="Be Vietnam"/>
                <a:cs typeface="Be Vietnam"/>
                <a:sym typeface="Be Vietnam"/>
              </a:rPr>
              <a:t> 2018 </a:t>
            </a:r>
            <a:r>
              <a:rPr lang="en-US" sz="3200" u="none" strike="noStrike" dirty="0" err="1">
                <a:solidFill>
                  <a:srgbClr val="000000"/>
                </a:solidFill>
                <a:latin typeface="Be Vietnam"/>
                <a:ea typeface="Be Vietnam"/>
                <a:cs typeface="Be Vietnam"/>
                <a:sym typeface="Be Vietnam"/>
              </a:rPr>
              <a:t>yêu</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cầu</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ứng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dụng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công</a:t>
            </a:r>
            <a:r>
              <a:rPr lang="en-US" sz="3200" u="none" strike="noStrike" dirty="0">
                <a:solidFill>
                  <a:srgbClr val="000000"/>
                </a:solidFill>
                <a:latin typeface="Be Vietnam"/>
                <a:ea typeface="Be Vietnam"/>
                <a:cs typeface="Be Vietnam"/>
                <a:sym typeface="Be Vietnam"/>
              </a:rPr>
              <a:t> </a:t>
            </a:r>
            <a:r>
              <a:rPr lang="vi-VN" sz="3200" u="none" strike="noStrike" dirty="0">
                <a:solidFill>
                  <a:srgbClr val="000000"/>
                </a:solidFill>
                <a:latin typeface="Be Vietnam"/>
                <a:ea typeface="Be Vietnam"/>
                <a:cs typeface="Be Vietnam"/>
                <a:sym typeface="Be Vietnam"/>
              </a:rPr>
              <a:t>nghệ.</a:t>
            </a:r>
            <a:endParaRPr lang="en-US" sz="3200" u="none" strike="noStrike" dirty="0">
              <a:solidFill>
                <a:srgbClr val="000000"/>
              </a:solidFill>
              <a:latin typeface="Be Vietnam"/>
              <a:ea typeface="Be Vietnam"/>
              <a:cs typeface="Be Vietnam"/>
              <a:sym typeface="Be Vietnam"/>
            </a:endParaRPr>
          </a:p>
          <a:p>
            <a:pPr marL="539748" lvl="1" indent="-269874" algn="l">
              <a:lnSpc>
                <a:spcPts val="4749"/>
              </a:lnSpc>
              <a:buFont typeface="Arial"/>
              <a:buChar char="•"/>
            </a:pPr>
            <a:r>
              <a:rPr lang="en-US" sz="3200" u="none" strike="noStrike" dirty="0">
                <a:solidFill>
                  <a:srgbClr val="000000"/>
                </a:solidFill>
                <a:latin typeface="Be Vietnam"/>
                <a:ea typeface="Be Vietnam"/>
                <a:cs typeface="Be Vietnam"/>
                <a:sym typeface="Be Vietnam"/>
              </a:rPr>
              <a:t>Quốc </a:t>
            </a:r>
            <a:r>
              <a:rPr lang="en-US" sz="3200" u="none" strike="noStrike" dirty="0" err="1">
                <a:solidFill>
                  <a:srgbClr val="000000"/>
                </a:solidFill>
                <a:latin typeface="Be Vietnam"/>
                <a:ea typeface="Be Vietnam"/>
                <a:cs typeface="Be Vietnam"/>
                <a:sym typeface="Be Vietnam"/>
              </a:rPr>
              <a:t>tế</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Mỹ</a:t>
            </a:r>
            <a:r>
              <a:rPr lang="en-US" sz="3200" u="none" strike="noStrike" dirty="0">
                <a:solidFill>
                  <a:srgbClr val="000000"/>
                </a:solidFill>
                <a:latin typeface="Be Vietnam"/>
                <a:ea typeface="Be Vietnam"/>
                <a:cs typeface="Be Vietnam"/>
                <a:sym typeface="Be Vietnam"/>
              </a:rPr>
              <a:t>, Singapore, </a:t>
            </a:r>
            <a:r>
              <a:rPr lang="en-US" sz="3200" u="none" strike="noStrike" dirty="0" err="1">
                <a:solidFill>
                  <a:srgbClr val="000000"/>
                </a:solidFill>
                <a:latin typeface="Be Vietnam"/>
                <a:ea typeface="Be Vietnam"/>
                <a:cs typeface="Be Vietnam"/>
                <a:sym typeface="Be Vietnam"/>
              </a:rPr>
              <a:t>Hàn</a:t>
            </a:r>
            <a:r>
              <a:rPr lang="en-US" sz="3200" u="none" strike="noStrike" dirty="0">
                <a:solidFill>
                  <a:srgbClr val="000000"/>
                </a:solidFill>
                <a:latin typeface="Be Vietnam"/>
                <a:ea typeface="Be Vietnam"/>
                <a:cs typeface="Be Vietnam"/>
                <a:sym typeface="Be Vietnam"/>
              </a:rPr>
              <a:t> Quốc… </a:t>
            </a:r>
            <a:r>
              <a:rPr lang="en-US" sz="3200" u="none" strike="noStrike" dirty="0" err="1">
                <a:solidFill>
                  <a:srgbClr val="000000"/>
                </a:solidFill>
                <a:latin typeface="Be Vietnam"/>
                <a:ea typeface="Be Vietnam"/>
                <a:cs typeface="Be Vietnam"/>
                <a:sym typeface="Be Vietnam"/>
              </a:rPr>
              <a:t>ứng</a:t>
            </a:r>
            <a:r>
              <a:rPr lang="en-US" sz="3200" u="none" strike="noStrike" dirty="0">
                <a:solidFill>
                  <a:srgbClr val="000000"/>
                </a:solidFill>
                <a:latin typeface="Be Vietnam"/>
                <a:ea typeface="Be Vietnam"/>
                <a:cs typeface="Be Vietnam"/>
                <a:sym typeface="Be Vietnam"/>
              </a:rPr>
              <a:t> </a:t>
            </a:r>
            <a:r>
              <a:rPr lang="en-US" sz="3200" u="none" strike="noStrike" dirty="0" err="1">
                <a:solidFill>
                  <a:srgbClr val="000000"/>
                </a:solidFill>
                <a:latin typeface="Be Vietnam"/>
                <a:ea typeface="Be Vietnam"/>
                <a:cs typeface="Be Vietnam"/>
                <a:sym typeface="Be Vietnam"/>
              </a:rPr>
              <a:t>dụng</a:t>
            </a:r>
            <a:r>
              <a:rPr lang="en-US" sz="3200" u="none" strike="noStrike" dirty="0">
                <a:solidFill>
                  <a:srgbClr val="000000"/>
                </a:solidFill>
                <a:latin typeface="Be Vietnam"/>
                <a:ea typeface="Be Vietnam"/>
                <a:cs typeface="Be Vietnam"/>
                <a:sym typeface="Be Vietnam"/>
              </a:rPr>
              <a:t> AI </a:t>
            </a:r>
            <a:r>
              <a:rPr lang="en-US" sz="3200" u="none" strike="noStrike" dirty="0" err="1">
                <a:solidFill>
                  <a:srgbClr val="000000"/>
                </a:solidFill>
                <a:latin typeface="Be Vietnam"/>
                <a:ea typeface="Be Vietnam"/>
                <a:cs typeface="Be Vietnam"/>
                <a:sym typeface="Be Vietnam"/>
              </a:rPr>
              <a:t>rộng</a:t>
            </a:r>
            <a:r>
              <a:rPr lang="en-US" sz="3200" u="none" strike="noStrike" dirty="0">
                <a:solidFill>
                  <a:srgbClr val="000000"/>
                </a:solidFill>
                <a:latin typeface="Be Vietnam"/>
                <a:ea typeface="Be Vietnam"/>
                <a:cs typeface="Be Vietnam"/>
                <a:sym typeface="Be Vietnam"/>
              </a:rPr>
              <a:t> </a:t>
            </a:r>
            <a:r>
              <a:rPr lang="vi-VN" sz="3200" u="none" strike="noStrike" dirty="0">
                <a:solidFill>
                  <a:srgbClr val="000000"/>
                </a:solidFill>
                <a:latin typeface="Be Vietnam"/>
                <a:ea typeface="Be Vietnam"/>
                <a:cs typeface="Be Vietnam"/>
                <a:sym typeface="Be Vietnam"/>
              </a:rPr>
              <a:t>rãi.</a:t>
            </a:r>
            <a:endParaRPr lang="en-US" sz="3200" u="none" strike="noStrike" dirty="0">
              <a:solidFill>
                <a:srgbClr val="000000"/>
              </a:solidFill>
              <a:latin typeface="Be Vietnam"/>
              <a:ea typeface="Be Vietnam"/>
              <a:cs typeface="Be Vietnam"/>
              <a:sym typeface="Be Vietnam"/>
            </a:endParaRP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2036" y="4136896"/>
            <a:ext cx="1126590" cy="797582"/>
            <a:chOff x="0" y="0"/>
            <a:chExt cx="296715" cy="210063"/>
          </a:xfrm>
        </p:grpSpPr>
        <p:sp>
          <p:nvSpPr>
            <p:cNvPr id="3" name="Freeform 3"/>
            <p:cNvSpPr/>
            <p:nvPr/>
          </p:nvSpPr>
          <p:spPr>
            <a:xfrm>
              <a:off x="0" y="0"/>
              <a:ext cx="296715" cy="210063"/>
            </a:xfrm>
            <a:custGeom>
              <a:avLst/>
              <a:gdLst/>
              <a:ahLst/>
              <a:cxnLst/>
              <a:rect l="l" t="t" r="r" b="b"/>
              <a:pathLst>
                <a:path w="296715" h="210063">
                  <a:moveTo>
                    <a:pt x="105031" y="0"/>
                  </a:moveTo>
                  <a:lnTo>
                    <a:pt x="191684" y="0"/>
                  </a:lnTo>
                  <a:cubicBezTo>
                    <a:pt x="219540" y="0"/>
                    <a:pt x="246255" y="11066"/>
                    <a:pt x="265952" y="30763"/>
                  </a:cubicBezTo>
                  <a:cubicBezTo>
                    <a:pt x="285649" y="50460"/>
                    <a:pt x="296715" y="77175"/>
                    <a:pt x="296715" y="105031"/>
                  </a:cubicBezTo>
                  <a:lnTo>
                    <a:pt x="296715" y="105031"/>
                  </a:lnTo>
                  <a:cubicBezTo>
                    <a:pt x="296715" y="132887"/>
                    <a:pt x="285649" y="159603"/>
                    <a:pt x="265952" y="179300"/>
                  </a:cubicBezTo>
                  <a:cubicBezTo>
                    <a:pt x="246255" y="198997"/>
                    <a:pt x="219540" y="210063"/>
                    <a:pt x="191684" y="210063"/>
                  </a:cubicBezTo>
                  <a:lnTo>
                    <a:pt x="105031" y="210063"/>
                  </a:lnTo>
                  <a:cubicBezTo>
                    <a:pt x="77175" y="210063"/>
                    <a:pt x="50460" y="198997"/>
                    <a:pt x="30763" y="179300"/>
                  </a:cubicBezTo>
                  <a:cubicBezTo>
                    <a:pt x="11066" y="159603"/>
                    <a:pt x="0" y="132887"/>
                    <a:pt x="0" y="105031"/>
                  </a:cubicBezTo>
                  <a:lnTo>
                    <a:pt x="0" y="105031"/>
                  </a:lnTo>
                  <a:cubicBezTo>
                    <a:pt x="0" y="77175"/>
                    <a:pt x="11066" y="50460"/>
                    <a:pt x="30763" y="30763"/>
                  </a:cubicBezTo>
                  <a:cubicBezTo>
                    <a:pt x="50460" y="11066"/>
                    <a:pt x="77175" y="0"/>
                    <a:pt x="105031" y="0"/>
                  </a:cubicBezTo>
                  <a:close/>
                </a:path>
              </a:pathLst>
            </a:custGeom>
            <a:solidFill>
              <a:srgbClr val="D0E2EC"/>
            </a:solidFill>
          </p:spPr>
          <p:txBody>
            <a:bodyPr/>
            <a:lstStyle/>
            <a:p>
              <a:endParaRPr lang="en-US"/>
            </a:p>
          </p:txBody>
        </p:sp>
        <p:sp>
          <p:nvSpPr>
            <p:cNvPr id="4" name="TextBox 4"/>
            <p:cNvSpPr txBox="1"/>
            <p:nvPr/>
          </p:nvSpPr>
          <p:spPr>
            <a:xfrm>
              <a:off x="0" y="9525"/>
              <a:ext cx="296715" cy="200538"/>
            </a:xfrm>
            <a:prstGeom prst="rect">
              <a:avLst/>
            </a:prstGeom>
          </p:spPr>
          <p:txBody>
            <a:bodyPr lIns="50800" tIns="50800" rIns="50800" bIns="50800" rtlCol="0" anchor="ctr"/>
            <a:lstStyle/>
            <a:p>
              <a:pPr algn="ctr">
                <a:lnSpc>
                  <a:spcPts val="2280"/>
                </a:lnSpc>
              </a:pPr>
              <a:endParaRPr/>
            </a:p>
          </p:txBody>
        </p:sp>
      </p:grpSp>
      <p:grpSp>
        <p:nvGrpSpPr>
          <p:cNvPr id="5" name="Group 5"/>
          <p:cNvGrpSpPr/>
          <p:nvPr/>
        </p:nvGrpSpPr>
        <p:grpSpPr>
          <a:xfrm>
            <a:off x="5436811" y="2056826"/>
            <a:ext cx="3823731" cy="3195207"/>
            <a:chOff x="0" y="0"/>
            <a:chExt cx="564520" cy="471727"/>
          </a:xfrm>
        </p:grpSpPr>
        <p:sp>
          <p:nvSpPr>
            <p:cNvPr id="6" name="Freeform 6"/>
            <p:cNvSpPr/>
            <p:nvPr/>
          </p:nvSpPr>
          <p:spPr>
            <a:xfrm>
              <a:off x="0" y="0"/>
              <a:ext cx="564520" cy="471727"/>
            </a:xfrm>
            <a:custGeom>
              <a:avLst/>
              <a:gdLst/>
              <a:ahLst/>
              <a:cxnLst/>
              <a:rect l="l" t="t" r="r" b="b"/>
              <a:pathLst>
                <a:path w="564520" h="471727">
                  <a:moveTo>
                    <a:pt x="46568" y="0"/>
                  </a:moveTo>
                  <a:lnTo>
                    <a:pt x="517952" y="0"/>
                  </a:lnTo>
                  <a:cubicBezTo>
                    <a:pt x="530302" y="0"/>
                    <a:pt x="542147" y="4906"/>
                    <a:pt x="550880" y="13640"/>
                  </a:cubicBezTo>
                  <a:cubicBezTo>
                    <a:pt x="559613" y="22373"/>
                    <a:pt x="564520" y="34218"/>
                    <a:pt x="564520" y="46568"/>
                  </a:cubicBezTo>
                  <a:lnTo>
                    <a:pt x="564520" y="425159"/>
                  </a:lnTo>
                  <a:cubicBezTo>
                    <a:pt x="564520" y="450878"/>
                    <a:pt x="543670" y="471727"/>
                    <a:pt x="517952" y="471727"/>
                  </a:cubicBezTo>
                  <a:lnTo>
                    <a:pt x="46568" y="471727"/>
                  </a:lnTo>
                  <a:cubicBezTo>
                    <a:pt x="34218" y="471727"/>
                    <a:pt x="22373" y="466821"/>
                    <a:pt x="13640" y="458088"/>
                  </a:cubicBezTo>
                  <a:cubicBezTo>
                    <a:pt x="4906" y="449354"/>
                    <a:pt x="0" y="437510"/>
                    <a:pt x="0" y="425159"/>
                  </a:cubicBezTo>
                  <a:lnTo>
                    <a:pt x="0" y="46568"/>
                  </a:lnTo>
                  <a:cubicBezTo>
                    <a:pt x="0" y="34218"/>
                    <a:pt x="4906" y="22373"/>
                    <a:pt x="13640" y="13640"/>
                  </a:cubicBezTo>
                  <a:cubicBezTo>
                    <a:pt x="22373" y="4906"/>
                    <a:pt x="34218" y="0"/>
                    <a:pt x="46568" y="0"/>
                  </a:cubicBezTo>
                  <a:close/>
                </a:path>
              </a:pathLst>
            </a:custGeom>
            <a:blipFill>
              <a:blip r:embed="rId2"/>
              <a:stretch>
                <a:fillRect t="-39809" b="-39809"/>
              </a:stretch>
            </a:blipFill>
          </p:spPr>
          <p:txBody>
            <a:bodyPr/>
            <a:lstStyle/>
            <a:p>
              <a:endParaRPr lang="en-US"/>
            </a:p>
          </p:txBody>
        </p:sp>
      </p:grpSp>
      <p:grpSp>
        <p:nvGrpSpPr>
          <p:cNvPr id="7" name="Group 7"/>
          <p:cNvGrpSpPr/>
          <p:nvPr/>
        </p:nvGrpSpPr>
        <p:grpSpPr>
          <a:xfrm>
            <a:off x="5210355" y="5529457"/>
            <a:ext cx="4276643" cy="5650347"/>
            <a:chOff x="0" y="0"/>
            <a:chExt cx="1126359" cy="1488157"/>
          </a:xfrm>
        </p:grpSpPr>
        <p:sp>
          <p:nvSpPr>
            <p:cNvPr id="8" name="Freeform 8"/>
            <p:cNvSpPr/>
            <p:nvPr/>
          </p:nvSpPr>
          <p:spPr>
            <a:xfrm>
              <a:off x="0" y="0"/>
              <a:ext cx="1126359" cy="1488157"/>
            </a:xfrm>
            <a:custGeom>
              <a:avLst/>
              <a:gdLst/>
              <a:ahLst/>
              <a:cxnLst/>
              <a:rect l="l" t="t" r="r" b="b"/>
              <a:pathLst>
                <a:path w="1126359" h="1488157">
                  <a:moveTo>
                    <a:pt x="39826" y="0"/>
                  </a:moveTo>
                  <a:lnTo>
                    <a:pt x="1086533" y="0"/>
                  </a:lnTo>
                  <a:cubicBezTo>
                    <a:pt x="1097095" y="0"/>
                    <a:pt x="1107225" y="4196"/>
                    <a:pt x="1114694" y="11665"/>
                  </a:cubicBezTo>
                  <a:cubicBezTo>
                    <a:pt x="1122163" y="19134"/>
                    <a:pt x="1126359" y="29264"/>
                    <a:pt x="1126359" y="39826"/>
                  </a:cubicBezTo>
                  <a:lnTo>
                    <a:pt x="1126359" y="1448331"/>
                  </a:lnTo>
                  <a:cubicBezTo>
                    <a:pt x="1126359" y="1458894"/>
                    <a:pt x="1122163" y="1469024"/>
                    <a:pt x="1114694" y="1476492"/>
                  </a:cubicBezTo>
                  <a:cubicBezTo>
                    <a:pt x="1107225" y="1483961"/>
                    <a:pt x="1097095" y="1488157"/>
                    <a:pt x="1086533" y="1488157"/>
                  </a:cubicBezTo>
                  <a:lnTo>
                    <a:pt x="39826" y="1488157"/>
                  </a:lnTo>
                  <a:cubicBezTo>
                    <a:pt x="29264" y="1488157"/>
                    <a:pt x="19134" y="1483961"/>
                    <a:pt x="11665" y="1476492"/>
                  </a:cubicBezTo>
                  <a:cubicBezTo>
                    <a:pt x="4196" y="1469024"/>
                    <a:pt x="0" y="1458894"/>
                    <a:pt x="0" y="1448331"/>
                  </a:cubicBezTo>
                  <a:lnTo>
                    <a:pt x="0" y="39826"/>
                  </a:lnTo>
                  <a:cubicBezTo>
                    <a:pt x="0" y="29264"/>
                    <a:pt x="4196" y="19134"/>
                    <a:pt x="11665" y="11665"/>
                  </a:cubicBezTo>
                  <a:cubicBezTo>
                    <a:pt x="19134" y="4196"/>
                    <a:pt x="29264" y="0"/>
                    <a:pt x="39826" y="0"/>
                  </a:cubicBezTo>
                  <a:close/>
                </a:path>
              </a:pathLst>
            </a:custGeom>
            <a:solidFill>
              <a:srgbClr val="D0E2EC"/>
            </a:solidFill>
          </p:spPr>
          <p:txBody>
            <a:bodyPr/>
            <a:lstStyle/>
            <a:p>
              <a:endParaRPr lang="en-US"/>
            </a:p>
          </p:txBody>
        </p:sp>
        <p:sp>
          <p:nvSpPr>
            <p:cNvPr id="9" name="TextBox 9"/>
            <p:cNvSpPr txBox="1"/>
            <p:nvPr/>
          </p:nvSpPr>
          <p:spPr>
            <a:xfrm>
              <a:off x="0" y="9525"/>
              <a:ext cx="1126359" cy="1478632"/>
            </a:xfrm>
            <a:prstGeom prst="rect">
              <a:avLst/>
            </a:prstGeom>
          </p:spPr>
          <p:txBody>
            <a:bodyPr lIns="50800" tIns="50800" rIns="50800" bIns="50800" rtlCol="0" anchor="ctr"/>
            <a:lstStyle/>
            <a:p>
              <a:pPr algn="ctr">
                <a:lnSpc>
                  <a:spcPts val="2280"/>
                </a:lnSpc>
              </a:pPr>
              <a:endParaRPr/>
            </a:p>
          </p:txBody>
        </p:sp>
      </p:grpSp>
      <p:grpSp>
        <p:nvGrpSpPr>
          <p:cNvPr id="10" name="Group 10"/>
          <p:cNvGrpSpPr/>
          <p:nvPr/>
        </p:nvGrpSpPr>
        <p:grpSpPr>
          <a:xfrm>
            <a:off x="5436811" y="5811703"/>
            <a:ext cx="3823731" cy="3195207"/>
            <a:chOff x="0" y="0"/>
            <a:chExt cx="564520" cy="471727"/>
          </a:xfrm>
        </p:grpSpPr>
        <p:sp>
          <p:nvSpPr>
            <p:cNvPr id="11" name="Freeform 11"/>
            <p:cNvSpPr/>
            <p:nvPr/>
          </p:nvSpPr>
          <p:spPr>
            <a:xfrm>
              <a:off x="0" y="0"/>
              <a:ext cx="564520" cy="471727"/>
            </a:xfrm>
            <a:custGeom>
              <a:avLst/>
              <a:gdLst/>
              <a:ahLst/>
              <a:cxnLst/>
              <a:rect l="l" t="t" r="r" b="b"/>
              <a:pathLst>
                <a:path w="564520" h="471727">
                  <a:moveTo>
                    <a:pt x="46568" y="0"/>
                  </a:moveTo>
                  <a:lnTo>
                    <a:pt x="517952" y="0"/>
                  </a:lnTo>
                  <a:cubicBezTo>
                    <a:pt x="530302" y="0"/>
                    <a:pt x="542147" y="4906"/>
                    <a:pt x="550880" y="13640"/>
                  </a:cubicBezTo>
                  <a:cubicBezTo>
                    <a:pt x="559613" y="22373"/>
                    <a:pt x="564520" y="34218"/>
                    <a:pt x="564520" y="46568"/>
                  </a:cubicBezTo>
                  <a:lnTo>
                    <a:pt x="564520" y="425159"/>
                  </a:lnTo>
                  <a:cubicBezTo>
                    <a:pt x="564520" y="450878"/>
                    <a:pt x="543670" y="471727"/>
                    <a:pt x="517952" y="471727"/>
                  </a:cubicBezTo>
                  <a:lnTo>
                    <a:pt x="46568" y="471727"/>
                  </a:lnTo>
                  <a:cubicBezTo>
                    <a:pt x="34218" y="471727"/>
                    <a:pt x="22373" y="466821"/>
                    <a:pt x="13640" y="458088"/>
                  </a:cubicBezTo>
                  <a:cubicBezTo>
                    <a:pt x="4906" y="449354"/>
                    <a:pt x="0" y="437510"/>
                    <a:pt x="0" y="425159"/>
                  </a:cubicBezTo>
                  <a:lnTo>
                    <a:pt x="0" y="46568"/>
                  </a:lnTo>
                  <a:cubicBezTo>
                    <a:pt x="0" y="34218"/>
                    <a:pt x="4906" y="22373"/>
                    <a:pt x="13640" y="13640"/>
                  </a:cubicBezTo>
                  <a:cubicBezTo>
                    <a:pt x="22373" y="4906"/>
                    <a:pt x="34218" y="0"/>
                    <a:pt x="46568" y="0"/>
                  </a:cubicBezTo>
                  <a:close/>
                </a:path>
              </a:pathLst>
            </a:custGeom>
            <a:blipFill>
              <a:blip r:embed="rId3"/>
              <a:stretch>
                <a:fillRect l="-12593" r="-12593"/>
              </a:stretch>
            </a:blipFill>
          </p:spPr>
          <p:txBody>
            <a:bodyPr/>
            <a:lstStyle/>
            <a:p>
              <a:endParaRPr lang="en-US"/>
            </a:p>
          </p:txBody>
        </p:sp>
      </p:grpSp>
      <p:sp>
        <p:nvSpPr>
          <p:cNvPr id="12" name="Freeform 12"/>
          <p:cNvSpPr/>
          <p:nvPr/>
        </p:nvSpPr>
        <p:spPr>
          <a:xfrm flipV="1">
            <a:off x="-303371" y="9335627"/>
            <a:ext cx="2996450" cy="951373"/>
          </a:xfrm>
          <a:custGeom>
            <a:avLst/>
            <a:gdLst/>
            <a:ahLst/>
            <a:cxnLst/>
            <a:rect l="l" t="t" r="r" b="b"/>
            <a:pathLst>
              <a:path w="2996450" h="951373">
                <a:moveTo>
                  <a:pt x="0" y="951373"/>
                </a:moveTo>
                <a:lnTo>
                  <a:pt x="2996450" y="951373"/>
                </a:lnTo>
                <a:lnTo>
                  <a:pt x="2996450" y="0"/>
                </a:lnTo>
                <a:lnTo>
                  <a:pt x="0" y="0"/>
                </a:lnTo>
                <a:lnTo>
                  <a:pt x="0" y="95137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3"/>
          <p:cNvGrpSpPr/>
          <p:nvPr/>
        </p:nvGrpSpPr>
        <p:grpSpPr>
          <a:xfrm>
            <a:off x="-568843" y="-32392"/>
            <a:ext cx="18856843" cy="1452827"/>
            <a:chOff x="0" y="0"/>
            <a:chExt cx="4966411" cy="382638"/>
          </a:xfrm>
        </p:grpSpPr>
        <p:sp>
          <p:nvSpPr>
            <p:cNvPr id="14" name="Freeform 14"/>
            <p:cNvSpPr/>
            <p:nvPr/>
          </p:nvSpPr>
          <p:spPr>
            <a:xfrm>
              <a:off x="0" y="0"/>
              <a:ext cx="4966412" cy="382638"/>
            </a:xfrm>
            <a:custGeom>
              <a:avLst/>
              <a:gdLst/>
              <a:ahLst/>
              <a:cxnLst/>
              <a:rect l="l" t="t" r="r" b="b"/>
              <a:pathLst>
                <a:path w="4966412" h="382638">
                  <a:moveTo>
                    <a:pt x="0" y="0"/>
                  </a:moveTo>
                  <a:lnTo>
                    <a:pt x="4966412" y="0"/>
                  </a:lnTo>
                  <a:lnTo>
                    <a:pt x="4966412" y="382638"/>
                  </a:lnTo>
                  <a:lnTo>
                    <a:pt x="0" y="382638"/>
                  </a:lnTo>
                  <a:close/>
                </a:path>
              </a:pathLst>
            </a:custGeom>
            <a:solidFill>
              <a:srgbClr val="2E637B"/>
            </a:solidFill>
          </p:spPr>
          <p:txBody>
            <a:bodyPr/>
            <a:lstStyle/>
            <a:p>
              <a:endParaRPr lang="en-US"/>
            </a:p>
          </p:txBody>
        </p:sp>
        <p:sp>
          <p:nvSpPr>
            <p:cNvPr id="15" name="TextBox 15"/>
            <p:cNvSpPr txBox="1"/>
            <p:nvPr/>
          </p:nvSpPr>
          <p:spPr>
            <a:xfrm>
              <a:off x="0" y="28575"/>
              <a:ext cx="4966411" cy="354063"/>
            </a:xfrm>
            <a:prstGeom prst="rect">
              <a:avLst/>
            </a:prstGeom>
          </p:spPr>
          <p:txBody>
            <a:bodyPr lIns="50800" tIns="50800" rIns="50800" bIns="50800" rtlCol="0" anchor="ctr"/>
            <a:lstStyle/>
            <a:p>
              <a:pPr algn="ctr">
                <a:lnSpc>
                  <a:spcPts val="4673"/>
                </a:lnSpc>
              </a:pPr>
              <a:r>
                <a:rPr lang="en-US" sz="4099" b="1">
                  <a:solidFill>
                    <a:srgbClr val="F9FAFD"/>
                  </a:solidFill>
                  <a:latin typeface="Be Vietnam Ultra-Bold"/>
                  <a:ea typeface="Be Vietnam Ultra-Bold"/>
                  <a:cs typeface="Be Vietnam Ultra-Bold"/>
                  <a:sym typeface="Be Vietnam Ultra-Bold"/>
                </a:rPr>
                <a:t>III. Đặc điểm của trí tuệ nhân tạo (AI) và vai trò trong giảng dạy</a:t>
              </a:r>
            </a:p>
          </p:txBody>
        </p:sp>
      </p:grpSp>
      <p:sp>
        <p:nvSpPr>
          <p:cNvPr id="16" name="TextBox 16"/>
          <p:cNvSpPr txBox="1"/>
          <p:nvPr/>
        </p:nvSpPr>
        <p:spPr>
          <a:xfrm>
            <a:off x="67054" y="3901715"/>
            <a:ext cx="5379278" cy="3141182"/>
          </a:xfrm>
          <a:prstGeom prst="rect">
            <a:avLst/>
          </a:prstGeom>
        </p:spPr>
        <p:txBody>
          <a:bodyPr lIns="0" tIns="0" rIns="0" bIns="0" rtlCol="0" anchor="t">
            <a:spAutoFit/>
          </a:bodyPr>
          <a:lstStyle/>
          <a:p>
            <a:pPr marL="1295402" lvl="1" indent="-647701" algn="l">
              <a:lnSpc>
                <a:spcPts val="8340"/>
              </a:lnSpc>
              <a:buAutoNum type="arabicPeriod"/>
            </a:pPr>
            <a:r>
              <a:rPr lang="en-US" sz="6000" dirty="0">
                <a:solidFill>
                  <a:srgbClr val="000000"/>
                </a:solidFill>
                <a:latin typeface="Be Vietnam"/>
                <a:ea typeface="Be Vietnam"/>
                <a:cs typeface="Be Vietnam"/>
                <a:sym typeface="Be Vietnam"/>
              </a:rPr>
              <a:t>Trí </a:t>
            </a:r>
            <a:r>
              <a:rPr lang="en-US" sz="6000" dirty="0" err="1">
                <a:solidFill>
                  <a:srgbClr val="000000"/>
                </a:solidFill>
                <a:latin typeface="Be Vietnam"/>
                <a:ea typeface="Be Vietnam"/>
                <a:cs typeface="Be Vietnam"/>
                <a:sym typeface="Be Vietnam"/>
              </a:rPr>
              <a:t>tuệ</a:t>
            </a:r>
            <a:r>
              <a:rPr lang="en-US" sz="6000" dirty="0">
                <a:solidFill>
                  <a:srgbClr val="000000"/>
                </a:solidFill>
                <a:latin typeface="Be Vietnam"/>
                <a:ea typeface="Be Vietnam"/>
                <a:cs typeface="Be Vietnam"/>
                <a:sym typeface="Be Vietnam"/>
              </a:rPr>
              <a:t> </a:t>
            </a:r>
            <a:r>
              <a:rPr lang="en-US" sz="6000" dirty="0" err="1">
                <a:solidFill>
                  <a:srgbClr val="000000"/>
                </a:solidFill>
                <a:latin typeface="Be Vietnam"/>
                <a:ea typeface="Be Vietnam"/>
                <a:cs typeface="Be Vietnam"/>
                <a:sym typeface="Be Vietnam"/>
              </a:rPr>
              <a:t>nhân</a:t>
            </a:r>
            <a:r>
              <a:rPr lang="en-US" sz="6000" dirty="0">
                <a:solidFill>
                  <a:srgbClr val="000000"/>
                </a:solidFill>
                <a:latin typeface="Be Vietnam"/>
                <a:ea typeface="Be Vietnam"/>
                <a:cs typeface="Be Vietnam"/>
                <a:sym typeface="Be Vietnam"/>
              </a:rPr>
              <a:t> </a:t>
            </a:r>
            <a:r>
              <a:rPr lang="en-US" sz="6000" dirty="0" err="1">
                <a:solidFill>
                  <a:srgbClr val="000000"/>
                </a:solidFill>
                <a:latin typeface="Be Vietnam"/>
                <a:ea typeface="Be Vietnam"/>
                <a:cs typeface="Be Vietnam"/>
                <a:sym typeface="Be Vietnam"/>
              </a:rPr>
              <a:t>tạo</a:t>
            </a:r>
            <a:r>
              <a:rPr lang="en-US" sz="6000" dirty="0">
                <a:solidFill>
                  <a:srgbClr val="000000"/>
                </a:solidFill>
                <a:latin typeface="Be Vietnam"/>
                <a:ea typeface="Be Vietnam"/>
                <a:cs typeface="Be Vietnam"/>
                <a:sym typeface="Be Vietnam"/>
              </a:rPr>
              <a:t> (AI) </a:t>
            </a:r>
            <a:r>
              <a:rPr lang="en-US" sz="6000" dirty="0" err="1">
                <a:solidFill>
                  <a:srgbClr val="000000"/>
                </a:solidFill>
                <a:latin typeface="Be Vietnam"/>
                <a:ea typeface="Be Vietnam"/>
                <a:cs typeface="Be Vietnam"/>
                <a:sym typeface="Be Vietnam"/>
              </a:rPr>
              <a:t>là</a:t>
            </a:r>
            <a:r>
              <a:rPr lang="en-US" sz="6000" dirty="0">
                <a:solidFill>
                  <a:srgbClr val="000000"/>
                </a:solidFill>
                <a:latin typeface="Be Vietnam"/>
                <a:ea typeface="Be Vietnam"/>
                <a:cs typeface="Be Vietnam"/>
                <a:sym typeface="Be Vietnam"/>
              </a:rPr>
              <a:t> </a:t>
            </a:r>
            <a:r>
              <a:rPr lang="en-US" sz="6000" dirty="0" err="1">
                <a:solidFill>
                  <a:srgbClr val="000000"/>
                </a:solidFill>
                <a:latin typeface="Be Vietnam"/>
                <a:ea typeface="Be Vietnam"/>
                <a:cs typeface="Be Vietnam"/>
                <a:sym typeface="Be Vietnam"/>
              </a:rPr>
              <a:t>gì</a:t>
            </a:r>
            <a:r>
              <a:rPr lang="en-US" sz="6000" dirty="0">
                <a:solidFill>
                  <a:srgbClr val="000000"/>
                </a:solidFill>
                <a:latin typeface="Be Vietnam"/>
                <a:ea typeface="Be Vietnam"/>
                <a:cs typeface="Be Vietnam"/>
                <a:sym typeface="Be Vietnam"/>
              </a:rPr>
              <a:t>?</a:t>
            </a:r>
          </a:p>
        </p:txBody>
      </p:sp>
      <p:sp>
        <p:nvSpPr>
          <p:cNvPr id="17" name="TextBox 17"/>
          <p:cNvSpPr txBox="1"/>
          <p:nvPr/>
        </p:nvSpPr>
        <p:spPr>
          <a:xfrm>
            <a:off x="9780125" y="2368695"/>
            <a:ext cx="7782237" cy="5829737"/>
          </a:xfrm>
          <a:prstGeom prst="rect">
            <a:avLst/>
          </a:prstGeom>
        </p:spPr>
        <p:txBody>
          <a:bodyPr lIns="0" tIns="0" rIns="0" bIns="0" rtlCol="0" anchor="t">
            <a:spAutoFit/>
          </a:bodyPr>
          <a:lstStyle/>
          <a:p>
            <a:pPr marL="518158" lvl="1" indent="-259079" algn="just">
              <a:lnSpc>
                <a:spcPts val="4559"/>
              </a:lnSpc>
              <a:buFont typeface="Arial"/>
              <a:buChar char="•"/>
            </a:pPr>
            <a:r>
              <a:rPr lang="en-US" sz="2399" b="1" dirty="0">
                <a:solidFill>
                  <a:srgbClr val="000000"/>
                </a:solidFill>
                <a:latin typeface="Be Vietnam Ultra-Bold"/>
                <a:ea typeface="Be Vietnam Ultra-Bold"/>
                <a:cs typeface="Be Vietnam Ultra-Bold"/>
                <a:sym typeface="Be Vietnam Ultra-Bold"/>
              </a:rPr>
              <a:t> </a:t>
            </a:r>
            <a:r>
              <a:rPr lang="en-US" sz="2800" b="1" dirty="0">
                <a:solidFill>
                  <a:srgbClr val="000000"/>
                </a:solidFill>
                <a:latin typeface="Be Vietnam Ultra-Bold"/>
                <a:ea typeface="Be Vietnam Ultra-Bold"/>
                <a:cs typeface="Be Vietnam Ultra-Bold"/>
                <a:sym typeface="Be Vietnam Ultra-Bold"/>
              </a:rPr>
              <a:t>T</a:t>
            </a:r>
            <a:r>
              <a:rPr lang="en-US" sz="2800" b="1" u="none" strike="noStrike" dirty="0">
                <a:solidFill>
                  <a:srgbClr val="000000"/>
                </a:solidFill>
                <a:latin typeface="Be Vietnam Ultra-Bold"/>
                <a:ea typeface="Be Vietnam Ultra-Bold"/>
                <a:cs typeface="Be Vietnam Ultra-Bold"/>
                <a:sym typeface="Be Vietnam Ultra-Bold"/>
              </a:rPr>
              <a:t>rí </a:t>
            </a:r>
            <a:r>
              <a:rPr lang="en-US" sz="2800" b="1" u="none" strike="noStrike" dirty="0" err="1">
                <a:solidFill>
                  <a:srgbClr val="000000"/>
                </a:solidFill>
                <a:latin typeface="Be Vietnam Ultra-Bold"/>
                <a:ea typeface="Be Vietnam Ultra-Bold"/>
                <a:cs typeface="Be Vietnam Ultra-Bold"/>
                <a:sym typeface="Be Vietnam Ultra-Bold"/>
              </a:rPr>
              <a:t>tuệ</a:t>
            </a:r>
            <a:r>
              <a:rPr lang="en-US" sz="2800" b="1" u="none" strike="noStrike" dirty="0">
                <a:solidFill>
                  <a:srgbClr val="000000"/>
                </a:solidFill>
                <a:latin typeface="Be Vietnam Ultra-Bold"/>
                <a:ea typeface="Be Vietnam Ultra-Bold"/>
                <a:cs typeface="Be Vietnam Ultra-Bold"/>
                <a:sym typeface="Be Vietnam Ultra-Bold"/>
              </a:rPr>
              <a:t> </a:t>
            </a:r>
            <a:r>
              <a:rPr lang="en-US" sz="2800" b="1" u="none" strike="noStrike" dirty="0" err="1">
                <a:solidFill>
                  <a:srgbClr val="000000"/>
                </a:solidFill>
                <a:latin typeface="Be Vietnam Ultra-Bold"/>
                <a:ea typeface="Be Vietnam Ultra-Bold"/>
                <a:cs typeface="Be Vietnam Ultra-Bold"/>
                <a:sym typeface="Be Vietnam Ultra-Bold"/>
              </a:rPr>
              <a:t>nhân</a:t>
            </a:r>
            <a:r>
              <a:rPr lang="en-US" sz="2800" b="1" u="none" strike="noStrike" dirty="0">
                <a:solidFill>
                  <a:srgbClr val="000000"/>
                </a:solidFill>
                <a:latin typeface="Be Vietnam Ultra-Bold"/>
                <a:ea typeface="Be Vietnam Ultra-Bold"/>
                <a:cs typeface="Be Vietnam Ultra-Bold"/>
                <a:sym typeface="Be Vietnam Ultra-Bold"/>
              </a:rPr>
              <a:t> </a:t>
            </a:r>
            <a:r>
              <a:rPr lang="en-US" sz="2800" b="1" u="none" strike="noStrike" dirty="0" err="1">
                <a:solidFill>
                  <a:srgbClr val="000000"/>
                </a:solidFill>
                <a:latin typeface="Be Vietnam Ultra-Bold"/>
                <a:ea typeface="Be Vietnam Ultra-Bold"/>
                <a:cs typeface="Be Vietnam Ultra-Bold"/>
                <a:sym typeface="Be Vietnam Ultra-Bold"/>
              </a:rPr>
              <a:t>tạo</a:t>
            </a:r>
            <a:r>
              <a:rPr lang="en-US" sz="2800" b="1" u="none" strike="noStrike" dirty="0">
                <a:solidFill>
                  <a:srgbClr val="000000"/>
                </a:solidFill>
                <a:latin typeface="Be Vietnam Ultra-Bold"/>
                <a:ea typeface="Be Vietnam Ultra-Bold"/>
                <a:cs typeface="Be Vietnam Ultra-Bold"/>
                <a:sym typeface="Be Vietnam Ultra-Bold"/>
              </a:rPr>
              <a:t> (AI – Artificial Intelligence) </a:t>
            </a:r>
            <a:r>
              <a:rPr lang="en-US" sz="2800" u="none" strike="noStrike" dirty="0" err="1">
                <a:solidFill>
                  <a:srgbClr val="000000"/>
                </a:solidFill>
                <a:latin typeface="Be Vietnam"/>
                <a:ea typeface="Be Vietnam"/>
                <a:cs typeface="Be Vietnam"/>
                <a:sym typeface="Be Vietnam"/>
              </a:rPr>
              <a:t>là</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lĩnh</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vực</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công</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nghệ</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mô</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phỏng</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các</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hoạt</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động</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thông</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minh</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của</a:t>
            </a:r>
            <a:r>
              <a:rPr lang="en-US" sz="2800" u="none" strike="noStrike" dirty="0">
                <a:solidFill>
                  <a:srgbClr val="000000"/>
                </a:solidFill>
                <a:latin typeface="Be Vietnam"/>
                <a:ea typeface="Be Vietnam"/>
                <a:cs typeface="Be Vietnam"/>
                <a:sym typeface="Be Vietnam"/>
              </a:rPr>
              <a:t> con </a:t>
            </a:r>
            <a:r>
              <a:rPr lang="en-US" sz="2800" u="none" strike="noStrike" dirty="0" err="1">
                <a:solidFill>
                  <a:srgbClr val="000000"/>
                </a:solidFill>
                <a:latin typeface="Be Vietnam"/>
                <a:ea typeface="Be Vietnam"/>
                <a:cs typeface="Be Vietnam"/>
                <a:sym typeface="Be Vietnam"/>
              </a:rPr>
              <a:t>người</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như</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tư</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duy</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học</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tập</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lập</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luận</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phân</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tích</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xử</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lý</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ngôn</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ngữ</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hình</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ảnh</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và</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ra</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quyết</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định</a:t>
            </a:r>
            <a:r>
              <a:rPr lang="en-US" sz="2800" u="none" strike="noStrike" dirty="0">
                <a:solidFill>
                  <a:srgbClr val="000000"/>
                </a:solidFill>
                <a:latin typeface="Be Vietnam"/>
                <a:ea typeface="Be Vietnam"/>
                <a:cs typeface="Be Vietnam"/>
                <a:sym typeface="Be Vietnam"/>
              </a:rPr>
              <a:t>. AI </a:t>
            </a:r>
            <a:r>
              <a:rPr lang="en-US" sz="2800" u="none" strike="noStrike" dirty="0" err="1">
                <a:solidFill>
                  <a:srgbClr val="000000"/>
                </a:solidFill>
                <a:latin typeface="Be Vietnam"/>
                <a:ea typeface="Be Vietnam"/>
                <a:cs typeface="Be Vietnam"/>
                <a:sym typeface="Be Vietnam"/>
              </a:rPr>
              <a:t>được</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tích</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hợp</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trong</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các</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phần</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mềm</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ứng</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dụng</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giúp</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máy</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tính</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có</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thể</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học</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từ</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dữ</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liệu</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phản</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hồi</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theo</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thời</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gian</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thực</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và</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đưa</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ra</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các</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gợi</a:t>
            </a:r>
            <a:r>
              <a:rPr lang="en-US" sz="2800" u="none" strike="noStrike" dirty="0">
                <a:solidFill>
                  <a:srgbClr val="000000"/>
                </a:solidFill>
                <a:latin typeface="Be Vietnam"/>
                <a:ea typeface="Be Vietnam"/>
                <a:cs typeface="Be Vietnam"/>
                <a:sym typeface="Be Vietnam"/>
              </a:rPr>
              <a:t> ý, </a:t>
            </a:r>
            <a:r>
              <a:rPr lang="en-US" sz="2800" u="none" strike="noStrike" dirty="0" err="1">
                <a:solidFill>
                  <a:srgbClr val="000000"/>
                </a:solidFill>
                <a:latin typeface="Be Vietnam"/>
                <a:ea typeface="Be Vietnam"/>
                <a:cs typeface="Be Vietnam"/>
                <a:sym typeface="Be Vietnam"/>
              </a:rPr>
              <a:t>giải</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pháp</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phù</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hợp</a:t>
            </a:r>
            <a:r>
              <a:rPr lang="en-US" sz="2800" u="none" strike="noStrike" dirty="0">
                <a:solidFill>
                  <a:srgbClr val="000000"/>
                </a:solidFill>
                <a:latin typeface="Be Vietnam"/>
                <a:ea typeface="Be Vietnam"/>
                <a:cs typeface="Be Vietnam"/>
                <a:sym typeface="Be Vietnam"/>
              </a:rPr>
              <a:t>.</a:t>
            </a:r>
          </a:p>
        </p:txBody>
      </p:sp>
      <p:sp>
        <p:nvSpPr>
          <p:cNvPr id="18" name="TextBox 18"/>
          <p:cNvSpPr txBox="1"/>
          <p:nvPr/>
        </p:nvSpPr>
        <p:spPr>
          <a:xfrm>
            <a:off x="9780125" y="8055126"/>
            <a:ext cx="7782237" cy="1711559"/>
          </a:xfrm>
          <a:prstGeom prst="rect">
            <a:avLst/>
          </a:prstGeom>
        </p:spPr>
        <p:txBody>
          <a:bodyPr lIns="0" tIns="0" rIns="0" bIns="0" rtlCol="0" anchor="t">
            <a:spAutoFit/>
          </a:bodyPr>
          <a:lstStyle/>
          <a:p>
            <a:pPr marL="518158" lvl="1" indent="-259079" algn="just">
              <a:lnSpc>
                <a:spcPts val="4559"/>
              </a:lnSpc>
              <a:buFont typeface="Arial"/>
              <a:buChar char="•"/>
            </a:pPr>
            <a:r>
              <a:rPr lang="en-US" sz="2800" dirty="0">
                <a:solidFill>
                  <a:srgbClr val="000000"/>
                </a:solidFill>
                <a:latin typeface="Be Vietnam"/>
                <a:ea typeface="Be Vietnam"/>
                <a:cs typeface="Be Vietnam"/>
                <a:sym typeface="Be Vietnam"/>
              </a:rPr>
              <a:t>T</a:t>
            </a:r>
            <a:r>
              <a:rPr lang="en-US" sz="2800" u="none" strike="noStrike" dirty="0">
                <a:solidFill>
                  <a:srgbClr val="000000"/>
                </a:solidFill>
                <a:latin typeface="Be Vietnam"/>
                <a:ea typeface="Be Vietnam"/>
                <a:cs typeface="Be Vietnam"/>
                <a:sym typeface="Be Vietnam"/>
              </a:rPr>
              <a:t>rong </a:t>
            </a:r>
            <a:r>
              <a:rPr lang="en-US" sz="2800" u="none" strike="noStrike" dirty="0" err="1">
                <a:solidFill>
                  <a:srgbClr val="000000"/>
                </a:solidFill>
                <a:latin typeface="Be Vietnam"/>
                <a:ea typeface="Be Vietnam"/>
                <a:cs typeface="Be Vietnam"/>
                <a:sym typeface="Be Vietnam"/>
              </a:rPr>
              <a:t>giáo</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dục</a:t>
            </a:r>
            <a:r>
              <a:rPr lang="en-US" sz="2800" u="none" strike="noStrike" dirty="0">
                <a:solidFill>
                  <a:srgbClr val="000000"/>
                </a:solidFill>
                <a:latin typeface="Be Vietnam"/>
                <a:ea typeface="Be Vietnam"/>
                <a:cs typeface="Be Vietnam"/>
                <a:sym typeface="Be Vietnam"/>
              </a:rPr>
              <a:t>, AI </a:t>
            </a:r>
            <a:r>
              <a:rPr lang="en-US" sz="2800" u="none" strike="noStrike" dirty="0" err="1">
                <a:solidFill>
                  <a:srgbClr val="000000"/>
                </a:solidFill>
                <a:latin typeface="Be Vietnam"/>
                <a:ea typeface="Be Vietnam"/>
                <a:cs typeface="Be Vietnam"/>
                <a:sym typeface="Be Vietnam"/>
              </a:rPr>
              <a:t>không</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thay</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thế</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vai</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trò</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của</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giáo</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viên</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mà</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đóng</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vai</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trò</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như</a:t>
            </a:r>
            <a:r>
              <a:rPr lang="en-US" sz="2800" u="none" strike="noStrike" dirty="0">
                <a:solidFill>
                  <a:srgbClr val="000000"/>
                </a:solidFill>
                <a:latin typeface="Be Vietnam"/>
                <a:ea typeface="Be Vietnam"/>
                <a:cs typeface="Be Vietnam"/>
                <a:sym typeface="Be Vietnam"/>
              </a:rPr>
              <a:t> </a:t>
            </a:r>
            <a:r>
              <a:rPr lang="en-US" sz="2800" u="none" strike="noStrike" dirty="0" err="1">
                <a:solidFill>
                  <a:srgbClr val="000000"/>
                </a:solidFill>
                <a:latin typeface="Be Vietnam"/>
                <a:ea typeface="Be Vietnam"/>
                <a:cs typeface="Be Vietnam"/>
                <a:sym typeface="Be Vietnam"/>
              </a:rPr>
              <a:t>một</a:t>
            </a:r>
            <a:r>
              <a:rPr lang="en-US" sz="2800" u="none" strike="noStrike" dirty="0">
                <a:solidFill>
                  <a:srgbClr val="000000"/>
                </a:solidFill>
                <a:latin typeface="Be Vietnam"/>
                <a:ea typeface="Be Vietnam"/>
                <a:cs typeface="Be Vietnam"/>
                <a:sym typeface="Be Vietnam"/>
              </a:rPr>
              <a:t> </a:t>
            </a:r>
            <a:r>
              <a:rPr lang="en-US" sz="2800" b="1" u="none" strike="noStrike" dirty="0" err="1">
                <a:solidFill>
                  <a:srgbClr val="000000"/>
                </a:solidFill>
                <a:latin typeface="Be Vietnam Ultra-Bold"/>
                <a:ea typeface="Be Vietnam Ultra-Bold"/>
                <a:cs typeface="Be Vietnam Ultra-Bold"/>
                <a:sym typeface="Be Vietnam Ultra-Bold"/>
              </a:rPr>
              <a:t>trợ</a:t>
            </a:r>
            <a:r>
              <a:rPr lang="en-US" sz="2800" b="1" u="none" strike="noStrike" dirty="0">
                <a:solidFill>
                  <a:srgbClr val="000000"/>
                </a:solidFill>
                <a:latin typeface="Be Vietnam Ultra-Bold"/>
                <a:ea typeface="Be Vietnam Ultra-Bold"/>
                <a:cs typeface="Be Vietnam Ultra-Bold"/>
                <a:sym typeface="Be Vietnam Ultra-Bold"/>
              </a:rPr>
              <a:t> </a:t>
            </a:r>
            <a:r>
              <a:rPr lang="en-US" sz="2800" b="1" u="none" strike="noStrike" dirty="0" err="1">
                <a:solidFill>
                  <a:srgbClr val="000000"/>
                </a:solidFill>
                <a:latin typeface="Be Vietnam Ultra-Bold"/>
                <a:ea typeface="Be Vietnam Ultra-Bold"/>
                <a:cs typeface="Be Vietnam Ultra-Bold"/>
                <a:sym typeface="Be Vietnam Ultra-Bold"/>
              </a:rPr>
              <a:t>lý</a:t>
            </a:r>
            <a:r>
              <a:rPr lang="en-US" sz="2800" b="1" u="none" strike="noStrike" dirty="0">
                <a:solidFill>
                  <a:srgbClr val="000000"/>
                </a:solidFill>
                <a:latin typeface="Be Vietnam Ultra-Bold"/>
                <a:ea typeface="Be Vietnam Ultra-Bold"/>
                <a:cs typeface="Be Vietnam Ultra-Bold"/>
                <a:sym typeface="Be Vietnam Ultra-Bold"/>
              </a:rPr>
              <a:t> </a:t>
            </a:r>
            <a:r>
              <a:rPr lang="en-US" sz="2800" b="1" u="none" strike="noStrike" dirty="0" err="1">
                <a:solidFill>
                  <a:srgbClr val="000000"/>
                </a:solidFill>
                <a:latin typeface="Be Vietnam Ultra-Bold"/>
                <a:ea typeface="Be Vietnam Ultra-Bold"/>
                <a:cs typeface="Be Vietnam Ultra-Bold"/>
                <a:sym typeface="Be Vietnam Ultra-Bold"/>
              </a:rPr>
              <a:t>thông</a:t>
            </a:r>
            <a:r>
              <a:rPr lang="en-US" sz="2800" b="1" u="none" strike="noStrike" dirty="0">
                <a:solidFill>
                  <a:srgbClr val="000000"/>
                </a:solidFill>
                <a:latin typeface="Be Vietnam Ultra-Bold"/>
                <a:ea typeface="Be Vietnam Ultra-Bold"/>
                <a:cs typeface="Be Vietnam Ultra-Bold"/>
                <a:sym typeface="Be Vietnam Ultra-Bold"/>
              </a:rPr>
              <a:t> </a:t>
            </a:r>
            <a:r>
              <a:rPr lang="en-US" sz="2800" b="1" u="none" strike="noStrike" dirty="0" err="1">
                <a:solidFill>
                  <a:srgbClr val="000000"/>
                </a:solidFill>
                <a:latin typeface="Be Vietnam Ultra-Bold"/>
                <a:ea typeface="Be Vietnam Ultra-Bold"/>
                <a:cs typeface="Be Vietnam Ultra-Bold"/>
                <a:sym typeface="Be Vietnam Ultra-Bold"/>
              </a:rPr>
              <a:t>minh</a:t>
            </a:r>
            <a:endParaRPr lang="en-US" sz="2800" b="1" u="none" strike="noStrike" dirty="0">
              <a:solidFill>
                <a:srgbClr val="000000"/>
              </a:solidFill>
              <a:latin typeface="Be Vietnam Ultra-Bold"/>
              <a:ea typeface="Be Vietnam Ultra-Bold"/>
              <a:cs typeface="Be Vietnam Ultra-Bold"/>
              <a:sym typeface="Be Vietnam Ultra-Bold"/>
            </a:endParaRP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5203" y="1028700"/>
            <a:ext cx="983314" cy="797582"/>
            <a:chOff x="0" y="0"/>
            <a:chExt cx="258980" cy="210063"/>
          </a:xfrm>
        </p:grpSpPr>
        <p:sp>
          <p:nvSpPr>
            <p:cNvPr id="3" name="Freeform 3"/>
            <p:cNvSpPr/>
            <p:nvPr/>
          </p:nvSpPr>
          <p:spPr>
            <a:xfrm>
              <a:off x="0" y="0"/>
              <a:ext cx="258980" cy="210063"/>
            </a:xfrm>
            <a:custGeom>
              <a:avLst/>
              <a:gdLst/>
              <a:ahLst/>
              <a:cxnLst/>
              <a:rect l="l" t="t" r="r" b="b"/>
              <a:pathLst>
                <a:path w="258980" h="210063">
                  <a:moveTo>
                    <a:pt x="105031" y="0"/>
                  </a:moveTo>
                  <a:lnTo>
                    <a:pt x="153949" y="0"/>
                  </a:lnTo>
                  <a:cubicBezTo>
                    <a:pt x="181805" y="0"/>
                    <a:pt x="208520" y="11066"/>
                    <a:pt x="228217" y="30763"/>
                  </a:cubicBezTo>
                  <a:cubicBezTo>
                    <a:pt x="247914" y="50460"/>
                    <a:pt x="258980" y="77175"/>
                    <a:pt x="258980" y="105031"/>
                  </a:cubicBezTo>
                  <a:lnTo>
                    <a:pt x="258980" y="105031"/>
                  </a:lnTo>
                  <a:cubicBezTo>
                    <a:pt x="258980" y="132887"/>
                    <a:pt x="247914" y="159603"/>
                    <a:pt x="228217" y="179300"/>
                  </a:cubicBezTo>
                  <a:cubicBezTo>
                    <a:pt x="208520" y="198997"/>
                    <a:pt x="181805" y="210063"/>
                    <a:pt x="153949" y="210063"/>
                  </a:cubicBezTo>
                  <a:lnTo>
                    <a:pt x="105031" y="210063"/>
                  </a:lnTo>
                  <a:cubicBezTo>
                    <a:pt x="77175" y="210063"/>
                    <a:pt x="50460" y="198997"/>
                    <a:pt x="30763" y="179300"/>
                  </a:cubicBezTo>
                  <a:cubicBezTo>
                    <a:pt x="11066" y="159603"/>
                    <a:pt x="0" y="132887"/>
                    <a:pt x="0" y="105031"/>
                  </a:cubicBezTo>
                  <a:lnTo>
                    <a:pt x="0" y="105031"/>
                  </a:lnTo>
                  <a:cubicBezTo>
                    <a:pt x="0" y="77175"/>
                    <a:pt x="11066" y="50460"/>
                    <a:pt x="30763" y="30763"/>
                  </a:cubicBezTo>
                  <a:cubicBezTo>
                    <a:pt x="50460" y="11066"/>
                    <a:pt x="77175" y="0"/>
                    <a:pt x="105031" y="0"/>
                  </a:cubicBezTo>
                  <a:close/>
                </a:path>
              </a:pathLst>
            </a:custGeom>
            <a:solidFill>
              <a:srgbClr val="D0E2EC"/>
            </a:solidFill>
          </p:spPr>
          <p:txBody>
            <a:bodyPr/>
            <a:lstStyle/>
            <a:p>
              <a:endParaRPr lang="en-US"/>
            </a:p>
          </p:txBody>
        </p:sp>
        <p:sp>
          <p:nvSpPr>
            <p:cNvPr id="4" name="TextBox 4"/>
            <p:cNvSpPr txBox="1"/>
            <p:nvPr/>
          </p:nvSpPr>
          <p:spPr>
            <a:xfrm>
              <a:off x="0" y="-28575"/>
              <a:ext cx="258980" cy="238638"/>
            </a:xfrm>
            <a:prstGeom prst="rect">
              <a:avLst/>
            </a:prstGeom>
          </p:spPr>
          <p:txBody>
            <a:bodyPr lIns="50800" tIns="50800" rIns="50800" bIns="50800" rtlCol="0" anchor="ctr"/>
            <a:lstStyle/>
            <a:p>
              <a:pPr algn="ctr">
                <a:lnSpc>
                  <a:spcPts val="2660"/>
                </a:lnSpc>
              </a:pPr>
              <a:endParaRPr/>
            </a:p>
          </p:txBody>
        </p:sp>
      </p:grpSp>
      <p:grpSp>
        <p:nvGrpSpPr>
          <p:cNvPr id="5" name="Group 5"/>
          <p:cNvGrpSpPr/>
          <p:nvPr/>
        </p:nvGrpSpPr>
        <p:grpSpPr>
          <a:xfrm>
            <a:off x="11323691" y="6561664"/>
            <a:ext cx="6597544" cy="3725336"/>
            <a:chOff x="0" y="0"/>
            <a:chExt cx="957716" cy="471727"/>
          </a:xfrm>
        </p:grpSpPr>
        <p:sp>
          <p:nvSpPr>
            <p:cNvPr id="6" name="Freeform 6"/>
            <p:cNvSpPr/>
            <p:nvPr/>
          </p:nvSpPr>
          <p:spPr>
            <a:xfrm>
              <a:off x="0" y="0"/>
              <a:ext cx="957716" cy="471727"/>
            </a:xfrm>
            <a:custGeom>
              <a:avLst/>
              <a:gdLst/>
              <a:ahLst/>
              <a:cxnLst/>
              <a:rect l="l" t="t" r="r" b="b"/>
              <a:pathLst>
                <a:path w="957716" h="471727">
                  <a:moveTo>
                    <a:pt x="26989" y="0"/>
                  </a:moveTo>
                  <a:lnTo>
                    <a:pt x="930726" y="0"/>
                  </a:lnTo>
                  <a:cubicBezTo>
                    <a:pt x="945632" y="0"/>
                    <a:pt x="957716" y="12084"/>
                    <a:pt x="957716" y="26989"/>
                  </a:cubicBezTo>
                  <a:lnTo>
                    <a:pt x="957716" y="444738"/>
                  </a:lnTo>
                  <a:cubicBezTo>
                    <a:pt x="957716" y="459644"/>
                    <a:pt x="945632" y="471727"/>
                    <a:pt x="930726" y="471727"/>
                  </a:cubicBezTo>
                  <a:lnTo>
                    <a:pt x="26989" y="471727"/>
                  </a:lnTo>
                  <a:cubicBezTo>
                    <a:pt x="12084" y="471727"/>
                    <a:pt x="0" y="459644"/>
                    <a:pt x="0" y="444738"/>
                  </a:cubicBezTo>
                  <a:lnTo>
                    <a:pt x="0" y="26989"/>
                  </a:lnTo>
                  <a:cubicBezTo>
                    <a:pt x="0" y="12084"/>
                    <a:pt x="12084" y="0"/>
                    <a:pt x="26989" y="0"/>
                  </a:cubicBezTo>
                  <a:close/>
                </a:path>
              </a:pathLst>
            </a:custGeom>
            <a:blipFill>
              <a:blip r:embed="rId2"/>
              <a:stretch>
                <a:fillRect t="-5196" b="-5196"/>
              </a:stretch>
            </a:blipFill>
          </p:spPr>
          <p:txBody>
            <a:bodyPr/>
            <a:lstStyle/>
            <a:p>
              <a:endParaRPr lang="en-US"/>
            </a:p>
          </p:txBody>
        </p:sp>
      </p:grpSp>
      <p:grpSp>
        <p:nvGrpSpPr>
          <p:cNvPr id="7" name="Group 7"/>
          <p:cNvGrpSpPr/>
          <p:nvPr/>
        </p:nvGrpSpPr>
        <p:grpSpPr>
          <a:xfrm>
            <a:off x="11431532" y="381762"/>
            <a:ext cx="6489703" cy="5811347"/>
            <a:chOff x="0" y="0"/>
            <a:chExt cx="848757" cy="900330"/>
          </a:xfrm>
        </p:grpSpPr>
        <p:sp>
          <p:nvSpPr>
            <p:cNvPr id="8" name="Freeform 8"/>
            <p:cNvSpPr/>
            <p:nvPr/>
          </p:nvSpPr>
          <p:spPr>
            <a:xfrm>
              <a:off x="0" y="0"/>
              <a:ext cx="848757" cy="900330"/>
            </a:xfrm>
            <a:custGeom>
              <a:avLst/>
              <a:gdLst/>
              <a:ahLst/>
              <a:cxnLst/>
              <a:rect l="l" t="t" r="r" b="b"/>
              <a:pathLst>
                <a:path w="848757" h="900330">
                  <a:moveTo>
                    <a:pt x="32503" y="0"/>
                  </a:moveTo>
                  <a:lnTo>
                    <a:pt x="816255" y="0"/>
                  </a:lnTo>
                  <a:cubicBezTo>
                    <a:pt x="824875" y="0"/>
                    <a:pt x="833142" y="3424"/>
                    <a:pt x="839237" y="9520"/>
                  </a:cubicBezTo>
                  <a:cubicBezTo>
                    <a:pt x="845333" y="15615"/>
                    <a:pt x="848757" y="23882"/>
                    <a:pt x="848757" y="32503"/>
                  </a:cubicBezTo>
                  <a:lnTo>
                    <a:pt x="848757" y="867827"/>
                  </a:lnTo>
                  <a:cubicBezTo>
                    <a:pt x="848757" y="885778"/>
                    <a:pt x="834205" y="900330"/>
                    <a:pt x="816255" y="900330"/>
                  </a:cubicBezTo>
                  <a:lnTo>
                    <a:pt x="32503" y="900330"/>
                  </a:lnTo>
                  <a:cubicBezTo>
                    <a:pt x="23882" y="900330"/>
                    <a:pt x="15615" y="896905"/>
                    <a:pt x="9520" y="890810"/>
                  </a:cubicBezTo>
                  <a:cubicBezTo>
                    <a:pt x="3424" y="884715"/>
                    <a:pt x="0" y="876447"/>
                    <a:pt x="0" y="867827"/>
                  </a:cubicBezTo>
                  <a:lnTo>
                    <a:pt x="0" y="32503"/>
                  </a:lnTo>
                  <a:cubicBezTo>
                    <a:pt x="0" y="23882"/>
                    <a:pt x="3424" y="15615"/>
                    <a:pt x="9520" y="9520"/>
                  </a:cubicBezTo>
                  <a:cubicBezTo>
                    <a:pt x="15615" y="3424"/>
                    <a:pt x="23882" y="0"/>
                    <a:pt x="32503" y="0"/>
                  </a:cubicBezTo>
                  <a:close/>
                </a:path>
              </a:pathLst>
            </a:custGeom>
            <a:blipFill>
              <a:blip r:embed="rId3"/>
              <a:stretch>
                <a:fillRect l="-3038" r="-3038"/>
              </a:stretch>
            </a:blipFill>
          </p:spPr>
          <p:txBody>
            <a:bodyPr/>
            <a:lstStyle/>
            <a:p>
              <a:endParaRPr lang="en-US"/>
            </a:p>
          </p:txBody>
        </p:sp>
      </p:grpSp>
      <p:sp>
        <p:nvSpPr>
          <p:cNvPr id="9" name="Freeform 9"/>
          <p:cNvSpPr/>
          <p:nvPr/>
        </p:nvSpPr>
        <p:spPr>
          <a:xfrm flipV="1">
            <a:off x="-303371" y="9335627"/>
            <a:ext cx="2996450" cy="951373"/>
          </a:xfrm>
          <a:custGeom>
            <a:avLst/>
            <a:gdLst/>
            <a:ahLst/>
            <a:cxnLst/>
            <a:rect l="l" t="t" r="r" b="b"/>
            <a:pathLst>
              <a:path w="2996450" h="951373">
                <a:moveTo>
                  <a:pt x="0" y="951373"/>
                </a:moveTo>
                <a:lnTo>
                  <a:pt x="2996450" y="951373"/>
                </a:lnTo>
                <a:lnTo>
                  <a:pt x="2996450" y="0"/>
                </a:lnTo>
                <a:lnTo>
                  <a:pt x="0" y="0"/>
                </a:lnTo>
                <a:lnTo>
                  <a:pt x="0" y="95137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235837" y="4266566"/>
            <a:ext cx="3086100" cy="1061872"/>
            <a:chOff x="0" y="0"/>
            <a:chExt cx="812800" cy="279670"/>
          </a:xfrm>
        </p:grpSpPr>
        <p:sp>
          <p:nvSpPr>
            <p:cNvPr id="11" name="Freeform 11"/>
            <p:cNvSpPr/>
            <p:nvPr/>
          </p:nvSpPr>
          <p:spPr>
            <a:xfrm>
              <a:off x="0" y="0"/>
              <a:ext cx="812800" cy="279670"/>
            </a:xfrm>
            <a:custGeom>
              <a:avLst/>
              <a:gdLst/>
              <a:ahLst/>
              <a:cxnLst/>
              <a:rect l="l" t="t" r="r" b="b"/>
              <a:pathLst>
                <a:path w="812800" h="279670">
                  <a:moveTo>
                    <a:pt x="70242" y="0"/>
                  </a:moveTo>
                  <a:lnTo>
                    <a:pt x="742558" y="0"/>
                  </a:lnTo>
                  <a:cubicBezTo>
                    <a:pt x="781352" y="0"/>
                    <a:pt x="812800" y="31448"/>
                    <a:pt x="812800" y="70242"/>
                  </a:cubicBezTo>
                  <a:lnTo>
                    <a:pt x="812800" y="209428"/>
                  </a:lnTo>
                  <a:cubicBezTo>
                    <a:pt x="812800" y="228057"/>
                    <a:pt x="805400" y="245924"/>
                    <a:pt x="792227" y="259097"/>
                  </a:cubicBezTo>
                  <a:cubicBezTo>
                    <a:pt x="779054" y="272270"/>
                    <a:pt x="761187" y="279670"/>
                    <a:pt x="742558" y="279670"/>
                  </a:cubicBezTo>
                  <a:lnTo>
                    <a:pt x="70242" y="279670"/>
                  </a:lnTo>
                  <a:cubicBezTo>
                    <a:pt x="31448" y="279670"/>
                    <a:pt x="0" y="248222"/>
                    <a:pt x="0" y="209428"/>
                  </a:cubicBezTo>
                  <a:lnTo>
                    <a:pt x="0" y="70242"/>
                  </a:lnTo>
                  <a:cubicBezTo>
                    <a:pt x="0" y="31448"/>
                    <a:pt x="31448" y="0"/>
                    <a:pt x="70242" y="0"/>
                  </a:cubicBezTo>
                  <a:close/>
                </a:path>
              </a:pathLst>
            </a:custGeom>
            <a:solidFill>
              <a:srgbClr val="0292B7"/>
            </a:solidFill>
          </p:spPr>
          <p:txBody>
            <a:bodyPr/>
            <a:lstStyle/>
            <a:p>
              <a:endParaRPr lang="en-US"/>
            </a:p>
          </p:txBody>
        </p:sp>
        <p:sp>
          <p:nvSpPr>
            <p:cNvPr id="12" name="TextBox 12"/>
            <p:cNvSpPr txBox="1"/>
            <p:nvPr/>
          </p:nvSpPr>
          <p:spPr>
            <a:xfrm>
              <a:off x="0" y="19050"/>
              <a:ext cx="812800" cy="260620"/>
            </a:xfrm>
            <a:prstGeom prst="rect">
              <a:avLst/>
            </a:prstGeom>
          </p:spPr>
          <p:txBody>
            <a:bodyPr lIns="50800" tIns="50800" rIns="50800" bIns="50800" rtlCol="0" anchor="ctr"/>
            <a:lstStyle/>
            <a:p>
              <a:pPr algn="ctr">
                <a:lnSpc>
                  <a:spcPts val="3761"/>
                </a:lnSpc>
              </a:pPr>
              <a:r>
                <a:rPr lang="en-US" sz="3600" dirty="0" err="1">
                  <a:solidFill>
                    <a:srgbClr val="FFFFFF"/>
                  </a:solidFill>
                  <a:latin typeface="Be Vietnam"/>
                  <a:ea typeface="Be Vietnam"/>
                  <a:cs typeface="Be Vietnam"/>
                  <a:sym typeface="Be Vietnam"/>
                </a:rPr>
                <a:t>Trợ</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giảng</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ảo</a:t>
              </a:r>
              <a:endParaRPr lang="en-US" sz="3600" dirty="0">
                <a:solidFill>
                  <a:srgbClr val="FFFFFF"/>
                </a:solidFill>
                <a:latin typeface="Be Vietnam"/>
                <a:ea typeface="Be Vietnam"/>
                <a:cs typeface="Be Vietnam"/>
                <a:sym typeface="Be Vietnam"/>
              </a:endParaRPr>
            </a:p>
          </p:txBody>
        </p:sp>
      </p:grpSp>
      <p:grpSp>
        <p:nvGrpSpPr>
          <p:cNvPr id="13" name="Group 13"/>
          <p:cNvGrpSpPr/>
          <p:nvPr/>
        </p:nvGrpSpPr>
        <p:grpSpPr>
          <a:xfrm>
            <a:off x="4276916" y="4371608"/>
            <a:ext cx="3215911" cy="1245736"/>
            <a:chOff x="0" y="0"/>
            <a:chExt cx="716662" cy="328095"/>
          </a:xfrm>
        </p:grpSpPr>
        <p:sp>
          <p:nvSpPr>
            <p:cNvPr id="14" name="Freeform 14"/>
            <p:cNvSpPr/>
            <p:nvPr/>
          </p:nvSpPr>
          <p:spPr>
            <a:xfrm>
              <a:off x="0" y="0"/>
              <a:ext cx="716662" cy="297881"/>
            </a:xfrm>
            <a:custGeom>
              <a:avLst/>
              <a:gdLst/>
              <a:ahLst/>
              <a:cxnLst/>
              <a:rect l="l" t="t" r="r" b="b"/>
              <a:pathLst>
                <a:path w="716662" h="297881">
                  <a:moveTo>
                    <a:pt x="79665" y="0"/>
                  </a:moveTo>
                  <a:lnTo>
                    <a:pt x="636997" y="0"/>
                  </a:lnTo>
                  <a:cubicBezTo>
                    <a:pt x="658125" y="0"/>
                    <a:pt x="678389" y="8393"/>
                    <a:pt x="693329" y="23333"/>
                  </a:cubicBezTo>
                  <a:cubicBezTo>
                    <a:pt x="708269" y="38273"/>
                    <a:pt x="716662" y="58536"/>
                    <a:pt x="716662" y="79665"/>
                  </a:cubicBezTo>
                  <a:lnTo>
                    <a:pt x="716662" y="218216"/>
                  </a:lnTo>
                  <a:cubicBezTo>
                    <a:pt x="716662" y="239345"/>
                    <a:pt x="708269" y="259608"/>
                    <a:pt x="693329" y="274548"/>
                  </a:cubicBezTo>
                  <a:cubicBezTo>
                    <a:pt x="678389" y="289488"/>
                    <a:pt x="658125" y="297881"/>
                    <a:pt x="636997" y="297881"/>
                  </a:cubicBezTo>
                  <a:lnTo>
                    <a:pt x="79665" y="297881"/>
                  </a:lnTo>
                  <a:cubicBezTo>
                    <a:pt x="35667" y="297881"/>
                    <a:pt x="0" y="262214"/>
                    <a:pt x="0" y="218216"/>
                  </a:cubicBezTo>
                  <a:lnTo>
                    <a:pt x="0" y="79665"/>
                  </a:lnTo>
                  <a:cubicBezTo>
                    <a:pt x="0" y="58536"/>
                    <a:pt x="8393" y="38273"/>
                    <a:pt x="23333" y="23333"/>
                  </a:cubicBezTo>
                  <a:cubicBezTo>
                    <a:pt x="38273" y="8393"/>
                    <a:pt x="58536" y="0"/>
                    <a:pt x="79665" y="0"/>
                  </a:cubicBezTo>
                  <a:close/>
                </a:path>
              </a:pathLst>
            </a:custGeom>
            <a:solidFill>
              <a:srgbClr val="0292B7"/>
            </a:solidFill>
          </p:spPr>
          <p:txBody>
            <a:bodyPr/>
            <a:lstStyle/>
            <a:p>
              <a:endParaRPr lang="en-US"/>
            </a:p>
          </p:txBody>
        </p:sp>
        <p:sp>
          <p:nvSpPr>
            <p:cNvPr id="15" name="TextBox 15"/>
            <p:cNvSpPr txBox="1"/>
            <p:nvPr/>
          </p:nvSpPr>
          <p:spPr>
            <a:xfrm>
              <a:off x="0" y="1639"/>
              <a:ext cx="716662" cy="326456"/>
            </a:xfrm>
            <a:prstGeom prst="rect">
              <a:avLst/>
            </a:prstGeom>
          </p:spPr>
          <p:txBody>
            <a:bodyPr lIns="50800" tIns="50800" rIns="50800" bIns="50800" rtlCol="0" anchor="ctr"/>
            <a:lstStyle/>
            <a:p>
              <a:pPr algn="ctr">
                <a:lnSpc>
                  <a:spcPts val="3695"/>
                </a:lnSpc>
              </a:pPr>
              <a:r>
                <a:rPr lang="en-US" sz="3600" dirty="0" err="1">
                  <a:solidFill>
                    <a:srgbClr val="FFFFFF"/>
                  </a:solidFill>
                  <a:latin typeface="Be Vietnam"/>
                  <a:ea typeface="Be Vietnam"/>
                  <a:cs typeface="Be Vietnam"/>
                  <a:sym typeface="Be Vietnam"/>
                </a:rPr>
                <a:t>Tạo</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học</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liệu</a:t>
              </a:r>
              <a:endParaRPr lang="en-US" sz="3600" dirty="0">
                <a:solidFill>
                  <a:srgbClr val="FFFFFF"/>
                </a:solidFill>
                <a:latin typeface="Be Vietnam"/>
                <a:ea typeface="Be Vietnam"/>
                <a:cs typeface="Be Vietnam"/>
                <a:sym typeface="Be Vietnam"/>
              </a:endParaRPr>
            </a:p>
            <a:p>
              <a:pPr algn="ctr">
                <a:lnSpc>
                  <a:spcPts val="3695"/>
                </a:lnSpc>
              </a:pPr>
              <a:r>
                <a:rPr lang="en-US" sz="3600" dirty="0" err="1">
                  <a:solidFill>
                    <a:srgbClr val="FFFFFF"/>
                  </a:solidFill>
                  <a:latin typeface="Be Vietnam"/>
                  <a:ea typeface="Be Vietnam"/>
                  <a:cs typeface="Be Vietnam"/>
                  <a:sym typeface="Be Vietnam"/>
                </a:rPr>
                <a:t>tự</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động</a:t>
              </a:r>
              <a:endParaRPr lang="en-US" sz="3600" dirty="0">
                <a:solidFill>
                  <a:srgbClr val="FFFFFF"/>
                </a:solidFill>
                <a:latin typeface="Be Vietnam"/>
                <a:ea typeface="Be Vietnam"/>
                <a:cs typeface="Be Vietnam"/>
                <a:sym typeface="Be Vietnam"/>
              </a:endParaRPr>
            </a:p>
          </p:txBody>
        </p:sp>
      </p:grpSp>
      <p:grpSp>
        <p:nvGrpSpPr>
          <p:cNvPr id="16" name="Group 16"/>
          <p:cNvGrpSpPr/>
          <p:nvPr/>
        </p:nvGrpSpPr>
        <p:grpSpPr>
          <a:xfrm>
            <a:off x="5394748" y="7145761"/>
            <a:ext cx="4196158" cy="1692101"/>
            <a:chOff x="0" y="0"/>
            <a:chExt cx="716662" cy="445656"/>
          </a:xfrm>
        </p:grpSpPr>
        <p:sp>
          <p:nvSpPr>
            <p:cNvPr id="17" name="Freeform 17"/>
            <p:cNvSpPr/>
            <p:nvPr/>
          </p:nvSpPr>
          <p:spPr>
            <a:xfrm>
              <a:off x="0" y="0"/>
              <a:ext cx="716662" cy="445656"/>
            </a:xfrm>
            <a:custGeom>
              <a:avLst/>
              <a:gdLst/>
              <a:ahLst/>
              <a:cxnLst/>
              <a:rect l="l" t="t" r="r" b="b"/>
              <a:pathLst>
                <a:path w="716662" h="445656">
                  <a:moveTo>
                    <a:pt x="79665" y="0"/>
                  </a:moveTo>
                  <a:lnTo>
                    <a:pt x="636997" y="0"/>
                  </a:lnTo>
                  <a:cubicBezTo>
                    <a:pt x="658125" y="0"/>
                    <a:pt x="678389" y="8393"/>
                    <a:pt x="693329" y="23333"/>
                  </a:cubicBezTo>
                  <a:cubicBezTo>
                    <a:pt x="708269" y="38273"/>
                    <a:pt x="716662" y="58536"/>
                    <a:pt x="716662" y="79665"/>
                  </a:cubicBezTo>
                  <a:lnTo>
                    <a:pt x="716662" y="365992"/>
                  </a:lnTo>
                  <a:cubicBezTo>
                    <a:pt x="716662" y="387120"/>
                    <a:pt x="708269" y="407383"/>
                    <a:pt x="693329" y="422323"/>
                  </a:cubicBezTo>
                  <a:cubicBezTo>
                    <a:pt x="678389" y="437263"/>
                    <a:pt x="658125" y="445656"/>
                    <a:pt x="636997" y="445656"/>
                  </a:cubicBezTo>
                  <a:lnTo>
                    <a:pt x="79665" y="445656"/>
                  </a:lnTo>
                  <a:cubicBezTo>
                    <a:pt x="58536" y="445656"/>
                    <a:pt x="38273" y="437263"/>
                    <a:pt x="23333" y="422323"/>
                  </a:cubicBezTo>
                  <a:cubicBezTo>
                    <a:pt x="8393" y="407383"/>
                    <a:pt x="0" y="387120"/>
                    <a:pt x="0" y="365992"/>
                  </a:cubicBezTo>
                  <a:lnTo>
                    <a:pt x="0" y="79665"/>
                  </a:lnTo>
                  <a:cubicBezTo>
                    <a:pt x="0" y="58536"/>
                    <a:pt x="8393" y="38273"/>
                    <a:pt x="23333" y="23333"/>
                  </a:cubicBezTo>
                  <a:cubicBezTo>
                    <a:pt x="38273" y="8393"/>
                    <a:pt x="58536" y="0"/>
                    <a:pt x="79665" y="0"/>
                  </a:cubicBezTo>
                  <a:close/>
                </a:path>
              </a:pathLst>
            </a:custGeom>
            <a:solidFill>
              <a:srgbClr val="0292B7"/>
            </a:solidFill>
          </p:spPr>
          <p:txBody>
            <a:bodyPr/>
            <a:lstStyle/>
            <a:p>
              <a:endParaRPr lang="en-US"/>
            </a:p>
          </p:txBody>
        </p:sp>
        <p:sp>
          <p:nvSpPr>
            <p:cNvPr id="18" name="TextBox 18"/>
            <p:cNvSpPr txBox="1"/>
            <p:nvPr/>
          </p:nvSpPr>
          <p:spPr>
            <a:xfrm>
              <a:off x="0" y="-38100"/>
              <a:ext cx="716662" cy="483756"/>
            </a:xfrm>
            <a:prstGeom prst="rect">
              <a:avLst/>
            </a:prstGeom>
          </p:spPr>
          <p:txBody>
            <a:bodyPr lIns="50800" tIns="50800" rIns="50800" bIns="50800" rtlCol="0" anchor="ctr"/>
            <a:lstStyle/>
            <a:p>
              <a:pPr algn="ctr">
                <a:lnSpc>
                  <a:spcPts val="3959"/>
                </a:lnSpc>
              </a:pPr>
              <a:r>
                <a:rPr lang="en-US" sz="3600" dirty="0" err="1">
                  <a:solidFill>
                    <a:srgbClr val="FFFFFF"/>
                  </a:solidFill>
                  <a:latin typeface="Be Vietnam"/>
                  <a:ea typeface="Be Vietnam"/>
                  <a:cs typeface="Be Vietnam"/>
                  <a:sym typeface="Be Vietnam"/>
                </a:rPr>
                <a:t>Hỗ</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trợ</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học</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sinh</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học</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tập</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cá</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nhân</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hóa</a:t>
              </a:r>
              <a:endParaRPr lang="en-US" sz="3600" dirty="0">
                <a:solidFill>
                  <a:srgbClr val="FFFFFF"/>
                </a:solidFill>
                <a:latin typeface="Be Vietnam"/>
                <a:ea typeface="Be Vietnam"/>
                <a:cs typeface="Be Vietnam"/>
                <a:sym typeface="Be Vietnam"/>
              </a:endParaRPr>
            </a:p>
          </p:txBody>
        </p:sp>
      </p:grpSp>
      <p:grpSp>
        <p:nvGrpSpPr>
          <p:cNvPr id="19" name="Group 19"/>
          <p:cNvGrpSpPr/>
          <p:nvPr/>
        </p:nvGrpSpPr>
        <p:grpSpPr>
          <a:xfrm>
            <a:off x="8101642" y="4388592"/>
            <a:ext cx="2721075" cy="1196774"/>
            <a:chOff x="0" y="0"/>
            <a:chExt cx="716662" cy="315200"/>
          </a:xfrm>
        </p:grpSpPr>
        <p:sp>
          <p:nvSpPr>
            <p:cNvPr id="20" name="Freeform 20"/>
            <p:cNvSpPr/>
            <p:nvPr/>
          </p:nvSpPr>
          <p:spPr>
            <a:xfrm>
              <a:off x="0" y="0"/>
              <a:ext cx="716662" cy="315200"/>
            </a:xfrm>
            <a:custGeom>
              <a:avLst/>
              <a:gdLst/>
              <a:ahLst/>
              <a:cxnLst/>
              <a:rect l="l" t="t" r="r" b="b"/>
              <a:pathLst>
                <a:path w="716662" h="315200">
                  <a:moveTo>
                    <a:pt x="79665" y="0"/>
                  </a:moveTo>
                  <a:lnTo>
                    <a:pt x="636997" y="0"/>
                  </a:lnTo>
                  <a:cubicBezTo>
                    <a:pt x="658125" y="0"/>
                    <a:pt x="678389" y="8393"/>
                    <a:pt x="693329" y="23333"/>
                  </a:cubicBezTo>
                  <a:cubicBezTo>
                    <a:pt x="708269" y="38273"/>
                    <a:pt x="716662" y="58536"/>
                    <a:pt x="716662" y="79665"/>
                  </a:cubicBezTo>
                  <a:lnTo>
                    <a:pt x="716662" y="235535"/>
                  </a:lnTo>
                  <a:cubicBezTo>
                    <a:pt x="716662" y="256664"/>
                    <a:pt x="708269" y="276927"/>
                    <a:pt x="693329" y="291867"/>
                  </a:cubicBezTo>
                  <a:cubicBezTo>
                    <a:pt x="678389" y="306807"/>
                    <a:pt x="658125" y="315200"/>
                    <a:pt x="636997" y="315200"/>
                  </a:cubicBezTo>
                  <a:lnTo>
                    <a:pt x="79665" y="315200"/>
                  </a:lnTo>
                  <a:cubicBezTo>
                    <a:pt x="58536" y="315200"/>
                    <a:pt x="38273" y="306807"/>
                    <a:pt x="23333" y="291867"/>
                  </a:cubicBezTo>
                  <a:cubicBezTo>
                    <a:pt x="8393" y="276927"/>
                    <a:pt x="0" y="256664"/>
                    <a:pt x="0" y="235535"/>
                  </a:cubicBezTo>
                  <a:lnTo>
                    <a:pt x="0" y="79665"/>
                  </a:lnTo>
                  <a:cubicBezTo>
                    <a:pt x="0" y="58536"/>
                    <a:pt x="8393" y="38273"/>
                    <a:pt x="23333" y="23333"/>
                  </a:cubicBezTo>
                  <a:cubicBezTo>
                    <a:pt x="38273" y="8393"/>
                    <a:pt x="58536" y="0"/>
                    <a:pt x="79665" y="0"/>
                  </a:cubicBezTo>
                  <a:close/>
                </a:path>
              </a:pathLst>
            </a:custGeom>
            <a:solidFill>
              <a:srgbClr val="0292B7"/>
            </a:solidFill>
          </p:spPr>
          <p:txBody>
            <a:bodyPr/>
            <a:lstStyle/>
            <a:p>
              <a:endParaRPr lang="en-US"/>
            </a:p>
          </p:txBody>
        </p:sp>
        <p:sp>
          <p:nvSpPr>
            <p:cNvPr id="21" name="TextBox 21"/>
            <p:cNvSpPr txBox="1"/>
            <p:nvPr/>
          </p:nvSpPr>
          <p:spPr>
            <a:xfrm>
              <a:off x="0" y="-38100"/>
              <a:ext cx="716662" cy="353300"/>
            </a:xfrm>
            <a:prstGeom prst="rect">
              <a:avLst/>
            </a:prstGeom>
          </p:spPr>
          <p:txBody>
            <a:bodyPr lIns="50800" tIns="50800" rIns="50800" bIns="50800" rtlCol="0" anchor="ctr"/>
            <a:lstStyle/>
            <a:p>
              <a:pPr algn="ctr">
                <a:lnSpc>
                  <a:spcPts val="3959"/>
                </a:lnSpc>
              </a:pPr>
              <a:r>
                <a:rPr lang="en-US" sz="3600" dirty="0" err="1">
                  <a:solidFill>
                    <a:srgbClr val="FFFFFF"/>
                  </a:solidFill>
                  <a:latin typeface="Be Vietnam"/>
                  <a:ea typeface="Be Vietnam"/>
                  <a:cs typeface="Be Vietnam"/>
                  <a:sym typeface="Be Vietnam"/>
                </a:rPr>
                <a:t>Đánh</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giá</a:t>
              </a:r>
              <a:r>
                <a:rPr lang="en-US" sz="3600" dirty="0">
                  <a:solidFill>
                    <a:srgbClr val="FFFFFF"/>
                  </a:solidFill>
                  <a:latin typeface="Be Vietnam"/>
                  <a:ea typeface="Be Vietnam"/>
                  <a:cs typeface="Be Vietnam"/>
                  <a:sym typeface="Be Vietnam"/>
                </a:rPr>
                <a:t> </a:t>
              </a:r>
            </a:p>
            <a:p>
              <a:pPr algn="ctr">
                <a:lnSpc>
                  <a:spcPts val="3959"/>
                </a:lnSpc>
              </a:pPr>
              <a:r>
                <a:rPr lang="en-US" sz="3600" dirty="0" err="1">
                  <a:solidFill>
                    <a:srgbClr val="FFFFFF"/>
                  </a:solidFill>
                  <a:latin typeface="Be Vietnam"/>
                  <a:ea typeface="Be Vietnam"/>
                  <a:cs typeface="Be Vietnam"/>
                  <a:sym typeface="Be Vietnam"/>
                </a:rPr>
                <a:t>tự</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động</a:t>
              </a:r>
              <a:endParaRPr lang="en-US" sz="3600" dirty="0">
                <a:solidFill>
                  <a:srgbClr val="FFFFFF"/>
                </a:solidFill>
                <a:latin typeface="Be Vietnam"/>
                <a:ea typeface="Be Vietnam"/>
                <a:cs typeface="Be Vietnam"/>
                <a:sym typeface="Be Vietnam"/>
              </a:endParaRPr>
            </a:p>
          </p:txBody>
        </p:sp>
      </p:grpSp>
      <p:grpSp>
        <p:nvGrpSpPr>
          <p:cNvPr id="22" name="Group 22"/>
          <p:cNvGrpSpPr/>
          <p:nvPr/>
        </p:nvGrpSpPr>
        <p:grpSpPr>
          <a:xfrm>
            <a:off x="711887" y="7145761"/>
            <a:ext cx="3742599" cy="1341435"/>
            <a:chOff x="-147902" y="-38100"/>
            <a:chExt cx="839059" cy="353300"/>
          </a:xfrm>
        </p:grpSpPr>
        <p:sp>
          <p:nvSpPr>
            <p:cNvPr id="23" name="Freeform 23"/>
            <p:cNvSpPr/>
            <p:nvPr/>
          </p:nvSpPr>
          <p:spPr>
            <a:xfrm>
              <a:off x="-139123" y="-7886"/>
              <a:ext cx="830280" cy="315200"/>
            </a:xfrm>
            <a:custGeom>
              <a:avLst/>
              <a:gdLst/>
              <a:ahLst/>
              <a:cxnLst/>
              <a:rect l="l" t="t" r="r" b="b"/>
              <a:pathLst>
                <a:path w="830280" h="315200">
                  <a:moveTo>
                    <a:pt x="68763" y="0"/>
                  </a:moveTo>
                  <a:lnTo>
                    <a:pt x="761516" y="0"/>
                  </a:lnTo>
                  <a:cubicBezTo>
                    <a:pt x="799493" y="0"/>
                    <a:pt x="830280" y="30786"/>
                    <a:pt x="830280" y="68763"/>
                  </a:cubicBezTo>
                  <a:lnTo>
                    <a:pt x="830280" y="246437"/>
                  </a:lnTo>
                  <a:cubicBezTo>
                    <a:pt x="830280" y="284414"/>
                    <a:pt x="799493" y="315200"/>
                    <a:pt x="761516" y="315200"/>
                  </a:cubicBezTo>
                  <a:lnTo>
                    <a:pt x="68763" y="315200"/>
                  </a:lnTo>
                  <a:cubicBezTo>
                    <a:pt x="50526" y="315200"/>
                    <a:pt x="33036" y="307955"/>
                    <a:pt x="20140" y="295060"/>
                  </a:cubicBezTo>
                  <a:cubicBezTo>
                    <a:pt x="7245" y="282164"/>
                    <a:pt x="0" y="264674"/>
                    <a:pt x="0" y="246437"/>
                  </a:cubicBezTo>
                  <a:lnTo>
                    <a:pt x="0" y="68763"/>
                  </a:lnTo>
                  <a:cubicBezTo>
                    <a:pt x="0" y="30786"/>
                    <a:pt x="30786" y="0"/>
                    <a:pt x="68763" y="0"/>
                  </a:cubicBezTo>
                  <a:close/>
                </a:path>
              </a:pathLst>
            </a:custGeom>
            <a:solidFill>
              <a:srgbClr val="0292B7"/>
            </a:solidFill>
          </p:spPr>
          <p:txBody>
            <a:bodyPr/>
            <a:lstStyle/>
            <a:p>
              <a:endParaRPr lang="en-US" dirty="0"/>
            </a:p>
          </p:txBody>
        </p:sp>
        <p:sp>
          <p:nvSpPr>
            <p:cNvPr id="24" name="TextBox 24"/>
            <p:cNvSpPr txBox="1"/>
            <p:nvPr/>
          </p:nvSpPr>
          <p:spPr>
            <a:xfrm>
              <a:off x="-147902" y="-38100"/>
              <a:ext cx="830280" cy="353300"/>
            </a:xfrm>
            <a:prstGeom prst="rect">
              <a:avLst/>
            </a:prstGeom>
          </p:spPr>
          <p:txBody>
            <a:bodyPr lIns="50800" tIns="50800" rIns="50800" bIns="50800" rtlCol="0" anchor="ctr"/>
            <a:lstStyle/>
            <a:p>
              <a:pPr algn="ctr">
                <a:lnSpc>
                  <a:spcPts val="3959"/>
                </a:lnSpc>
              </a:pPr>
              <a:r>
                <a:rPr lang="en-US" sz="3600" dirty="0" err="1">
                  <a:solidFill>
                    <a:srgbClr val="FFFFFF"/>
                  </a:solidFill>
                  <a:latin typeface="Be Vietnam"/>
                  <a:ea typeface="Be Vietnam"/>
                  <a:cs typeface="Be Vietnam"/>
                  <a:sym typeface="Be Vietnam"/>
                </a:rPr>
                <a:t>Phân</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tích</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hành</a:t>
              </a:r>
              <a:r>
                <a:rPr lang="en-US" sz="3600" dirty="0">
                  <a:solidFill>
                    <a:srgbClr val="FFFFFF"/>
                  </a:solidFill>
                  <a:latin typeface="Be Vietnam"/>
                  <a:ea typeface="Be Vietnam"/>
                  <a:cs typeface="Be Vietnam"/>
                  <a:sym typeface="Be Vietnam"/>
                </a:rPr>
                <a:t> vi </a:t>
              </a:r>
              <a:r>
                <a:rPr lang="en-US" sz="3600" dirty="0" err="1">
                  <a:solidFill>
                    <a:srgbClr val="FFFFFF"/>
                  </a:solidFill>
                  <a:latin typeface="Be Vietnam"/>
                  <a:ea typeface="Be Vietnam"/>
                  <a:cs typeface="Be Vietnam"/>
                  <a:sym typeface="Be Vietnam"/>
                </a:rPr>
                <a:t>học</a:t>
              </a:r>
              <a:r>
                <a:rPr lang="en-US" sz="3600" dirty="0">
                  <a:solidFill>
                    <a:srgbClr val="FFFFFF"/>
                  </a:solidFill>
                  <a:latin typeface="Be Vietnam"/>
                  <a:ea typeface="Be Vietnam"/>
                  <a:cs typeface="Be Vietnam"/>
                  <a:sym typeface="Be Vietnam"/>
                </a:rPr>
                <a:t> </a:t>
              </a:r>
              <a:r>
                <a:rPr lang="en-US" sz="3600" dirty="0" err="1">
                  <a:solidFill>
                    <a:srgbClr val="FFFFFF"/>
                  </a:solidFill>
                  <a:latin typeface="Be Vietnam"/>
                  <a:ea typeface="Be Vietnam"/>
                  <a:cs typeface="Be Vietnam"/>
                  <a:sym typeface="Be Vietnam"/>
                </a:rPr>
                <a:t>tập</a:t>
              </a:r>
              <a:endParaRPr lang="en-US" sz="3600" dirty="0">
                <a:solidFill>
                  <a:srgbClr val="FFFFFF"/>
                </a:solidFill>
                <a:latin typeface="Be Vietnam"/>
                <a:ea typeface="Be Vietnam"/>
                <a:cs typeface="Be Vietnam"/>
                <a:sym typeface="Be Vietnam"/>
              </a:endParaRPr>
            </a:p>
          </p:txBody>
        </p:sp>
      </p:grpSp>
      <p:sp>
        <p:nvSpPr>
          <p:cNvPr id="25" name="TextBox 25"/>
          <p:cNvSpPr txBox="1"/>
          <p:nvPr/>
        </p:nvSpPr>
        <p:spPr>
          <a:xfrm>
            <a:off x="751047" y="952500"/>
            <a:ext cx="9922111" cy="1996440"/>
          </a:xfrm>
          <a:prstGeom prst="rect">
            <a:avLst/>
          </a:prstGeom>
        </p:spPr>
        <p:txBody>
          <a:bodyPr lIns="0" tIns="0" rIns="0" bIns="0" rtlCol="0" anchor="t">
            <a:spAutoFit/>
          </a:bodyPr>
          <a:lstStyle/>
          <a:p>
            <a:pPr marL="0" lvl="0" indent="0" algn="l">
              <a:lnSpc>
                <a:spcPts val="7980"/>
              </a:lnSpc>
            </a:pPr>
            <a:r>
              <a:rPr lang="en-US" sz="6000" dirty="0">
                <a:solidFill>
                  <a:srgbClr val="000000"/>
                </a:solidFill>
                <a:latin typeface="Be Vietnam"/>
                <a:ea typeface="Be Vietnam"/>
                <a:cs typeface="Be Vietnam"/>
                <a:sym typeface="Be Vietnam"/>
              </a:rPr>
              <a:t>2. </a:t>
            </a:r>
            <a:r>
              <a:rPr lang="en-US" sz="6000" b="1" dirty="0" err="1">
                <a:solidFill>
                  <a:srgbClr val="000000"/>
                </a:solidFill>
                <a:latin typeface="Be Vietnam"/>
                <a:ea typeface="Be Vietnam"/>
                <a:cs typeface="Be Vietnam"/>
                <a:sym typeface="Be Vietnam"/>
              </a:rPr>
              <a:t>Một</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số</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hình</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thức</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ứng</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dụng</a:t>
            </a:r>
            <a:r>
              <a:rPr lang="en-US" sz="6000" b="1" dirty="0">
                <a:solidFill>
                  <a:srgbClr val="000000"/>
                </a:solidFill>
                <a:latin typeface="Be Vietnam"/>
                <a:ea typeface="Be Vietnam"/>
                <a:cs typeface="Be Vietnam"/>
                <a:sym typeface="Be Vietnam"/>
              </a:rPr>
              <a:t> AI </a:t>
            </a:r>
            <a:r>
              <a:rPr lang="en-US" sz="6000" b="1" dirty="0" err="1">
                <a:solidFill>
                  <a:srgbClr val="000000"/>
                </a:solidFill>
                <a:latin typeface="Be Vietnam"/>
                <a:ea typeface="Be Vietnam"/>
                <a:cs typeface="Be Vietnam"/>
                <a:sym typeface="Be Vietnam"/>
              </a:rPr>
              <a:t>trong</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giáo</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dục</a:t>
            </a:r>
            <a:endParaRPr lang="en-US" sz="6000" b="1" dirty="0">
              <a:solidFill>
                <a:srgbClr val="000000"/>
              </a:solidFill>
              <a:latin typeface="Be Vietnam"/>
              <a:ea typeface="Be Vietnam"/>
              <a:cs typeface="Be Vietnam"/>
              <a:sym typeface="Be Vietna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5342634"/>
            <a:ext cx="18364201" cy="4944366"/>
            <a:chOff x="0" y="0"/>
            <a:chExt cx="5183406" cy="1302220"/>
          </a:xfrm>
        </p:grpSpPr>
        <p:sp>
          <p:nvSpPr>
            <p:cNvPr id="3" name="Freeform 3"/>
            <p:cNvSpPr/>
            <p:nvPr/>
          </p:nvSpPr>
          <p:spPr>
            <a:xfrm>
              <a:off x="0" y="0"/>
              <a:ext cx="5183406" cy="1302220"/>
            </a:xfrm>
            <a:custGeom>
              <a:avLst/>
              <a:gdLst/>
              <a:ahLst/>
              <a:cxnLst/>
              <a:rect l="l" t="t" r="r" b="b"/>
              <a:pathLst>
                <a:path w="5183406" h="1302220">
                  <a:moveTo>
                    <a:pt x="0" y="0"/>
                  </a:moveTo>
                  <a:lnTo>
                    <a:pt x="5183406" y="0"/>
                  </a:lnTo>
                  <a:lnTo>
                    <a:pt x="5183406" y="1302220"/>
                  </a:lnTo>
                  <a:lnTo>
                    <a:pt x="0" y="1302220"/>
                  </a:lnTo>
                  <a:close/>
                </a:path>
              </a:pathLst>
            </a:custGeom>
            <a:solidFill>
              <a:srgbClr val="D0E2EC"/>
            </a:solidFill>
          </p:spPr>
          <p:txBody>
            <a:bodyPr/>
            <a:lstStyle/>
            <a:p>
              <a:endParaRPr lang="en-US"/>
            </a:p>
          </p:txBody>
        </p:sp>
        <p:sp>
          <p:nvSpPr>
            <p:cNvPr id="4" name="TextBox 4"/>
            <p:cNvSpPr txBox="1"/>
            <p:nvPr/>
          </p:nvSpPr>
          <p:spPr>
            <a:xfrm>
              <a:off x="0" y="9525"/>
              <a:ext cx="5183406" cy="1292695"/>
            </a:xfrm>
            <a:prstGeom prst="rect">
              <a:avLst/>
            </a:prstGeom>
          </p:spPr>
          <p:txBody>
            <a:bodyPr lIns="50800" tIns="50800" rIns="50800" bIns="50800" rtlCol="0" anchor="ctr"/>
            <a:lstStyle/>
            <a:p>
              <a:pPr algn="ctr">
                <a:lnSpc>
                  <a:spcPts val="2280"/>
                </a:lnSpc>
              </a:pPr>
              <a:endParaRPr/>
            </a:p>
          </p:txBody>
        </p:sp>
      </p:grpSp>
      <p:sp>
        <p:nvSpPr>
          <p:cNvPr id="5" name="Freeform 5"/>
          <p:cNvSpPr/>
          <p:nvPr/>
        </p:nvSpPr>
        <p:spPr>
          <a:xfrm>
            <a:off x="152400" y="428702"/>
            <a:ext cx="7885120" cy="9791700"/>
          </a:xfrm>
          <a:custGeom>
            <a:avLst/>
            <a:gdLst/>
            <a:ahLst/>
            <a:cxnLst/>
            <a:rect l="l" t="t" r="r" b="b"/>
            <a:pathLst>
              <a:path w="9371547" h="8645252">
                <a:moveTo>
                  <a:pt x="0" y="0"/>
                </a:moveTo>
                <a:lnTo>
                  <a:pt x="9371547" y="0"/>
                </a:lnTo>
                <a:lnTo>
                  <a:pt x="9371547" y="8645252"/>
                </a:lnTo>
                <a:lnTo>
                  <a:pt x="0" y="8645252"/>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8304087" y="1014947"/>
            <a:ext cx="9388353" cy="1962845"/>
            <a:chOff x="-1677984" y="-245121"/>
            <a:chExt cx="12517804" cy="2617127"/>
          </a:xfrm>
        </p:grpSpPr>
        <p:grpSp>
          <p:nvGrpSpPr>
            <p:cNvPr id="7" name="Group 7"/>
            <p:cNvGrpSpPr/>
            <p:nvPr/>
          </p:nvGrpSpPr>
          <p:grpSpPr>
            <a:xfrm>
              <a:off x="-1677984" y="-202125"/>
              <a:ext cx="3000539" cy="1265568"/>
              <a:chOff x="-331453" y="-39926"/>
              <a:chExt cx="592698" cy="249989"/>
            </a:xfrm>
          </p:grpSpPr>
          <p:sp>
            <p:nvSpPr>
              <p:cNvPr id="8" name="Freeform 8"/>
              <p:cNvSpPr/>
              <p:nvPr/>
            </p:nvSpPr>
            <p:spPr>
              <a:xfrm>
                <a:off x="-331453" y="-39926"/>
                <a:ext cx="261245" cy="210063"/>
              </a:xfrm>
              <a:custGeom>
                <a:avLst/>
                <a:gdLst/>
                <a:ahLst/>
                <a:cxnLst/>
                <a:rect l="l" t="t" r="r" b="b"/>
                <a:pathLst>
                  <a:path w="261245" h="210063">
                    <a:moveTo>
                      <a:pt x="105031" y="0"/>
                    </a:moveTo>
                    <a:lnTo>
                      <a:pt x="156214" y="0"/>
                    </a:lnTo>
                    <a:cubicBezTo>
                      <a:pt x="184070" y="0"/>
                      <a:pt x="210785" y="11066"/>
                      <a:pt x="230482" y="30763"/>
                    </a:cubicBezTo>
                    <a:cubicBezTo>
                      <a:pt x="250180" y="50460"/>
                      <a:pt x="261245" y="77175"/>
                      <a:pt x="261245" y="105031"/>
                    </a:cubicBezTo>
                    <a:lnTo>
                      <a:pt x="261245" y="105031"/>
                    </a:lnTo>
                    <a:cubicBezTo>
                      <a:pt x="261245" y="132887"/>
                      <a:pt x="250180" y="159603"/>
                      <a:pt x="230482" y="179300"/>
                    </a:cubicBezTo>
                    <a:cubicBezTo>
                      <a:pt x="210785" y="198997"/>
                      <a:pt x="184070" y="210063"/>
                      <a:pt x="156214" y="210063"/>
                    </a:cubicBezTo>
                    <a:lnTo>
                      <a:pt x="105031" y="210063"/>
                    </a:lnTo>
                    <a:cubicBezTo>
                      <a:pt x="77175" y="210063"/>
                      <a:pt x="50460" y="198997"/>
                      <a:pt x="30763" y="179300"/>
                    </a:cubicBezTo>
                    <a:cubicBezTo>
                      <a:pt x="11066" y="159603"/>
                      <a:pt x="0" y="132887"/>
                      <a:pt x="0" y="105031"/>
                    </a:cubicBezTo>
                    <a:lnTo>
                      <a:pt x="0" y="105031"/>
                    </a:lnTo>
                    <a:cubicBezTo>
                      <a:pt x="0" y="77175"/>
                      <a:pt x="11066" y="50460"/>
                      <a:pt x="30763" y="30763"/>
                    </a:cubicBezTo>
                    <a:cubicBezTo>
                      <a:pt x="50460" y="11066"/>
                      <a:pt x="77175" y="0"/>
                      <a:pt x="105031" y="0"/>
                    </a:cubicBezTo>
                    <a:close/>
                  </a:path>
                </a:pathLst>
              </a:custGeom>
              <a:solidFill>
                <a:srgbClr val="D0E2EC"/>
              </a:solidFill>
            </p:spPr>
            <p:txBody>
              <a:bodyPr/>
              <a:lstStyle/>
              <a:p>
                <a:endParaRPr lang="en-US"/>
              </a:p>
            </p:txBody>
          </p:sp>
          <p:sp>
            <p:nvSpPr>
              <p:cNvPr id="9" name="TextBox 9"/>
              <p:cNvSpPr txBox="1"/>
              <p:nvPr/>
            </p:nvSpPr>
            <p:spPr>
              <a:xfrm>
                <a:off x="0" y="-28575"/>
                <a:ext cx="261245" cy="238638"/>
              </a:xfrm>
              <a:prstGeom prst="rect">
                <a:avLst/>
              </a:prstGeom>
            </p:spPr>
            <p:txBody>
              <a:bodyPr lIns="50800" tIns="50800" rIns="50800" bIns="50800" rtlCol="0" anchor="ctr"/>
              <a:lstStyle/>
              <a:p>
                <a:pPr algn="ctr">
                  <a:lnSpc>
                    <a:spcPts val="2660"/>
                  </a:lnSpc>
                </a:pPr>
                <a:endParaRPr/>
              </a:p>
            </p:txBody>
          </p:sp>
        </p:grpSp>
        <p:sp>
          <p:nvSpPr>
            <p:cNvPr id="10" name="TextBox 10"/>
            <p:cNvSpPr txBox="1"/>
            <p:nvPr/>
          </p:nvSpPr>
          <p:spPr>
            <a:xfrm>
              <a:off x="-1472500" y="-245121"/>
              <a:ext cx="12312320" cy="2617127"/>
            </a:xfrm>
            <a:prstGeom prst="rect">
              <a:avLst/>
            </a:prstGeom>
          </p:spPr>
          <p:txBody>
            <a:bodyPr wrap="square" lIns="0" tIns="0" rIns="0" bIns="0" rtlCol="0" anchor="t">
              <a:spAutoFit/>
            </a:bodyPr>
            <a:lstStyle/>
            <a:p>
              <a:pPr marL="0" lvl="0" indent="0" algn="l">
                <a:lnSpc>
                  <a:spcPts val="7980"/>
                </a:lnSpc>
              </a:pPr>
              <a:r>
                <a:rPr lang="en-US" sz="6000" dirty="0">
                  <a:solidFill>
                    <a:srgbClr val="000000"/>
                  </a:solidFill>
                  <a:latin typeface="Be Vietnam"/>
                  <a:ea typeface="Be Vietnam"/>
                  <a:cs typeface="Be Vietnam"/>
                  <a:sym typeface="Be Vietnam"/>
                </a:rPr>
                <a:t>3. </a:t>
              </a:r>
              <a:r>
                <a:rPr lang="en-US" sz="6000" b="1" dirty="0">
                  <a:solidFill>
                    <a:srgbClr val="000000"/>
                  </a:solidFill>
                  <a:latin typeface="Be Vietnam"/>
                  <a:ea typeface="Be Vietnam"/>
                  <a:cs typeface="Be Vietnam"/>
                  <a:sym typeface="Be Vietnam"/>
                </a:rPr>
                <a:t>Vai </a:t>
              </a:r>
              <a:r>
                <a:rPr lang="en-US" sz="6000" b="1" dirty="0" err="1">
                  <a:solidFill>
                    <a:srgbClr val="000000"/>
                  </a:solidFill>
                  <a:latin typeface="Be Vietnam"/>
                  <a:ea typeface="Be Vietnam"/>
                  <a:cs typeface="Be Vietnam"/>
                  <a:sym typeface="Be Vietnam"/>
                </a:rPr>
                <a:t>trò</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của</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trí</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tuệ</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nhân</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tạo</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trong</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giảng</a:t>
              </a:r>
              <a:r>
                <a:rPr lang="en-US" sz="6000" b="1" dirty="0">
                  <a:solidFill>
                    <a:srgbClr val="000000"/>
                  </a:solidFill>
                  <a:latin typeface="Be Vietnam"/>
                  <a:ea typeface="Be Vietnam"/>
                  <a:cs typeface="Be Vietnam"/>
                  <a:sym typeface="Be Vietnam"/>
                </a:rPr>
                <a:t> </a:t>
              </a:r>
              <a:r>
                <a:rPr lang="en-US" sz="6000" b="1" dirty="0" err="1">
                  <a:solidFill>
                    <a:srgbClr val="000000"/>
                  </a:solidFill>
                  <a:latin typeface="Be Vietnam"/>
                  <a:ea typeface="Be Vietnam"/>
                  <a:cs typeface="Be Vietnam"/>
                  <a:sym typeface="Be Vietnam"/>
                </a:rPr>
                <a:t>dạy</a:t>
              </a:r>
              <a:endParaRPr lang="en-US" sz="6000" b="1" dirty="0">
                <a:solidFill>
                  <a:srgbClr val="000000"/>
                </a:solidFill>
                <a:latin typeface="Be Vietnam"/>
                <a:ea typeface="Be Vietnam"/>
                <a:cs typeface="Be Vietnam"/>
                <a:sym typeface="Be Vietnam"/>
              </a:endParaRPr>
            </a:p>
          </p:txBody>
        </p:sp>
      </p:grpSp>
      <p:sp>
        <p:nvSpPr>
          <p:cNvPr id="11" name="TextBox 11"/>
          <p:cNvSpPr txBox="1"/>
          <p:nvPr/>
        </p:nvSpPr>
        <p:spPr>
          <a:xfrm>
            <a:off x="8037520" y="5459524"/>
            <a:ext cx="9793280" cy="4710585"/>
          </a:xfrm>
          <a:prstGeom prst="rect">
            <a:avLst/>
          </a:prstGeom>
        </p:spPr>
        <p:txBody>
          <a:bodyPr wrap="square" lIns="0" tIns="0" rIns="0" bIns="0" rtlCol="0" anchor="t">
            <a:spAutoFit/>
          </a:bodyPr>
          <a:lstStyle/>
          <a:p>
            <a:pPr marL="604516" lvl="1" indent="-302258" algn="just">
              <a:lnSpc>
                <a:spcPts val="5319"/>
              </a:lnSpc>
              <a:buFont typeface="Arial"/>
              <a:buChar char="•"/>
            </a:pPr>
            <a:r>
              <a:rPr lang="en-US" sz="4400" dirty="0" err="1">
                <a:solidFill>
                  <a:srgbClr val="000000"/>
                </a:solidFill>
                <a:latin typeface="Be Vietnam"/>
                <a:ea typeface="Be Vietnam"/>
                <a:cs typeface="Be Vietnam"/>
                <a:sym typeface="Be Vietnam"/>
              </a:rPr>
              <a:t>Tăng</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cường</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hiệu</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quả</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giảng</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dạy</a:t>
            </a:r>
            <a:endParaRPr lang="en-US" sz="4400" dirty="0">
              <a:solidFill>
                <a:srgbClr val="000000"/>
              </a:solidFill>
              <a:latin typeface="Be Vietnam"/>
              <a:ea typeface="Be Vietnam"/>
              <a:cs typeface="Be Vietnam"/>
              <a:sym typeface="Be Vietnam"/>
            </a:endParaRPr>
          </a:p>
          <a:p>
            <a:pPr marL="604516" lvl="1" indent="-302258" algn="just">
              <a:lnSpc>
                <a:spcPts val="5319"/>
              </a:lnSpc>
              <a:buFont typeface="Arial"/>
              <a:buChar char="•"/>
            </a:pPr>
            <a:r>
              <a:rPr lang="en-US" sz="4400" dirty="0" err="1">
                <a:solidFill>
                  <a:srgbClr val="000000"/>
                </a:solidFill>
                <a:latin typeface="Be Vietnam"/>
                <a:ea typeface="Be Vietnam"/>
                <a:cs typeface="Be Vietnam"/>
                <a:sym typeface="Be Vietnam"/>
              </a:rPr>
              <a:t>Cá</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nhân</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hóa</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việc</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học</a:t>
            </a:r>
            <a:endParaRPr lang="en-US" sz="4400" dirty="0">
              <a:solidFill>
                <a:srgbClr val="000000"/>
              </a:solidFill>
              <a:latin typeface="Be Vietnam"/>
              <a:ea typeface="Be Vietnam"/>
              <a:cs typeface="Be Vietnam"/>
              <a:sym typeface="Be Vietnam"/>
            </a:endParaRPr>
          </a:p>
          <a:p>
            <a:pPr marL="604516" lvl="1" indent="-302258" algn="just">
              <a:lnSpc>
                <a:spcPts val="5319"/>
              </a:lnSpc>
              <a:buFont typeface="Arial"/>
              <a:buChar char="•"/>
            </a:pPr>
            <a:r>
              <a:rPr lang="en-US" sz="4400" dirty="0" err="1">
                <a:solidFill>
                  <a:srgbClr val="000000"/>
                </a:solidFill>
                <a:latin typeface="Be Vietnam"/>
                <a:ea typeface="Be Vietnam"/>
                <a:cs typeface="Be Vietnam"/>
                <a:sym typeface="Be Vietnam"/>
              </a:rPr>
              <a:t>Phát</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triển</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năng</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lực</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tự</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học</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và</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sáng</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tạo</a:t>
            </a:r>
            <a:endParaRPr lang="en-US" sz="4400" dirty="0">
              <a:solidFill>
                <a:srgbClr val="000000"/>
              </a:solidFill>
              <a:latin typeface="Be Vietnam"/>
              <a:ea typeface="Be Vietnam"/>
              <a:cs typeface="Be Vietnam"/>
              <a:sym typeface="Be Vietnam"/>
            </a:endParaRPr>
          </a:p>
          <a:p>
            <a:pPr marL="604516" lvl="1" indent="-302258" algn="just">
              <a:lnSpc>
                <a:spcPts val="5319"/>
              </a:lnSpc>
              <a:buFont typeface="Arial"/>
              <a:buChar char="•"/>
            </a:pPr>
            <a:r>
              <a:rPr lang="en-US" sz="4400" dirty="0" err="1">
                <a:solidFill>
                  <a:srgbClr val="000000"/>
                </a:solidFill>
                <a:latin typeface="Be Vietnam"/>
                <a:ea typeface="Be Vietnam"/>
                <a:cs typeface="Be Vietnam"/>
                <a:sym typeface="Be Vietnam"/>
              </a:rPr>
              <a:t>Tiết</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kiệm</a:t>
            </a:r>
            <a:r>
              <a:rPr lang="en-US" sz="4400" dirty="0">
                <a:solidFill>
                  <a:srgbClr val="000000"/>
                </a:solidFill>
                <a:latin typeface="Be Vietnam"/>
                <a:ea typeface="Be Vietnam"/>
                <a:cs typeface="Be Vietnam"/>
                <a:sym typeface="Be Vietnam"/>
              </a:rPr>
              <a:t> chi </a:t>
            </a:r>
            <a:r>
              <a:rPr lang="en-US" sz="4400" dirty="0" err="1">
                <a:solidFill>
                  <a:srgbClr val="000000"/>
                </a:solidFill>
                <a:latin typeface="Be Vietnam"/>
                <a:ea typeface="Be Vietnam"/>
                <a:cs typeface="Be Vietnam"/>
                <a:sym typeface="Be Vietnam"/>
              </a:rPr>
              <a:t>phí</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tài</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nguyên</a:t>
            </a:r>
            <a:endParaRPr lang="en-US" sz="4400" dirty="0">
              <a:solidFill>
                <a:srgbClr val="000000"/>
              </a:solidFill>
              <a:latin typeface="Be Vietnam"/>
              <a:ea typeface="Be Vietnam"/>
              <a:cs typeface="Be Vietnam"/>
              <a:sym typeface="Be Vietnam"/>
            </a:endParaRPr>
          </a:p>
          <a:p>
            <a:pPr marL="604516" lvl="1" indent="-302258" algn="just">
              <a:lnSpc>
                <a:spcPts val="5319"/>
              </a:lnSpc>
              <a:buFont typeface="Arial"/>
              <a:buChar char="•"/>
            </a:pPr>
            <a:r>
              <a:rPr lang="en-US" sz="4400" dirty="0" err="1">
                <a:solidFill>
                  <a:srgbClr val="000000"/>
                </a:solidFill>
                <a:latin typeface="Be Vietnam"/>
                <a:ea typeface="Be Vietnam"/>
                <a:cs typeface="Be Vietnam"/>
                <a:sym typeface="Be Vietnam"/>
              </a:rPr>
              <a:t>Thúc</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đẩy</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quá</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trình</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chuyển</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đổi</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số</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trong</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nhà</a:t>
            </a:r>
            <a:r>
              <a:rPr lang="en-US" sz="4400" dirty="0">
                <a:solidFill>
                  <a:srgbClr val="000000"/>
                </a:solidFill>
                <a:latin typeface="Be Vietnam"/>
                <a:ea typeface="Be Vietnam"/>
                <a:cs typeface="Be Vietnam"/>
                <a:sym typeface="Be Vietnam"/>
              </a:rPr>
              <a:t> </a:t>
            </a:r>
            <a:r>
              <a:rPr lang="en-US" sz="4400" dirty="0" err="1">
                <a:solidFill>
                  <a:srgbClr val="000000"/>
                </a:solidFill>
                <a:latin typeface="Be Vietnam"/>
                <a:ea typeface="Be Vietnam"/>
                <a:cs typeface="Be Vietnam"/>
                <a:sym typeface="Be Vietnam"/>
              </a:rPr>
              <a:t>trường</a:t>
            </a:r>
            <a:endParaRPr lang="en-US" sz="4400" dirty="0">
              <a:solidFill>
                <a:srgbClr val="000000"/>
              </a:solidFill>
              <a:latin typeface="Be Vietnam"/>
              <a:ea typeface="Be Vietnam"/>
              <a:cs typeface="Be Vietnam"/>
              <a:sym typeface="Be Vietna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0" y="0"/>
          <a:ext cx="18287999" cy="10286999"/>
        </p:xfrm>
        <a:graphic>
          <a:graphicData uri="http://schemas.openxmlformats.org/drawingml/2006/table">
            <a:tbl>
              <a:tblPr/>
              <a:tblGrid>
                <a:gridCol w="4190135">
                  <a:extLst>
                    <a:ext uri="{9D8B030D-6E8A-4147-A177-3AD203B41FA5}">
                      <a16:colId xmlns:a16="http://schemas.microsoft.com/office/drawing/2014/main" val="20000"/>
                    </a:ext>
                  </a:extLst>
                </a:gridCol>
                <a:gridCol w="7380475">
                  <a:extLst>
                    <a:ext uri="{9D8B030D-6E8A-4147-A177-3AD203B41FA5}">
                      <a16:colId xmlns:a16="http://schemas.microsoft.com/office/drawing/2014/main" val="20001"/>
                    </a:ext>
                  </a:extLst>
                </a:gridCol>
                <a:gridCol w="6717389">
                  <a:extLst>
                    <a:ext uri="{9D8B030D-6E8A-4147-A177-3AD203B41FA5}">
                      <a16:colId xmlns:a16="http://schemas.microsoft.com/office/drawing/2014/main" val="20002"/>
                    </a:ext>
                  </a:extLst>
                </a:gridCol>
              </a:tblGrid>
              <a:tr h="1474151">
                <a:tc>
                  <a:txBody>
                    <a:bodyPr/>
                    <a:lstStyle/>
                    <a:p>
                      <a:pPr algn="ctr">
                        <a:lnSpc>
                          <a:spcPts val="4199"/>
                        </a:lnSpc>
                        <a:defRPr/>
                      </a:pPr>
                      <a:r>
                        <a:rPr lang="en-US" sz="2999" b="1">
                          <a:solidFill>
                            <a:srgbClr val="000000"/>
                          </a:solidFill>
                          <a:latin typeface="Be Vietnam Ultra-Bold"/>
                          <a:ea typeface="Be Vietnam Ultra-Bold"/>
                          <a:cs typeface="Be Vietnam Ultra-Bold"/>
                          <a:sym typeface="Be Vietnam Ultra-Bold"/>
                        </a:rPr>
                        <a:t>Tên công cụ</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0E2EC"/>
                    </a:solidFill>
                  </a:tcPr>
                </a:tc>
                <a:tc>
                  <a:txBody>
                    <a:bodyPr/>
                    <a:lstStyle/>
                    <a:p>
                      <a:pPr algn="ctr">
                        <a:lnSpc>
                          <a:spcPts val="4199"/>
                        </a:lnSpc>
                        <a:defRPr/>
                      </a:pPr>
                      <a:r>
                        <a:rPr lang="en-US" sz="2999" b="1">
                          <a:solidFill>
                            <a:srgbClr val="000000"/>
                          </a:solidFill>
                          <a:latin typeface="Be Vietnam Ultra-Bold"/>
                          <a:ea typeface="Be Vietnam Ultra-Bold"/>
                          <a:cs typeface="Be Vietnam Ultra-Bold"/>
                          <a:sym typeface="Be Vietnam Ultra-Bold"/>
                        </a:rPr>
                        <a:t>Chức năng chính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0E2EC"/>
                    </a:solidFill>
                  </a:tcPr>
                </a:tc>
                <a:tc>
                  <a:txBody>
                    <a:bodyPr/>
                    <a:lstStyle/>
                    <a:p>
                      <a:pPr algn="ctr">
                        <a:lnSpc>
                          <a:spcPts val="4199"/>
                        </a:lnSpc>
                        <a:defRPr/>
                      </a:pPr>
                      <a:r>
                        <a:rPr lang="en-US" sz="2999" b="1">
                          <a:solidFill>
                            <a:srgbClr val="000000"/>
                          </a:solidFill>
                          <a:latin typeface="Be Vietnam Ultra-Bold"/>
                          <a:ea typeface="Be Vietnam Ultra-Bold"/>
                          <a:cs typeface="Be Vietnam Ultra-Bold"/>
                          <a:sym typeface="Be Vietnam Ultra-Bold"/>
                        </a:rPr>
                        <a:t>Ứng dụng trong dạy học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0E2EC"/>
                    </a:solidFill>
                  </a:tcPr>
                </a:tc>
                <a:extLst>
                  <a:ext uri="{0D108BD9-81ED-4DB2-BD59-A6C34878D82A}">
                    <a16:rowId xmlns:a16="http://schemas.microsoft.com/office/drawing/2014/main" val="10000"/>
                  </a:ext>
                </a:extLst>
              </a:tr>
              <a:tr h="1977157">
                <a:tc>
                  <a:txBody>
                    <a:bodyPr/>
                    <a:lstStyle/>
                    <a:p>
                      <a:pPr algn="ctr">
                        <a:lnSpc>
                          <a:spcPts val="4199"/>
                        </a:lnSpc>
                        <a:defRPr/>
                      </a:pPr>
                      <a:r>
                        <a:rPr lang="en-US" sz="2999" b="1">
                          <a:solidFill>
                            <a:srgbClr val="000000"/>
                          </a:solidFill>
                          <a:latin typeface="Be Vietnam Ultra-Bold"/>
                          <a:ea typeface="Be Vietnam Ultra-Bold"/>
                          <a:cs typeface="Be Vietnam Ultra-Bold"/>
                          <a:sym typeface="Be Vietnam Ultra-Bold"/>
                        </a:rPr>
                        <a:t>ChatGPT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1E5F9"/>
                    </a:solidFill>
                  </a:tcPr>
                </a:tc>
                <a:tc>
                  <a:txBody>
                    <a:bodyPr/>
                    <a:lstStyle/>
                    <a:p>
                      <a:pPr algn="ctr">
                        <a:lnSpc>
                          <a:spcPts val="4199"/>
                        </a:lnSpc>
                        <a:defRPr/>
                      </a:pPr>
                      <a:r>
                        <a:rPr lang="en-US" sz="2999">
                          <a:solidFill>
                            <a:srgbClr val="000000"/>
                          </a:solidFill>
                          <a:latin typeface="Be Vietnam"/>
                          <a:ea typeface="Be Vietnam"/>
                          <a:cs typeface="Be Vietnam"/>
                          <a:sym typeface="Be Vietnam"/>
                        </a:rPr>
                        <a:t>Tạo nội dung, gợi ý ý tưởng, giải thích kiến thức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a:solidFill>
                            <a:srgbClr val="000000"/>
                          </a:solidFill>
                          <a:latin typeface="Be Vietnam"/>
                          <a:ea typeface="Be Vietnam"/>
                          <a:cs typeface="Be Vietnam"/>
                          <a:sym typeface="Be Vietnam"/>
                        </a:rPr>
                        <a:t>Soạn giáo án, viết câu hỏi, tạo đoạn văn mẫu, ôn luyện nội dung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77467">
                <a:tc>
                  <a:txBody>
                    <a:bodyPr/>
                    <a:lstStyle/>
                    <a:p>
                      <a:pPr algn="ctr">
                        <a:lnSpc>
                          <a:spcPts val="4199"/>
                        </a:lnSpc>
                        <a:defRPr/>
                      </a:pPr>
                      <a:r>
                        <a:rPr lang="en-US" sz="2999" b="1">
                          <a:solidFill>
                            <a:srgbClr val="000000"/>
                          </a:solidFill>
                          <a:latin typeface="Be Vietnam Ultra-Bold"/>
                          <a:ea typeface="Be Vietnam Ultra-Bold"/>
                          <a:cs typeface="Be Vietnam Ultra-Bold"/>
                          <a:sym typeface="Be Vietnam Ultra-Bold"/>
                        </a:rPr>
                        <a:t>CanvaAI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1E5F9"/>
                    </a:solidFill>
                  </a:tcPr>
                </a:tc>
                <a:tc>
                  <a:txBody>
                    <a:bodyPr/>
                    <a:lstStyle/>
                    <a:p>
                      <a:pPr algn="ctr">
                        <a:lnSpc>
                          <a:spcPts val="4199"/>
                        </a:lnSpc>
                        <a:defRPr/>
                      </a:pPr>
                      <a:r>
                        <a:rPr lang="en-US" sz="2999">
                          <a:solidFill>
                            <a:srgbClr val="000000"/>
                          </a:solidFill>
                          <a:latin typeface="Be Vietnam"/>
                          <a:ea typeface="Be Vietnam"/>
                          <a:cs typeface="Be Vietnam"/>
                          <a:sym typeface="Be Vietnam"/>
                        </a:rPr>
                        <a:t>Thiết kế bài giảng trực quan, tạo hình ảnh tự động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a:solidFill>
                            <a:srgbClr val="000000"/>
                          </a:solidFill>
                          <a:latin typeface="Be Vietnam"/>
                          <a:ea typeface="Be Vietnam"/>
                          <a:cs typeface="Be Vietnam"/>
                          <a:sym typeface="Be Vietnam"/>
                        </a:rPr>
                        <a:t>Tạo tranh ảnh minh họa, slide đẹp, sơ đồ tư duy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03290">
                <a:tc>
                  <a:txBody>
                    <a:bodyPr/>
                    <a:lstStyle/>
                    <a:p>
                      <a:pPr algn="ctr">
                        <a:lnSpc>
                          <a:spcPts val="4199"/>
                        </a:lnSpc>
                        <a:defRPr/>
                      </a:pPr>
                      <a:r>
                        <a:rPr lang="en-US" sz="2999" b="1">
                          <a:solidFill>
                            <a:srgbClr val="000000"/>
                          </a:solidFill>
                          <a:latin typeface="Be Vietnam Ultra-Bold"/>
                          <a:ea typeface="Be Vietnam Ultra-Bold"/>
                          <a:cs typeface="Be Vietnam Ultra-Bold"/>
                          <a:sym typeface="Be Vietnam Ultra-Bold"/>
                        </a:rPr>
                        <a:t>Gamma AI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1E5F9"/>
                    </a:solidFill>
                  </a:tcPr>
                </a:tc>
                <a:tc>
                  <a:txBody>
                    <a:bodyPr/>
                    <a:lstStyle/>
                    <a:p>
                      <a:pPr algn="ctr">
                        <a:lnSpc>
                          <a:spcPts val="4199"/>
                        </a:lnSpc>
                        <a:defRPr/>
                      </a:pPr>
                      <a:r>
                        <a:rPr lang="en-US" sz="2999">
                          <a:solidFill>
                            <a:srgbClr val="000000"/>
                          </a:solidFill>
                          <a:latin typeface="Be Vietnam"/>
                          <a:ea typeface="Be Vietnam"/>
                          <a:cs typeface="Be Vietnam"/>
                          <a:sym typeface="Be Vietnam"/>
                        </a:rPr>
                        <a:t>Tạo slide trình chiếu từ văn bản mô tả</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a:solidFill>
                            <a:srgbClr val="000000"/>
                          </a:solidFill>
                          <a:latin typeface="Be Vietnam"/>
                          <a:ea typeface="Be Vietnam"/>
                          <a:cs typeface="Be Vietnam"/>
                          <a:sym typeface="Be Vietnam"/>
                        </a:rPr>
                        <a:t>Tạo bài giảng, giới thiệu dự án, ý tưởng, chủ đề học tập cho học sinh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77467">
                <a:tc>
                  <a:txBody>
                    <a:bodyPr/>
                    <a:lstStyle/>
                    <a:p>
                      <a:pPr algn="ctr">
                        <a:lnSpc>
                          <a:spcPts val="4199"/>
                        </a:lnSpc>
                        <a:defRPr/>
                      </a:pPr>
                      <a:r>
                        <a:rPr lang="en-US" sz="2999" b="1">
                          <a:solidFill>
                            <a:srgbClr val="000000"/>
                          </a:solidFill>
                          <a:latin typeface="Be Vietnam Ultra-Bold"/>
                          <a:ea typeface="Be Vietnam Ultra-Bold"/>
                          <a:cs typeface="Be Vietnam Ultra-Bold"/>
                          <a:sym typeface="Be Vietnam Ultra-Bold"/>
                        </a:rPr>
                        <a:t>MagicSchool AI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1E5F9"/>
                    </a:solidFill>
                  </a:tcPr>
                </a:tc>
                <a:tc>
                  <a:txBody>
                    <a:bodyPr/>
                    <a:lstStyle/>
                    <a:p>
                      <a:pPr algn="ctr">
                        <a:lnSpc>
                          <a:spcPts val="4199"/>
                        </a:lnSpc>
                        <a:defRPr/>
                      </a:pPr>
                      <a:r>
                        <a:rPr lang="en-US" sz="2999">
                          <a:solidFill>
                            <a:srgbClr val="000000"/>
                          </a:solidFill>
                          <a:latin typeface="Be Vietnam"/>
                          <a:ea typeface="Be Vietnam"/>
                          <a:cs typeface="Be Vietnam"/>
                          <a:sym typeface="Be Vietnam"/>
                        </a:rPr>
                        <a:t>Hỗ trợ giáo viên tạo hoạt động, câu hỏi, trò chơi học tập</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a:solidFill>
                            <a:srgbClr val="000000"/>
                          </a:solidFill>
                          <a:latin typeface="Be Vietnam"/>
                          <a:ea typeface="Be Vietnam"/>
                          <a:cs typeface="Be Vietnam"/>
                          <a:sym typeface="Be Vietnam"/>
                        </a:rPr>
                        <a:t>Tạo hoạt động cho các môn Toán, Tiếng Việt, Khoa học...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77467">
                <a:tc>
                  <a:txBody>
                    <a:bodyPr/>
                    <a:lstStyle/>
                    <a:p>
                      <a:pPr algn="ctr">
                        <a:lnSpc>
                          <a:spcPts val="4199"/>
                        </a:lnSpc>
                        <a:defRPr/>
                      </a:pPr>
                      <a:r>
                        <a:rPr lang="en-US" sz="2999" b="1">
                          <a:solidFill>
                            <a:srgbClr val="000000"/>
                          </a:solidFill>
                          <a:latin typeface="Be Vietnam Ultra-Bold"/>
                          <a:ea typeface="Be Vietnam Ultra-Bold"/>
                          <a:cs typeface="Be Vietnam Ultra-Bold"/>
                          <a:sym typeface="Be Vietnam Ultra-Bold"/>
                        </a:rPr>
                        <a:t>Quizizz AI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1E5F9"/>
                    </a:solidFill>
                  </a:tcPr>
                </a:tc>
                <a:tc>
                  <a:txBody>
                    <a:bodyPr/>
                    <a:lstStyle/>
                    <a:p>
                      <a:pPr algn="ctr">
                        <a:lnSpc>
                          <a:spcPts val="4199"/>
                        </a:lnSpc>
                        <a:defRPr/>
                      </a:pPr>
                      <a:r>
                        <a:rPr lang="en-US" sz="2999">
                          <a:solidFill>
                            <a:srgbClr val="000000"/>
                          </a:solidFill>
                          <a:latin typeface="Be Vietnam"/>
                          <a:ea typeface="Be Vietnam"/>
                          <a:cs typeface="Be Vietnam"/>
                          <a:sym typeface="Be Vietnam"/>
                        </a:rPr>
                        <a:t>Tạo trò chơi trắc nghiệm tự động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a:solidFill>
                            <a:srgbClr val="000000"/>
                          </a:solidFill>
                          <a:latin typeface="Be Vietnam"/>
                          <a:ea typeface="Be Vietnam"/>
                          <a:cs typeface="Be Vietnam"/>
                          <a:sym typeface="Be Vietnam"/>
                        </a:rPr>
                        <a:t>Kiểm tra nhanh, tạo sân chơi kiến thức cho học sinh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367</TotalTime>
  <Words>2177</Words>
  <Application>Microsoft Office PowerPoint</Application>
  <PresentationFormat>Custom</PresentationFormat>
  <Paragraphs>162</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Be Vietnam Ultra-Bold</vt:lpstr>
      <vt:lpstr>Be Vietnam</vt:lpstr>
      <vt:lpstr>Aptos</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 PP</dc:title>
  <dc:creator>Miss Mai</dc:creator>
  <cp:lastModifiedBy>Miss Mai</cp:lastModifiedBy>
  <cp:revision>29</cp:revision>
  <dcterms:created xsi:type="dcterms:W3CDTF">2006-08-16T00:00:00Z</dcterms:created>
  <dcterms:modified xsi:type="dcterms:W3CDTF">2025-08-27T09:10:20Z</dcterms:modified>
  <dc:identifier>DAGvkIBKFhk</dc:identifier>
</cp:coreProperties>
</file>