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302" r:id="rId2"/>
    <p:sldId id="256" r:id="rId3"/>
    <p:sldId id="257" r:id="rId4"/>
    <p:sldId id="258" r:id="rId5"/>
    <p:sldId id="259" r:id="rId6"/>
    <p:sldId id="300" r:id="rId7"/>
    <p:sldId id="304" r:id="rId8"/>
    <p:sldId id="295" r:id="rId9"/>
    <p:sldId id="296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301" r:id="rId35"/>
    <p:sldId id="285" r:id="rId36"/>
    <p:sldId id="297" r:id="rId37"/>
    <p:sldId id="286" r:id="rId38"/>
    <p:sldId id="288" r:id="rId39"/>
    <p:sldId id="287" r:id="rId40"/>
    <p:sldId id="289" r:id="rId41"/>
    <p:sldId id="290" r:id="rId42"/>
    <p:sldId id="291" r:id="rId43"/>
    <p:sldId id="292" r:id="rId44"/>
    <p:sldId id="293" r:id="rId45"/>
    <p:sldId id="294" r:id="rId46"/>
  </p:sldIdLst>
  <p:sldSz cx="18288000" cy="10287000"/>
  <p:notesSz cx="6858000" cy="9144000"/>
  <p:embeddedFontLst>
    <p:embeddedFont>
      <p:font typeface="Open Sans" panose="020B0604020202020204" charset="0"/>
      <p:regular r:id="rId48"/>
      <p:bold r:id="rId49"/>
      <p:italic r:id="rId50"/>
      <p:boldItalic r:id="rId51"/>
    </p:embeddedFont>
    <p:embeddedFont>
      <p:font typeface="Antonio Ultra-Bold" panose="020B0604020202020204" charset="0"/>
      <p:regular r:id="rId52"/>
    </p:embeddedFont>
    <p:embeddedFont>
      <p:font typeface="Anton" panose="020B0604020202020204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Antonio Bold" panose="020B0604020202020204" charset="0"/>
      <p:regular r:id="rId58"/>
    </p:embeddedFont>
    <p:embeddedFont>
      <p:font typeface="Inter Bold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4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81850-F48F-44CE-9736-0FF75A971F8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2F7B5-3151-416B-9829-6B33F4EC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9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2F7B5-3151-416B-9829-6B33F4EC19C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9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5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4.svg"/><Relationship Id="rId4" Type="http://schemas.openxmlformats.org/officeDocument/2006/relationships/image" Target="../media/image20.png"/><Relationship Id="rId9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7.svg"/><Relationship Id="rId5" Type="http://schemas.openxmlformats.org/officeDocument/2006/relationships/image" Target="../media/image6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1.sv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sv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7.svg"/><Relationship Id="rId5" Type="http://schemas.openxmlformats.org/officeDocument/2006/relationships/image" Target="../media/image6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4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sv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7.svg"/><Relationship Id="rId5" Type="http://schemas.openxmlformats.org/officeDocument/2006/relationships/image" Target="../media/image6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45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10" Type="http://schemas.openxmlformats.org/officeDocument/2006/relationships/image" Target="../media/image47.svg"/><Relationship Id="rId4" Type="http://schemas.openxmlformats.org/officeDocument/2006/relationships/image" Target="../media/image2.sv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1.svg"/><Relationship Id="rId3" Type="http://schemas.openxmlformats.org/officeDocument/2006/relationships/image" Target="../media/image10.svg"/><Relationship Id="rId7" Type="http://schemas.openxmlformats.org/officeDocument/2006/relationships/image" Target="../media/image32.svg"/><Relationship Id="rId12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.svg"/><Relationship Id="rId5" Type="http://schemas.openxmlformats.org/officeDocument/2006/relationships/image" Target="../media/image55.svg"/><Relationship Id="rId10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34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5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500"/>
            <a:ext cx="182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4D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SỞ GIÁO DỤC VÀ ĐÀO TẠO HẢI DƯƠNG</a:t>
            </a:r>
            <a:endParaRPr lang="en-US" sz="4000" b="1">
              <a:solidFill>
                <a:srgbClr val="004D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23900"/>
            <a:ext cx="182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HỘI THI GIÁO VIÊN TIỂU HỌC DẠY GIỎI CẤP TỈNH</a:t>
            </a:r>
            <a:endParaRPr lang="en-US" sz="4000" b="1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1062270" y="1759826"/>
            <a:ext cx="20412539" cy="6888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7200" spc="-136">
                <a:solidFill>
                  <a:srgbClr val="C00000"/>
                </a:solidFill>
                <a:latin typeface="Anton"/>
                <a:ea typeface="Anton"/>
                <a:cs typeface="Anton"/>
                <a:sym typeface="Anton"/>
              </a:rPr>
              <a:t>BIỆN PHÁP </a:t>
            </a:r>
          </a:p>
          <a:p>
            <a:pPr algn="ctr">
              <a:lnSpc>
                <a:spcPct val="120000"/>
              </a:lnSpc>
            </a:pPr>
            <a:r>
              <a:rPr lang="en-US" sz="7200" spc="-136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ỨNG DỤNG CÔNG NGHỆ SỐ </a:t>
            </a:r>
          </a:p>
          <a:p>
            <a:pPr algn="ctr">
              <a:lnSpc>
                <a:spcPct val="120000"/>
              </a:lnSpc>
            </a:pPr>
            <a:r>
              <a:rPr lang="en-US" sz="7200" spc="-136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ĐỂ NÂNG CAO HIỆU </a:t>
            </a:r>
            <a:r>
              <a:rPr lang="en-US" sz="7200" spc="-136" smtClean="0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QUẢ TIẾT </a:t>
            </a:r>
            <a:r>
              <a:rPr lang="en-US" sz="7200" spc="-136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ĐỌC MỞ RỘNG </a:t>
            </a:r>
          </a:p>
          <a:p>
            <a:pPr algn="ctr">
              <a:lnSpc>
                <a:spcPct val="120000"/>
              </a:lnSpc>
            </a:pPr>
            <a:r>
              <a:rPr lang="en-US" sz="7200" spc="-136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CHO HỌC SINH LỚP 4</a:t>
            </a:r>
          </a:p>
          <a:p>
            <a:pPr algn="ctr">
              <a:lnSpc>
                <a:spcPct val="120000"/>
              </a:lnSpc>
            </a:pPr>
            <a:endParaRPr lang="en-US" sz="9123" spc="-136">
              <a:solidFill>
                <a:srgbClr val="003D6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0" y="7250824"/>
            <a:ext cx="12077699" cy="14478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viên: </a:t>
            </a:r>
            <a:r>
              <a:rPr lang="en-US" sz="360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Lưu Thị Hà Trang</a:t>
            </a:r>
          </a:p>
          <a:p>
            <a:pPr algn="ctr"/>
            <a:r>
              <a:rPr lang="en-US" sz="3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 Tiểu học và Trung học cơ sở Hồng Phong – Nam Sách</a:t>
            </a:r>
            <a:endParaRPr 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8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71449" y="2770614"/>
            <a:ext cx="2353320" cy="23533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18130" y="2770614"/>
            <a:ext cx="2353320" cy="235332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305285" y="3274691"/>
            <a:ext cx="1579009" cy="1158598"/>
          </a:xfrm>
          <a:custGeom>
            <a:avLst/>
            <a:gdLst/>
            <a:ahLst/>
            <a:cxnLst/>
            <a:rect l="l" t="t" r="r" b="b"/>
            <a:pathLst>
              <a:path w="1579009" h="1158598">
                <a:moveTo>
                  <a:pt x="0" y="0"/>
                </a:moveTo>
                <a:lnTo>
                  <a:pt x="1579009" y="0"/>
                </a:lnTo>
                <a:lnTo>
                  <a:pt x="1579009" y="1158598"/>
                </a:lnTo>
                <a:lnTo>
                  <a:pt x="0" y="1158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094790" y="4433289"/>
            <a:ext cx="2353320" cy="235332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548126" y="3304911"/>
            <a:ext cx="1799967" cy="1284726"/>
          </a:xfrm>
          <a:custGeom>
            <a:avLst/>
            <a:gdLst/>
            <a:ahLst/>
            <a:cxnLst/>
            <a:rect l="l" t="t" r="r" b="b"/>
            <a:pathLst>
              <a:path w="1799967" h="1284726">
                <a:moveTo>
                  <a:pt x="0" y="0"/>
                </a:moveTo>
                <a:lnTo>
                  <a:pt x="1799967" y="0"/>
                </a:lnTo>
                <a:lnTo>
                  <a:pt x="1799967" y="1284726"/>
                </a:lnTo>
                <a:lnTo>
                  <a:pt x="0" y="1284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547343" y="4940536"/>
            <a:ext cx="1362488" cy="1415025"/>
          </a:xfrm>
          <a:custGeom>
            <a:avLst/>
            <a:gdLst/>
            <a:ahLst/>
            <a:cxnLst/>
            <a:rect l="l" t="t" r="r" b="b"/>
            <a:pathLst>
              <a:path w="1362488" h="1415025">
                <a:moveTo>
                  <a:pt x="0" y="0"/>
                </a:moveTo>
                <a:lnTo>
                  <a:pt x="1362488" y="0"/>
                </a:lnTo>
                <a:lnTo>
                  <a:pt x="1362488" y="1415025"/>
                </a:lnTo>
                <a:lnTo>
                  <a:pt x="0" y="1415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-600727" y="563050"/>
            <a:ext cx="7328356" cy="1423425"/>
            <a:chOff x="0" y="0"/>
            <a:chExt cx="1930102" cy="3748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30102" cy="374894"/>
            </a:xfrm>
            <a:custGeom>
              <a:avLst/>
              <a:gdLst/>
              <a:ahLst/>
              <a:cxnLst/>
              <a:rect l="l" t="t" r="r" b="b"/>
              <a:pathLst>
                <a:path w="1930102" h="374894">
                  <a:moveTo>
                    <a:pt x="0" y="0"/>
                  </a:moveTo>
                  <a:lnTo>
                    <a:pt x="1930102" y="0"/>
                  </a:lnTo>
                  <a:lnTo>
                    <a:pt x="1930102" y="374894"/>
                  </a:lnTo>
                  <a:lnTo>
                    <a:pt x="0" y="374894"/>
                  </a:ln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930102" cy="412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71500" y="3007499"/>
            <a:ext cx="595610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 1. Ứ</a:t>
            </a:r>
            <a:r>
              <a:rPr lang="en-US" sz="4000" b="1" dirty="0">
                <a:solidFill>
                  <a:srgbClr val="003D60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"/>
              </a:rPr>
              <a:t>NG DỤNG PHẦN MỀM PADLET TẠO LẬP CÔNG </a:t>
            </a:r>
            <a:r>
              <a:rPr lang="en-US" sz="4000" b="1">
                <a:solidFill>
                  <a:srgbClr val="003D60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"/>
              </a:rPr>
              <a:t>ĐỒNG </a:t>
            </a:r>
            <a:r>
              <a:rPr lang="en-US" sz="4000" b="1" smtClean="0">
                <a:solidFill>
                  <a:srgbClr val="003D60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"/>
              </a:rPr>
              <a:t>ĐỌC </a:t>
            </a:r>
            <a:r>
              <a:rPr lang="en-US" sz="4000" b="1" dirty="0">
                <a:solidFill>
                  <a:srgbClr val="003D60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"/>
              </a:rPr>
              <a:t>TRỰC TUYẾN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91519" y="3007499"/>
            <a:ext cx="5529756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3D60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"/>
              </a:rPr>
              <a:t>2. XÂY DỰNG TRÒ CHƠI ĐỌC HIỂU TRỰC TUYẾN QUA PHẦN MỀM QUIZIZZ</a:t>
            </a:r>
          </a:p>
          <a:p>
            <a:pPr marL="0" lvl="0" indent="0" algn="ctr"/>
            <a:endParaRPr lang="en-US" sz="4000" dirty="0">
              <a:solidFill>
                <a:srgbClr val="003D60"/>
              </a:solidFill>
              <a:latin typeface="Times New Roman" panose="02020603050405020304" pitchFamily="18" charset="0"/>
              <a:ea typeface="Now"/>
              <a:cs typeface="Times New Roman" panose="02020603050405020304" pitchFamily="18" charset="0"/>
              <a:sym typeface="Now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642944" y="7007070"/>
            <a:ext cx="9677400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4000" b="1" dirty="0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  </a:t>
            </a:r>
          </a:p>
          <a:p>
            <a:pPr algn="ctr">
              <a:lnSpc>
                <a:spcPts val="4409"/>
              </a:lnSpc>
            </a:pPr>
            <a:r>
              <a:rPr lang="en-US" sz="4000" b="1" dirty="0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 3. </a:t>
            </a:r>
            <a:r>
              <a:rPr lang="en-US" sz="4000" b="1" dirty="0">
                <a:solidFill>
                  <a:srgbClr val="003D60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"/>
              </a:rPr>
              <a:t>SỬ DỤNG COGGLE TẠO SƠ ĐỒ TƯ DUY ĐỂ HỖ TRỢ ĐỌC TRỰC TUYẾN</a:t>
            </a:r>
          </a:p>
          <a:p>
            <a:pPr marL="0" lvl="0" indent="0" algn="ctr">
              <a:lnSpc>
                <a:spcPts val="4409"/>
              </a:lnSpc>
            </a:pPr>
            <a:endParaRPr lang="en-US" sz="4000" dirty="0">
              <a:solidFill>
                <a:srgbClr val="003D60"/>
              </a:solidFill>
              <a:latin typeface="Times New Roman" panose="02020603050405020304" pitchFamily="18" charset="0"/>
              <a:ea typeface="Now"/>
              <a:cs typeface="Times New Roman" panose="02020603050405020304" pitchFamily="18" charset="0"/>
              <a:sym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60336" y="800100"/>
            <a:ext cx="4599056" cy="87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CÁC VIỆC ĐÃ LÀM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47268">
            <a:off x="9682215" y="843428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8" y="0"/>
                </a:lnTo>
                <a:lnTo>
                  <a:pt x="7095948" y="17907754"/>
                </a:lnTo>
                <a:lnTo>
                  <a:pt x="0" y="1790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5527340" y="-7891790"/>
            <a:ext cx="7242846" cy="18278475"/>
          </a:xfrm>
          <a:custGeom>
            <a:avLst/>
            <a:gdLst/>
            <a:ahLst/>
            <a:cxnLst/>
            <a:rect l="l" t="t" r="r" b="b"/>
            <a:pathLst>
              <a:path w="7242846" h="18278475">
                <a:moveTo>
                  <a:pt x="0" y="0"/>
                </a:moveTo>
                <a:lnTo>
                  <a:pt x="7242845" y="0"/>
                </a:lnTo>
                <a:lnTo>
                  <a:pt x="7242845" y="18278475"/>
                </a:lnTo>
                <a:lnTo>
                  <a:pt x="0" y="18278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40646" y="4484113"/>
            <a:ext cx="10565200" cy="5110915"/>
          </a:xfrm>
          <a:custGeom>
            <a:avLst/>
            <a:gdLst/>
            <a:ahLst/>
            <a:cxnLst/>
            <a:rect l="l" t="t" r="r" b="b"/>
            <a:pathLst>
              <a:path w="10565200" h="5110915">
                <a:moveTo>
                  <a:pt x="0" y="0"/>
                </a:moveTo>
                <a:lnTo>
                  <a:pt x="10565200" y="0"/>
                </a:lnTo>
                <a:lnTo>
                  <a:pt x="10565200" y="5110915"/>
                </a:lnTo>
                <a:lnTo>
                  <a:pt x="0" y="5110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5182" y="2150356"/>
            <a:ext cx="10447487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0594" lvl="1" indent="-535297" algn="l">
              <a:lnSpc>
                <a:spcPts val="6942"/>
              </a:lnSpc>
              <a:spcBef>
                <a:spcPct val="0"/>
              </a:spcBef>
              <a:buAutoNum type="arabicPeriod"/>
            </a:pPr>
            <a:r>
              <a:rPr lang="en-US" sz="4958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Ứng</a:t>
            </a:r>
            <a:r>
              <a:rPr lang="en-US" sz="4958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958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dụng</a:t>
            </a:r>
            <a:r>
              <a:rPr lang="en-US" sz="4958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958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phần</a:t>
            </a:r>
            <a:r>
              <a:rPr lang="en-US" sz="4958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958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mềm</a:t>
            </a:r>
            <a:r>
              <a:rPr lang="en-US" sz="4958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Padlet </a:t>
            </a:r>
            <a:r>
              <a:rPr lang="en-US" sz="4958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tạo</a:t>
            </a:r>
            <a:r>
              <a:rPr lang="en-US" sz="4958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958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lập</a:t>
            </a:r>
            <a:r>
              <a:rPr lang="en-US" sz="4958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958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cộng</a:t>
            </a:r>
            <a:r>
              <a:rPr lang="en-US" sz="4958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958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đồng</a:t>
            </a:r>
            <a:r>
              <a:rPr lang="en-US" sz="4958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958" smtClean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</a:t>
            </a:r>
            <a:r>
              <a:rPr lang="en-US" sz="4958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958" smtClean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 </a:t>
            </a:r>
            <a:r>
              <a:rPr lang="en-US" sz="4958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endParaRPr lang="en-US" sz="4958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248323" y="2590665"/>
            <a:ext cx="3304357" cy="945872"/>
          </a:xfrm>
          <a:custGeom>
            <a:avLst/>
            <a:gdLst/>
            <a:ahLst/>
            <a:cxnLst/>
            <a:rect l="l" t="t" r="r" b="b"/>
            <a:pathLst>
              <a:path w="3304357" h="945872">
                <a:moveTo>
                  <a:pt x="3304357" y="0"/>
                </a:moveTo>
                <a:lnTo>
                  <a:pt x="0" y="0"/>
                </a:lnTo>
                <a:lnTo>
                  <a:pt x="0" y="945872"/>
                </a:lnTo>
                <a:lnTo>
                  <a:pt x="3304357" y="945872"/>
                </a:lnTo>
                <a:lnTo>
                  <a:pt x="33043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39619" y="1763033"/>
            <a:ext cx="11881605" cy="1399267"/>
            <a:chOff x="0" y="-50205"/>
            <a:chExt cx="2923589" cy="3685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3589" cy="292332"/>
            </a:xfrm>
            <a:custGeom>
              <a:avLst/>
              <a:gdLst/>
              <a:ahLst/>
              <a:cxnLst/>
              <a:rect l="l" t="t" r="r" b="b"/>
              <a:pathLst>
                <a:path w="2923589" h="292332">
                  <a:moveTo>
                    <a:pt x="35569" y="0"/>
                  </a:moveTo>
                  <a:lnTo>
                    <a:pt x="2888020" y="0"/>
                  </a:lnTo>
                  <a:cubicBezTo>
                    <a:pt x="2907664" y="0"/>
                    <a:pt x="2923589" y="15925"/>
                    <a:pt x="2923589" y="35569"/>
                  </a:cubicBezTo>
                  <a:lnTo>
                    <a:pt x="2923589" y="256762"/>
                  </a:lnTo>
                  <a:cubicBezTo>
                    <a:pt x="2923589" y="276407"/>
                    <a:pt x="2907664" y="292332"/>
                    <a:pt x="2888020" y="292332"/>
                  </a:cubicBezTo>
                  <a:lnTo>
                    <a:pt x="35569" y="292332"/>
                  </a:lnTo>
                  <a:cubicBezTo>
                    <a:pt x="15925" y="292332"/>
                    <a:pt x="0" y="276407"/>
                    <a:pt x="0" y="256762"/>
                  </a:cubicBezTo>
                  <a:lnTo>
                    <a:pt x="0" y="35569"/>
                  </a:lnTo>
                  <a:cubicBezTo>
                    <a:pt x="0" y="15925"/>
                    <a:pt x="15925" y="0"/>
                    <a:pt x="35569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0205"/>
              <a:ext cx="2923589" cy="36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19"/>
                </a:lnSpc>
              </a:pP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Phát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triển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khả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năng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tự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học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và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tra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cứu</a:t>
              </a:r>
              <a:endPara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Inter Medium"/>
                <a:cs typeface="Times New Roman" panose="02020603050405020304" pitchFamily="18" charset="0"/>
                <a:sym typeface="Inter Medium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798124" y="4464052"/>
            <a:ext cx="3304357" cy="945872"/>
          </a:xfrm>
          <a:custGeom>
            <a:avLst/>
            <a:gdLst/>
            <a:ahLst/>
            <a:cxnLst/>
            <a:rect l="l" t="t" r="r" b="b"/>
            <a:pathLst>
              <a:path w="3304357" h="945872">
                <a:moveTo>
                  <a:pt x="3304357" y="0"/>
                </a:moveTo>
                <a:lnTo>
                  <a:pt x="0" y="0"/>
                </a:lnTo>
                <a:lnTo>
                  <a:pt x="0" y="945872"/>
                </a:lnTo>
                <a:lnTo>
                  <a:pt x="3304357" y="945872"/>
                </a:lnTo>
                <a:lnTo>
                  <a:pt x="33043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520569" y="3972831"/>
            <a:ext cx="11881605" cy="1399267"/>
            <a:chOff x="0" y="-23729"/>
            <a:chExt cx="2923589" cy="3685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23589" cy="292332"/>
            </a:xfrm>
            <a:custGeom>
              <a:avLst/>
              <a:gdLst/>
              <a:ahLst/>
              <a:cxnLst/>
              <a:rect l="l" t="t" r="r" b="b"/>
              <a:pathLst>
                <a:path w="2923589" h="292332">
                  <a:moveTo>
                    <a:pt x="35569" y="0"/>
                  </a:moveTo>
                  <a:lnTo>
                    <a:pt x="2888020" y="0"/>
                  </a:lnTo>
                  <a:cubicBezTo>
                    <a:pt x="2907664" y="0"/>
                    <a:pt x="2923589" y="15925"/>
                    <a:pt x="2923589" y="35569"/>
                  </a:cubicBezTo>
                  <a:lnTo>
                    <a:pt x="2923589" y="256762"/>
                  </a:lnTo>
                  <a:cubicBezTo>
                    <a:pt x="2923589" y="276407"/>
                    <a:pt x="2907664" y="292332"/>
                    <a:pt x="2888020" y="292332"/>
                  </a:cubicBezTo>
                  <a:lnTo>
                    <a:pt x="35569" y="292332"/>
                  </a:lnTo>
                  <a:cubicBezTo>
                    <a:pt x="15925" y="292332"/>
                    <a:pt x="0" y="276407"/>
                    <a:pt x="0" y="256762"/>
                  </a:cubicBezTo>
                  <a:lnTo>
                    <a:pt x="0" y="35569"/>
                  </a:lnTo>
                  <a:cubicBezTo>
                    <a:pt x="0" y="15925"/>
                    <a:pt x="15925" y="0"/>
                    <a:pt x="35569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3729"/>
              <a:ext cx="2923589" cy="36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19"/>
                </a:lnSpc>
              </a:pPr>
              <a:r>
                <a:rPr lang="en-US" sz="4400" b="1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Dễ</a:t>
              </a:r>
              <a:r>
                <a:rPr lang="en-US" sz="4400" b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smtClean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dàng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truy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cập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tài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liệu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đa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dạng</a:t>
              </a:r>
              <a:endPara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Inter Medium"/>
                <a:cs typeface="Times New Roman" panose="02020603050405020304" pitchFamily="18" charset="0"/>
                <a:sym typeface="Inter Medium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3788599" y="5956439"/>
            <a:ext cx="3304357" cy="945872"/>
          </a:xfrm>
          <a:custGeom>
            <a:avLst/>
            <a:gdLst/>
            <a:ahLst/>
            <a:cxnLst/>
            <a:rect l="l" t="t" r="r" b="b"/>
            <a:pathLst>
              <a:path w="3304357" h="945872">
                <a:moveTo>
                  <a:pt x="3304357" y="945872"/>
                </a:moveTo>
                <a:lnTo>
                  <a:pt x="0" y="945872"/>
                </a:lnTo>
                <a:lnTo>
                  <a:pt x="0" y="0"/>
                </a:lnTo>
                <a:lnTo>
                  <a:pt x="3304357" y="0"/>
                </a:lnTo>
                <a:lnTo>
                  <a:pt x="3304357" y="9458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5568194" y="5954034"/>
            <a:ext cx="11881605" cy="1399267"/>
            <a:chOff x="0" y="-46201"/>
            <a:chExt cx="2923589" cy="3685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23589" cy="292332"/>
            </a:xfrm>
            <a:custGeom>
              <a:avLst/>
              <a:gdLst/>
              <a:ahLst/>
              <a:cxnLst/>
              <a:rect l="l" t="t" r="r" b="b"/>
              <a:pathLst>
                <a:path w="2923589" h="292332">
                  <a:moveTo>
                    <a:pt x="35569" y="0"/>
                  </a:moveTo>
                  <a:lnTo>
                    <a:pt x="2888020" y="0"/>
                  </a:lnTo>
                  <a:cubicBezTo>
                    <a:pt x="2907664" y="0"/>
                    <a:pt x="2923589" y="15925"/>
                    <a:pt x="2923589" y="35569"/>
                  </a:cubicBezTo>
                  <a:lnTo>
                    <a:pt x="2923589" y="256762"/>
                  </a:lnTo>
                  <a:cubicBezTo>
                    <a:pt x="2923589" y="276407"/>
                    <a:pt x="2907664" y="292332"/>
                    <a:pt x="2888020" y="292332"/>
                  </a:cubicBezTo>
                  <a:lnTo>
                    <a:pt x="35569" y="292332"/>
                  </a:lnTo>
                  <a:cubicBezTo>
                    <a:pt x="15925" y="292332"/>
                    <a:pt x="0" y="276407"/>
                    <a:pt x="0" y="256762"/>
                  </a:cubicBezTo>
                  <a:lnTo>
                    <a:pt x="0" y="35569"/>
                  </a:lnTo>
                  <a:cubicBezTo>
                    <a:pt x="0" y="15925"/>
                    <a:pt x="15925" y="0"/>
                    <a:pt x="35569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6201"/>
              <a:ext cx="2923589" cy="36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19"/>
                </a:lnSpc>
              </a:pP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Tăng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cường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sự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hứng</a:t>
              </a:r>
              <a:r>
                <a:rPr lang="en-US" sz="4400" b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smtClean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thú</a:t>
              </a:r>
              <a:endPara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Inter Medium"/>
                <a:cs typeface="Times New Roman" panose="02020603050405020304" pitchFamily="18" charset="0"/>
                <a:sym typeface="Inter Medium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flipH="1" flipV="1">
            <a:off x="2997138" y="8051405"/>
            <a:ext cx="3304357" cy="945872"/>
          </a:xfrm>
          <a:custGeom>
            <a:avLst/>
            <a:gdLst/>
            <a:ahLst/>
            <a:cxnLst/>
            <a:rect l="l" t="t" r="r" b="b"/>
            <a:pathLst>
              <a:path w="3304357" h="945872">
                <a:moveTo>
                  <a:pt x="3304357" y="945872"/>
                </a:moveTo>
                <a:lnTo>
                  <a:pt x="0" y="945872"/>
                </a:lnTo>
                <a:lnTo>
                  <a:pt x="0" y="0"/>
                </a:lnTo>
                <a:lnTo>
                  <a:pt x="3304357" y="0"/>
                </a:lnTo>
                <a:lnTo>
                  <a:pt x="3304357" y="9458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5520569" y="8087634"/>
            <a:ext cx="11932581" cy="1399267"/>
            <a:chOff x="0" y="-40004"/>
            <a:chExt cx="2923589" cy="3685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23589" cy="292332"/>
            </a:xfrm>
            <a:custGeom>
              <a:avLst/>
              <a:gdLst/>
              <a:ahLst/>
              <a:cxnLst/>
              <a:rect l="l" t="t" r="r" b="b"/>
              <a:pathLst>
                <a:path w="2923589" h="292332">
                  <a:moveTo>
                    <a:pt x="35569" y="0"/>
                  </a:moveTo>
                  <a:lnTo>
                    <a:pt x="2888020" y="0"/>
                  </a:lnTo>
                  <a:cubicBezTo>
                    <a:pt x="2907664" y="0"/>
                    <a:pt x="2923589" y="15925"/>
                    <a:pt x="2923589" y="35569"/>
                  </a:cubicBezTo>
                  <a:lnTo>
                    <a:pt x="2923589" y="256762"/>
                  </a:lnTo>
                  <a:cubicBezTo>
                    <a:pt x="2923589" y="276407"/>
                    <a:pt x="2907664" y="292332"/>
                    <a:pt x="2888020" y="292332"/>
                  </a:cubicBezTo>
                  <a:lnTo>
                    <a:pt x="35569" y="292332"/>
                  </a:lnTo>
                  <a:cubicBezTo>
                    <a:pt x="15925" y="292332"/>
                    <a:pt x="0" y="276407"/>
                    <a:pt x="0" y="256762"/>
                  </a:cubicBezTo>
                  <a:lnTo>
                    <a:pt x="0" y="35569"/>
                  </a:lnTo>
                  <a:cubicBezTo>
                    <a:pt x="0" y="15925"/>
                    <a:pt x="15925" y="0"/>
                    <a:pt x="35569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0004"/>
              <a:ext cx="2923589" cy="36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19"/>
                </a:lnSpc>
              </a:pP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Tiết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kiệm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thời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gian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và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linh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hoạt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trong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việc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Inter Medium"/>
                  <a:cs typeface="Times New Roman" panose="02020603050405020304" pitchFamily="18" charset="0"/>
                  <a:sym typeface="Inter Medium"/>
                </a:rPr>
                <a:t>đọc</a:t>
              </a:r>
              <a:endPara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Inter Medium"/>
                <a:cs typeface="Times New Roman" panose="02020603050405020304" pitchFamily="18" charset="0"/>
                <a:sym typeface="Inter Medium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18908" y="2362134"/>
            <a:ext cx="4368304" cy="6635143"/>
            <a:chOff x="0" y="0"/>
            <a:chExt cx="1150500" cy="174752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0500" cy="1747527"/>
            </a:xfrm>
            <a:custGeom>
              <a:avLst/>
              <a:gdLst/>
              <a:ahLst/>
              <a:cxnLst/>
              <a:rect l="l" t="t" r="r" b="b"/>
              <a:pathLst>
                <a:path w="1150500" h="1747527">
                  <a:moveTo>
                    <a:pt x="1150500" y="873764"/>
                  </a:moveTo>
                  <a:lnTo>
                    <a:pt x="947300" y="1747527"/>
                  </a:lnTo>
                  <a:lnTo>
                    <a:pt x="203200" y="1747527"/>
                  </a:lnTo>
                  <a:lnTo>
                    <a:pt x="0" y="873764"/>
                  </a:lnTo>
                  <a:lnTo>
                    <a:pt x="203200" y="0"/>
                  </a:lnTo>
                  <a:lnTo>
                    <a:pt x="947300" y="0"/>
                  </a:lnTo>
                  <a:lnTo>
                    <a:pt x="1150500" y="873764"/>
                  </a:ln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57150"/>
              <a:ext cx="921900" cy="1804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34139" y="539750"/>
            <a:ext cx="1783356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053652"/>
                </a:solidFill>
                <a:latin typeface="Anton"/>
                <a:ea typeface="Anton"/>
                <a:cs typeface="Arial" panose="020B0604020202020204" pitchFamily="34" charset="0"/>
                <a:sym typeface="Anton"/>
              </a:rPr>
              <a:t>1. Ứng dụng phần mềm Padlet tạo lập cộng đồng </a:t>
            </a:r>
            <a:r>
              <a:rPr lang="en-US" sz="4399" smtClean="0">
                <a:solidFill>
                  <a:srgbClr val="053652"/>
                </a:solidFill>
                <a:latin typeface="Anton"/>
                <a:ea typeface="Anton"/>
                <a:cs typeface="Arial" panose="020B0604020202020204" pitchFamily="34" charset="0"/>
                <a:sym typeface="Anton"/>
              </a:rPr>
              <a:t>đọc </a:t>
            </a:r>
            <a:r>
              <a:rPr lang="en-US" sz="4399">
                <a:solidFill>
                  <a:srgbClr val="053652"/>
                </a:solidFill>
                <a:latin typeface="Anton"/>
                <a:ea typeface="Anton"/>
                <a:cs typeface="Arial" panose="020B0604020202020204" pitchFamily="34" charset="0"/>
                <a:sym typeface="Anton"/>
              </a:rPr>
              <a:t>trực tuyến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46353" y="4575847"/>
            <a:ext cx="2654238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FFFFFF"/>
                </a:solidFill>
                <a:latin typeface="Times New Roman" panose="02020603050405020304" pitchFamily="18" charset="0"/>
                <a:ea typeface="Montaser Arabic Bold"/>
                <a:cs typeface="Times New Roman" panose="02020603050405020304" pitchFamily="18" charset="0"/>
                <a:sym typeface="Montaser Arabic Bold"/>
              </a:rPr>
              <a:t>ƯU ĐIỂM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9602" y="4206589"/>
            <a:ext cx="6614137" cy="4670711"/>
            <a:chOff x="0" y="0"/>
            <a:chExt cx="8818849" cy="6227616"/>
          </a:xfrm>
        </p:grpSpPr>
        <p:sp>
          <p:nvSpPr>
            <p:cNvPr id="3" name="Freeform 3"/>
            <p:cNvSpPr/>
            <p:nvPr/>
          </p:nvSpPr>
          <p:spPr>
            <a:xfrm>
              <a:off x="3435851" y="0"/>
              <a:ext cx="1947148" cy="2051593"/>
            </a:xfrm>
            <a:custGeom>
              <a:avLst/>
              <a:gdLst/>
              <a:ahLst/>
              <a:cxnLst/>
              <a:rect l="l" t="t" r="r" b="b"/>
              <a:pathLst>
                <a:path w="1947148" h="2051593">
                  <a:moveTo>
                    <a:pt x="0" y="0"/>
                  </a:moveTo>
                  <a:lnTo>
                    <a:pt x="1947147" y="0"/>
                  </a:lnTo>
                  <a:lnTo>
                    <a:pt x="1947147" y="2051593"/>
                  </a:lnTo>
                  <a:lnTo>
                    <a:pt x="0" y="2051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23218"/>
              <a:ext cx="8818849" cy="76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07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003D60"/>
                  </a:solidFill>
                  <a:latin typeface="Times New Roman" panose="02020603050405020304" pitchFamily="18" charset="0"/>
                  <a:ea typeface="Now Bold"/>
                  <a:cs typeface="Times New Roman" panose="02020603050405020304" pitchFamily="18" charset="0"/>
                  <a:sym typeface="Now Bold"/>
                </a:rPr>
                <a:t>TỪ TUẦN 2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46131" y="3662810"/>
              <a:ext cx="6187514" cy="25648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ctr">
                <a:lnSpc>
                  <a:spcPts val="5044"/>
                </a:lnSpc>
                <a:spcBef>
                  <a:spcPct val="0"/>
                </a:spcBef>
              </a:pP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Làm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quen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tiến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trình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đọc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mở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rộng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trong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phòng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Tin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học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000" y="4230035"/>
            <a:ext cx="6614137" cy="4190669"/>
            <a:chOff x="0" y="0"/>
            <a:chExt cx="8818849" cy="5587558"/>
          </a:xfrm>
        </p:grpSpPr>
        <p:sp>
          <p:nvSpPr>
            <p:cNvPr id="7" name="Freeform 7"/>
            <p:cNvSpPr/>
            <p:nvPr/>
          </p:nvSpPr>
          <p:spPr>
            <a:xfrm>
              <a:off x="3800229" y="0"/>
              <a:ext cx="1417464" cy="2051593"/>
            </a:xfrm>
            <a:custGeom>
              <a:avLst/>
              <a:gdLst/>
              <a:ahLst/>
              <a:cxnLst/>
              <a:rect l="l" t="t" r="r" b="b"/>
              <a:pathLst>
                <a:path w="1417464" h="2051593">
                  <a:moveTo>
                    <a:pt x="0" y="0"/>
                  </a:moveTo>
                  <a:lnTo>
                    <a:pt x="1417464" y="0"/>
                  </a:lnTo>
                  <a:lnTo>
                    <a:pt x="1417464" y="2051593"/>
                  </a:lnTo>
                  <a:lnTo>
                    <a:pt x="0" y="2051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681851"/>
              <a:ext cx="8818849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07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003D60"/>
                  </a:solidFill>
                  <a:latin typeface="Times New Roman" panose="02020603050405020304" pitchFamily="18" charset="0"/>
                  <a:ea typeface="Now Bold"/>
                  <a:cs typeface="Times New Roman" panose="02020603050405020304" pitchFamily="18" charset="0"/>
                  <a:sym typeface="Now Bold"/>
                </a:rPr>
                <a:t>TỪ TUẦN 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01135" y="3617788"/>
              <a:ext cx="6506990" cy="1969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Hướng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dẫn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học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sinh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làm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quen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8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với</a:t>
              </a:r>
              <a:r>
                <a:rPr lang="en-US" sz="48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Padlet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192717" y="3718561"/>
            <a:ext cx="1869291" cy="2023590"/>
          </a:xfrm>
          <a:custGeom>
            <a:avLst/>
            <a:gdLst/>
            <a:ahLst/>
            <a:cxnLst/>
            <a:rect l="l" t="t" r="r" b="b"/>
            <a:pathLst>
              <a:path w="1869291" h="2023590">
                <a:moveTo>
                  <a:pt x="0" y="0"/>
                </a:moveTo>
                <a:lnTo>
                  <a:pt x="1869291" y="0"/>
                </a:lnTo>
                <a:lnTo>
                  <a:pt x="1869291" y="2023590"/>
                </a:lnTo>
                <a:lnTo>
                  <a:pt x="0" y="2023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921448" y="6070886"/>
            <a:ext cx="661413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TRƯỚC GIỜ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09320" y="6679474"/>
            <a:ext cx="470615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Kiểm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tra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máy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tính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máy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chiếu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mạng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để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tránh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sự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cố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4620341" y="1879534"/>
            <a:ext cx="8663807" cy="1732761"/>
          </a:xfrm>
          <a:custGeom>
            <a:avLst/>
            <a:gdLst/>
            <a:ahLst/>
            <a:cxnLst/>
            <a:rect l="l" t="t" r="r" b="b"/>
            <a:pathLst>
              <a:path w="8663807" h="1732761">
                <a:moveTo>
                  <a:pt x="0" y="0"/>
                </a:moveTo>
                <a:lnTo>
                  <a:pt x="8663807" y="0"/>
                </a:lnTo>
                <a:lnTo>
                  <a:pt x="8663807" y="1732761"/>
                </a:lnTo>
                <a:lnTo>
                  <a:pt x="0" y="17327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620341" y="2383965"/>
            <a:ext cx="926625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9"/>
              </a:lnSpc>
              <a:spcBef>
                <a:spcPct val="0"/>
              </a:spcBef>
            </a:pPr>
            <a:r>
              <a:rPr lang="en-US" sz="5099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MỘT SỐ ĐIỂM LƯU Ý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4139" y="539750"/>
            <a:ext cx="1783356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1.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Ứng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dụng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phần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mềm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Padlet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tạo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lập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cộng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đồng</a:t>
            </a:r>
            <a:r>
              <a:rPr lang="en-US" sz="43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smtClean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endParaRPr lang="en-US" sz="4399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005869"/>
            <a:ext cx="5776434" cy="5388464"/>
          </a:xfrm>
          <a:custGeom>
            <a:avLst/>
            <a:gdLst/>
            <a:ahLst/>
            <a:cxnLst/>
            <a:rect l="l" t="t" r="r" b="b"/>
            <a:pathLst>
              <a:path w="5776434" h="5388464">
                <a:moveTo>
                  <a:pt x="0" y="0"/>
                </a:moveTo>
                <a:lnTo>
                  <a:pt x="5776434" y="0"/>
                </a:lnTo>
                <a:lnTo>
                  <a:pt x="5776434" y="5388465"/>
                </a:lnTo>
                <a:lnTo>
                  <a:pt x="0" y="5388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57900" y="2185670"/>
            <a:ext cx="11605954" cy="6542254"/>
            <a:chOff x="0" y="0"/>
            <a:chExt cx="3056712" cy="1723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56712" cy="1723063"/>
            </a:xfrm>
            <a:custGeom>
              <a:avLst/>
              <a:gdLst/>
              <a:ahLst/>
              <a:cxnLst/>
              <a:rect l="l" t="t" r="r" b="b"/>
              <a:pathLst>
                <a:path w="3056712" h="1723063">
                  <a:moveTo>
                    <a:pt x="30018" y="0"/>
                  </a:moveTo>
                  <a:lnTo>
                    <a:pt x="3026694" y="0"/>
                  </a:lnTo>
                  <a:cubicBezTo>
                    <a:pt x="3043273" y="0"/>
                    <a:pt x="3056712" y="13439"/>
                    <a:pt x="3056712" y="30018"/>
                  </a:cubicBezTo>
                  <a:lnTo>
                    <a:pt x="3056712" y="1693045"/>
                  </a:lnTo>
                  <a:cubicBezTo>
                    <a:pt x="3056712" y="1709623"/>
                    <a:pt x="3043273" y="1723063"/>
                    <a:pt x="3026694" y="1723063"/>
                  </a:cubicBezTo>
                  <a:lnTo>
                    <a:pt x="30018" y="1723063"/>
                  </a:lnTo>
                  <a:cubicBezTo>
                    <a:pt x="13439" y="1723063"/>
                    <a:pt x="0" y="1709623"/>
                    <a:pt x="0" y="1693045"/>
                  </a:cubicBezTo>
                  <a:lnTo>
                    <a:pt x="0" y="30018"/>
                  </a:lnTo>
                  <a:cubicBezTo>
                    <a:pt x="0" y="13439"/>
                    <a:pt x="13439" y="0"/>
                    <a:pt x="30018" y="0"/>
                  </a:cubicBezTo>
                  <a:close/>
                </a:path>
              </a:pathLst>
            </a:custGeom>
            <a:solidFill>
              <a:srgbClr val="DEDFD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3056712" cy="1799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97322" y="2324100"/>
            <a:ext cx="10927110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5"/>
              </a:lnSpc>
            </a:pPr>
            <a:r>
              <a:rPr lang="en-US" sz="4800" b="1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Các</a:t>
            </a:r>
            <a:r>
              <a:rPr lang="en-US" sz="4800" b="1" spc="-10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4800" b="1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bước</a:t>
            </a:r>
            <a:r>
              <a:rPr lang="en-US" sz="4800" b="1" spc="-10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4800" b="1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thực</a:t>
            </a:r>
            <a:r>
              <a:rPr lang="en-US" sz="4800" b="1" spc="-10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4800" b="1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hiện</a:t>
            </a:r>
            <a:r>
              <a:rPr lang="en-US" sz="4800" b="1" spc="-10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4800" b="1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của</a:t>
            </a:r>
            <a:r>
              <a:rPr lang="en-US" sz="4800" b="1" spc="-10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4800" b="1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học</a:t>
            </a:r>
            <a:r>
              <a:rPr lang="en-US" sz="4800" b="1" spc="-10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4800" b="1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sinh</a:t>
            </a:r>
            <a:endParaRPr lang="en-US" sz="4800" b="1" spc="-105" dirty="0">
              <a:solidFill>
                <a:srgbClr val="053652"/>
              </a:solidFill>
              <a:latin typeface="Times New Roman" panose="02020603050405020304" pitchFamily="18" charset="0"/>
              <a:ea typeface="Inter Bold"/>
              <a:cs typeface="Times New Roman" panose="02020603050405020304" pitchFamily="18" charset="0"/>
              <a:sym typeface="Inter Bold"/>
            </a:endParaRPr>
          </a:p>
          <a:p>
            <a:pPr algn="l">
              <a:lnSpc>
                <a:spcPts val="6315"/>
              </a:lnSpc>
            </a:pP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+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Bước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1: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Truy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cập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vào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link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giáo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viên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gửi</a:t>
            </a:r>
            <a:endParaRPr lang="en-US" sz="4800" spc="-105" dirty="0">
              <a:solidFill>
                <a:srgbClr val="053652"/>
              </a:solidFill>
              <a:latin typeface="Times New Roman" panose="02020603050405020304" pitchFamily="18" charset="0"/>
              <a:ea typeface="Inter"/>
              <a:cs typeface="Times New Roman" panose="02020603050405020304" pitchFamily="18" charset="0"/>
              <a:sym typeface="Inter"/>
            </a:endParaRPr>
          </a:p>
          <a:p>
            <a:pPr algn="l">
              <a:lnSpc>
                <a:spcPts val="6315"/>
              </a:lnSpc>
            </a:pP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+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Bước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2: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Chọn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đến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thư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mục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có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tên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mình</a:t>
            </a:r>
            <a:endParaRPr lang="en-US" sz="4800" spc="-105" dirty="0">
              <a:solidFill>
                <a:srgbClr val="053652"/>
              </a:solidFill>
              <a:latin typeface="Times New Roman" panose="02020603050405020304" pitchFamily="18" charset="0"/>
              <a:ea typeface="Inter"/>
              <a:cs typeface="Times New Roman" panose="02020603050405020304" pitchFamily="18" charset="0"/>
              <a:sym typeface="Inter"/>
            </a:endParaRPr>
          </a:p>
          <a:p>
            <a:pPr algn="just">
              <a:lnSpc>
                <a:spcPts val="6315"/>
              </a:lnSpc>
            </a:pP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+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Bước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3: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Ấn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dấu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+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dưới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họ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và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tên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của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mình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và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thêm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nội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dung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theo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yêu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cầu</a:t>
            </a:r>
            <a:endParaRPr lang="en-US" sz="4800" spc="-105" dirty="0">
              <a:solidFill>
                <a:srgbClr val="053652"/>
              </a:solidFill>
              <a:latin typeface="Times New Roman" panose="02020603050405020304" pitchFamily="18" charset="0"/>
              <a:ea typeface="Inter"/>
              <a:cs typeface="Times New Roman" panose="02020603050405020304" pitchFamily="18" charset="0"/>
              <a:sym typeface="Inter"/>
            </a:endParaRPr>
          </a:p>
          <a:p>
            <a:pPr algn="l">
              <a:lnSpc>
                <a:spcPts val="6315"/>
              </a:lnSpc>
            </a:pP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+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Bước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4: Sau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khi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gõ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xong</a:t>
            </a:r>
            <a:r>
              <a:rPr lang="en-US" sz="4800" spc="-105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smtClean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nội dung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mình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muốn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chia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sẻ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,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học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sinh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ấn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vào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Xuất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4800" spc="-105" dirty="0" err="1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bản</a:t>
            </a:r>
            <a:r>
              <a:rPr lang="en-US" sz="4800" spc="-105" dirty="0">
                <a:solidFill>
                  <a:srgbClr val="053652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sym typeface="Inter"/>
              </a:rPr>
              <a:t>.</a:t>
            </a:r>
          </a:p>
          <a:p>
            <a:pPr algn="ctr">
              <a:lnSpc>
                <a:spcPts val="6315"/>
              </a:lnSpc>
              <a:spcBef>
                <a:spcPct val="0"/>
              </a:spcBef>
            </a:pPr>
            <a:endParaRPr lang="en-US" sz="4800" spc="-105" dirty="0">
              <a:solidFill>
                <a:srgbClr val="053652"/>
              </a:solidFill>
              <a:latin typeface="Times New Roman" panose="02020603050405020304" pitchFamily="18" charset="0"/>
              <a:ea typeface="Inter"/>
              <a:cs typeface="Times New Roman" panose="02020603050405020304" pitchFamily="18" charset="0"/>
              <a:sym typeface="Int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5089" y="539750"/>
            <a:ext cx="1783356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1.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Ứng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dụng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phần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mềm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Padlet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tạo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lập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cộng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đồng</a:t>
            </a:r>
            <a:r>
              <a:rPr lang="en-US" sz="43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smtClean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endParaRPr lang="en-US" sz="4399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" name="Freeform 8"/>
          <p:cNvSpPr/>
          <p:nvPr/>
        </p:nvSpPr>
        <p:spPr>
          <a:xfrm rot="3863633">
            <a:off x="10708082" y="972842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8" y="0"/>
                </a:lnTo>
                <a:lnTo>
                  <a:pt x="7095948" y="17907753"/>
                </a:lnTo>
                <a:lnTo>
                  <a:pt x="0" y="17907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2320" y="1872373"/>
            <a:ext cx="15646980" cy="6542254"/>
            <a:chOff x="0" y="0"/>
            <a:chExt cx="4121015" cy="17230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21016" cy="1723063"/>
            </a:xfrm>
            <a:custGeom>
              <a:avLst/>
              <a:gdLst/>
              <a:ahLst/>
              <a:cxnLst/>
              <a:rect l="l" t="t" r="r" b="b"/>
              <a:pathLst>
                <a:path w="4121016" h="1723063">
                  <a:moveTo>
                    <a:pt x="22265" y="0"/>
                  </a:moveTo>
                  <a:lnTo>
                    <a:pt x="4098750" y="0"/>
                  </a:lnTo>
                  <a:cubicBezTo>
                    <a:pt x="4111047" y="0"/>
                    <a:pt x="4121016" y="9969"/>
                    <a:pt x="4121016" y="22265"/>
                  </a:cubicBezTo>
                  <a:lnTo>
                    <a:pt x="4121016" y="1700798"/>
                  </a:lnTo>
                  <a:cubicBezTo>
                    <a:pt x="4121016" y="1713094"/>
                    <a:pt x="4111047" y="1723063"/>
                    <a:pt x="4098750" y="1723063"/>
                  </a:cubicBezTo>
                  <a:lnTo>
                    <a:pt x="22265" y="1723063"/>
                  </a:lnTo>
                  <a:cubicBezTo>
                    <a:pt x="16360" y="1723063"/>
                    <a:pt x="10697" y="1720717"/>
                    <a:pt x="6521" y="1716542"/>
                  </a:cubicBezTo>
                  <a:cubicBezTo>
                    <a:pt x="2346" y="1712366"/>
                    <a:pt x="0" y="1706703"/>
                    <a:pt x="0" y="1700798"/>
                  </a:cubicBezTo>
                  <a:lnTo>
                    <a:pt x="0" y="22265"/>
                  </a:lnTo>
                  <a:cubicBezTo>
                    <a:pt x="0" y="9969"/>
                    <a:pt x="9969" y="0"/>
                    <a:pt x="22265" y="0"/>
                  </a:cubicBezTo>
                  <a:close/>
                </a:path>
              </a:pathLst>
            </a:custGeom>
            <a:solidFill>
              <a:srgbClr val="DEDFD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121015" cy="1799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15864" y="3263129"/>
            <a:ext cx="14032014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Học</a:t>
            </a:r>
            <a:r>
              <a:rPr lang="en-US" sz="66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6600" spc="-115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sinh</a:t>
            </a:r>
            <a:r>
              <a:rPr lang="en-US" sz="6600" spc="-115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6600" spc="-115" smtClean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sẽ</a:t>
            </a:r>
            <a:r>
              <a:rPr lang="en-US" sz="6600" spc="-115" smtClean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66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được</a:t>
            </a:r>
            <a:r>
              <a:rPr lang="en-US" sz="66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66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đọc</a:t>
            </a:r>
            <a:r>
              <a:rPr lang="en-US" sz="66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66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và</a:t>
            </a:r>
            <a:r>
              <a:rPr lang="en-US" sz="66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66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tìm</a:t>
            </a:r>
            <a:r>
              <a:rPr lang="en-US" sz="66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66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hiểu</a:t>
            </a:r>
            <a:r>
              <a:rPr lang="en-US" sz="66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66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nhiều</a:t>
            </a:r>
            <a:r>
              <a:rPr lang="en-US" sz="66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6600" spc="-115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câu</a:t>
            </a:r>
            <a:r>
              <a:rPr lang="en-US" sz="6600" spc="-115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6600" spc="-115" smtClean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chuyện, bài thơ, tin tức </a:t>
            </a:r>
            <a:r>
              <a:rPr lang="en-US" sz="66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khác</a:t>
            </a:r>
            <a:r>
              <a:rPr lang="en-US" sz="66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66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nhau</a:t>
            </a:r>
            <a:r>
              <a:rPr lang="en-US" sz="66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 rot="3863633">
            <a:off x="11197271" y="409960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8" y="0"/>
                </a:lnTo>
                <a:lnTo>
                  <a:pt x="7095948" y="17907753"/>
                </a:lnTo>
                <a:lnTo>
                  <a:pt x="0" y="17907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5089" y="539750"/>
            <a:ext cx="1783356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1.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Ứng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dụng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phần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mềm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Padlet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tạo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lập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cộng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đồng</a:t>
            </a:r>
            <a:r>
              <a:rPr lang="en-US" sz="43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smtClean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endParaRPr lang="en-US" sz="4399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863633">
            <a:off x="11197271" y="409960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8" y="0"/>
                </a:lnTo>
                <a:lnTo>
                  <a:pt x="7095948" y="17907753"/>
                </a:lnTo>
                <a:lnTo>
                  <a:pt x="0" y="17907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97109" y="1533819"/>
            <a:ext cx="15093783" cy="8490253"/>
          </a:xfrm>
          <a:custGeom>
            <a:avLst/>
            <a:gdLst/>
            <a:ahLst/>
            <a:cxnLst/>
            <a:rect l="l" t="t" r="r" b="b"/>
            <a:pathLst>
              <a:path w="15093783" h="8490253">
                <a:moveTo>
                  <a:pt x="0" y="0"/>
                </a:moveTo>
                <a:lnTo>
                  <a:pt x="15093782" y="0"/>
                </a:lnTo>
                <a:lnTo>
                  <a:pt x="15093782" y="8490253"/>
                </a:lnTo>
                <a:lnTo>
                  <a:pt x="0" y="8490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5089" y="539750"/>
            <a:ext cx="1783356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1.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Ứng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dụng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phần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mềm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Padlet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tạo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lập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cộng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đồng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</a:t>
            </a:r>
            <a:r>
              <a:rPr lang="en-US" sz="43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smtClean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endParaRPr lang="en-US" sz="4399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863633">
            <a:off x="11197271" y="409960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8" y="0"/>
                </a:lnTo>
                <a:lnTo>
                  <a:pt x="7095948" y="17907753"/>
                </a:lnTo>
                <a:lnTo>
                  <a:pt x="0" y="17907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68522" y="1778231"/>
            <a:ext cx="14262078" cy="8242069"/>
          </a:xfrm>
          <a:custGeom>
            <a:avLst/>
            <a:gdLst/>
            <a:ahLst/>
            <a:cxnLst/>
            <a:rect l="l" t="t" r="r" b="b"/>
            <a:pathLst>
              <a:path w="15126700" h="8508769">
                <a:moveTo>
                  <a:pt x="0" y="0"/>
                </a:moveTo>
                <a:lnTo>
                  <a:pt x="15126700" y="0"/>
                </a:lnTo>
                <a:lnTo>
                  <a:pt x="15126700" y="8508769"/>
                </a:lnTo>
                <a:lnTo>
                  <a:pt x="0" y="850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5089" y="539750"/>
            <a:ext cx="1783356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1.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Ứng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dụng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phần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mềm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Padlet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tạo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lập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cộng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đồng</a:t>
            </a:r>
            <a:r>
              <a:rPr lang="en-US" sz="43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smtClean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endParaRPr lang="en-US" sz="4399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089" y="2185670"/>
            <a:ext cx="17215711" cy="6542254"/>
            <a:chOff x="0" y="0"/>
            <a:chExt cx="4121015" cy="17230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21016" cy="1723063"/>
            </a:xfrm>
            <a:custGeom>
              <a:avLst/>
              <a:gdLst/>
              <a:ahLst/>
              <a:cxnLst/>
              <a:rect l="l" t="t" r="r" b="b"/>
              <a:pathLst>
                <a:path w="4121016" h="1723063">
                  <a:moveTo>
                    <a:pt x="22265" y="0"/>
                  </a:moveTo>
                  <a:lnTo>
                    <a:pt x="4098750" y="0"/>
                  </a:lnTo>
                  <a:cubicBezTo>
                    <a:pt x="4111047" y="0"/>
                    <a:pt x="4121016" y="9969"/>
                    <a:pt x="4121016" y="22265"/>
                  </a:cubicBezTo>
                  <a:lnTo>
                    <a:pt x="4121016" y="1700798"/>
                  </a:lnTo>
                  <a:cubicBezTo>
                    <a:pt x="4121016" y="1713094"/>
                    <a:pt x="4111047" y="1723063"/>
                    <a:pt x="4098750" y="1723063"/>
                  </a:cubicBezTo>
                  <a:lnTo>
                    <a:pt x="22265" y="1723063"/>
                  </a:lnTo>
                  <a:cubicBezTo>
                    <a:pt x="16360" y="1723063"/>
                    <a:pt x="10697" y="1720717"/>
                    <a:pt x="6521" y="1716542"/>
                  </a:cubicBezTo>
                  <a:cubicBezTo>
                    <a:pt x="2346" y="1712366"/>
                    <a:pt x="0" y="1706703"/>
                    <a:pt x="0" y="1700798"/>
                  </a:cubicBezTo>
                  <a:lnTo>
                    <a:pt x="0" y="22265"/>
                  </a:lnTo>
                  <a:cubicBezTo>
                    <a:pt x="0" y="9969"/>
                    <a:pt x="9969" y="0"/>
                    <a:pt x="22265" y="0"/>
                  </a:cubicBezTo>
                  <a:close/>
                </a:path>
              </a:pathLst>
            </a:custGeom>
            <a:solidFill>
              <a:srgbClr val="DEDFD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121015" cy="1799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90599" y="2817697"/>
            <a:ext cx="1630680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Học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sinh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sẽ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được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đọc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và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tìm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hiểu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nhiều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câu</a:t>
            </a:r>
            <a:r>
              <a:rPr lang="en-US" sz="5400" spc="-115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smtClean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chuyện, bài thơ, tin tức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khác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nhau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 rot="3863633">
            <a:off x="11197271" y="409960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8" y="0"/>
                </a:lnTo>
                <a:lnTo>
                  <a:pt x="7095948" y="17907753"/>
                </a:lnTo>
                <a:lnTo>
                  <a:pt x="0" y="17907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5089" y="539750"/>
            <a:ext cx="1783356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1.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Ứng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dụng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phần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mềm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Padlet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tạo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lập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cộng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đồng</a:t>
            </a:r>
            <a:r>
              <a:rPr lang="en-US" sz="43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smtClean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endParaRPr lang="en-US" sz="4399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6143" y="5772809"/>
            <a:ext cx="1721571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Giúp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các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em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nâng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cao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khả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năng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sử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dụng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công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nghệ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5400" spc="-115" dirty="0" err="1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thông</a:t>
            </a:r>
            <a:r>
              <a:rPr lang="en-US" sz="5400" spc="-115" dirty="0">
                <a:solidFill>
                  <a:srgbClr val="053652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tin.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47268">
            <a:off x="9682215" y="843428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8" y="0"/>
                </a:lnTo>
                <a:lnTo>
                  <a:pt x="7095948" y="17907754"/>
                </a:lnTo>
                <a:lnTo>
                  <a:pt x="0" y="1790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5520690" y="-7866090"/>
            <a:ext cx="7246620" cy="18288000"/>
          </a:xfrm>
          <a:custGeom>
            <a:avLst/>
            <a:gdLst/>
            <a:ahLst/>
            <a:cxnLst/>
            <a:rect l="l" t="t" r="r" b="b"/>
            <a:pathLst>
              <a:path w="7246620" h="18288000">
                <a:moveTo>
                  <a:pt x="0" y="0"/>
                </a:moveTo>
                <a:lnTo>
                  <a:pt x="7246620" y="0"/>
                </a:lnTo>
                <a:lnTo>
                  <a:pt x="724662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782669" y="1277910"/>
            <a:ext cx="8505331" cy="8315897"/>
          </a:xfrm>
          <a:custGeom>
            <a:avLst/>
            <a:gdLst/>
            <a:ahLst/>
            <a:cxnLst/>
            <a:rect l="l" t="t" r="r" b="b"/>
            <a:pathLst>
              <a:path w="8505331" h="8315897">
                <a:moveTo>
                  <a:pt x="0" y="0"/>
                </a:moveTo>
                <a:lnTo>
                  <a:pt x="8505331" y="0"/>
                </a:lnTo>
                <a:lnTo>
                  <a:pt x="8505331" y="8315896"/>
                </a:lnTo>
                <a:lnTo>
                  <a:pt x="0" y="8315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4147186"/>
            <a:ext cx="9621606" cy="1948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68"/>
              </a:lnSpc>
            </a:pPr>
            <a:r>
              <a:rPr lang="en-US" sz="480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2. Xây dựng trò chơi đọc hiểu trực tuyến qua phần mềm Quizizz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84432" y="4651958"/>
            <a:ext cx="2209800" cy="10668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Đọc</a:t>
            </a:r>
            <a:endParaRPr lang="en-US" sz="4400"/>
          </a:p>
        </p:txBody>
      </p:sp>
      <p:sp>
        <p:nvSpPr>
          <p:cNvPr id="4" name="Rounded Rectangle 3"/>
          <p:cNvSpPr/>
          <p:nvPr/>
        </p:nvSpPr>
        <p:spPr>
          <a:xfrm>
            <a:off x="5753100" y="4690058"/>
            <a:ext cx="2209800" cy="10668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Viết</a:t>
            </a:r>
            <a:endParaRPr lang="en-US" sz="4400"/>
          </a:p>
        </p:txBody>
      </p:sp>
      <p:sp>
        <p:nvSpPr>
          <p:cNvPr id="5" name="Rounded Rectangle 4"/>
          <p:cNvSpPr/>
          <p:nvPr/>
        </p:nvSpPr>
        <p:spPr>
          <a:xfrm>
            <a:off x="14097000" y="4655803"/>
            <a:ext cx="2209800" cy="10668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Nghe</a:t>
            </a:r>
            <a:endParaRPr lang="en-US" sz="4400"/>
          </a:p>
        </p:txBody>
      </p:sp>
      <p:sp>
        <p:nvSpPr>
          <p:cNvPr id="6" name="Rounded Rectangle 5"/>
          <p:cNvSpPr/>
          <p:nvPr/>
        </p:nvSpPr>
        <p:spPr>
          <a:xfrm>
            <a:off x="10096500" y="4690058"/>
            <a:ext cx="2209800" cy="10668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Nói</a:t>
            </a:r>
            <a:endParaRPr lang="en-US" sz="4400"/>
          </a:p>
        </p:txBody>
      </p:sp>
      <p:grpSp>
        <p:nvGrpSpPr>
          <p:cNvPr id="7" name="Group 14"/>
          <p:cNvGrpSpPr/>
          <p:nvPr/>
        </p:nvGrpSpPr>
        <p:grpSpPr>
          <a:xfrm>
            <a:off x="-203346" y="645422"/>
            <a:ext cx="7328356" cy="1423425"/>
            <a:chOff x="0" y="0"/>
            <a:chExt cx="1930102" cy="374894"/>
          </a:xfrm>
        </p:grpSpPr>
        <p:sp>
          <p:nvSpPr>
            <p:cNvPr id="8" name="Freeform 15"/>
            <p:cNvSpPr/>
            <p:nvPr/>
          </p:nvSpPr>
          <p:spPr>
            <a:xfrm>
              <a:off x="0" y="0"/>
              <a:ext cx="1930102" cy="374894"/>
            </a:xfrm>
            <a:custGeom>
              <a:avLst/>
              <a:gdLst/>
              <a:ahLst/>
              <a:cxnLst/>
              <a:rect l="l" t="t" r="r" b="b"/>
              <a:pathLst>
                <a:path w="1930102" h="374894">
                  <a:moveTo>
                    <a:pt x="0" y="0"/>
                  </a:moveTo>
                  <a:lnTo>
                    <a:pt x="1930102" y="0"/>
                  </a:lnTo>
                  <a:lnTo>
                    <a:pt x="1930102" y="374894"/>
                  </a:lnTo>
                  <a:lnTo>
                    <a:pt x="0" y="374894"/>
                  </a:ln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6"/>
            <p:cNvSpPr txBox="1"/>
            <p:nvPr/>
          </p:nvSpPr>
          <p:spPr>
            <a:xfrm>
              <a:off x="0" y="-38100"/>
              <a:ext cx="1930102" cy="412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20"/>
          <p:cNvSpPr txBox="1"/>
          <p:nvPr/>
        </p:nvSpPr>
        <p:spPr>
          <a:xfrm>
            <a:off x="1143000" y="943068"/>
            <a:ext cx="5702464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099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LÍ DO CHỌN BIỆN PHÁP</a:t>
            </a:r>
            <a:endParaRPr lang="en-US" sz="5099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53000" y="2604127"/>
            <a:ext cx="8229600" cy="11430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Yêu cầu cầu đạt của môn Tiếng Việt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15200" y="6631279"/>
            <a:ext cx="3505200" cy="11430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Phần Đọc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848100" y="8648700"/>
            <a:ext cx="2209800" cy="10668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Đọc</a:t>
            </a:r>
            <a:endParaRPr lang="en-US" sz="4400"/>
          </a:p>
        </p:txBody>
      </p:sp>
      <p:sp>
        <p:nvSpPr>
          <p:cNvPr id="14" name="Rounded Rectangle 13"/>
          <p:cNvSpPr/>
          <p:nvPr/>
        </p:nvSpPr>
        <p:spPr>
          <a:xfrm>
            <a:off x="12077700" y="8648700"/>
            <a:ext cx="2209800" cy="10668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Nghe</a:t>
            </a:r>
            <a:endParaRPr lang="en-US" sz="4400"/>
          </a:p>
        </p:txBody>
      </p:sp>
      <p:sp>
        <p:nvSpPr>
          <p:cNvPr id="15" name="Rounded Rectangle 14"/>
          <p:cNvSpPr/>
          <p:nvPr/>
        </p:nvSpPr>
        <p:spPr>
          <a:xfrm>
            <a:off x="7962900" y="8648700"/>
            <a:ext cx="2209800" cy="10668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Nói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838227">
            <a:off x="9705736" y="1017665"/>
            <a:ext cx="7246620" cy="18288000"/>
          </a:xfrm>
          <a:custGeom>
            <a:avLst/>
            <a:gdLst/>
            <a:ahLst/>
            <a:cxnLst/>
            <a:rect l="l" t="t" r="r" b="b"/>
            <a:pathLst>
              <a:path w="7246620" h="18288000">
                <a:moveTo>
                  <a:pt x="0" y="0"/>
                </a:moveTo>
                <a:lnTo>
                  <a:pt x="7246620" y="0"/>
                </a:lnTo>
                <a:lnTo>
                  <a:pt x="724662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47211" y="3124284"/>
            <a:ext cx="4049644" cy="6123448"/>
            <a:chOff x="0" y="0"/>
            <a:chExt cx="5399525" cy="816459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5221032"/>
              <a:ext cx="5399525" cy="2943565"/>
              <a:chOff x="0" y="0"/>
              <a:chExt cx="1352443" cy="7372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2443" cy="737288"/>
              </a:xfrm>
              <a:custGeom>
                <a:avLst/>
                <a:gdLst/>
                <a:ahLst/>
                <a:cxnLst/>
                <a:rect l="l" t="t" r="r" b="b"/>
                <a:pathLst>
                  <a:path w="1352443" h="737288">
                    <a:moveTo>
                      <a:pt x="108181" y="0"/>
                    </a:moveTo>
                    <a:lnTo>
                      <a:pt x="1244262" y="0"/>
                    </a:lnTo>
                    <a:cubicBezTo>
                      <a:pt x="1272953" y="0"/>
                      <a:pt x="1300469" y="11398"/>
                      <a:pt x="1320757" y="31685"/>
                    </a:cubicBezTo>
                    <a:cubicBezTo>
                      <a:pt x="1341045" y="51973"/>
                      <a:pt x="1352443" y="79490"/>
                      <a:pt x="1352443" y="108181"/>
                    </a:cubicBezTo>
                    <a:lnTo>
                      <a:pt x="1352443" y="629107"/>
                    </a:lnTo>
                    <a:cubicBezTo>
                      <a:pt x="1352443" y="657798"/>
                      <a:pt x="1341045" y="685314"/>
                      <a:pt x="1320757" y="705602"/>
                    </a:cubicBezTo>
                    <a:cubicBezTo>
                      <a:pt x="1300469" y="725890"/>
                      <a:pt x="1272953" y="737288"/>
                      <a:pt x="1244262" y="737288"/>
                    </a:cubicBezTo>
                    <a:lnTo>
                      <a:pt x="108181" y="737288"/>
                    </a:lnTo>
                    <a:cubicBezTo>
                      <a:pt x="48434" y="737288"/>
                      <a:pt x="0" y="688853"/>
                      <a:pt x="0" y="629107"/>
                    </a:cubicBezTo>
                    <a:lnTo>
                      <a:pt x="0" y="108181"/>
                    </a:lnTo>
                    <a:cubicBezTo>
                      <a:pt x="0" y="79490"/>
                      <a:pt x="11398" y="51973"/>
                      <a:pt x="31685" y="31685"/>
                    </a:cubicBezTo>
                    <a:cubicBezTo>
                      <a:pt x="51973" y="11398"/>
                      <a:pt x="79490" y="0"/>
                      <a:pt x="108181" y="0"/>
                    </a:cubicBezTo>
                    <a:close/>
                  </a:path>
                </a:pathLst>
              </a:custGeom>
              <a:solidFill>
                <a:srgbClr val="033654"/>
              </a:solidFill>
            </p:spPr>
            <p:txBody>
              <a:bodyPr/>
              <a:lstStyle/>
              <a:p>
                <a:endParaRPr lang="en-US" sz="400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52443" cy="775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40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584" y="1162696"/>
              <a:ext cx="4919297" cy="6748512"/>
              <a:chOff x="0" y="0"/>
              <a:chExt cx="1232158" cy="169032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2158" cy="1690329"/>
              </a:xfrm>
              <a:custGeom>
                <a:avLst/>
                <a:gdLst/>
                <a:ahLst/>
                <a:cxnLst/>
                <a:rect l="l" t="t" r="r" b="b"/>
                <a:pathLst>
                  <a:path w="1232158" h="1690329">
                    <a:moveTo>
                      <a:pt x="118742" y="0"/>
                    </a:moveTo>
                    <a:lnTo>
                      <a:pt x="1113416" y="0"/>
                    </a:lnTo>
                    <a:cubicBezTo>
                      <a:pt x="1144908" y="0"/>
                      <a:pt x="1175111" y="12510"/>
                      <a:pt x="1197379" y="34779"/>
                    </a:cubicBezTo>
                    <a:cubicBezTo>
                      <a:pt x="1219647" y="57047"/>
                      <a:pt x="1232158" y="87249"/>
                      <a:pt x="1232158" y="118742"/>
                    </a:cubicBezTo>
                    <a:lnTo>
                      <a:pt x="1232158" y="1571588"/>
                    </a:lnTo>
                    <a:cubicBezTo>
                      <a:pt x="1232158" y="1603080"/>
                      <a:pt x="1219647" y="1633282"/>
                      <a:pt x="1197379" y="1655551"/>
                    </a:cubicBezTo>
                    <a:cubicBezTo>
                      <a:pt x="1175111" y="1677819"/>
                      <a:pt x="1144908" y="1690329"/>
                      <a:pt x="1113416" y="1690329"/>
                    </a:cubicBezTo>
                    <a:lnTo>
                      <a:pt x="118742" y="1690329"/>
                    </a:lnTo>
                    <a:cubicBezTo>
                      <a:pt x="53162" y="1690329"/>
                      <a:pt x="0" y="1637167"/>
                      <a:pt x="0" y="1571588"/>
                    </a:cubicBezTo>
                    <a:lnTo>
                      <a:pt x="0" y="118742"/>
                    </a:lnTo>
                    <a:cubicBezTo>
                      <a:pt x="0" y="87249"/>
                      <a:pt x="12510" y="57047"/>
                      <a:pt x="34779" y="34779"/>
                    </a:cubicBezTo>
                    <a:cubicBezTo>
                      <a:pt x="57047" y="12510"/>
                      <a:pt x="87249" y="0"/>
                      <a:pt x="118742" y="0"/>
                    </a:cubicBezTo>
                    <a:close/>
                  </a:path>
                </a:pathLst>
              </a:custGeom>
              <a:solidFill>
                <a:srgbClr val="E8ECEC"/>
              </a:solidFill>
            </p:spPr>
            <p:txBody>
              <a:bodyPr/>
              <a:lstStyle/>
              <a:p>
                <a:endParaRPr lang="en-US" sz="40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232158" cy="1728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400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430796" y="0"/>
              <a:ext cx="2325391" cy="2325391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3D60"/>
              </a:solidFill>
            </p:spPr>
            <p:txBody>
              <a:bodyPr/>
              <a:lstStyle/>
              <a:p>
                <a:endParaRPr lang="en-US" sz="400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4000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63203" y="794416"/>
              <a:ext cx="1473119" cy="736560"/>
            </a:xfrm>
            <a:custGeom>
              <a:avLst/>
              <a:gdLst/>
              <a:ahLst/>
              <a:cxnLst/>
              <a:rect l="l" t="t" r="r" b="b"/>
              <a:pathLst>
                <a:path w="1473119" h="736560">
                  <a:moveTo>
                    <a:pt x="0" y="0"/>
                  </a:moveTo>
                  <a:lnTo>
                    <a:pt x="1473119" y="0"/>
                  </a:lnTo>
                  <a:lnTo>
                    <a:pt x="1473119" y="736559"/>
                  </a:lnTo>
                  <a:lnTo>
                    <a:pt x="0" y="736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87445" y="2369512"/>
              <a:ext cx="4250414" cy="4924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Tạo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không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khí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học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tập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tích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cực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thúc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đẩy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sự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tham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gia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học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sinh</a:t>
              </a: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49355" y="7040057"/>
            <a:ext cx="4157516" cy="2207674"/>
            <a:chOff x="0" y="0"/>
            <a:chExt cx="1388468" cy="73728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88468" cy="737288"/>
            </a:xfrm>
            <a:custGeom>
              <a:avLst/>
              <a:gdLst/>
              <a:ahLst/>
              <a:cxnLst/>
              <a:rect l="l" t="t" r="r" b="b"/>
              <a:pathLst>
                <a:path w="1388468" h="737288">
                  <a:moveTo>
                    <a:pt x="94970" y="0"/>
                  </a:moveTo>
                  <a:lnTo>
                    <a:pt x="1293499" y="0"/>
                  </a:lnTo>
                  <a:cubicBezTo>
                    <a:pt x="1345949" y="0"/>
                    <a:pt x="1388468" y="42519"/>
                    <a:pt x="1388468" y="94970"/>
                  </a:cubicBezTo>
                  <a:lnTo>
                    <a:pt x="1388468" y="642318"/>
                  </a:lnTo>
                  <a:cubicBezTo>
                    <a:pt x="1388468" y="694768"/>
                    <a:pt x="1345949" y="737288"/>
                    <a:pt x="1293499" y="737288"/>
                  </a:cubicBezTo>
                  <a:lnTo>
                    <a:pt x="94970" y="737288"/>
                  </a:lnTo>
                  <a:cubicBezTo>
                    <a:pt x="42519" y="737288"/>
                    <a:pt x="0" y="694768"/>
                    <a:pt x="0" y="642318"/>
                  </a:cubicBezTo>
                  <a:lnTo>
                    <a:pt x="0" y="94970"/>
                  </a:lnTo>
                  <a:cubicBezTo>
                    <a:pt x="0" y="42519"/>
                    <a:pt x="42519" y="0"/>
                    <a:pt x="94970" y="0"/>
                  </a:cubicBez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388468" cy="775388"/>
            </a:xfrm>
            <a:prstGeom prst="rect">
              <a:avLst/>
            </a:prstGeom>
          </p:spPr>
          <p:txBody>
            <a:bodyPr lIns="56365" tIns="56365" rIns="56365" bIns="5636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42652" y="4038280"/>
            <a:ext cx="3813196" cy="5061384"/>
            <a:chOff x="0" y="0"/>
            <a:chExt cx="1273477" cy="169032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73477" cy="1690329"/>
            </a:xfrm>
            <a:custGeom>
              <a:avLst/>
              <a:gdLst/>
              <a:ahLst/>
              <a:cxnLst/>
              <a:rect l="l" t="t" r="r" b="b"/>
              <a:pathLst>
                <a:path w="1273477" h="1690329">
                  <a:moveTo>
                    <a:pt x="103545" y="0"/>
                  </a:moveTo>
                  <a:lnTo>
                    <a:pt x="1169932" y="0"/>
                  </a:lnTo>
                  <a:cubicBezTo>
                    <a:pt x="1227119" y="0"/>
                    <a:pt x="1273477" y="46359"/>
                    <a:pt x="1273477" y="103545"/>
                  </a:cubicBezTo>
                  <a:lnTo>
                    <a:pt x="1273477" y="1586784"/>
                  </a:lnTo>
                  <a:cubicBezTo>
                    <a:pt x="1273477" y="1614246"/>
                    <a:pt x="1262568" y="1640583"/>
                    <a:pt x="1243150" y="1660002"/>
                  </a:cubicBezTo>
                  <a:cubicBezTo>
                    <a:pt x="1223731" y="1679420"/>
                    <a:pt x="1197394" y="1690329"/>
                    <a:pt x="1169932" y="1690329"/>
                  </a:cubicBezTo>
                  <a:lnTo>
                    <a:pt x="103545" y="1690329"/>
                  </a:lnTo>
                  <a:cubicBezTo>
                    <a:pt x="46359" y="1690329"/>
                    <a:pt x="0" y="1643971"/>
                    <a:pt x="0" y="1586784"/>
                  </a:cubicBezTo>
                  <a:lnTo>
                    <a:pt x="0" y="103545"/>
                  </a:lnTo>
                  <a:cubicBezTo>
                    <a:pt x="0" y="76083"/>
                    <a:pt x="10909" y="49746"/>
                    <a:pt x="30328" y="30328"/>
                  </a:cubicBezTo>
                  <a:cubicBezTo>
                    <a:pt x="49746" y="10909"/>
                    <a:pt x="76083" y="0"/>
                    <a:pt x="103545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273477" cy="1728429"/>
            </a:xfrm>
            <a:prstGeom prst="rect">
              <a:avLst/>
            </a:prstGeom>
          </p:spPr>
          <p:txBody>
            <a:bodyPr lIns="56365" tIns="56365" rIns="56365" bIns="5636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932347" y="3166258"/>
            <a:ext cx="1744043" cy="174404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6365" tIns="56365" rIns="56365" bIns="5636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8398395" y="3544865"/>
            <a:ext cx="838806" cy="986831"/>
          </a:xfrm>
          <a:custGeom>
            <a:avLst/>
            <a:gdLst/>
            <a:ahLst/>
            <a:cxnLst/>
            <a:rect l="l" t="t" r="r" b="b"/>
            <a:pathLst>
              <a:path w="838806" h="986831">
                <a:moveTo>
                  <a:pt x="0" y="0"/>
                </a:moveTo>
                <a:lnTo>
                  <a:pt x="838806" y="0"/>
                </a:lnTo>
                <a:lnTo>
                  <a:pt x="838806" y="986830"/>
                </a:lnTo>
                <a:lnTo>
                  <a:pt x="0" y="98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7325308" y="5285142"/>
            <a:ext cx="2993411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mềm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dễ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giàu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tác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11759819" y="7092900"/>
            <a:ext cx="4039560" cy="2165400"/>
            <a:chOff x="0" y="0"/>
            <a:chExt cx="1349075" cy="72317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49075" cy="723170"/>
            </a:xfrm>
            <a:custGeom>
              <a:avLst/>
              <a:gdLst/>
              <a:ahLst/>
              <a:cxnLst/>
              <a:rect l="l" t="t" r="r" b="b"/>
              <a:pathLst>
                <a:path w="1349075" h="723170">
                  <a:moveTo>
                    <a:pt x="97743" y="0"/>
                  </a:moveTo>
                  <a:lnTo>
                    <a:pt x="1251332" y="0"/>
                  </a:lnTo>
                  <a:cubicBezTo>
                    <a:pt x="1305314" y="0"/>
                    <a:pt x="1349075" y="43761"/>
                    <a:pt x="1349075" y="97743"/>
                  </a:cubicBezTo>
                  <a:lnTo>
                    <a:pt x="1349075" y="625427"/>
                  </a:lnTo>
                  <a:cubicBezTo>
                    <a:pt x="1349075" y="679409"/>
                    <a:pt x="1305314" y="723170"/>
                    <a:pt x="1251332" y="723170"/>
                  </a:cubicBezTo>
                  <a:lnTo>
                    <a:pt x="97743" y="723170"/>
                  </a:lnTo>
                  <a:cubicBezTo>
                    <a:pt x="71820" y="723170"/>
                    <a:pt x="46959" y="712872"/>
                    <a:pt x="28628" y="694541"/>
                  </a:cubicBezTo>
                  <a:cubicBezTo>
                    <a:pt x="10298" y="676211"/>
                    <a:pt x="0" y="651350"/>
                    <a:pt x="0" y="625427"/>
                  </a:cubicBezTo>
                  <a:lnTo>
                    <a:pt x="0" y="97743"/>
                  </a:lnTo>
                  <a:cubicBezTo>
                    <a:pt x="0" y="43761"/>
                    <a:pt x="43761" y="0"/>
                    <a:pt x="97743" y="0"/>
                  </a:cubicBez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349075" cy="761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861686" y="4038280"/>
            <a:ext cx="3835826" cy="5061384"/>
            <a:chOff x="0" y="0"/>
            <a:chExt cx="1281035" cy="169032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81035" cy="1690329"/>
            </a:xfrm>
            <a:custGeom>
              <a:avLst/>
              <a:gdLst/>
              <a:ahLst/>
              <a:cxnLst/>
              <a:rect l="l" t="t" r="r" b="b"/>
              <a:pathLst>
                <a:path w="1281035" h="1690329">
                  <a:moveTo>
                    <a:pt x="102934" y="0"/>
                  </a:moveTo>
                  <a:lnTo>
                    <a:pt x="1178101" y="0"/>
                  </a:lnTo>
                  <a:cubicBezTo>
                    <a:pt x="1234950" y="0"/>
                    <a:pt x="1281035" y="46085"/>
                    <a:pt x="1281035" y="102934"/>
                  </a:cubicBezTo>
                  <a:lnTo>
                    <a:pt x="1281035" y="1587395"/>
                  </a:lnTo>
                  <a:cubicBezTo>
                    <a:pt x="1281035" y="1644244"/>
                    <a:pt x="1234950" y="1690329"/>
                    <a:pt x="1178101" y="1690329"/>
                  </a:cubicBezTo>
                  <a:lnTo>
                    <a:pt x="102934" y="1690329"/>
                  </a:lnTo>
                  <a:cubicBezTo>
                    <a:pt x="46085" y="1690329"/>
                    <a:pt x="0" y="1644244"/>
                    <a:pt x="0" y="1587395"/>
                  </a:cubicBezTo>
                  <a:lnTo>
                    <a:pt x="0" y="102934"/>
                  </a:lnTo>
                  <a:cubicBezTo>
                    <a:pt x="0" y="46085"/>
                    <a:pt x="46085" y="0"/>
                    <a:pt x="102934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281035" cy="1728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016289" y="3166258"/>
            <a:ext cx="1744043" cy="1744043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3186633" y="3166258"/>
            <a:ext cx="1403354" cy="1403354"/>
          </a:xfrm>
          <a:custGeom>
            <a:avLst/>
            <a:gdLst/>
            <a:ahLst/>
            <a:cxnLst/>
            <a:rect l="l" t="t" r="r" b="b"/>
            <a:pathLst>
              <a:path w="1403354" h="1403354">
                <a:moveTo>
                  <a:pt x="0" y="0"/>
                </a:moveTo>
                <a:lnTo>
                  <a:pt x="1403354" y="0"/>
                </a:lnTo>
                <a:lnTo>
                  <a:pt x="1403354" y="1403354"/>
                </a:lnTo>
                <a:lnTo>
                  <a:pt x="0" y="1403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5991594" y="1734296"/>
            <a:ext cx="5607361" cy="1294791"/>
          </a:xfrm>
          <a:custGeom>
            <a:avLst/>
            <a:gdLst/>
            <a:ahLst/>
            <a:cxnLst/>
            <a:rect l="l" t="t" r="r" b="b"/>
            <a:pathLst>
              <a:path w="5607361" h="1294791">
                <a:moveTo>
                  <a:pt x="0" y="0"/>
                </a:moveTo>
                <a:lnTo>
                  <a:pt x="5607362" y="0"/>
                </a:lnTo>
                <a:lnTo>
                  <a:pt x="5607362" y="1294791"/>
                </a:lnTo>
                <a:lnTo>
                  <a:pt x="0" y="1294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12048284" y="5010150"/>
            <a:ext cx="353199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Dễ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dàng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đánh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giá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từng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thống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kê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chung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mức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đạt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lớp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7730475" y="1800971"/>
            <a:ext cx="2243900" cy="87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ƯU ĐIỂM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15089" y="539750"/>
            <a:ext cx="17833565" cy="152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2.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Xây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dựng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trò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chơi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hiểu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qua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phần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mềm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Quizizz</a:t>
            </a:r>
          </a:p>
          <a:p>
            <a:pPr algn="l">
              <a:lnSpc>
                <a:spcPts val="6159"/>
              </a:lnSpc>
              <a:spcBef>
                <a:spcPct val="0"/>
              </a:spcBef>
            </a:pPr>
            <a:endParaRPr lang="en-US" sz="4399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56004" y="3078209"/>
            <a:ext cx="2265645" cy="226564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90358" y="3078209"/>
            <a:ext cx="2265645" cy="22656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23181" y="4678940"/>
            <a:ext cx="2265645" cy="226564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06581" y="278887"/>
            <a:ext cx="9589355" cy="1343705"/>
            <a:chOff x="0" y="0"/>
            <a:chExt cx="2525592" cy="3538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25592" cy="353898"/>
            </a:xfrm>
            <a:custGeom>
              <a:avLst/>
              <a:gdLst/>
              <a:ahLst/>
              <a:cxnLst/>
              <a:rect l="l" t="t" r="r" b="b"/>
              <a:pathLst>
                <a:path w="2525592" h="353898">
                  <a:moveTo>
                    <a:pt x="0" y="0"/>
                  </a:moveTo>
                  <a:lnTo>
                    <a:pt x="2525592" y="0"/>
                  </a:lnTo>
                  <a:lnTo>
                    <a:pt x="2525592" y="353898"/>
                  </a:lnTo>
                  <a:lnTo>
                    <a:pt x="0" y="353898"/>
                  </a:ln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525592" cy="391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8358752" y="5141704"/>
            <a:ext cx="1691640" cy="1305585"/>
          </a:xfrm>
          <a:custGeom>
            <a:avLst/>
            <a:gdLst/>
            <a:ahLst/>
            <a:cxnLst/>
            <a:rect l="l" t="t" r="r" b="b"/>
            <a:pathLst>
              <a:path w="1691640" h="1305585">
                <a:moveTo>
                  <a:pt x="0" y="0"/>
                </a:moveTo>
                <a:lnTo>
                  <a:pt x="1691640" y="0"/>
                </a:lnTo>
                <a:lnTo>
                  <a:pt x="1691640" y="1305585"/>
                </a:lnTo>
                <a:lnTo>
                  <a:pt x="0" y="13055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247302" y="3669558"/>
            <a:ext cx="1570808" cy="1109383"/>
          </a:xfrm>
          <a:custGeom>
            <a:avLst/>
            <a:gdLst/>
            <a:ahLst/>
            <a:cxnLst/>
            <a:rect l="l" t="t" r="r" b="b"/>
            <a:pathLst>
              <a:path w="1570808" h="1109383">
                <a:moveTo>
                  <a:pt x="0" y="0"/>
                </a:moveTo>
                <a:lnTo>
                  <a:pt x="1570808" y="0"/>
                </a:lnTo>
                <a:lnTo>
                  <a:pt x="1570808" y="1109384"/>
                </a:lnTo>
                <a:lnTo>
                  <a:pt x="0" y="1109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775129" y="3438933"/>
            <a:ext cx="1188619" cy="1378109"/>
          </a:xfrm>
          <a:custGeom>
            <a:avLst/>
            <a:gdLst/>
            <a:ahLst/>
            <a:cxnLst/>
            <a:rect l="l" t="t" r="r" b="b"/>
            <a:pathLst>
              <a:path w="1188619" h="1378109">
                <a:moveTo>
                  <a:pt x="0" y="0"/>
                </a:moveTo>
                <a:lnTo>
                  <a:pt x="1188618" y="0"/>
                </a:lnTo>
                <a:lnTo>
                  <a:pt x="1188618" y="1378109"/>
                </a:lnTo>
                <a:lnTo>
                  <a:pt x="0" y="1378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22803" y="2757325"/>
            <a:ext cx="569707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3200" b="1" smtClean="0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XÂY DỰNG CÂU HỎI </a:t>
            </a:r>
          </a:p>
          <a:p>
            <a:pPr marL="0" lvl="0" indent="0" algn="ctr"/>
            <a:r>
              <a:rPr lang="en-US" sz="3200" b="1" smtClean="0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PHÙ </a:t>
            </a:r>
            <a:r>
              <a:rPr lang="en-US" sz="3200" b="1" dirty="0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HỢP VỚI NỘI </a:t>
            </a:r>
            <a:r>
              <a:rPr lang="en-US" sz="3200" b="1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DUNG </a:t>
            </a:r>
            <a:endParaRPr lang="en-US" sz="3200" b="1" smtClean="0">
              <a:solidFill>
                <a:srgbClr val="003D60"/>
              </a:solidFill>
              <a:latin typeface="Times New Roman" panose="02020603050405020304" pitchFamily="18" charset="0"/>
              <a:ea typeface="Now Bold"/>
              <a:cs typeface="Times New Roman" panose="02020603050405020304" pitchFamily="18" charset="0"/>
              <a:sym typeface="Now Bold"/>
            </a:endParaRPr>
          </a:p>
          <a:p>
            <a:pPr marL="0" lvl="0" indent="0" algn="ctr"/>
            <a:r>
              <a:rPr lang="en-US" sz="3200" b="1" smtClean="0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BÀI </a:t>
            </a:r>
            <a:r>
              <a:rPr lang="en-US" sz="3200" b="1" dirty="0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HỌC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3055" y="4494449"/>
            <a:ext cx="569707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spc="-77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Chọn câu hỏi phù hợp với khả năng của học sinh lớp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37002" y="2116081"/>
            <a:ext cx="6215678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3200" b="1" dirty="0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HƯỚNG DẪN HỌC SINH CÁCH THAM GIA VÀ HỖ TRỢ KĨ THUẬT KHI CẦN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55024" y="4042262"/>
            <a:ext cx="5979634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Giúp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học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sinh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nắm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rõ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cách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tham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gia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và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sẵn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sàng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hỗ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trợ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nếu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có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khó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khăn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về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kết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nối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hoặc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thao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tác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.</a:t>
            </a:r>
          </a:p>
          <a:p>
            <a:pPr algn="ctr"/>
            <a:endParaRPr lang="en-US" sz="3600" spc="-77" dirty="0">
              <a:solidFill>
                <a:srgbClr val="003D60"/>
              </a:solidFill>
              <a:latin typeface="Times New Roman" panose="02020603050405020304" pitchFamily="18" charset="0"/>
              <a:ea typeface="Garet"/>
              <a:cs typeface="Times New Roman" panose="02020603050405020304" pitchFamily="18" charset="0"/>
              <a:sym typeface="Gare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910573" y="7874772"/>
            <a:ext cx="1234439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GIỮ CÂN BẰNG GIỮA GIẢI TRÍ VÀ HỌC TẬP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54989" y="8479785"/>
            <a:ext cx="8455569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9"/>
              </a:lnSpc>
            </a:pP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Khéo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léo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lồng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ghép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kiến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thức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vào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trò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chơi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,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đảm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bảo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vừa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chơi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vừa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học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hiệu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spc="-77" dirty="0" err="1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quả</a:t>
            </a:r>
            <a:r>
              <a:rPr lang="en-US" sz="3600" spc="-77" dirty="0">
                <a:solidFill>
                  <a:srgbClr val="003D60"/>
                </a:solidFill>
                <a:latin typeface="Times New Roman" panose="02020603050405020304" pitchFamily="18" charset="0"/>
                <a:ea typeface="Garet"/>
                <a:cs typeface="Times New Roman" panose="02020603050405020304" pitchFamily="18" charset="0"/>
                <a:sym typeface="Garet"/>
              </a:rPr>
              <a:t>.</a:t>
            </a:r>
          </a:p>
          <a:p>
            <a:pPr algn="ctr">
              <a:lnSpc>
                <a:spcPts val="4649"/>
              </a:lnSpc>
            </a:pPr>
            <a:endParaRPr lang="en-US" sz="4000" spc="-77" dirty="0">
              <a:solidFill>
                <a:srgbClr val="003D60"/>
              </a:solidFill>
              <a:latin typeface="Times New Roman" panose="02020603050405020304" pitchFamily="18" charset="0"/>
              <a:ea typeface="Garet"/>
              <a:cs typeface="Times New Roman" panose="02020603050405020304" pitchFamily="18" charset="0"/>
              <a:sym typeface="Gare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860040" y="679618"/>
            <a:ext cx="926625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0"/>
              </a:lnSpc>
              <a:spcBef>
                <a:spcPct val="0"/>
              </a:spcBef>
            </a:pPr>
            <a:r>
              <a:rPr lang="en-US" sz="4700" b="1" dirty="0">
                <a:solidFill>
                  <a:srgbClr val="FFFFFF"/>
                </a:solidFill>
                <a:latin typeface="Arial" panose="020B0604020202020204" pitchFamily="34" charset="0"/>
                <a:ea typeface="Now Bold"/>
                <a:cs typeface="Arial" panose="020B0604020202020204" pitchFamily="34" charset="0"/>
                <a:sym typeface="Now Bold"/>
              </a:rPr>
              <a:t>MỘT SỐ ĐIỂM LƯU 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47268">
            <a:off x="12960499" y="139092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7" y="0"/>
                </a:lnTo>
                <a:lnTo>
                  <a:pt x="7095947" y="17907754"/>
                </a:lnTo>
                <a:lnTo>
                  <a:pt x="0" y="1790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57300" y="2516684"/>
            <a:ext cx="16230600" cy="86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18"/>
              </a:lnSpc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7244"/>
              </a:lnSpc>
            </a:pP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b="1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Bước</a:t>
            </a:r>
            <a:r>
              <a:rPr lang="en-US" sz="5400" b="1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1: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Giáo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viên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gửi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mã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tham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gia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cho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endParaRPr lang="en-US" sz="5400" spc="-112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algn="l">
              <a:lnSpc>
                <a:spcPts val="7244"/>
              </a:lnSpc>
            </a:pP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b="1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Bước</a:t>
            </a:r>
            <a:r>
              <a:rPr lang="en-US" sz="5400" b="1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2: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truy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cập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ứng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dụng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Quizizz,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nhập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mã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tham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gia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giáo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viên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đã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cấp</a:t>
            </a:r>
            <a:endParaRPr lang="en-US" sz="5400" spc="-112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algn="l">
              <a:lnSpc>
                <a:spcPts val="7244"/>
              </a:lnSpc>
            </a:pP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b="1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Bước</a:t>
            </a:r>
            <a:r>
              <a:rPr lang="en-US" sz="5400" b="1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3: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tiến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hành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chơi</a:t>
            </a:r>
            <a:endParaRPr lang="en-US" sz="5400" spc="-112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algn="l">
              <a:lnSpc>
                <a:spcPts val="7244"/>
              </a:lnSpc>
            </a:pP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b="1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Bước</a:t>
            </a:r>
            <a:r>
              <a:rPr lang="en-US" sz="5400" b="1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4: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Phần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mềm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tự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động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xuất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kết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quả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giáo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viên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trao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thưởng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cho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đạt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kết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quả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Nhất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5400" spc="-112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Nhì</a:t>
            </a:r>
            <a:r>
              <a:rPr lang="en-US" sz="5400" spc="-112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Ba.</a:t>
            </a:r>
          </a:p>
          <a:p>
            <a:pPr algn="l">
              <a:lnSpc>
                <a:spcPts val="6118"/>
              </a:lnSpc>
            </a:pPr>
            <a:endParaRPr lang="en-US" sz="5400" spc="-112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algn="l">
              <a:lnSpc>
                <a:spcPts val="6118"/>
              </a:lnSpc>
            </a:pPr>
            <a:endParaRPr lang="en-US" sz="5400" spc="-112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algn="l">
              <a:lnSpc>
                <a:spcPts val="6118"/>
              </a:lnSpc>
            </a:pPr>
            <a:endParaRPr lang="en-US" sz="5400" spc="-112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871101" y="1583843"/>
            <a:ext cx="5607361" cy="1294791"/>
          </a:xfrm>
          <a:custGeom>
            <a:avLst/>
            <a:gdLst/>
            <a:ahLst/>
            <a:cxnLst/>
            <a:rect l="l" t="t" r="r" b="b"/>
            <a:pathLst>
              <a:path w="5607361" h="1294791">
                <a:moveTo>
                  <a:pt x="0" y="0"/>
                </a:moveTo>
                <a:lnTo>
                  <a:pt x="5607361" y="0"/>
                </a:lnTo>
                <a:lnTo>
                  <a:pt x="5607361" y="1294791"/>
                </a:lnTo>
                <a:lnTo>
                  <a:pt x="0" y="1294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21532" y="1802613"/>
            <a:ext cx="406839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59"/>
              </a:lnSpc>
              <a:spcBef>
                <a:spcPct val="0"/>
              </a:spcBef>
            </a:pPr>
            <a:r>
              <a:rPr lang="en-US" sz="4299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CÁCH CHƠI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2050" y="530225"/>
            <a:ext cx="17833565" cy="152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2.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Xây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dựng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trò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chơi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hiểu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qua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phần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mềm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Quizizz</a:t>
            </a:r>
          </a:p>
          <a:p>
            <a:pPr algn="l">
              <a:lnSpc>
                <a:spcPts val="6159"/>
              </a:lnSpc>
              <a:spcBef>
                <a:spcPct val="0"/>
              </a:spcBef>
            </a:pPr>
            <a:endParaRPr lang="en-US" sz="4399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95999" y="1610538"/>
            <a:ext cx="8617896" cy="4330493"/>
          </a:xfrm>
          <a:custGeom>
            <a:avLst/>
            <a:gdLst/>
            <a:ahLst/>
            <a:cxnLst/>
            <a:rect l="l" t="t" r="r" b="b"/>
            <a:pathLst>
              <a:path w="8617896" h="4330493">
                <a:moveTo>
                  <a:pt x="0" y="0"/>
                </a:moveTo>
                <a:lnTo>
                  <a:pt x="8617896" y="0"/>
                </a:lnTo>
                <a:lnTo>
                  <a:pt x="8617896" y="4330493"/>
                </a:lnTo>
                <a:lnTo>
                  <a:pt x="0" y="4330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535925" y="5941031"/>
            <a:ext cx="9524032" cy="4273909"/>
          </a:xfrm>
          <a:custGeom>
            <a:avLst/>
            <a:gdLst/>
            <a:ahLst/>
            <a:cxnLst/>
            <a:rect l="l" t="t" r="r" b="b"/>
            <a:pathLst>
              <a:path w="9524032" h="4273909">
                <a:moveTo>
                  <a:pt x="0" y="0"/>
                </a:moveTo>
                <a:lnTo>
                  <a:pt x="9524032" y="0"/>
                </a:lnTo>
                <a:lnTo>
                  <a:pt x="9524032" y="4273909"/>
                </a:lnTo>
                <a:lnTo>
                  <a:pt x="0" y="42739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59500" y="603416"/>
            <a:ext cx="17833565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2.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Xây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dựng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trò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chơi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hiểu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qua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phần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mềm</a:t>
            </a:r>
            <a:r>
              <a:rPr lang="en-US" sz="44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smtClean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Quizizz</a:t>
            </a:r>
            <a:endParaRPr lang="en-US" sz="4499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4499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9937" y="3263419"/>
            <a:ext cx="3597642" cy="590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</a:pP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Hệ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thống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tự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động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xuất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kết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quả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bài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làm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của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học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sinh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xếp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thứ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hạng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,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thống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kê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48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chung</a:t>
            </a:r>
            <a:r>
              <a:rPr lang="en-US" sz="48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. </a:t>
            </a:r>
          </a:p>
          <a:p>
            <a:pPr algn="ctr">
              <a:lnSpc>
                <a:spcPts val="5849"/>
              </a:lnSpc>
            </a:pPr>
            <a:endParaRPr lang="en-US" sz="4800" spc="-97" dirty="0">
              <a:solidFill>
                <a:srgbClr val="003D60"/>
              </a:solidFill>
              <a:latin typeface="Times New Roman" panose="02020603050405020304" pitchFamily="18" charset="0"/>
              <a:ea typeface="Canva Sans Bold"/>
              <a:cs typeface="Times New Roman" panose="02020603050405020304" pitchFamily="18" charset="0"/>
              <a:sym typeface="Canv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7223" y="2070266"/>
            <a:ext cx="4685527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Kết quả thu được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9996" y="6132189"/>
            <a:ext cx="3889681" cy="4410979"/>
          </a:xfrm>
          <a:custGeom>
            <a:avLst/>
            <a:gdLst/>
            <a:ahLst/>
            <a:cxnLst/>
            <a:rect l="l" t="t" r="r" b="b"/>
            <a:pathLst>
              <a:path w="3889681" h="4410979">
                <a:moveTo>
                  <a:pt x="0" y="0"/>
                </a:moveTo>
                <a:lnTo>
                  <a:pt x="3889681" y="0"/>
                </a:lnTo>
                <a:lnTo>
                  <a:pt x="3889681" y="4410979"/>
                </a:lnTo>
                <a:lnTo>
                  <a:pt x="0" y="4410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153638" y="1788211"/>
            <a:ext cx="12056924" cy="8213780"/>
          </a:xfrm>
          <a:custGeom>
            <a:avLst/>
            <a:gdLst/>
            <a:ahLst/>
            <a:cxnLst/>
            <a:rect l="l" t="t" r="r" b="b"/>
            <a:pathLst>
              <a:path w="12056924" h="8213780">
                <a:moveTo>
                  <a:pt x="0" y="0"/>
                </a:moveTo>
                <a:lnTo>
                  <a:pt x="12056924" y="0"/>
                </a:lnTo>
                <a:lnTo>
                  <a:pt x="12056924" y="8213779"/>
                </a:lnTo>
                <a:lnTo>
                  <a:pt x="0" y="8213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59500" y="603416"/>
            <a:ext cx="17833565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2.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Xây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dựng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trò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chơi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hiểu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qua </a:t>
            </a:r>
            <a:r>
              <a:rPr lang="en-US" sz="44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phần</a:t>
            </a:r>
            <a:r>
              <a:rPr lang="en-US" sz="44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mềm</a:t>
            </a:r>
            <a:r>
              <a:rPr lang="en-US" sz="44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99" smtClean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Quizizz</a:t>
            </a:r>
            <a:endParaRPr lang="en-US" sz="4499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4499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07462" y="3401248"/>
            <a:ext cx="963214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-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Hệ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thống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tự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động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xuất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kết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quả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bài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làm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của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học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sinh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xếp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thứ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hạng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,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thống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kê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chung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. </a:t>
            </a:r>
          </a:p>
          <a:p>
            <a:pPr algn="ctr"/>
            <a:endParaRPr lang="en-US" sz="6000" spc="-97" dirty="0">
              <a:solidFill>
                <a:srgbClr val="003D60"/>
              </a:solidFill>
              <a:latin typeface="Times New Roman" panose="02020603050405020304" pitchFamily="18" charset="0"/>
              <a:ea typeface="Canva Sans Bold"/>
              <a:cs typeface="Times New Roman" panose="02020603050405020304" pitchFamily="18" charset="0"/>
              <a:sym typeface="Canv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43937" y="2108366"/>
            <a:ext cx="4685527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Kết quả thu được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03057" y="6532710"/>
            <a:ext cx="9240949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-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Giúp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học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sinh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tích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cực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,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hăng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hái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tham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gia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và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ghi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nhớ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sâu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nội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dung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bài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60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học</a:t>
            </a:r>
            <a:r>
              <a:rPr lang="en-US" sz="60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47268">
            <a:off x="9682215" y="843428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8" y="0"/>
                </a:lnTo>
                <a:lnTo>
                  <a:pt x="7095948" y="17907754"/>
                </a:lnTo>
                <a:lnTo>
                  <a:pt x="0" y="1790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5520690" y="-8115300"/>
            <a:ext cx="7246620" cy="18288000"/>
          </a:xfrm>
          <a:custGeom>
            <a:avLst/>
            <a:gdLst/>
            <a:ahLst/>
            <a:cxnLst/>
            <a:rect l="l" t="t" r="r" b="b"/>
            <a:pathLst>
              <a:path w="7246620" h="18288000">
                <a:moveTo>
                  <a:pt x="0" y="0"/>
                </a:moveTo>
                <a:lnTo>
                  <a:pt x="7246620" y="0"/>
                </a:lnTo>
                <a:lnTo>
                  <a:pt x="724662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25837" y="2595722"/>
            <a:ext cx="8458258" cy="7015143"/>
          </a:xfrm>
          <a:custGeom>
            <a:avLst/>
            <a:gdLst/>
            <a:ahLst/>
            <a:cxnLst/>
            <a:rect l="l" t="t" r="r" b="b"/>
            <a:pathLst>
              <a:path w="8458258" h="7015143">
                <a:moveTo>
                  <a:pt x="0" y="0"/>
                </a:moveTo>
                <a:lnTo>
                  <a:pt x="8458258" y="0"/>
                </a:lnTo>
                <a:lnTo>
                  <a:pt x="8458258" y="7015143"/>
                </a:lnTo>
                <a:lnTo>
                  <a:pt x="0" y="7015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49801" y="2134340"/>
            <a:ext cx="9731785" cy="1636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3. Sử dụng Coggle tạo sơ đồ tư duy để hỗ trợ đọc trực tuyến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838227">
            <a:off x="7975646" y="1186551"/>
            <a:ext cx="7246620" cy="18288000"/>
          </a:xfrm>
          <a:custGeom>
            <a:avLst/>
            <a:gdLst/>
            <a:ahLst/>
            <a:cxnLst/>
            <a:rect l="l" t="t" r="r" b="b"/>
            <a:pathLst>
              <a:path w="7246620" h="18288000">
                <a:moveTo>
                  <a:pt x="0" y="0"/>
                </a:moveTo>
                <a:lnTo>
                  <a:pt x="7246620" y="0"/>
                </a:lnTo>
                <a:lnTo>
                  <a:pt x="724662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1879" y="3276684"/>
            <a:ext cx="4049644" cy="6123448"/>
            <a:chOff x="0" y="0"/>
            <a:chExt cx="5399525" cy="816459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5221032"/>
              <a:ext cx="5399525" cy="2943565"/>
              <a:chOff x="0" y="0"/>
              <a:chExt cx="1352443" cy="7372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2443" cy="737288"/>
              </a:xfrm>
              <a:custGeom>
                <a:avLst/>
                <a:gdLst/>
                <a:ahLst/>
                <a:cxnLst/>
                <a:rect l="l" t="t" r="r" b="b"/>
                <a:pathLst>
                  <a:path w="1352443" h="737288">
                    <a:moveTo>
                      <a:pt x="108181" y="0"/>
                    </a:moveTo>
                    <a:lnTo>
                      <a:pt x="1244262" y="0"/>
                    </a:lnTo>
                    <a:cubicBezTo>
                      <a:pt x="1272953" y="0"/>
                      <a:pt x="1300469" y="11398"/>
                      <a:pt x="1320757" y="31685"/>
                    </a:cubicBezTo>
                    <a:cubicBezTo>
                      <a:pt x="1341045" y="51973"/>
                      <a:pt x="1352443" y="79490"/>
                      <a:pt x="1352443" y="108181"/>
                    </a:cubicBezTo>
                    <a:lnTo>
                      <a:pt x="1352443" y="629107"/>
                    </a:lnTo>
                    <a:cubicBezTo>
                      <a:pt x="1352443" y="657798"/>
                      <a:pt x="1341045" y="685314"/>
                      <a:pt x="1320757" y="705602"/>
                    </a:cubicBezTo>
                    <a:cubicBezTo>
                      <a:pt x="1300469" y="725890"/>
                      <a:pt x="1272953" y="737288"/>
                      <a:pt x="1244262" y="737288"/>
                    </a:cubicBezTo>
                    <a:lnTo>
                      <a:pt x="108181" y="737288"/>
                    </a:lnTo>
                    <a:cubicBezTo>
                      <a:pt x="48434" y="737288"/>
                      <a:pt x="0" y="688853"/>
                      <a:pt x="0" y="629107"/>
                    </a:cubicBezTo>
                    <a:lnTo>
                      <a:pt x="0" y="108181"/>
                    </a:lnTo>
                    <a:cubicBezTo>
                      <a:pt x="0" y="79490"/>
                      <a:pt x="11398" y="51973"/>
                      <a:pt x="31685" y="31685"/>
                    </a:cubicBezTo>
                    <a:cubicBezTo>
                      <a:pt x="51973" y="11398"/>
                      <a:pt x="79490" y="0"/>
                      <a:pt x="108181" y="0"/>
                    </a:cubicBezTo>
                    <a:close/>
                  </a:path>
                </a:pathLst>
              </a:custGeom>
              <a:solidFill>
                <a:srgbClr val="033654"/>
              </a:solidFill>
            </p:spPr>
            <p:txBody>
              <a:bodyPr/>
              <a:lstStyle/>
              <a:p>
                <a:endParaRPr lang="en-US" sz="440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52443" cy="775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44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584" y="1162696"/>
              <a:ext cx="4919297" cy="6748512"/>
              <a:chOff x="0" y="0"/>
              <a:chExt cx="1232158" cy="169032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2158" cy="1690329"/>
              </a:xfrm>
              <a:custGeom>
                <a:avLst/>
                <a:gdLst/>
                <a:ahLst/>
                <a:cxnLst/>
                <a:rect l="l" t="t" r="r" b="b"/>
                <a:pathLst>
                  <a:path w="1232158" h="1690329">
                    <a:moveTo>
                      <a:pt x="118742" y="0"/>
                    </a:moveTo>
                    <a:lnTo>
                      <a:pt x="1113416" y="0"/>
                    </a:lnTo>
                    <a:cubicBezTo>
                      <a:pt x="1144908" y="0"/>
                      <a:pt x="1175111" y="12510"/>
                      <a:pt x="1197379" y="34779"/>
                    </a:cubicBezTo>
                    <a:cubicBezTo>
                      <a:pt x="1219647" y="57047"/>
                      <a:pt x="1232158" y="87249"/>
                      <a:pt x="1232158" y="118742"/>
                    </a:cubicBezTo>
                    <a:lnTo>
                      <a:pt x="1232158" y="1571588"/>
                    </a:lnTo>
                    <a:cubicBezTo>
                      <a:pt x="1232158" y="1603080"/>
                      <a:pt x="1219647" y="1633282"/>
                      <a:pt x="1197379" y="1655551"/>
                    </a:cubicBezTo>
                    <a:cubicBezTo>
                      <a:pt x="1175111" y="1677819"/>
                      <a:pt x="1144908" y="1690329"/>
                      <a:pt x="1113416" y="1690329"/>
                    </a:cubicBezTo>
                    <a:lnTo>
                      <a:pt x="118742" y="1690329"/>
                    </a:lnTo>
                    <a:cubicBezTo>
                      <a:pt x="53162" y="1690329"/>
                      <a:pt x="0" y="1637167"/>
                      <a:pt x="0" y="1571588"/>
                    </a:cubicBezTo>
                    <a:lnTo>
                      <a:pt x="0" y="118742"/>
                    </a:lnTo>
                    <a:cubicBezTo>
                      <a:pt x="0" y="87249"/>
                      <a:pt x="12510" y="57047"/>
                      <a:pt x="34779" y="34779"/>
                    </a:cubicBezTo>
                    <a:cubicBezTo>
                      <a:pt x="57047" y="12510"/>
                      <a:pt x="87249" y="0"/>
                      <a:pt x="118742" y="0"/>
                    </a:cubicBezTo>
                    <a:close/>
                  </a:path>
                </a:pathLst>
              </a:custGeom>
              <a:solidFill>
                <a:srgbClr val="E8ECEC"/>
              </a:solidFill>
            </p:spPr>
            <p:txBody>
              <a:bodyPr/>
              <a:lstStyle/>
              <a:p>
                <a:endParaRPr lang="en-US" sz="44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232158" cy="1728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440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430796" y="0"/>
              <a:ext cx="2325391" cy="2325391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3D60"/>
              </a:solidFill>
            </p:spPr>
            <p:txBody>
              <a:bodyPr/>
              <a:lstStyle/>
              <a:p>
                <a:endParaRPr lang="en-US" sz="440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4400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63203" y="794416"/>
              <a:ext cx="1473119" cy="736560"/>
            </a:xfrm>
            <a:custGeom>
              <a:avLst/>
              <a:gdLst/>
              <a:ahLst/>
              <a:cxnLst/>
              <a:rect l="l" t="t" r="r" b="b"/>
              <a:pathLst>
                <a:path w="1473119" h="736560">
                  <a:moveTo>
                    <a:pt x="0" y="0"/>
                  </a:moveTo>
                  <a:lnTo>
                    <a:pt x="1473119" y="0"/>
                  </a:lnTo>
                  <a:lnTo>
                    <a:pt x="1473119" y="736559"/>
                  </a:lnTo>
                  <a:lnTo>
                    <a:pt x="0" y="736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05741" y="2702940"/>
              <a:ext cx="4250414" cy="2708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Giúp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ghi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nhớ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lâu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hiểu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sâu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nội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40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dung </a:t>
              </a:r>
              <a:r>
                <a:rPr lang="en-US" sz="4400" smtClean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bài</a:t>
              </a:r>
              <a:endPara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740199" y="3323748"/>
            <a:ext cx="4157516" cy="6081473"/>
            <a:chOff x="0" y="0"/>
            <a:chExt cx="5543355" cy="810863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5165066"/>
              <a:ext cx="5543355" cy="2943565"/>
              <a:chOff x="0" y="0"/>
              <a:chExt cx="1388468" cy="7372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388468" cy="737288"/>
              </a:xfrm>
              <a:custGeom>
                <a:avLst/>
                <a:gdLst/>
                <a:ahLst/>
                <a:cxnLst/>
                <a:rect l="l" t="t" r="r" b="b"/>
                <a:pathLst>
                  <a:path w="1388468" h="737288">
                    <a:moveTo>
                      <a:pt x="105374" y="0"/>
                    </a:moveTo>
                    <a:lnTo>
                      <a:pt x="1283094" y="0"/>
                    </a:lnTo>
                    <a:cubicBezTo>
                      <a:pt x="1341291" y="0"/>
                      <a:pt x="1388468" y="47178"/>
                      <a:pt x="1388468" y="105374"/>
                    </a:cubicBezTo>
                    <a:lnTo>
                      <a:pt x="1388468" y="631914"/>
                    </a:lnTo>
                    <a:cubicBezTo>
                      <a:pt x="1388468" y="659861"/>
                      <a:pt x="1377367" y="686663"/>
                      <a:pt x="1357605" y="706424"/>
                    </a:cubicBezTo>
                    <a:cubicBezTo>
                      <a:pt x="1337844" y="726186"/>
                      <a:pt x="1311041" y="737288"/>
                      <a:pt x="1283094" y="737288"/>
                    </a:cubicBezTo>
                    <a:lnTo>
                      <a:pt x="105374" y="737288"/>
                    </a:lnTo>
                    <a:cubicBezTo>
                      <a:pt x="47178" y="737288"/>
                      <a:pt x="0" y="690110"/>
                      <a:pt x="0" y="631914"/>
                    </a:cubicBezTo>
                    <a:lnTo>
                      <a:pt x="0" y="105374"/>
                    </a:lnTo>
                    <a:cubicBezTo>
                      <a:pt x="0" y="47178"/>
                      <a:pt x="47178" y="0"/>
                      <a:pt x="105374" y="0"/>
                    </a:cubicBezTo>
                    <a:close/>
                  </a:path>
                </a:pathLst>
              </a:custGeom>
              <a:solidFill>
                <a:srgbClr val="033654"/>
              </a:solidFill>
            </p:spPr>
            <p:txBody>
              <a:bodyPr/>
              <a:lstStyle/>
              <a:p>
                <a:endParaRPr lang="en-US" sz="4400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388468" cy="775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4400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57729" y="1162696"/>
              <a:ext cx="5084261" cy="6748512"/>
              <a:chOff x="0" y="0"/>
              <a:chExt cx="1273477" cy="169032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73477" cy="1690329"/>
              </a:xfrm>
              <a:custGeom>
                <a:avLst/>
                <a:gdLst/>
                <a:ahLst/>
                <a:cxnLst/>
                <a:rect l="l" t="t" r="r" b="b"/>
                <a:pathLst>
                  <a:path w="1273477" h="1690329">
                    <a:moveTo>
                      <a:pt x="114889" y="0"/>
                    </a:moveTo>
                    <a:lnTo>
                      <a:pt x="1158588" y="0"/>
                    </a:lnTo>
                    <a:cubicBezTo>
                      <a:pt x="1189059" y="0"/>
                      <a:pt x="1218281" y="12104"/>
                      <a:pt x="1239827" y="33650"/>
                    </a:cubicBezTo>
                    <a:cubicBezTo>
                      <a:pt x="1261373" y="55196"/>
                      <a:pt x="1273477" y="84419"/>
                      <a:pt x="1273477" y="114889"/>
                    </a:cubicBezTo>
                    <a:lnTo>
                      <a:pt x="1273477" y="1575440"/>
                    </a:lnTo>
                    <a:cubicBezTo>
                      <a:pt x="1273477" y="1605911"/>
                      <a:pt x="1261373" y="1635133"/>
                      <a:pt x="1239827" y="1656679"/>
                    </a:cubicBezTo>
                    <a:cubicBezTo>
                      <a:pt x="1218281" y="1678225"/>
                      <a:pt x="1189059" y="1690329"/>
                      <a:pt x="1158588" y="1690329"/>
                    </a:cubicBezTo>
                    <a:lnTo>
                      <a:pt x="114889" y="1690329"/>
                    </a:lnTo>
                    <a:cubicBezTo>
                      <a:pt x="84419" y="1690329"/>
                      <a:pt x="55196" y="1678225"/>
                      <a:pt x="33650" y="1656679"/>
                    </a:cubicBezTo>
                    <a:cubicBezTo>
                      <a:pt x="12104" y="1635133"/>
                      <a:pt x="0" y="1605911"/>
                      <a:pt x="0" y="1575440"/>
                    </a:cubicBezTo>
                    <a:lnTo>
                      <a:pt x="0" y="114889"/>
                    </a:lnTo>
                    <a:cubicBezTo>
                      <a:pt x="0" y="84419"/>
                      <a:pt x="12104" y="55196"/>
                      <a:pt x="33650" y="33650"/>
                    </a:cubicBezTo>
                    <a:cubicBezTo>
                      <a:pt x="55196" y="12104"/>
                      <a:pt x="84419" y="0"/>
                      <a:pt x="114889" y="0"/>
                    </a:cubicBezTo>
                    <a:close/>
                  </a:path>
                </a:pathLst>
              </a:custGeom>
              <a:solidFill>
                <a:srgbClr val="E8ECEC"/>
              </a:solidFill>
            </p:spPr>
            <p:txBody>
              <a:bodyPr/>
              <a:lstStyle/>
              <a:p>
                <a:endParaRPr lang="en-US" sz="4400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273477" cy="1728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4400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710656" y="0"/>
              <a:ext cx="2325391" cy="232539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3D60"/>
              </a:solidFill>
            </p:spPr>
            <p:txBody>
              <a:bodyPr/>
              <a:lstStyle/>
              <a:p>
                <a:endParaRPr lang="en-US" sz="4400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4400"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332054" y="504809"/>
              <a:ext cx="1118408" cy="1315774"/>
            </a:xfrm>
            <a:custGeom>
              <a:avLst/>
              <a:gdLst/>
              <a:ahLst/>
              <a:cxnLst/>
              <a:rect l="l" t="t" r="r" b="b"/>
              <a:pathLst>
                <a:path w="1118408" h="1315774">
                  <a:moveTo>
                    <a:pt x="0" y="0"/>
                  </a:moveTo>
                  <a:lnTo>
                    <a:pt x="1118408" y="0"/>
                  </a:lnTo>
                  <a:lnTo>
                    <a:pt x="1118408" y="1315774"/>
                  </a:lnTo>
                  <a:lnTo>
                    <a:pt x="0" y="1315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88535" y="2737205"/>
              <a:ext cx="4556486" cy="2718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269"/>
                </a:lnSpc>
              </a:pP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Phát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triển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tư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duy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mạch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lạc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, logic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526857" y="7253169"/>
            <a:ext cx="4039560" cy="2165400"/>
            <a:chOff x="0" y="0"/>
            <a:chExt cx="1349075" cy="72317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49075" cy="723170"/>
            </a:xfrm>
            <a:custGeom>
              <a:avLst/>
              <a:gdLst/>
              <a:ahLst/>
              <a:cxnLst/>
              <a:rect l="l" t="t" r="r" b="b"/>
              <a:pathLst>
                <a:path w="1349075" h="723170">
                  <a:moveTo>
                    <a:pt x="97743" y="0"/>
                  </a:moveTo>
                  <a:lnTo>
                    <a:pt x="1251332" y="0"/>
                  </a:lnTo>
                  <a:cubicBezTo>
                    <a:pt x="1305314" y="0"/>
                    <a:pt x="1349075" y="43761"/>
                    <a:pt x="1349075" y="97743"/>
                  </a:cubicBezTo>
                  <a:lnTo>
                    <a:pt x="1349075" y="625427"/>
                  </a:lnTo>
                  <a:cubicBezTo>
                    <a:pt x="1349075" y="679409"/>
                    <a:pt x="1305314" y="723170"/>
                    <a:pt x="1251332" y="723170"/>
                  </a:cubicBezTo>
                  <a:lnTo>
                    <a:pt x="97743" y="723170"/>
                  </a:lnTo>
                  <a:cubicBezTo>
                    <a:pt x="71820" y="723170"/>
                    <a:pt x="46959" y="712872"/>
                    <a:pt x="28628" y="694541"/>
                  </a:cubicBezTo>
                  <a:cubicBezTo>
                    <a:pt x="10298" y="676211"/>
                    <a:pt x="0" y="651350"/>
                    <a:pt x="0" y="625427"/>
                  </a:cubicBezTo>
                  <a:lnTo>
                    <a:pt x="0" y="97743"/>
                  </a:lnTo>
                  <a:cubicBezTo>
                    <a:pt x="0" y="43761"/>
                    <a:pt x="43761" y="0"/>
                    <a:pt x="97743" y="0"/>
                  </a:cubicBez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349075" cy="761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670268" y="4392678"/>
            <a:ext cx="3835826" cy="5061384"/>
            <a:chOff x="0" y="0"/>
            <a:chExt cx="1281035" cy="169032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81035" cy="1690329"/>
            </a:xfrm>
            <a:custGeom>
              <a:avLst/>
              <a:gdLst/>
              <a:ahLst/>
              <a:cxnLst/>
              <a:rect l="l" t="t" r="r" b="b"/>
              <a:pathLst>
                <a:path w="1281035" h="1690329">
                  <a:moveTo>
                    <a:pt x="102934" y="0"/>
                  </a:moveTo>
                  <a:lnTo>
                    <a:pt x="1178101" y="0"/>
                  </a:lnTo>
                  <a:cubicBezTo>
                    <a:pt x="1234950" y="0"/>
                    <a:pt x="1281035" y="46085"/>
                    <a:pt x="1281035" y="102934"/>
                  </a:cubicBezTo>
                  <a:lnTo>
                    <a:pt x="1281035" y="1587395"/>
                  </a:lnTo>
                  <a:cubicBezTo>
                    <a:pt x="1281035" y="1644244"/>
                    <a:pt x="1234950" y="1690329"/>
                    <a:pt x="1178101" y="1690329"/>
                  </a:cubicBezTo>
                  <a:lnTo>
                    <a:pt x="102934" y="1690329"/>
                  </a:lnTo>
                  <a:cubicBezTo>
                    <a:pt x="46085" y="1690329"/>
                    <a:pt x="0" y="1644244"/>
                    <a:pt x="0" y="1587395"/>
                  </a:cubicBezTo>
                  <a:lnTo>
                    <a:pt x="0" y="102934"/>
                  </a:lnTo>
                  <a:cubicBezTo>
                    <a:pt x="0" y="46085"/>
                    <a:pt x="46085" y="0"/>
                    <a:pt x="102934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281035" cy="1728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776482" y="3053441"/>
            <a:ext cx="1744043" cy="1744043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0972019" y="3069926"/>
            <a:ext cx="1403354" cy="1403354"/>
          </a:xfrm>
          <a:custGeom>
            <a:avLst/>
            <a:gdLst/>
            <a:ahLst/>
            <a:cxnLst/>
            <a:rect l="l" t="t" r="r" b="b"/>
            <a:pathLst>
              <a:path w="1403354" h="1403354">
                <a:moveTo>
                  <a:pt x="0" y="0"/>
                </a:moveTo>
                <a:lnTo>
                  <a:pt x="1403354" y="0"/>
                </a:lnTo>
                <a:lnTo>
                  <a:pt x="1403354" y="1403355"/>
                </a:lnTo>
                <a:lnTo>
                  <a:pt x="0" y="14033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5991594" y="1734296"/>
            <a:ext cx="5607361" cy="1294791"/>
          </a:xfrm>
          <a:custGeom>
            <a:avLst/>
            <a:gdLst/>
            <a:ahLst/>
            <a:cxnLst/>
            <a:rect l="l" t="t" r="r" b="b"/>
            <a:pathLst>
              <a:path w="5607361" h="1294791">
                <a:moveTo>
                  <a:pt x="0" y="0"/>
                </a:moveTo>
                <a:lnTo>
                  <a:pt x="5607362" y="0"/>
                </a:lnTo>
                <a:lnTo>
                  <a:pt x="5607362" y="1294791"/>
                </a:lnTo>
                <a:lnTo>
                  <a:pt x="0" y="1294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9824152" y="4880809"/>
            <a:ext cx="3444970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Phát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triển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nghệ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nâng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cao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năng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CNTT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giáo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viên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sinh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15089" y="539750"/>
            <a:ext cx="17672911" cy="744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3.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Sử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dụng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Coggle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tạo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sơ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đồ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tư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duy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để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hỗ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trợ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</a:p>
        </p:txBody>
      </p:sp>
      <p:sp>
        <p:nvSpPr>
          <p:cNvPr id="40" name="Freeform 40"/>
          <p:cNvSpPr/>
          <p:nvPr/>
        </p:nvSpPr>
        <p:spPr>
          <a:xfrm>
            <a:off x="4963553" y="1494203"/>
            <a:ext cx="5607361" cy="1294791"/>
          </a:xfrm>
          <a:custGeom>
            <a:avLst/>
            <a:gdLst/>
            <a:ahLst/>
            <a:cxnLst/>
            <a:rect l="l" t="t" r="r" b="b"/>
            <a:pathLst>
              <a:path w="5607361" h="1294791">
                <a:moveTo>
                  <a:pt x="0" y="0"/>
                </a:moveTo>
                <a:lnTo>
                  <a:pt x="5607361" y="0"/>
                </a:lnTo>
                <a:lnTo>
                  <a:pt x="5607361" y="1294791"/>
                </a:lnTo>
                <a:lnTo>
                  <a:pt x="0" y="1294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2" name="Group 42"/>
          <p:cNvGrpSpPr/>
          <p:nvPr/>
        </p:nvGrpSpPr>
        <p:grpSpPr>
          <a:xfrm>
            <a:off x="14182297" y="4332493"/>
            <a:ext cx="3835826" cy="5061384"/>
            <a:chOff x="0" y="0"/>
            <a:chExt cx="1281035" cy="169032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81035" cy="1690329"/>
            </a:xfrm>
            <a:custGeom>
              <a:avLst/>
              <a:gdLst/>
              <a:ahLst/>
              <a:cxnLst/>
              <a:rect l="l" t="t" r="r" b="b"/>
              <a:pathLst>
                <a:path w="1281035" h="1690329">
                  <a:moveTo>
                    <a:pt x="102934" y="0"/>
                  </a:moveTo>
                  <a:lnTo>
                    <a:pt x="1178101" y="0"/>
                  </a:lnTo>
                  <a:cubicBezTo>
                    <a:pt x="1234950" y="0"/>
                    <a:pt x="1281035" y="46085"/>
                    <a:pt x="1281035" y="102934"/>
                  </a:cubicBezTo>
                  <a:lnTo>
                    <a:pt x="1281035" y="1587395"/>
                  </a:lnTo>
                  <a:cubicBezTo>
                    <a:pt x="1281035" y="1644244"/>
                    <a:pt x="1234950" y="1690329"/>
                    <a:pt x="1178101" y="1690329"/>
                  </a:cubicBezTo>
                  <a:lnTo>
                    <a:pt x="102934" y="1690329"/>
                  </a:lnTo>
                  <a:cubicBezTo>
                    <a:pt x="46085" y="1690329"/>
                    <a:pt x="0" y="1644244"/>
                    <a:pt x="0" y="1587395"/>
                  </a:cubicBezTo>
                  <a:lnTo>
                    <a:pt x="0" y="102934"/>
                  </a:lnTo>
                  <a:cubicBezTo>
                    <a:pt x="0" y="46085"/>
                    <a:pt x="46085" y="0"/>
                    <a:pt x="102934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1281035" cy="1728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7488988" y="1791318"/>
            <a:ext cx="2243900" cy="87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ƯU ĐIỂM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5330056" y="3187385"/>
            <a:ext cx="1744043" cy="1744043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15475726" y="3211659"/>
            <a:ext cx="1403354" cy="1403354"/>
          </a:xfrm>
          <a:custGeom>
            <a:avLst/>
            <a:gdLst/>
            <a:ahLst/>
            <a:cxnLst/>
            <a:rect l="l" t="t" r="r" b="b"/>
            <a:pathLst>
              <a:path w="1403354" h="1403354">
                <a:moveTo>
                  <a:pt x="0" y="0"/>
                </a:moveTo>
                <a:lnTo>
                  <a:pt x="1403354" y="0"/>
                </a:lnTo>
                <a:lnTo>
                  <a:pt x="1403354" y="1403354"/>
                </a:lnTo>
                <a:lnTo>
                  <a:pt x="0" y="1403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TextBox 49"/>
          <p:cNvSpPr txBox="1"/>
          <p:nvPr/>
        </p:nvSpPr>
        <p:spPr>
          <a:xfrm>
            <a:off x="14377726" y="5014753"/>
            <a:ext cx="3444970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Giúp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thỏa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sức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tạo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Kích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thích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làm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việc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66416" y="3416989"/>
            <a:ext cx="758504" cy="1097835"/>
          </a:xfrm>
          <a:custGeom>
            <a:avLst/>
            <a:gdLst/>
            <a:ahLst/>
            <a:cxnLst/>
            <a:rect l="l" t="t" r="r" b="b"/>
            <a:pathLst>
              <a:path w="758504" h="1097835">
                <a:moveTo>
                  <a:pt x="0" y="0"/>
                </a:moveTo>
                <a:lnTo>
                  <a:pt x="758503" y="0"/>
                </a:lnTo>
                <a:lnTo>
                  <a:pt x="758503" y="1097834"/>
                </a:lnTo>
                <a:lnTo>
                  <a:pt x="0" y="1097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26803" y="3382362"/>
            <a:ext cx="1041945" cy="1097835"/>
          </a:xfrm>
          <a:custGeom>
            <a:avLst/>
            <a:gdLst/>
            <a:ahLst/>
            <a:cxnLst/>
            <a:rect l="l" t="t" r="r" b="b"/>
            <a:pathLst>
              <a:path w="1041945" h="1097835">
                <a:moveTo>
                  <a:pt x="0" y="0"/>
                </a:moveTo>
                <a:lnTo>
                  <a:pt x="1041945" y="0"/>
                </a:lnTo>
                <a:lnTo>
                  <a:pt x="1041945" y="1097834"/>
                </a:lnTo>
                <a:lnTo>
                  <a:pt x="0" y="1097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04724" y="4647648"/>
            <a:ext cx="5063570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Đảm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bảo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tính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liên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kết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với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bài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xây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dựng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nhiệm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vụ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tập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cụ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thể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gắn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với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bài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đọc</a:t>
            </a:r>
            <a:endParaRPr lang="en-US" sz="5400" spc="-97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201773" y="4634650"/>
            <a:ext cx="4484718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Đơn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giản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hóa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cách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thiết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kế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sơ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đồ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tư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duy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tùy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vào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trình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độ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của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97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7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endParaRPr lang="en-US" sz="5400" spc="-97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5089" y="539750"/>
            <a:ext cx="17833565" cy="74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3.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Sử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dụng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Coggle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tạo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sơ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đồ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tư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duy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để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hỗ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trợ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đọc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trực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399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tuyến</a:t>
            </a:r>
            <a:r>
              <a:rPr lang="en-US" sz="4399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5991594" y="1734296"/>
            <a:ext cx="5607361" cy="1294791"/>
          </a:xfrm>
          <a:custGeom>
            <a:avLst/>
            <a:gdLst/>
            <a:ahLst/>
            <a:cxnLst/>
            <a:rect l="l" t="t" r="r" b="b"/>
            <a:pathLst>
              <a:path w="5607361" h="1294791">
                <a:moveTo>
                  <a:pt x="0" y="0"/>
                </a:moveTo>
                <a:lnTo>
                  <a:pt x="5607362" y="0"/>
                </a:lnTo>
                <a:lnTo>
                  <a:pt x="5607362" y="1294791"/>
                </a:lnTo>
                <a:lnTo>
                  <a:pt x="0" y="1294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960824" y="1762871"/>
            <a:ext cx="2243900" cy="87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LƯU 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47268">
            <a:off x="12960499" y="-756350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7" y="0"/>
                </a:lnTo>
                <a:lnTo>
                  <a:pt x="7095947" y="17907753"/>
                </a:lnTo>
                <a:lnTo>
                  <a:pt x="0" y="17907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155100">
            <a:off x="15874974" y="-4868361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7" y="0"/>
                </a:lnTo>
                <a:lnTo>
                  <a:pt x="7095947" y="17907754"/>
                </a:lnTo>
                <a:lnTo>
                  <a:pt x="0" y="17907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696861" y="2932000"/>
            <a:ext cx="14917457" cy="247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46"/>
              </a:lnSpc>
            </a:pPr>
            <a:r>
              <a:rPr lang="en-US" sz="17406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VÍ DỤ MINH HỌA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5535" y="251988"/>
            <a:ext cx="16938115" cy="8374166"/>
          </a:xfrm>
          <a:custGeom>
            <a:avLst/>
            <a:gdLst/>
            <a:ahLst/>
            <a:cxnLst/>
            <a:rect l="l" t="t" r="r" b="b"/>
            <a:pathLst>
              <a:path w="16938115" h="8374166">
                <a:moveTo>
                  <a:pt x="0" y="0"/>
                </a:moveTo>
                <a:lnTo>
                  <a:pt x="16938115" y="0"/>
                </a:lnTo>
                <a:lnTo>
                  <a:pt x="16938115" y="8374166"/>
                </a:lnTo>
                <a:lnTo>
                  <a:pt x="0" y="8374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49885" y="8862695"/>
            <a:ext cx="15909415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Sách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Tiếng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Việt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lớp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 4,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bộ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Kết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nối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 tri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thức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với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cuộc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sống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trang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ea typeface="Inter Italics"/>
                <a:cs typeface="Times New Roman" panose="02020603050405020304" pitchFamily="18" charset="0"/>
                <a:sym typeface="Inter Italics"/>
              </a:rPr>
              <a:t> 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520690" y="-9144000"/>
            <a:ext cx="7246620" cy="18288000"/>
          </a:xfrm>
          <a:custGeom>
            <a:avLst/>
            <a:gdLst/>
            <a:ahLst/>
            <a:cxnLst/>
            <a:rect l="l" t="t" r="r" b="b"/>
            <a:pathLst>
              <a:path w="7246620" h="18288000">
                <a:moveTo>
                  <a:pt x="0" y="0"/>
                </a:moveTo>
                <a:lnTo>
                  <a:pt x="7246620" y="0"/>
                </a:lnTo>
                <a:lnTo>
                  <a:pt x="724662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90486" y="7183551"/>
            <a:ext cx="4078892" cy="2223619"/>
            <a:chOff x="0" y="0"/>
            <a:chExt cx="1352443" cy="7372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52443" cy="737288"/>
            </a:xfrm>
            <a:custGeom>
              <a:avLst/>
              <a:gdLst/>
              <a:ahLst/>
              <a:cxnLst/>
              <a:rect l="l" t="t" r="r" b="b"/>
              <a:pathLst>
                <a:path w="1352443" h="737288">
                  <a:moveTo>
                    <a:pt x="96800" y="0"/>
                  </a:moveTo>
                  <a:lnTo>
                    <a:pt x="1255642" y="0"/>
                  </a:lnTo>
                  <a:cubicBezTo>
                    <a:pt x="1281315" y="0"/>
                    <a:pt x="1305937" y="10199"/>
                    <a:pt x="1324090" y="28352"/>
                  </a:cubicBezTo>
                  <a:cubicBezTo>
                    <a:pt x="1342244" y="46506"/>
                    <a:pt x="1352443" y="71127"/>
                    <a:pt x="1352443" y="96800"/>
                  </a:cubicBezTo>
                  <a:lnTo>
                    <a:pt x="1352443" y="640487"/>
                  </a:lnTo>
                  <a:cubicBezTo>
                    <a:pt x="1352443" y="666160"/>
                    <a:pt x="1342244" y="690782"/>
                    <a:pt x="1324090" y="708936"/>
                  </a:cubicBezTo>
                  <a:cubicBezTo>
                    <a:pt x="1305937" y="727089"/>
                    <a:pt x="1281315" y="737288"/>
                    <a:pt x="1255642" y="737288"/>
                  </a:cubicBezTo>
                  <a:lnTo>
                    <a:pt x="96800" y="737288"/>
                  </a:lnTo>
                  <a:cubicBezTo>
                    <a:pt x="71127" y="737288"/>
                    <a:pt x="46506" y="727089"/>
                    <a:pt x="28352" y="708936"/>
                  </a:cubicBezTo>
                  <a:cubicBezTo>
                    <a:pt x="10199" y="690782"/>
                    <a:pt x="0" y="666160"/>
                    <a:pt x="0" y="640487"/>
                  </a:cubicBezTo>
                  <a:lnTo>
                    <a:pt x="0" y="96800"/>
                  </a:lnTo>
                  <a:cubicBezTo>
                    <a:pt x="0" y="71127"/>
                    <a:pt x="10199" y="46506"/>
                    <a:pt x="28352" y="28352"/>
                  </a:cubicBezTo>
                  <a:cubicBezTo>
                    <a:pt x="46506" y="10199"/>
                    <a:pt x="71127" y="0"/>
                    <a:pt x="96800" y="0"/>
                  </a:cubicBez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52443" cy="775388"/>
            </a:xfrm>
            <a:prstGeom prst="rect">
              <a:avLst/>
            </a:prstGeom>
          </p:spPr>
          <p:txBody>
            <a:bodyPr lIns="56772" tIns="56772" rIns="56772" bIns="5677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1651" y="3623310"/>
            <a:ext cx="3716120" cy="5592445"/>
            <a:chOff x="0" y="0"/>
            <a:chExt cx="1232158" cy="18542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32158" cy="1854293"/>
            </a:xfrm>
            <a:custGeom>
              <a:avLst/>
              <a:gdLst/>
              <a:ahLst/>
              <a:cxnLst/>
              <a:rect l="l" t="t" r="r" b="b"/>
              <a:pathLst>
                <a:path w="1232158" h="1854293">
                  <a:moveTo>
                    <a:pt x="106250" y="0"/>
                  </a:moveTo>
                  <a:lnTo>
                    <a:pt x="1125908" y="0"/>
                  </a:lnTo>
                  <a:cubicBezTo>
                    <a:pt x="1184588" y="0"/>
                    <a:pt x="1232158" y="47570"/>
                    <a:pt x="1232158" y="106250"/>
                  </a:cubicBezTo>
                  <a:lnTo>
                    <a:pt x="1232158" y="1748043"/>
                  </a:lnTo>
                  <a:cubicBezTo>
                    <a:pt x="1232158" y="1806723"/>
                    <a:pt x="1184588" y="1854293"/>
                    <a:pt x="1125908" y="1854293"/>
                  </a:cubicBezTo>
                  <a:lnTo>
                    <a:pt x="106250" y="1854293"/>
                  </a:lnTo>
                  <a:cubicBezTo>
                    <a:pt x="47570" y="1854293"/>
                    <a:pt x="0" y="1806723"/>
                    <a:pt x="0" y="1748043"/>
                  </a:cubicBezTo>
                  <a:lnTo>
                    <a:pt x="0" y="106250"/>
                  </a:lnTo>
                  <a:cubicBezTo>
                    <a:pt x="0" y="47570"/>
                    <a:pt x="47570" y="0"/>
                    <a:pt x="106250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32158" cy="1892393"/>
            </a:xfrm>
            <a:prstGeom prst="rect">
              <a:avLst/>
            </a:prstGeom>
          </p:spPr>
          <p:txBody>
            <a:bodyPr lIns="56772" tIns="56772" rIns="56772" bIns="56772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671333" y="2602115"/>
            <a:ext cx="1756640" cy="175664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6772" tIns="56772" rIns="56772" bIns="5677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88328" y="7183551"/>
            <a:ext cx="4187544" cy="2223619"/>
            <a:chOff x="0" y="0"/>
            <a:chExt cx="1388468" cy="73728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88468" cy="737288"/>
            </a:xfrm>
            <a:custGeom>
              <a:avLst/>
              <a:gdLst/>
              <a:ahLst/>
              <a:cxnLst/>
              <a:rect l="l" t="t" r="r" b="b"/>
              <a:pathLst>
                <a:path w="1388468" h="737288">
                  <a:moveTo>
                    <a:pt x="94289" y="0"/>
                  </a:moveTo>
                  <a:lnTo>
                    <a:pt x="1294180" y="0"/>
                  </a:lnTo>
                  <a:cubicBezTo>
                    <a:pt x="1346254" y="0"/>
                    <a:pt x="1388468" y="42214"/>
                    <a:pt x="1388468" y="94289"/>
                  </a:cubicBezTo>
                  <a:lnTo>
                    <a:pt x="1388468" y="642999"/>
                  </a:lnTo>
                  <a:cubicBezTo>
                    <a:pt x="1388468" y="695073"/>
                    <a:pt x="1346254" y="737288"/>
                    <a:pt x="1294180" y="737288"/>
                  </a:cubicBezTo>
                  <a:lnTo>
                    <a:pt x="94289" y="737288"/>
                  </a:lnTo>
                  <a:cubicBezTo>
                    <a:pt x="42214" y="737288"/>
                    <a:pt x="0" y="695073"/>
                    <a:pt x="0" y="642999"/>
                  </a:cubicBezTo>
                  <a:lnTo>
                    <a:pt x="0" y="94289"/>
                  </a:lnTo>
                  <a:cubicBezTo>
                    <a:pt x="0" y="42214"/>
                    <a:pt x="42214" y="0"/>
                    <a:pt x="94289" y="0"/>
                  </a:cubicBez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88468" cy="775388"/>
            </a:xfrm>
            <a:prstGeom prst="rect">
              <a:avLst/>
            </a:prstGeom>
          </p:spPr>
          <p:txBody>
            <a:bodyPr lIns="56772" tIns="56772" rIns="56772" bIns="5677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83021" y="3623310"/>
            <a:ext cx="3840737" cy="5634723"/>
            <a:chOff x="0" y="0"/>
            <a:chExt cx="1273477" cy="186831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73477" cy="1868311"/>
            </a:xfrm>
            <a:custGeom>
              <a:avLst/>
              <a:gdLst/>
              <a:ahLst/>
              <a:cxnLst/>
              <a:rect l="l" t="t" r="r" b="b"/>
              <a:pathLst>
                <a:path w="1273477" h="1868311">
                  <a:moveTo>
                    <a:pt x="102803" y="0"/>
                  </a:moveTo>
                  <a:lnTo>
                    <a:pt x="1170675" y="0"/>
                  </a:lnTo>
                  <a:cubicBezTo>
                    <a:pt x="1197939" y="0"/>
                    <a:pt x="1224088" y="10831"/>
                    <a:pt x="1243367" y="30110"/>
                  </a:cubicBezTo>
                  <a:cubicBezTo>
                    <a:pt x="1262646" y="49389"/>
                    <a:pt x="1273477" y="75538"/>
                    <a:pt x="1273477" y="102803"/>
                  </a:cubicBezTo>
                  <a:lnTo>
                    <a:pt x="1273477" y="1765509"/>
                  </a:lnTo>
                  <a:cubicBezTo>
                    <a:pt x="1273477" y="1792774"/>
                    <a:pt x="1262646" y="1818922"/>
                    <a:pt x="1243367" y="1838201"/>
                  </a:cubicBezTo>
                  <a:cubicBezTo>
                    <a:pt x="1224088" y="1857480"/>
                    <a:pt x="1197939" y="1868311"/>
                    <a:pt x="1170675" y="1868311"/>
                  </a:cubicBezTo>
                  <a:lnTo>
                    <a:pt x="102803" y="1868311"/>
                  </a:lnTo>
                  <a:cubicBezTo>
                    <a:pt x="75538" y="1868311"/>
                    <a:pt x="49389" y="1857480"/>
                    <a:pt x="30110" y="1838201"/>
                  </a:cubicBezTo>
                  <a:cubicBezTo>
                    <a:pt x="10831" y="1818922"/>
                    <a:pt x="0" y="1792774"/>
                    <a:pt x="0" y="1765509"/>
                  </a:cubicBezTo>
                  <a:lnTo>
                    <a:pt x="0" y="102803"/>
                  </a:lnTo>
                  <a:cubicBezTo>
                    <a:pt x="0" y="75538"/>
                    <a:pt x="10831" y="49389"/>
                    <a:pt x="30110" y="30110"/>
                  </a:cubicBezTo>
                  <a:cubicBezTo>
                    <a:pt x="49389" y="10831"/>
                    <a:pt x="75538" y="0"/>
                    <a:pt x="102803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73477" cy="1906411"/>
            </a:xfrm>
            <a:prstGeom prst="rect">
              <a:avLst/>
            </a:prstGeom>
          </p:spPr>
          <p:txBody>
            <a:bodyPr lIns="56772" tIns="56772" rIns="56772" bIns="5677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380586" y="2744990"/>
            <a:ext cx="1756640" cy="1756640"/>
            <a:chOff x="0" y="0"/>
            <a:chExt cx="2342186" cy="234218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342186" cy="2342186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3D6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6772" tIns="56772" rIns="56772" bIns="5677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625886" y="508455"/>
              <a:ext cx="1126486" cy="1325277"/>
            </a:xfrm>
            <a:custGeom>
              <a:avLst/>
              <a:gdLst/>
              <a:ahLst/>
              <a:cxnLst/>
              <a:rect l="l" t="t" r="r" b="b"/>
              <a:pathLst>
                <a:path w="1126486" h="1325277">
                  <a:moveTo>
                    <a:pt x="0" y="0"/>
                  </a:moveTo>
                  <a:lnTo>
                    <a:pt x="1126486" y="0"/>
                  </a:lnTo>
                  <a:lnTo>
                    <a:pt x="1126486" y="1325277"/>
                  </a:lnTo>
                  <a:lnTo>
                    <a:pt x="0" y="1325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03467" y="7236775"/>
            <a:ext cx="4068736" cy="2181040"/>
            <a:chOff x="0" y="0"/>
            <a:chExt cx="1349075" cy="72317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49075" cy="723170"/>
            </a:xfrm>
            <a:custGeom>
              <a:avLst/>
              <a:gdLst/>
              <a:ahLst/>
              <a:cxnLst/>
              <a:rect l="l" t="t" r="r" b="b"/>
              <a:pathLst>
                <a:path w="1349075" h="723170">
                  <a:moveTo>
                    <a:pt x="97042" y="0"/>
                  </a:moveTo>
                  <a:lnTo>
                    <a:pt x="1252033" y="0"/>
                  </a:lnTo>
                  <a:cubicBezTo>
                    <a:pt x="1305628" y="0"/>
                    <a:pt x="1349075" y="43447"/>
                    <a:pt x="1349075" y="97042"/>
                  </a:cubicBezTo>
                  <a:lnTo>
                    <a:pt x="1349075" y="626128"/>
                  </a:lnTo>
                  <a:cubicBezTo>
                    <a:pt x="1349075" y="679722"/>
                    <a:pt x="1305628" y="723170"/>
                    <a:pt x="1252033" y="723170"/>
                  </a:cubicBezTo>
                  <a:lnTo>
                    <a:pt x="97042" y="723170"/>
                  </a:lnTo>
                  <a:cubicBezTo>
                    <a:pt x="43447" y="723170"/>
                    <a:pt x="0" y="679722"/>
                    <a:pt x="0" y="626128"/>
                  </a:cubicBezTo>
                  <a:lnTo>
                    <a:pt x="0" y="97042"/>
                  </a:lnTo>
                  <a:cubicBezTo>
                    <a:pt x="0" y="43447"/>
                    <a:pt x="43447" y="0"/>
                    <a:pt x="97042" y="0"/>
                  </a:cubicBez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349075" cy="761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885597" y="3623310"/>
            <a:ext cx="3704476" cy="5634723"/>
            <a:chOff x="0" y="0"/>
            <a:chExt cx="1228297" cy="186831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28297" cy="1868311"/>
            </a:xfrm>
            <a:custGeom>
              <a:avLst/>
              <a:gdLst/>
              <a:ahLst/>
              <a:cxnLst/>
              <a:rect l="l" t="t" r="r" b="b"/>
              <a:pathLst>
                <a:path w="1228297" h="1868311">
                  <a:moveTo>
                    <a:pt x="106584" y="0"/>
                  </a:moveTo>
                  <a:lnTo>
                    <a:pt x="1121713" y="0"/>
                  </a:lnTo>
                  <a:cubicBezTo>
                    <a:pt x="1180578" y="0"/>
                    <a:pt x="1228297" y="47719"/>
                    <a:pt x="1228297" y="106584"/>
                  </a:cubicBezTo>
                  <a:lnTo>
                    <a:pt x="1228297" y="1761727"/>
                  </a:lnTo>
                  <a:cubicBezTo>
                    <a:pt x="1228297" y="1789995"/>
                    <a:pt x="1217068" y="1817105"/>
                    <a:pt x="1197079" y="1837093"/>
                  </a:cubicBezTo>
                  <a:cubicBezTo>
                    <a:pt x="1177091" y="1857082"/>
                    <a:pt x="1149981" y="1868311"/>
                    <a:pt x="1121713" y="1868311"/>
                  </a:cubicBezTo>
                  <a:lnTo>
                    <a:pt x="106584" y="1868311"/>
                  </a:lnTo>
                  <a:cubicBezTo>
                    <a:pt x="78316" y="1868311"/>
                    <a:pt x="51206" y="1857082"/>
                    <a:pt x="31218" y="1837093"/>
                  </a:cubicBezTo>
                  <a:cubicBezTo>
                    <a:pt x="11229" y="1817105"/>
                    <a:pt x="0" y="1789995"/>
                    <a:pt x="0" y="1761727"/>
                  </a:cubicBezTo>
                  <a:lnTo>
                    <a:pt x="0" y="106584"/>
                  </a:lnTo>
                  <a:cubicBezTo>
                    <a:pt x="0" y="78316"/>
                    <a:pt x="11229" y="51206"/>
                    <a:pt x="31218" y="31218"/>
                  </a:cubicBezTo>
                  <a:cubicBezTo>
                    <a:pt x="51206" y="11229"/>
                    <a:pt x="78316" y="0"/>
                    <a:pt x="106584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228297" cy="1906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841901" y="2744990"/>
            <a:ext cx="1756640" cy="1756640"/>
            <a:chOff x="0" y="0"/>
            <a:chExt cx="2342186" cy="2342186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342186" cy="2342186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3D6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420021" y="800154"/>
              <a:ext cx="1483759" cy="741879"/>
            </a:xfrm>
            <a:custGeom>
              <a:avLst/>
              <a:gdLst/>
              <a:ahLst/>
              <a:cxnLst/>
              <a:rect l="l" t="t" r="r" b="b"/>
              <a:pathLst>
                <a:path w="1483759" h="741879">
                  <a:moveTo>
                    <a:pt x="0" y="0"/>
                  </a:moveTo>
                  <a:lnTo>
                    <a:pt x="1483759" y="0"/>
                  </a:lnTo>
                  <a:lnTo>
                    <a:pt x="1483759" y="741879"/>
                  </a:lnTo>
                  <a:lnTo>
                    <a:pt x="0" y="74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Freeform 34"/>
          <p:cNvSpPr/>
          <p:nvPr/>
        </p:nvSpPr>
        <p:spPr>
          <a:xfrm>
            <a:off x="3039251" y="2883561"/>
            <a:ext cx="1063599" cy="1093675"/>
          </a:xfrm>
          <a:custGeom>
            <a:avLst/>
            <a:gdLst/>
            <a:ahLst/>
            <a:cxnLst/>
            <a:rect l="l" t="t" r="r" b="b"/>
            <a:pathLst>
              <a:path w="1063599" h="1093675">
                <a:moveTo>
                  <a:pt x="0" y="0"/>
                </a:moveTo>
                <a:lnTo>
                  <a:pt x="1063599" y="0"/>
                </a:lnTo>
                <a:lnTo>
                  <a:pt x="1063599" y="1093675"/>
                </a:lnTo>
                <a:lnTo>
                  <a:pt x="0" y="10936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2138234" y="4590938"/>
            <a:ext cx="29833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Tiết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mở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rộng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hoàn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toàn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mới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dung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do </a:t>
            </a:r>
            <a:r>
              <a:rPr lang="en-US" sz="4400" smtClean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học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sinh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tự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chọn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Montaser Arabic"/>
              <a:cs typeface="Times New Roman" panose="02020603050405020304" pitchFamily="18" charset="0"/>
              <a:sym typeface="Montaser Arabic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7431030" y="4807267"/>
            <a:ext cx="357451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sinh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còn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chưa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yêu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thích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việc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ngại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đến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thư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viện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191660" y="5113734"/>
            <a:ext cx="3076173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Nguồn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ở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thư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viện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còn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chưa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phong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phú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đa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dạng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ontaser Arabic"/>
                <a:cs typeface="Times New Roman" panose="02020603050405020304" pitchFamily="18" charset="0"/>
                <a:sym typeface="Montaser Arabic"/>
              </a:rPr>
              <a:t>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09486" y="1351427"/>
            <a:ext cx="14174013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THỰC TẾ TỒN TẠI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75706" y="2144579"/>
            <a:ext cx="6614137" cy="2334491"/>
            <a:chOff x="0" y="0"/>
            <a:chExt cx="8818849" cy="3112656"/>
          </a:xfrm>
        </p:grpSpPr>
        <p:sp>
          <p:nvSpPr>
            <p:cNvPr id="3" name="Freeform 3"/>
            <p:cNvSpPr/>
            <p:nvPr/>
          </p:nvSpPr>
          <p:spPr>
            <a:xfrm>
              <a:off x="3800229" y="0"/>
              <a:ext cx="1417464" cy="2051593"/>
            </a:xfrm>
            <a:custGeom>
              <a:avLst/>
              <a:gdLst/>
              <a:ahLst/>
              <a:cxnLst/>
              <a:rect l="l" t="t" r="r" b="b"/>
              <a:pathLst>
                <a:path w="1417464" h="2051593">
                  <a:moveTo>
                    <a:pt x="0" y="0"/>
                  </a:moveTo>
                  <a:lnTo>
                    <a:pt x="1417464" y="0"/>
                  </a:lnTo>
                  <a:lnTo>
                    <a:pt x="1417464" y="2051593"/>
                  </a:lnTo>
                  <a:lnTo>
                    <a:pt x="0" y="2051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209845"/>
              <a:ext cx="8818849" cy="902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400" b="1" dirty="0">
                  <a:solidFill>
                    <a:srgbClr val="003D60"/>
                  </a:solidFill>
                  <a:latin typeface="Times New Roman" panose="02020603050405020304" pitchFamily="18" charset="0"/>
                  <a:ea typeface="Now Bold"/>
                  <a:cs typeface="Times New Roman" panose="02020603050405020304" pitchFamily="18" charset="0"/>
                  <a:sym typeface="Now Bold"/>
                </a:rPr>
                <a:t> TIẾT HỌC TRƯỚC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1000" y="4753452"/>
            <a:ext cx="17068800" cy="4534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93083" lvl="1" indent="-546541" algn="just">
              <a:lnSpc>
                <a:spcPct val="150000"/>
              </a:lnSpc>
              <a:buFont typeface="Arial"/>
              <a:buChar char="•"/>
            </a:pP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tự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tìm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hiểu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các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câu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chuyện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có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nhân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vật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mang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đặc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điểm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nổi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bật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về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ngoại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hình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hoặc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tính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cách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,…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tại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nhà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và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đưa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câu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chuyện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mình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đã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tìm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hiểu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lên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Padlet.</a:t>
            </a:r>
          </a:p>
          <a:p>
            <a:pPr marL="1093083" lvl="1" indent="-546541" algn="just">
              <a:lnSpc>
                <a:spcPct val="150000"/>
              </a:lnSpc>
              <a:buFont typeface="Arial"/>
              <a:buChar char="•"/>
            </a:pP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Giáo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viên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vào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Padlet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kiểm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tra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sự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chuẩn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bị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bài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của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062" spc="-126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062" spc="-126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endParaRPr lang="en-US" sz="5062" spc="-126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506581" y="278887"/>
            <a:ext cx="9589355" cy="1343705"/>
            <a:chOff x="0" y="0"/>
            <a:chExt cx="2525592" cy="3538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5592" cy="353898"/>
            </a:xfrm>
            <a:custGeom>
              <a:avLst/>
              <a:gdLst/>
              <a:ahLst/>
              <a:cxnLst/>
              <a:rect l="l" t="t" r="r" b="b"/>
              <a:pathLst>
                <a:path w="2525592" h="353898">
                  <a:moveTo>
                    <a:pt x="0" y="0"/>
                  </a:moveTo>
                  <a:lnTo>
                    <a:pt x="2525592" y="0"/>
                  </a:lnTo>
                  <a:lnTo>
                    <a:pt x="2525592" y="353898"/>
                  </a:lnTo>
                  <a:lnTo>
                    <a:pt x="0" y="353898"/>
                  </a:ln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25592" cy="391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860040" y="679618"/>
            <a:ext cx="926625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0"/>
              </a:lnSpc>
              <a:spcBef>
                <a:spcPct val="0"/>
              </a:spcBef>
            </a:pPr>
            <a:r>
              <a:rPr lang="en-US" sz="4700" b="1" dirty="0">
                <a:solidFill>
                  <a:srgbClr val="FFFFFF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CÁCH THỰC HIỆN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6581" y="278887"/>
            <a:ext cx="9589355" cy="1343705"/>
            <a:chOff x="0" y="0"/>
            <a:chExt cx="2525592" cy="3538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5592" cy="353898"/>
            </a:xfrm>
            <a:custGeom>
              <a:avLst/>
              <a:gdLst/>
              <a:ahLst/>
              <a:cxnLst/>
              <a:rect l="l" t="t" r="r" b="b"/>
              <a:pathLst>
                <a:path w="2525592" h="353898">
                  <a:moveTo>
                    <a:pt x="0" y="0"/>
                  </a:moveTo>
                  <a:lnTo>
                    <a:pt x="2525592" y="0"/>
                  </a:lnTo>
                  <a:lnTo>
                    <a:pt x="2525592" y="353898"/>
                  </a:lnTo>
                  <a:lnTo>
                    <a:pt x="0" y="353898"/>
                  </a:ln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25592" cy="391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181332" y="1800651"/>
            <a:ext cx="11925336" cy="6737815"/>
          </a:xfrm>
          <a:custGeom>
            <a:avLst/>
            <a:gdLst/>
            <a:ahLst/>
            <a:cxnLst/>
            <a:rect l="l" t="t" r="r" b="b"/>
            <a:pathLst>
              <a:path w="11925336" h="6737815">
                <a:moveTo>
                  <a:pt x="0" y="0"/>
                </a:moveTo>
                <a:lnTo>
                  <a:pt x="11925336" y="0"/>
                </a:lnTo>
                <a:lnTo>
                  <a:pt x="11925336" y="6737815"/>
                </a:lnTo>
                <a:lnTo>
                  <a:pt x="0" y="673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75644" y="406661"/>
            <a:ext cx="8012356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61"/>
              </a:lnSpc>
            </a:pPr>
            <a:r>
              <a:rPr lang="en-US" sz="5400" spc="-111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Sử</a:t>
            </a:r>
            <a:r>
              <a:rPr lang="en-US" sz="5400" spc="-111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1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dụng</a:t>
            </a:r>
            <a:r>
              <a:rPr lang="en-US" sz="5400" spc="-111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1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phần</a:t>
            </a:r>
            <a:r>
              <a:rPr lang="en-US" sz="5400" spc="-111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111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mềm</a:t>
            </a:r>
            <a:r>
              <a:rPr lang="en-US" sz="5400" spc="-111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Quizizz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345033" y="676275"/>
            <a:ext cx="926625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0"/>
              </a:lnSpc>
              <a:spcBef>
                <a:spcPct val="0"/>
              </a:spcBef>
            </a:pPr>
            <a:r>
              <a:rPr lang="en-US" sz="4700" b="1" dirty="0">
                <a:solidFill>
                  <a:srgbClr val="FFFFFF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HOẠT ĐỘNG KHỞI ĐỘNG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0353" y="8602224"/>
            <a:ext cx="16230600" cy="1432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Thông qua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hoạt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động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này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,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học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sinh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được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ôn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tập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lại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kiến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thức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đã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học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một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cách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thoải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mái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,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kích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thích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sự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hứng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thú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cho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học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</a:t>
            </a:r>
            <a:r>
              <a:rPr lang="en-US" sz="3899" b="1" spc="-97" dirty="0" err="1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sinh</a:t>
            </a:r>
            <a:r>
              <a:rPr lang="en-US" sz="3899" b="1" spc="-97" dirty="0">
                <a:solidFill>
                  <a:srgbClr val="0000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4542" y="2014118"/>
            <a:ext cx="16946257" cy="7478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  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ử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dụng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ứng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dụng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Padlet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để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hình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thành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kiến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thức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mới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cho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học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sinh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như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 </a:t>
            </a:r>
            <a:r>
              <a:rPr lang="en-US" sz="5400" b="1" i="1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sau</a:t>
            </a:r>
            <a:r>
              <a:rPr lang="en-US" sz="5400" b="1" i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 Bold Italics"/>
                <a:cs typeface="Times New Roman" panose="02020603050405020304" pitchFamily="18" charset="0"/>
                <a:sym typeface="Canva Sans Bold Italics"/>
              </a:rPr>
              <a:t>: </a:t>
            </a:r>
          </a:p>
          <a:p>
            <a:pPr algn="just"/>
            <a:r>
              <a:rPr lang="en-US" sz="5400" b="1" u="sng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Bước</a:t>
            </a:r>
            <a:r>
              <a:rPr lang="en-US" sz="5400" b="1" u="sng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1:</a:t>
            </a:r>
            <a:r>
              <a:rPr lang="en-US" sz="5400" b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chia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sẻ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câu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chuyện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có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nhân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vật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mang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đặc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điểm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nổi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bật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về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ngoại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hình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hoặc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tính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cách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đã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chuẩn</a:t>
            </a:r>
            <a:r>
              <a:rPr lang="en-US" sz="5400" spc="-99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smtClean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bị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trên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Padlet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trước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lớp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. </a:t>
            </a:r>
          </a:p>
          <a:p>
            <a:pPr algn="just"/>
            <a:r>
              <a:rPr lang="en-US" sz="5400" b="1" u="sng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Bước</a:t>
            </a:r>
            <a:r>
              <a:rPr lang="en-US" sz="5400" b="1" u="sng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2:</a:t>
            </a:r>
            <a:r>
              <a:rPr lang="en-US" sz="5400" b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lắng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nghe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và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cùng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thảo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luận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về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nội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dung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câu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chuyện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của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bạn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</a:p>
          <a:p>
            <a:pPr algn="just"/>
            <a:r>
              <a:rPr lang="en-US" sz="5400" b="1" u="sng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Bước</a:t>
            </a:r>
            <a:r>
              <a:rPr lang="en-US" sz="5400" b="1" u="sng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3:</a:t>
            </a:r>
            <a:r>
              <a:rPr lang="en-US" sz="5400" b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Giáo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viên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chốt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kiến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thức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và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nhận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xét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đánh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giá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chung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</a:p>
          <a:p>
            <a:pPr algn="just"/>
            <a:endParaRPr lang="en-US" sz="5400" spc="-99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506581" y="278887"/>
            <a:ext cx="13339869" cy="1343705"/>
            <a:chOff x="0" y="0"/>
            <a:chExt cx="3513381" cy="3538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13381" cy="353898"/>
            </a:xfrm>
            <a:custGeom>
              <a:avLst/>
              <a:gdLst/>
              <a:ahLst/>
              <a:cxnLst/>
              <a:rect l="l" t="t" r="r" b="b"/>
              <a:pathLst>
                <a:path w="3513381" h="353898">
                  <a:moveTo>
                    <a:pt x="0" y="0"/>
                  </a:moveTo>
                  <a:lnTo>
                    <a:pt x="3513381" y="0"/>
                  </a:lnTo>
                  <a:lnTo>
                    <a:pt x="3513381" y="353898"/>
                  </a:lnTo>
                  <a:lnTo>
                    <a:pt x="0" y="353898"/>
                  </a:ln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13381" cy="391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45008" y="676275"/>
            <a:ext cx="1317832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0"/>
              </a:lnSpc>
              <a:spcBef>
                <a:spcPct val="0"/>
              </a:spcBef>
            </a:pPr>
            <a:r>
              <a:rPr lang="en-US" sz="4700" b="1" dirty="0">
                <a:solidFill>
                  <a:srgbClr val="FFFFFF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HOẠT ĐỘNG KHÁM PHÁ - THỰC 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" y="0"/>
            <a:ext cx="1835598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" y="1714500"/>
            <a:ext cx="1744980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    </a:t>
            </a:r>
            <a:r>
              <a:rPr lang="en-US" sz="5400" b="1" u="sng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Bước</a:t>
            </a:r>
            <a:r>
              <a:rPr lang="en-US" sz="5400" b="1" u="sng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1:</a:t>
            </a:r>
            <a:r>
              <a:rPr lang="en-US" sz="5400" b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vẽ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sơ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đồ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tư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duy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về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nội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dung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câu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chuyện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của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mình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theo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chủ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đề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bài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endParaRPr lang="en-US" sz="5400" spc="-99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algn="just"/>
            <a:r>
              <a:rPr lang="en-US" sz="5400" b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    </a:t>
            </a:r>
            <a:r>
              <a:rPr lang="en-US" sz="5400" b="1" u="sng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Bước</a:t>
            </a:r>
            <a:r>
              <a:rPr lang="en-US" sz="5400" b="1" u="sng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2:</a:t>
            </a:r>
            <a:r>
              <a:rPr lang="en-US" sz="5400" b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Giáo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viên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hỗ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trợ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chiếu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sản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phẩm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và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lên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trình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bày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về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ý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tưởng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của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mình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trước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lớp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. </a:t>
            </a:r>
          </a:p>
          <a:p>
            <a:pPr algn="just"/>
            <a:r>
              <a:rPr lang="en-US" sz="5400" b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    </a:t>
            </a:r>
            <a:r>
              <a:rPr lang="en-US" sz="5400" b="1" u="sng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Bước</a:t>
            </a:r>
            <a:r>
              <a:rPr lang="en-US" sz="5400" b="1" u="sng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3:</a:t>
            </a:r>
            <a:r>
              <a:rPr lang="en-US" sz="5400" b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dưới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lớp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quan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sát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lắng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nghe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và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đưa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ra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ý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kiến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.</a:t>
            </a:r>
          </a:p>
          <a:p>
            <a:pPr algn="just"/>
            <a:r>
              <a:rPr lang="en-US" sz="5400" b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    </a:t>
            </a:r>
            <a:r>
              <a:rPr lang="en-US" sz="5400" b="1" u="sng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Bước</a:t>
            </a:r>
            <a:r>
              <a:rPr lang="en-US" sz="5400" b="1" u="sng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4: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Giáo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viên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nhận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xét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đánh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giá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chung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hoạt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động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của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.</a:t>
            </a:r>
          </a:p>
          <a:p>
            <a:pPr algn="just"/>
            <a:r>
              <a:rPr lang="en-US" sz="5400" b="1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   </a:t>
            </a:r>
            <a:r>
              <a:rPr lang="en-US" sz="5400" b="1" u="sng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Bước</a:t>
            </a:r>
            <a:r>
              <a:rPr lang="en-US" sz="5400" b="1" u="sng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5: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thực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hành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kể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lại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câu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chuyện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mình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yêu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thích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cho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người</a:t>
            </a:r>
            <a:r>
              <a:rPr lang="en-US" sz="5400" spc="-9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spc="-9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thân</a:t>
            </a:r>
            <a:endParaRPr lang="en-US" sz="5400" spc="-99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506581" y="278887"/>
            <a:ext cx="13339869" cy="1343705"/>
            <a:chOff x="0" y="0"/>
            <a:chExt cx="3513381" cy="3538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13381" cy="353898"/>
            </a:xfrm>
            <a:custGeom>
              <a:avLst/>
              <a:gdLst/>
              <a:ahLst/>
              <a:cxnLst/>
              <a:rect l="l" t="t" r="r" b="b"/>
              <a:pathLst>
                <a:path w="3513381" h="353898">
                  <a:moveTo>
                    <a:pt x="0" y="0"/>
                  </a:moveTo>
                  <a:lnTo>
                    <a:pt x="3513381" y="0"/>
                  </a:lnTo>
                  <a:lnTo>
                    <a:pt x="3513381" y="353898"/>
                  </a:lnTo>
                  <a:lnTo>
                    <a:pt x="0" y="353898"/>
                  </a:ln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13381" cy="391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45008" y="676275"/>
            <a:ext cx="1317832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0"/>
              </a:lnSpc>
              <a:spcBef>
                <a:spcPct val="0"/>
              </a:spcBef>
            </a:pPr>
            <a:r>
              <a:rPr lang="en-US" sz="4700" b="1" dirty="0">
                <a:solidFill>
                  <a:srgbClr val="FFFFFF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HOẠT ĐỘNG VẬN DỤNG -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8" y="0"/>
            <a:ext cx="18251129" cy="1029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838227">
            <a:off x="9705736" y="1017665"/>
            <a:ext cx="7246620" cy="18288000"/>
          </a:xfrm>
          <a:custGeom>
            <a:avLst/>
            <a:gdLst/>
            <a:ahLst/>
            <a:cxnLst/>
            <a:rect l="l" t="t" r="r" b="b"/>
            <a:pathLst>
              <a:path w="7246620" h="18288000">
                <a:moveTo>
                  <a:pt x="0" y="0"/>
                </a:moveTo>
                <a:lnTo>
                  <a:pt x="7246620" y="0"/>
                </a:lnTo>
                <a:lnTo>
                  <a:pt x="724662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47211" y="3124284"/>
            <a:ext cx="4049644" cy="6123448"/>
            <a:chOff x="0" y="0"/>
            <a:chExt cx="5399525" cy="816459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5221032"/>
              <a:ext cx="5399525" cy="2943565"/>
              <a:chOff x="0" y="0"/>
              <a:chExt cx="1352443" cy="7372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2443" cy="737288"/>
              </a:xfrm>
              <a:custGeom>
                <a:avLst/>
                <a:gdLst/>
                <a:ahLst/>
                <a:cxnLst/>
                <a:rect l="l" t="t" r="r" b="b"/>
                <a:pathLst>
                  <a:path w="1352443" h="737288">
                    <a:moveTo>
                      <a:pt x="108181" y="0"/>
                    </a:moveTo>
                    <a:lnTo>
                      <a:pt x="1244262" y="0"/>
                    </a:lnTo>
                    <a:cubicBezTo>
                      <a:pt x="1272953" y="0"/>
                      <a:pt x="1300469" y="11398"/>
                      <a:pt x="1320757" y="31685"/>
                    </a:cubicBezTo>
                    <a:cubicBezTo>
                      <a:pt x="1341045" y="51973"/>
                      <a:pt x="1352443" y="79490"/>
                      <a:pt x="1352443" y="108181"/>
                    </a:cubicBezTo>
                    <a:lnTo>
                      <a:pt x="1352443" y="629107"/>
                    </a:lnTo>
                    <a:cubicBezTo>
                      <a:pt x="1352443" y="657798"/>
                      <a:pt x="1341045" y="685314"/>
                      <a:pt x="1320757" y="705602"/>
                    </a:cubicBezTo>
                    <a:cubicBezTo>
                      <a:pt x="1300469" y="725890"/>
                      <a:pt x="1272953" y="737288"/>
                      <a:pt x="1244262" y="737288"/>
                    </a:cubicBezTo>
                    <a:lnTo>
                      <a:pt x="108181" y="737288"/>
                    </a:lnTo>
                    <a:cubicBezTo>
                      <a:pt x="48434" y="737288"/>
                      <a:pt x="0" y="688853"/>
                      <a:pt x="0" y="629107"/>
                    </a:cubicBezTo>
                    <a:lnTo>
                      <a:pt x="0" y="108181"/>
                    </a:lnTo>
                    <a:cubicBezTo>
                      <a:pt x="0" y="79490"/>
                      <a:pt x="11398" y="51973"/>
                      <a:pt x="31685" y="31685"/>
                    </a:cubicBezTo>
                    <a:cubicBezTo>
                      <a:pt x="51973" y="11398"/>
                      <a:pt x="79490" y="0"/>
                      <a:pt x="108181" y="0"/>
                    </a:cubicBezTo>
                    <a:close/>
                  </a:path>
                </a:pathLst>
              </a:custGeom>
              <a:solidFill>
                <a:srgbClr val="03365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52443" cy="775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584" y="1162696"/>
              <a:ext cx="4919297" cy="6748512"/>
              <a:chOff x="0" y="0"/>
              <a:chExt cx="1232158" cy="169032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2158" cy="1690329"/>
              </a:xfrm>
              <a:custGeom>
                <a:avLst/>
                <a:gdLst/>
                <a:ahLst/>
                <a:cxnLst/>
                <a:rect l="l" t="t" r="r" b="b"/>
                <a:pathLst>
                  <a:path w="1232158" h="1690329">
                    <a:moveTo>
                      <a:pt x="118742" y="0"/>
                    </a:moveTo>
                    <a:lnTo>
                      <a:pt x="1113416" y="0"/>
                    </a:lnTo>
                    <a:cubicBezTo>
                      <a:pt x="1144908" y="0"/>
                      <a:pt x="1175111" y="12510"/>
                      <a:pt x="1197379" y="34779"/>
                    </a:cubicBezTo>
                    <a:cubicBezTo>
                      <a:pt x="1219647" y="57047"/>
                      <a:pt x="1232158" y="87249"/>
                      <a:pt x="1232158" y="118742"/>
                    </a:cubicBezTo>
                    <a:lnTo>
                      <a:pt x="1232158" y="1571588"/>
                    </a:lnTo>
                    <a:cubicBezTo>
                      <a:pt x="1232158" y="1603080"/>
                      <a:pt x="1219647" y="1633282"/>
                      <a:pt x="1197379" y="1655551"/>
                    </a:cubicBezTo>
                    <a:cubicBezTo>
                      <a:pt x="1175111" y="1677819"/>
                      <a:pt x="1144908" y="1690329"/>
                      <a:pt x="1113416" y="1690329"/>
                    </a:cubicBezTo>
                    <a:lnTo>
                      <a:pt x="118742" y="1690329"/>
                    </a:lnTo>
                    <a:cubicBezTo>
                      <a:pt x="53162" y="1690329"/>
                      <a:pt x="0" y="1637167"/>
                      <a:pt x="0" y="1571588"/>
                    </a:cubicBezTo>
                    <a:lnTo>
                      <a:pt x="0" y="118742"/>
                    </a:lnTo>
                    <a:cubicBezTo>
                      <a:pt x="0" y="87249"/>
                      <a:pt x="12510" y="57047"/>
                      <a:pt x="34779" y="34779"/>
                    </a:cubicBezTo>
                    <a:cubicBezTo>
                      <a:pt x="57047" y="12510"/>
                      <a:pt x="87249" y="0"/>
                      <a:pt x="118742" y="0"/>
                    </a:cubicBezTo>
                    <a:close/>
                  </a:path>
                </a:pathLst>
              </a:custGeom>
              <a:solidFill>
                <a:srgbClr val="E8EC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232158" cy="1728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430796" y="0"/>
              <a:ext cx="2325391" cy="2325391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3D6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63203" y="794416"/>
              <a:ext cx="1473119" cy="736560"/>
            </a:xfrm>
            <a:custGeom>
              <a:avLst/>
              <a:gdLst/>
              <a:ahLst/>
              <a:cxnLst/>
              <a:rect l="l" t="t" r="r" b="b"/>
              <a:pathLst>
                <a:path w="1473119" h="736560">
                  <a:moveTo>
                    <a:pt x="0" y="0"/>
                  </a:moveTo>
                  <a:lnTo>
                    <a:pt x="1473119" y="0"/>
                  </a:lnTo>
                  <a:lnTo>
                    <a:pt x="1473119" y="736559"/>
                  </a:lnTo>
                  <a:lnTo>
                    <a:pt x="0" y="736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45319" y="2463633"/>
              <a:ext cx="4407834" cy="41036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Lồng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ghép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tích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hợp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liên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môn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Tiếng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Việt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– Tin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học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vào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giảng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dạy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.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49355" y="7040057"/>
            <a:ext cx="4157516" cy="2207674"/>
            <a:chOff x="0" y="0"/>
            <a:chExt cx="1388468" cy="73728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88468" cy="737288"/>
            </a:xfrm>
            <a:custGeom>
              <a:avLst/>
              <a:gdLst/>
              <a:ahLst/>
              <a:cxnLst/>
              <a:rect l="l" t="t" r="r" b="b"/>
              <a:pathLst>
                <a:path w="1388468" h="737288">
                  <a:moveTo>
                    <a:pt x="94970" y="0"/>
                  </a:moveTo>
                  <a:lnTo>
                    <a:pt x="1293499" y="0"/>
                  </a:lnTo>
                  <a:cubicBezTo>
                    <a:pt x="1345949" y="0"/>
                    <a:pt x="1388468" y="42519"/>
                    <a:pt x="1388468" y="94970"/>
                  </a:cubicBezTo>
                  <a:lnTo>
                    <a:pt x="1388468" y="642318"/>
                  </a:lnTo>
                  <a:cubicBezTo>
                    <a:pt x="1388468" y="694768"/>
                    <a:pt x="1345949" y="737288"/>
                    <a:pt x="1293499" y="737288"/>
                  </a:cubicBezTo>
                  <a:lnTo>
                    <a:pt x="94970" y="737288"/>
                  </a:lnTo>
                  <a:cubicBezTo>
                    <a:pt x="42519" y="737288"/>
                    <a:pt x="0" y="694768"/>
                    <a:pt x="0" y="642318"/>
                  </a:cubicBezTo>
                  <a:lnTo>
                    <a:pt x="0" y="94970"/>
                  </a:lnTo>
                  <a:cubicBezTo>
                    <a:pt x="0" y="42519"/>
                    <a:pt x="42519" y="0"/>
                    <a:pt x="94970" y="0"/>
                  </a:cubicBez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388468" cy="775388"/>
            </a:xfrm>
            <a:prstGeom prst="rect">
              <a:avLst/>
            </a:prstGeom>
          </p:spPr>
          <p:txBody>
            <a:bodyPr lIns="56365" tIns="56365" rIns="56365" bIns="5636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42652" y="4038280"/>
            <a:ext cx="3813196" cy="5061384"/>
            <a:chOff x="0" y="0"/>
            <a:chExt cx="1273477" cy="169032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73477" cy="1690329"/>
            </a:xfrm>
            <a:custGeom>
              <a:avLst/>
              <a:gdLst/>
              <a:ahLst/>
              <a:cxnLst/>
              <a:rect l="l" t="t" r="r" b="b"/>
              <a:pathLst>
                <a:path w="1273477" h="1690329">
                  <a:moveTo>
                    <a:pt x="103545" y="0"/>
                  </a:moveTo>
                  <a:lnTo>
                    <a:pt x="1169932" y="0"/>
                  </a:lnTo>
                  <a:cubicBezTo>
                    <a:pt x="1227119" y="0"/>
                    <a:pt x="1273477" y="46359"/>
                    <a:pt x="1273477" y="103545"/>
                  </a:cubicBezTo>
                  <a:lnTo>
                    <a:pt x="1273477" y="1586784"/>
                  </a:lnTo>
                  <a:cubicBezTo>
                    <a:pt x="1273477" y="1614246"/>
                    <a:pt x="1262568" y="1640583"/>
                    <a:pt x="1243150" y="1660002"/>
                  </a:cubicBezTo>
                  <a:cubicBezTo>
                    <a:pt x="1223731" y="1679420"/>
                    <a:pt x="1197394" y="1690329"/>
                    <a:pt x="1169932" y="1690329"/>
                  </a:cubicBezTo>
                  <a:lnTo>
                    <a:pt x="103545" y="1690329"/>
                  </a:lnTo>
                  <a:cubicBezTo>
                    <a:pt x="46359" y="1690329"/>
                    <a:pt x="0" y="1643971"/>
                    <a:pt x="0" y="1586784"/>
                  </a:cubicBezTo>
                  <a:lnTo>
                    <a:pt x="0" y="103545"/>
                  </a:lnTo>
                  <a:cubicBezTo>
                    <a:pt x="0" y="76083"/>
                    <a:pt x="10909" y="49746"/>
                    <a:pt x="30328" y="30328"/>
                  </a:cubicBezTo>
                  <a:cubicBezTo>
                    <a:pt x="49746" y="10909"/>
                    <a:pt x="76083" y="0"/>
                    <a:pt x="103545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273477" cy="1728429"/>
            </a:xfrm>
            <a:prstGeom prst="rect">
              <a:avLst/>
            </a:prstGeom>
          </p:spPr>
          <p:txBody>
            <a:bodyPr lIns="56365" tIns="56365" rIns="56365" bIns="5636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932347" y="3166258"/>
            <a:ext cx="1744043" cy="174404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6365" tIns="56365" rIns="56365" bIns="5636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8398395" y="3544865"/>
            <a:ext cx="838806" cy="986831"/>
          </a:xfrm>
          <a:custGeom>
            <a:avLst/>
            <a:gdLst/>
            <a:ahLst/>
            <a:cxnLst/>
            <a:rect l="l" t="t" r="r" b="b"/>
            <a:pathLst>
              <a:path w="838806" h="986831">
                <a:moveTo>
                  <a:pt x="0" y="0"/>
                </a:moveTo>
                <a:lnTo>
                  <a:pt x="838806" y="0"/>
                </a:lnTo>
                <a:lnTo>
                  <a:pt x="838806" y="986830"/>
                </a:lnTo>
                <a:lnTo>
                  <a:pt x="0" y="98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7238484" y="5073358"/>
            <a:ext cx="3136046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Nâng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cao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năng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nghệ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rèn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kĩ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năng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dân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1759819" y="7092900"/>
            <a:ext cx="4039560" cy="2165400"/>
            <a:chOff x="0" y="0"/>
            <a:chExt cx="1349075" cy="72317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49075" cy="723170"/>
            </a:xfrm>
            <a:custGeom>
              <a:avLst/>
              <a:gdLst/>
              <a:ahLst/>
              <a:cxnLst/>
              <a:rect l="l" t="t" r="r" b="b"/>
              <a:pathLst>
                <a:path w="1349075" h="723170">
                  <a:moveTo>
                    <a:pt x="97743" y="0"/>
                  </a:moveTo>
                  <a:lnTo>
                    <a:pt x="1251332" y="0"/>
                  </a:lnTo>
                  <a:cubicBezTo>
                    <a:pt x="1305314" y="0"/>
                    <a:pt x="1349075" y="43761"/>
                    <a:pt x="1349075" y="97743"/>
                  </a:cubicBezTo>
                  <a:lnTo>
                    <a:pt x="1349075" y="625427"/>
                  </a:lnTo>
                  <a:cubicBezTo>
                    <a:pt x="1349075" y="679409"/>
                    <a:pt x="1305314" y="723170"/>
                    <a:pt x="1251332" y="723170"/>
                  </a:cubicBezTo>
                  <a:lnTo>
                    <a:pt x="97743" y="723170"/>
                  </a:lnTo>
                  <a:cubicBezTo>
                    <a:pt x="71820" y="723170"/>
                    <a:pt x="46959" y="712872"/>
                    <a:pt x="28628" y="694541"/>
                  </a:cubicBezTo>
                  <a:cubicBezTo>
                    <a:pt x="10298" y="676211"/>
                    <a:pt x="0" y="651350"/>
                    <a:pt x="0" y="625427"/>
                  </a:cubicBezTo>
                  <a:lnTo>
                    <a:pt x="0" y="97743"/>
                  </a:lnTo>
                  <a:cubicBezTo>
                    <a:pt x="0" y="43761"/>
                    <a:pt x="43761" y="0"/>
                    <a:pt x="97743" y="0"/>
                  </a:cubicBez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349075" cy="761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861686" y="4038280"/>
            <a:ext cx="3835826" cy="5061384"/>
            <a:chOff x="0" y="0"/>
            <a:chExt cx="1281035" cy="169032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81035" cy="1690329"/>
            </a:xfrm>
            <a:custGeom>
              <a:avLst/>
              <a:gdLst/>
              <a:ahLst/>
              <a:cxnLst/>
              <a:rect l="l" t="t" r="r" b="b"/>
              <a:pathLst>
                <a:path w="1281035" h="1690329">
                  <a:moveTo>
                    <a:pt x="102934" y="0"/>
                  </a:moveTo>
                  <a:lnTo>
                    <a:pt x="1178101" y="0"/>
                  </a:lnTo>
                  <a:cubicBezTo>
                    <a:pt x="1234950" y="0"/>
                    <a:pt x="1281035" y="46085"/>
                    <a:pt x="1281035" y="102934"/>
                  </a:cubicBezTo>
                  <a:lnTo>
                    <a:pt x="1281035" y="1587395"/>
                  </a:lnTo>
                  <a:cubicBezTo>
                    <a:pt x="1281035" y="1644244"/>
                    <a:pt x="1234950" y="1690329"/>
                    <a:pt x="1178101" y="1690329"/>
                  </a:cubicBezTo>
                  <a:lnTo>
                    <a:pt x="102934" y="1690329"/>
                  </a:lnTo>
                  <a:cubicBezTo>
                    <a:pt x="46085" y="1690329"/>
                    <a:pt x="0" y="1644244"/>
                    <a:pt x="0" y="1587395"/>
                  </a:cubicBezTo>
                  <a:lnTo>
                    <a:pt x="0" y="102934"/>
                  </a:lnTo>
                  <a:cubicBezTo>
                    <a:pt x="0" y="46085"/>
                    <a:pt x="46085" y="0"/>
                    <a:pt x="102934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281035" cy="1728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009444" y="2893172"/>
            <a:ext cx="1744043" cy="1744043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3179788" y="2893172"/>
            <a:ext cx="1403354" cy="1403354"/>
          </a:xfrm>
          <a:custGeom>
            <a:avLst/>
            <a:gdLst/>
            <a:ahLst/>
            <a:cxnLst/>
            <a:rect l="l" t="t" r="r" b="b"/>
            <a:pathLst>
              <a:path w="1403354" h="1403354">
                <a:moveTo>
                  <a:pt x="0" y="0"/>
                </a:moveTo>
                <a:lnTo>
                  <a:pt x="1403355" y="0"/>
                </a:lnTo>
                <a:lnTo>
                  <a:pt x="1403355" y="1403354"/>
                </a:lnTo>
                <a:lnTo>
                  <a:pt x="0" y="1403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5991594" y="1734296"/>
            <a:ext cx="5607361" cy="1294791"/>
          </a:xfrm>
          <a:custGeom>
            <a:avLst/>
            <a:gdLst/>
            <a:ahLst/>
            <a:cxnLst/>
            <a:rect l="l" t="t" r="r" b="b"/>
            <a:pathLst>
              <a:path w="5607361" h="1294791">
                <a:moveTo>
                  <a:pt x="0" y="0"/>
                </a:moveTo>
                <a:lnTo>
                  <a:pt x="5607362" y="0"/>
                </a:lnTo>
                <a:lnTo>
                  <a:pt x="5607362" y="1294791"/>
                </a:lnTo>
                <a:lnTo>
                  <a:pt x="0" y="1294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12057114" y="4720540"/>
            <a:ext cx="3444970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Xây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dựng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bộ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liệu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áp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năm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tiếp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sẻ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liệu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nghiệp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.</a:t>
            </a:r>
          </a:p>
          <a:p>
            <a:pPr marL="0" lvl="0" indent="0" algn="ctr"/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615089" y="520700"/>
            <a:ext cx="17833565" cy="82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 spc="8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TÍNH MỚI VÀ HIỆU QUẢ ÁP DỤNG</a:t>
            </a:r>
          </a:p>
        </p:txBody>
      </p:sp>
      <p:sp>
        <p:nvSpPr>
          <p:cNvPr id="39" name="Freeform 39"/>
          <p:cNvSpPr/>
          <p:nvPr/>
        </p:nvSpPr>
        <p:spPr>
          <a:xfrm>
            <a:off x="6143994" y="1886696"/>
            <a:ext cx="5607361" cy="1294791"/>
          </a:xfrm>
          <a:custGeom>
            <a:avLst/>
            <a:gdLst/>
            <a:ahLst/>
            <a:cxnLst/>
            <a:rect l="l" t="t" r="r" b="b"/>
            <a:pathLst>
              <a:path w="5607361" h="1294791">
                <a:moveTo>
                  <a:pt x="0" y="0"/>
                </a:moveTo>
                <a:lnTo>
                  <a:pt x="5607362" y="0"/>
                </a:lnTo>
                <a:lnTo>
                  <a:pt x="5607362" y="1294791"/>
                </a:lnTo>
                <a:lnTo>
                  <a:pt x="0" y="1294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7882875" y="1953371"/>
            <a:ext cx="2243900" cy="87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TÍNH MỚI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1816" y="0"/>
            <a:ext cx="13584369" cy="10287000"/>
          </a:xfrm>
          <a:custGeom>
            <a:avLst/>
            <a:gdLst/>
            <a:ahLst/>
            <a:cxnLst/>
            <a:rect l="l" t="t" r="r" b="b"/>
            <a:pathLst>
              <a:path w="13584369" h="10287000">
                <a:moveTo>
                  <a:pt x="0" y="0"/>
                </a:moveTo>
                <a:lnTo>
                  <a:pt x="13584368" y="0"/>
                </a:lnTo>
                <a:lnTo>
                  <a:pt x="135843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838227">
            <a:off x="9705736" y="1017665"/>
            <a:ext cx="7246620" cy="18288000"/>
          </a:xfrm>
          <a:custGeom>
            <a:avLst/>
            <a:gdLst/>
            <a:ahLst/>
            <a:cxnLst/>
            <a:rect l="l" t="t" r="r" b="b"/>
            <a:pathLst>
              <a:path w="7246620" h="18288000">
                <a:moveTo>
                  <a:pt x="0" y="0"/>
                </a:moveTo>
                <a:lnTo>
                  <a:pt x="7246620" y="0"/>
                </a:lnTo>
                <a:lnTo>
                  <a:pt x="724662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47211" y="3124284"/>
            <a:ext cx="4049644" cy="6123448"/>
            <a:chOff x="0" y="0"/>
            <a:chExt cx="5399525" cy="816459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5221032"/>
              <a:ext cx="5399525" cy="2943565"/>
              <a:chOff x="0" y="0"/>
              <a:chExt cx="1352443" cy="7372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2443" cy="737288"/>
              </a:xfrm>
              <a:custGeom>
                <a:avLst/>
                <a:gdLst/>
                <a:ahLst/>
                <a:cxnLst/>
                <a:rect l="l" t="t" r="r" b="b"/>
                <a:pathLst>
                  <a:path w="1352443" h="737288">
                    <a:moveTo>
                      <a:pt x="108181" y="0"/>
                    </a:moveTo>
                    <a:lnTo>
                      <a:pt x="1244262" y="0"/>
                    </a:lnTo>
                    <a:cubicBezTo>
                      <a:pt x="1272953" y="0"/>
                      <a:pt x="1300469" y="11398"/>
                      <a:pt x="1320757" y="31685"/>
                    </a:cubicBezTo>
                    <a:cubicBezTo>
                      <a:pt x="1341045" y="51973"/>
                      <a:pt x="1352443" y="79490"/>
                      <a:pt x="1352443" y="108181"/>
                    </a:cubicBezTo>
                    <a:lnTo>
                      <a:pt x="1352443" y="629107"/>
                    </a:lnTo>
                    <a:cubicBezTo>
                      <a:pt x="1352443" y="657798"/>
                      <a:pt x="1341045" y="685314"/>
                      <a:pt x="1320757" y="705602"/>
                    </a:cubicBezTo>
                    <a:cubicBezTo>
                      <a:pt x="1300469" y="725890"/>
                      <a:pt x="1272953" y="737288"/>
                      <a:pt x="1244262" y="737288"/>
                    </a:cubicBezTo>
                    <a:lnTo>
                      <a:pt x="108181" y="737288"/>
                    </a:lnTo>
                    <a:cubicBezTo>
                      <a:pt x="48434" y="737288"/>
                      <a:pt x="0" y="688853"/>
                      <a:pt x="0" y="629107"/>
                    </a:cubicBezTo>
                    <a:lnTo>
                      <a:pt x="0" y="108181"/>
                    </a:lnTo>
                    <a:cubicBezTo>
                      <a:pt x="0" y="79490"/>
                      <a:pt x="11398" y="51973"/>
                      <a:pt x="31685" y="31685"/>
                    </a:cubicBezTo>
                    <a:cubicBezTo>
                      <a:pt x="51973" y="11398"/>
                      <a:pt x="79490" y="0"/>
                      <a:pt x="108181" y="0"/>
                    </a:cubicBezTo>
                    <a:close/>
                  </a:path>
                </a:pathLst>
              </a:custGeom>
              <a:solidFill>
                <a:srgbClr val="03365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52443" cy="775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584" y="1162696"/>
              <a:ext cx="4919297" cy="6748512"/>
              <a:chOff x="0" y="0"/>
              <a:chExt cx="1232158" cy="169032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2158" cy="1690329"/>
              </a:xfrm>
              <a:custGeom>
                <a:avLst/>
                <a:gdLst/>
                <a:ahLst/>
                <a:cxnLst/>
                <a:rect l="l" t="t" r="r" b="b"/>
                <a:pathLst>
                  <a:path w="1232158" h="1690329">
                    <a:moveTo>
                      <a:pt x="118742" y="0"/>
                    </a:moveTo>
                    <a:lnTo>
                      <a:pt x="1113416" y="0"/>
                    </a:lnTo>
                    <a:cubicBezTo>
                      <a:pt x="1144908" y="0"/>
                      <a:pt x="1175111" y="12510"/>
                      <a:pt x="1197379" y="34779"/>
                    </a:cubicBezTo>
                    <a:cubicBezTo>
                      <a:pt x="1219647" y="57047"/>
                      <a:pt x="1232158" y="87249"/>
                      <a:pt x="1232158" y="118742"/>
                    </a:cubicBezTo>
                    <a:lnTo>
                      <a:pt x="1232158" y="1571588"/>
                    </a:lnTo>
                    <a:cubicBezTo>
                      <a:pt x="1232158" y="1603080"/>
                      <a:pt x="1219647" y="1633282"/>
                      <a:pt x="1197379" y="1655551"/>
                    </a:cubicBezTo>
                    <a:cubicBezTo>
                      <a:pt x="1175111" y="1677819"/>
                      <a:pt x="1144908" y="1690329"/>
                      <a:pt x="1113416" y="1690329"/>
                    </a:cubicBezTo>
                    <a:lnTo>
                      <a:pt x="118742" y="1690329"/>
                    </a:lnTo>
                    <a:cubicBezTo>
                      <a:pt x="53162" y="1690329"/>
                      <a:pt x="0" y="1637167"/>
                      <a:pt x="0" y="1571588"/>
                    </a:cubicBezTo>
                    <a:lnTo>
                      <a:pt x="0" y="118742"/>
                    </a:lnTo>
                    <a:cubicBezTo>
                      <a:pt x="0" y="87249"/>
                      <a:pt x="12510" y="57047"/>
                      <a:pt x="34779" y="34779"/>
                    </a:cubicBezTo>
                    <a:cubicBezTo>
                      <a:pt x="57047" y="12510"/>
                      <a:pt x="87249" y="0"/>
                      <a:pt x="118742" y="0"/>
                    </a:cubicBezTo>
                    <a:close/>
                  </a:path>
                </a:pathLst>
              </a:custGeom>
              <a:solidFill>
                <a:srgbClr val="E8EC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232158" cy="1728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430796" y="0"/>
              <a:ext cx="2325391" cy="2325391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3D6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63203" y="794416"/>
              <a:ext cx="1473119" cy="736560"/>
            </a:xfrm>
            <a:custGeom>
              <a:avLst/>
              <a:gdLst/>
              <a:ahLst/>
              <a:cxnLst/>
              <a:rect l="l" t="t" r="r" b="b"/>
              <a:pathLst>
                <a:path w="1473119" h="736560">
                  <a:moveTo>
                    <a:pt x="0" y="0"/>
                  </a:moveTo>
                  <a:lnTo>
                    <a:pt x="1473119" y="0"/>
                  </a:lnTo>
                  <a:lnTo>
                    <a:pt x="1473119" y="736559"/>
                  </a:lnTo>
                  <a:lnTo>
                    <a:pt x="0" y="736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02739" y="2463633"/>
              <a:ext cx="4250414" cy="4431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Học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sinh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hứng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thú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,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tích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cực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học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tập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  <a:sym typeface="Open Sans"/>
                </a:rPr>
                <a:t>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759819" y="7092900"/>
            <a:ext cx="4039560" cy="2165400"/>
            <a:chOff x="0" y="0"/>
            <a:chExt cx="1349075" cy="72317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49075" cy="723170"/>
            </a:xfrm>
            <a:custGeom>
              <a:avLst/>
              <a:gdLst/>
              <a:ahLst/>
              <a:cxnLst/>
              <a:rect l="l" t="t" r="r" b="b"/>
              <a:pathLst>
                <a:path w="1349075" h="723170">
                  <a:moveTo>
                    <a:pt x="97743" y="0"/>
                  </a:moveTo>
                  <a:lnTo>
                    <a:pt x="1251332" y="0"/>
                  </a:lnTo>
                  <a:cubicBezTo>
                    <a:pt x="1305314" y="0"/>
                    <a:pt x="1349075" y="43761"/>
                    <a:pt x="1349075" y="97743"/>
                  </a:cubicBezTo>
                  <a:lnTo>
                    <a:pt x="1349075" y="625427"/>
                  </a:lnTo>
                  <a:cubicBezTo>
                    <a:pt x="1349075" y="679409"/>
                    <a:pt x="1305314" y="723170"/>
                    <a:pt x="1251332" y="723170"/>
                  </a:cubicBezTo>
                  <a:lnTo>
                    <a:pt x="97743" y="723170"/>
                  </a:lnTo>
                  <a:cubicBezTo>
                    <a:pt x="71820" y="723170"/>
                    <a:pt x="46959" y="712872"/>
                    <a:pt x="28628" y="694541"/>
                  </a:cubicBezTo>
                  <a:cubicBezTo>
                    <a:pt x="10298" y="676211"/>
                    <a:pt x="0" y="651350"/>
                    <a:pt x="0" y="625427"/>
                  </a:cubicBezTo>
                  <a:lnTo>
                    <a:pt x="0" y="97743"/>
                  </a:lnTo>
                  <a:cubicBezTo>
                    <a:pt x="0" y="43761"/>
                    <a:pt x="43761" y="0"/>
                    <a:pt x="97743" y="0"/>
                  </a:cubicBez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349075" cy="761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861686" y="4038280"/>
            <a:ext cx="3835826" cy="5061384"/>
            <a:chOff x="0" y="0"/>
            <a:chExt cx="1281035" cy="169032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81035" cy="1690329"/>
            </a:xfrm>
            <a:custGeom>
              <a:avLst/>
              <a:gdLst/>
              <a:ahLst/>
              <a:cxnLst/>
              <a:rect l="l" t="t" r="r" b="b"/>
              <a:pathLst>
                <a:path w="1281035" h="1690329">
                  <a:moveTo>
                    <a:pt x="102934" y="0"/>
                  </a:moveTo>
                  <a:lnTo>
                    <a:pt x="1178101" y="0"/>
                  </a:lnTo>
                  <a:cubicBezTo>
                    <a:pt x="1234950" y="0"/>
                    <a:pt x="1281035" y="46085"/>
                    <a:pt x="1281035" y="102934"/>
                  </a:cubicBezTo>
                  <a:lnTo>
                    <a:pt x="1281035" y="1587395"/>
                  </a:lnTo>
                  <a:cubicBezTo>
                    <a:pt x="1281035" y="1644244"/>
                    <a:pt x="1234950" y="1690329"/>
                    <a:pt x="1178101" y="1690329"/>
                  </a:cubicBezTo>
                  <a:lnTo>
                    <a:pt x="102934" y="1690329"/>
                  </a:lnTo>
                  <a:cubicBezTo>
                    <a:pt x="46085" y="1690329"/>
                    <a:pt x="0" y="1644244"/>
                    <a:pt x="0" y="1587395"/>
                  </a:cubicBezTo>
                  <a:lnTo>
                    <a:pt x="0" y="102934"/>
                  </a:lnTo>
                  <a:cubicBezTo>
                    <a:pt x="0" y="46085"/>
                    <a:pt x="46085" y="0"/>
                    <a:pt x="102934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281035" cy="1728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009444" y="2893172"/>
            <a:ext cx="1744043" cy="1744043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3179788" y="2893172"/>
            <a:ext cx="1403354" cy="1403354"/>
          </a:xfrm>
          <a:custGeom>
            <a:avLst/>
            <a:gdLst/>
            <a:ahLst/>
            <a:cxnLst/>
            <a:rect l="l" t="t" r="r" b="b"/>
            <a:pathLst>
              <a:path w="1403354" h="1403354">
                <a:moveTo>
                  <a:pt x="0" y="0"/>
                </a:moveTo>
                <a:lnTo>
                  <a:pt x="1403355" y="0"/>
                </a:lnTo>
                <a:lnTo>
                  <a:pt x="1403355" y="1403354"/>
                </a:lnTo>
                <a:lnTo>
                  <a:pt x="0" y="140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5991594" y="1734296"/>
            <a:ext cx="5607361" cy="1294791"/>
          </a:xfrm>
          <a:custGeom>
            <a:avLst/>
            <a:gdLst/>
            <a:ahLst/>
            <a:cxnLst/>
            <a:rect l="l" t="t" r="r" b="b"/>
            <a:pathLst>
              <a:path w="5607361" h="1294791">
                <a:moveTo>
                  <a:pt x="0" y="0"/>
                </a:moveTo>
                <a:lnTo>
                  <a:pt x="5607362" y="0"/>
                </a:lnTo>
                <a:lnTo>
                  <a:pt x="5607362" y="1294791"/>
                </a:lnTo>
                <a:lnTo>
                  <a:pt x="0" y="1294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12057114" y="4720540"/>
            <a:ext cx="3444970" cy="4985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Phát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triển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tư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duy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tạo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tưởng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tượng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học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sinh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.</a:t>
            </a:r>
          </a:p>
          <a:p>
            <a:pPr marL="0" lvl="0" indent="0" algn="ctr"/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615089" y="520700"/>
            <a:ext cx="17833565" cy="82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 spc="8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TÍNH MỚI VÀ HIỆU QUẢ ÁP DỤNG</a:t>
            </a:r>
          </a:p>
        </p:txBody>
      </p:sp>
      <p:sp>
        <p:nvSpPr>
          <p:cNvPr id="39" name="Freeform 39"/>
          <p:cNvSpPr/>
          <p:nvPr/>
        </p:nvSpPr>
        <p:spPr>
          <a:xfrm>
            <a:off x="6143994" y="1886696"/>
            <a:ext cx="5607361" cy="1294791"/>
          </a:xfrm>
          <a:custGeom>
            <a:avLst/>
            <a:gdLst/>
            <a:ahLst/>
            <a:cxnLst/>
            <a:rect l="l" t="t" r="r" b="b"/>
            <a:pathLst>
              <a:path w="5607361" h="1294791">
                <a:moveTo>
                  <a:pt x="0" y="0"/>
                </a:moveTo>
                <a:lnTo>
                  <a:pt x="5607362" y="0"/>
                </a:lnTo>
                <a:lnTo>
                  <a:pt x="5607362" y="1294791"/>
                </a:lnTo>
                <a:lnTo>
                  <a:pt x="0" y="1294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6386940" y="1900043"/>
            <a:ext cx="5446170" cy="87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Hiệu quả áp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47268">
            <a:off x="13361258" y="-910488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7" y="0"/>
                </a:lnTo>
                <a:lnTo>
                  <a:pt x="7095947" y="17907753"/>
                </a:lnTo>
                <a:lnTo>
                  <a:pt x="0" y="17907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386469">
            <a:off x="3162599" y="-8718217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7" y="0"/>
                </a:lnTo>
                <a:lnTo>
                  <a:pt x="7095947" y="17907753"/>
                </a:lnTo>
                <a:lnTo>
                  <a:pt x="0" y="17907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1043220" y="1882106"/>
            <a:ext cx="20412539" cy="807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0"/>
              </a:lnSpc>
            </a:pPr>
            <a:r>
              <a:rPr lang="en-US" sz="9123" spc="-136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BIỆN PHÁP </a:t>
            </a:r>
          </a:p>
          <a:p>
            <a:pPr algn="ctr">
              <a:lnSpc>
                <a:spcPts val="12590"/>
              </a:lnSpc>
            </a:pPr>
            <a:r>
              <a:rPr lang="en-US" sz="9123" spc="-136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ỨNG DỤNG CÔNG NGHỆ SỐ </a:t>
            </a:r>
          </a:p>
          <a:p>
            <a:pPr algn="ctr">
              <a:lnSpc>
                <a:spcPts val="12590"/>
              </a:lnSpc>
            </a:pPr>
            <a:r>
              <a:rPr lang="en-US" sz="9123" spc="-136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ĐỂ NÂNG CAO HIỆU </a:t>
            </a:r>
            <a:r>
              <a:rPr lang="en-US" sz="9123" spc="-136" smtClean="0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QUẢ TIẾT </a:t>
            </a:r>
            <a:r>
              <a:rPr lang="en-US" sz="9123" spc="-136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ĐỌC MỞ RỘNG </a:t>
            </a:r>
          </a:p>
          <a:p>
            <a:pPr algn="ctr">
              <a:lnSpc>
                <a:spcPts val="12590"/>
              </a:lnSpc>
            </a:pPr>
            <a:r>
              <a:rPr lang="en-US" sz="9123" spc="-136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CHO HỌC SINH LỚP 4</a:t>
            </a:r>
          </a:p>
          <a:p>
            <a:pPr algn="ctr">
              <a:lnSpc>
                <a:spcPts val="12590"/>
              </a:lnSpc>
            </a:pPr>
            <a:endParaRPr lang="en-US" sz="9123" spc="-136">
              <a:solidFill>
                <a:srgbClr val="003D60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47268">
            <a:off x="12960499" y="139092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7" y="0"/>
                </a:lnTo>
                <a:lnTo>
                  <a:pt x="7095947" y="17907754"/>
                </a:lnTo>
                <a:lnTo>
                  <a:pt x="0" y="1790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57200"/>
            <a:ext cx="18288000" cy="9372600"/>
          </a:xfrm>
          <a:custGeom>
            <a:avLst/>
            <a:gdLst/>
            <a:ahLst/>
            <a:cxnLst/>
            <a:rect l="l" t="t" r="r" b="b"/>
            <a:pathLst>
              <a:path w="18288000" h="9372600">
                <a:moveTo>
                  <a:pt x="0" y="0"/>
                </a:moveTo>
                <a:lnTo>
                  <a:pt x="18288000" y="0"/>
                </a:lnTo>
                <a:lnTo>
                  <a:pt x="18288000" y="9372600"/>
                </a:lnTo>
                <a:lnTo>
                  <a:pt x="0" y="9372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47268">
            <a:off x="12960499" y="139092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7" y="0"/>
                </a:lnTo>
                <a:lnTo>
                  <a:pt x="7095947" y="17907754"/>
                </a:lnTo>
                <a:lnTo>
                  <a:pt x="0" y="1790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335719" y="1666562"/>
            <a:ext cx="6697174" cy="1546438"/>
          </a:xfrm>
          <a:custGeom>
            <a:avLst/>
            <a:gdLst/>
            <a:ahLst/>
            <a:cxnLst/>
            <a:rect l="l" t="t" r="r" b="b"/>
            <a:pathLst>
              <a:path w="6697174" h="1546438">
                <a:moveTo>
                  <a:pt x="0" y="0"/>
                </a:moveTo>
                <a:lnTo>
                  <a:pt x="6697174" y="0"/>
                </a:lnTo>
                <a:lnTo>
                  <a:pt x="6697174" y="1546439"/>
                </a:lnTo>
                <a:lnTo>
                  <a:pt x="0" y="1546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19351" y="3774608"/>
            <a:ext cx="1460361" cy="1538694"/>
          </a:xfrm>
          <a:custGeom>
            <a:avLst/>
            <a:gdLst/>
            <a:ahLst/>
            <a:cxnLst/>
            <a:rect l="l" t="t" r="r" b="b"/>
            <a:pathLst>
              <a:path w="1460361" h="1538694">
                <a:moveTo>
                  <a:pt x="0" y="0"/>
                </a:moveTo>
                <a:lnTo>
                  <a:pt x="1460361" y="0"/>
                </a:lnTo>
                <a:lnTo>
                  <a:pt x="1460361" y="1538694"/>
                </a:lnTo>
                <a:lnTo>
                  <a:pt x="0" y="1538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8115" y="3861828"/>
            <a:ext cx="1063098" cy="1538694"/>
          </a:xfrm>
          <a:custGeom>
            <a:avLst/>
            <a:gdLst/>
            <a:ahLst/>
            <a:cxnLst/>
            <a:rect l="l" t="t" r="r" b="b"/>
            <a:pathLst>
              <a:path w="1063098" h="1538694">
                <a:moveTo>
                  <a:pt x="0" y="0"/>
                </a:moveTo>
                <a:lnTo>
                  <a:pt x="1063098" y="0"/>
                </a:lnTo>
                <a:lnTo>
                  <a:pt x="1063098" y="1538694"/>
                </a:lnTo>
                <a:lnTo>
                  <a:pt x="0" y="1538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732941" y="3213001"/>
            <a:ext cx="4412013" cy="6247681"/>
            <a:chOff x="0" y="0"/>
            <a:chExt cx="5882684" cy="8330243"/>
          </a:xfrm>
        </p:grpSpPr>
        <p:sp>
          <p:nvSpPr>
            <p:cNvPr id="7" name="Freeform 7"/>
            <p:cNvSpPr/>
            <p:nvPr/>
          </p:nvSpPr>
          <p:spPr>
            <a:xfrm>
              <a:off x="1908207" y="0"/>
              <a:ext cx="2492388" cy="2698120"/>
            </a:xfrm>
            <a:custGeom>
              <a:avLst/>
              <a:gdLst/>
              <a:ahLst/>
              <a:cxnLst/>
              <a:rect l="l" t="t" r="r" b="b"/>
              <a:pathLst>
                <a:path w="2492388" h="2698120">
                  <a:moveTo>
                    <a:pt x="0" y="0"/>
                  </a:moveTo>
                  <a:lnTo>
                    <a:pt x="2492388" y="0"/>
                  </a:lnTo>
                  <a:lnTo>
                    <a:pt x="2492388" y="2698120"/>
                  </a:lnTo>
                  <a:lnTo>
                    <a:pt x="0" y="2698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913374"/>
              <a:ext cx="5882684" cy="5416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Áp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dụng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được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trong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tất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cả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các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tiết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học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ở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các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môn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học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khác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và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lớp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học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khác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 </a:t>
              </a:r>
              <a:r>
                <a:rPr lang="en-US" sz="4400" spc="-84" dirty="0" err="1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nhau</a:t>
              </a:r>
              <a:r>
                <a:rPr lang="en-US" sz="4400" spc="-84" dirty="0">
                  <a:solidFill>
                    <a:srgbClr val="003D60"/>
                  </a:solidFill>
                  <a:latin typeface="Times New Roman" panose="02020603050405020304" pitchFamily="18" charset="0"/>
                  <a:ea typeface="Canva Sans"/>
                  <a:cs typeface="Times New Roman" panose="02020603050405020304" pitchFamily="18" charset="0"/>
                  <a:sym typeface="Canva Sans"/>
                </a:rPr>
                <a:t>.  </a:t>
              </a:r>
            </a:p>
            <a:p>
              <a:pPr marL="0" lvl="1" indent="0" algn="ctr">
                <a:spcBef>
                  <a:spcPct val="0"/>
                </a:spcBef>
              </a:pPr>
              <a:endPara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4492199" y="3345179"/>
            <a:ext cx="2235129" cy="1798321"/>
          </a:xfrm>
          <a:custGeom>
            <a:avLst/>
            <a:gdLst/>
            <a:ahLst/>
            <a:cxnLst/>
            <a:rect l="l" t="t" r="r" b="b"/>
            <a:pathLst>
              <a:path w="2235129" h="1798321">
                <a:moveTo>
                  <a:pt x="0" y="0"/>
                </a:moveTo>
                <a:lnTo>
                  <a:pt x="2235129" y="0"/>
                </a:lnTo>
                <a:lnTo>
                  <a:pt x="2235129" y="1798321"/>
                </a:lnTo>
                <a:lnTo>
                  <a:pt x="0" y="1798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736255" y="2058781"/>
            <a:ext cx="9667502" cy="66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299" dirty="0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KHẢ NĂNG ÁP DỤNG RỘNG RÃI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4236" y="258945"/>
            <a:ext cx="17833565" cy="74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Khả năng áp dụng rộng rãi và đề xuất kiến nghị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73673" y="5448404"/>
            <a:ext cx="3900466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Vận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dụng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hiệu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quả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trong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dạy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các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phân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môn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khác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của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Tiếng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Việt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4928" y="5625384"/>
            <a:ext cx="369396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Phù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hợp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với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mọi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đối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tượng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48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endParaRPr lang="en-US" sz="4800" spc="-84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567879" y="5371836"/>
            <a:ext cx="4412013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Không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tốn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quá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nhiều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chi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phí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đầu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tư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có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thể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dễ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dàng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áp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dụng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rộng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rãi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trong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các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trường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spc="-84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4400" spc="-84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4435" y="3983770"/>
            <a:ext cx="16804865" cy="457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0979" lvl="1" algn="just">
              <a:lnSpc>
                <a:spcPct val="150000"/>
              </a:lnSpc>
            </a:pP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Thường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xuyên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tổ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chức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các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chuyên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đề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hội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thảo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về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nâng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cao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năng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lực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công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nghệ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thông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tin </a:t>
            </a:r>
            <a:r>
              <a:rPr lang="en-US" sz="6600" spc="-109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cho</a:t>
            </a:r>
            <a:r>
              <a:rPr lang="en-US" sz="6600" spc="-109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giáo</a:t>
            </a:r>
            <a:r>
              <a:rPr lang="en-US" sz="6600" spc="-109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600" spc="-109" smtClean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viên.</a:t>
            </a:r>
            <a:endParaRPr lang="en-US" sz="6600" spc="-109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620341" y="2067102"/>
            <a:ext cx="8663807" cy="1732761"/>
          </a:xfrm>
          <a:custGeom>
            <a:avLst/>
            <a:gdLst/>
            <a:ahLst/>
            <a:cxnLst/>
            <a:rect l="l" t="t" r="r" b="b"/>
            <a:pathLst>
              <a:path w="8663807" h="1732761">
                <a:moveTo>
                  <a:pt x="0" y="0"/>
                </a:moveTo>
                <a:lnTo>
                  <a:pt x="8663807" y="0"/>
                </a:lnTo>
                <a:lnTo>
                  <a:pt x="8663807" y="1732761"/>
                </a:lnTo>
                <a:lnTo>
                  <a:pt x="0" y="1732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620341" y="2618425"/>
            <a:ext cx="926625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9"/>
              </a:lnSpc>
              <a:spcBef>
                <a:spcPct val="0"/>
              </a:spcBef>
            </a:pPr>
            <a:r>
              <a:rPr lang="en-US" sz="5099" dirty="0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ĐỐI VỚI SGD, PGD&amp;ĐT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4435" y="462691"/>
            <a:ext cx="1783356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 err="1">
                <a:solidFill>
                  <a:srgbClr val="053652"/>
                </a:solidFill>
                <a:latin typeface="Anton"/>
                <a:ea typeface="Anton"/>
                <a:cs typeface="Times New Roman" panose="02020603050405020304" pitchFamily="18" charset="0"/>
                <a:sym typeface="Anton"/>
              </a:rPr>
              <a:t>Đề</a:t>
            </a:r>
            <a:r>
              <a:rPr lang="en-US" sz="8000" dirty="0">
                <a:solidFill>
                  <a:srgbClr val="053652"/>
                </a:solidFill>
                <a:latin typeface="Anton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8000" dirty="0" err="1">
                <a:solidFill>
                  <a:srgbClr val="053652"/>
                </a:solidFill>
                <a:latin typeface="Anton"/>
                <a:ea typeface="Anton"/>
                <a:cs typeface="Times New Roman" panose="02020603050405020304" pitchFamily="18" charset="0"/>
                <a:sym typeface="Anton"/>
              </a:rPr>
              <a:t>xuất</a:t>
            </a:r>
            <a:r>
              <a:rPr lang="en-US" sz="8000" dirty="0">
                <a:solidFill>
                  <a:srgbClr val="053652"/>
                </a:solidFill>
                <a:latin typeface="Anton"/>
                <a:ea typeface="Anton"/>
                <a:cs typeface="Times New Roman" panose="02020603050405020304" pitchFamily="18" charset="0"/>
                <a:sym typeface="Anton"/>
              </a:rPr>
              <a:t> - </a:t>
            </a:r>
            <a:r>
              <a:rPr lang="en-US" sz="8000" dirty="0" err="1">
                <a:solidFill>
                  <a:srgbClr val="053652"/>
                </a:solidFill>
                <a:latin typeface="Anton"/>
                <a:ea typeface="Anton"/>
                <a:cs typeface="Times New Roman" panose="02020603050405020304" pitchFamily="18" charset="0"/>
                <a:sym typeface="Anton"/>
              </a:rPr>
              <a:t>Kiến</a:t>
            </a:r>
            <a:r>
              <a:rPr lang="en-US" sz="8000" dirty="0">
                <a:solidFill>
                  <a:srgbClr val="053652"/>
                </a:solidFill>
                <a:latin typeface="Anton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8000" dirty="0" err="1">
                <a:solidFill>
                  <a:srgbClr val="053652"/>
                </a:solidFill>
                <a:latin typeface="Anton"/>
                <a:ea typeface="Anton"/>
                <a:cs typeface="Times New Roman" panose="02020603050405020304" pitchFamily="18" charset="0"/>
                <a:sym typeface="Anton"/>
              </a:rPr>
              <a:t>nghị</a:t>
            </a:r>
            <a:endParaRPr lang="en-US" sz="8000" dirty="0">
              <a:solidFill>
                <a:srgbClr val="053652"/>
              </a:solidFill>
              <a:latin typeface="Anton"/>
              <a:ea typeface="Anton"/>
              <a:cs typeface="Times New Roman" panose="02020603050405020304" pitchFamily="18" charset="0"/>
              <a:sym typeface="Ant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5468" y="3983770"/>
            <a:ext cx="15753553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323" lvl="1" indent="-470662">
              <a:buFont typeface="Arial"/>
              <a:buChar char="•"/>
            </a:pP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Đầu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tư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kinh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phí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tăng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cường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cơ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sở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vật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chất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trang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thiết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bị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dạy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hiện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đại</a:t>
            </a:r>
            <a:r>
              <a:rPr lang="en-US" sz="6000" spc="-108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smtClean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/>
            </a:r>
            <a:br>
              <a:rPr lang="en-US" sz="6000" spc="-108" smtClean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</a:br>
            <a:endParaRPr lang="en-US" sz="6000" spc="-108" smtClean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marL="941323" lvl="1" indent="-470662">
              <a:buFont typeface="Arial"/>
              <a:buChar char="•"/>
            </a:pPr>
            <a:r>
              <a:rPr lang="en-US" sz="6000" spc="-108" smtClean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Chỉ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đạo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xây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dựng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thư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viện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điện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tử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tăng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cường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nguồn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tài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nguyên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cho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thư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viện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4620341" y="1879534"/>
            <a:ext cx="8663807" cy="1732761"/>
          </a:xfrm>
          <a:custGeom>
            <a:avLst/>
            <a:gdLst/>
            <a:ahLst/>
            <a:cxnLst/>
            <a:rect l="l" t="t" r="r" b="b"/>
            <a:pathLst>
              <a:path w="8663807" h="1732761">
                <a:moveTo>
                  <a:pt x="0" y="0"/>
                </a:moveTo>
                <a:lnTo>
                  <a:pt x="8663807" y="0"/>
                </a:lnTo>
                <a:lnTo>
                  <a:pt x="8663807" y="1732761"/>
                </a:lnTo>
                <a:lnTo>
                  <a:pt x="0" y="1732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620341" y="2383965"/>
            <a:ext cx="926625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9"/>
              </a:lnSpc>
              <a:spcBef>
                <a:spcPct val="0"/>
              </a:spcBef>
            </a:pPr>
            <a:r>
              <a:rPr lang="en-US" sz="5099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ĐỐI VỚI NHÀ TRƯỜNG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4139" y="539750"/>
            <a:ext cx="17833565" cy="74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Đề xuất - Kiến nghị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400" y="3493384"/>
            <a:ext cx="1737359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0661" lvl="1" algn="just">
              <a:lnSpc>
                <a:spcPct val="150000"/>
              </a:lnSpc>
            </a:pPr>
            <a:r>
              <a:rPr lang="en-US" sz="6000" spc="-108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	</a:t>
            </a:r>
            <a:r>
              <a:rPr lang="en-US" sz="6000" spc="-108" smtClean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	Tích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cực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học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tập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nâng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cao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trình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độ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chuyên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môn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nghiệp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vụ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tâm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huyết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trách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nhiệm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với</a:t>
            </a:r>
            <a:r>
              <a:rPr lang="en-US" sz="6000" spc="-108" dirty="0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6000" spc="-108" dirty="0" err="1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nghề</a:t>
            </a:r>
            <a:r>
              <a:rPr lang="en-US" sz="6000" spc="-108">
                <a:solidFill>
                  <a:srgbClr val="003D60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. </a:t>
            </a:r>
            <a:endParaRPr lang="en-US" sz="6000" spc="-108" dirty="0">
              <a:solidFill>
                <a:srgbClr val="003D60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10870" y="1882651"/>
            <a:ext cx="8145838" cy="1629168"/>
          </a:xfrm>
          <a:custGeom>
            <a:avLst/>
            <a:gdLst/>
            <a:ahLst/>
            <a:cxnLst/>
            <a:rect l="l" t="t" r="r" b="b"/>
            <a:pathLst>
              <a:path w="8145838" h="1629168">
                <a:moveTo>
                  <a:pt x="0" y="0"/>
                </a:moveTo>
                <a:lnTo>
                  <a:pt x="8145839" y="0"/>
                </a:lnTo>
                <a:lnTo>
                  <a:pt x="8145839" y="1629168"/>
                </a:lnTo>
                <a:lnTo>
                  <a:pt x="0" y="1629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596595" y="2356924"/>
            <a:ext cx="8712272" cy="1414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1"/>
              </a:lnSpc>
            </a:pPr>
            <a:r>
              <a:rPr lang="en-US" sz="4701" dirty="0">
                <a:solidFill>
                  <a:srgbClr val="003D60"/>
                </a:solidFill>
                <a:latin typeface="Anton"/>
                <a:ea typeface="Anton"/>
                <a:cs typeface="Anton"/>
                <a:sym typeface="Anton"/>
              </a:rPr>
              <a:t>ĐỐI VỚI GIÁO VIÊN</a:t>
            </a:r>
          </a:p>
          <a:p>
            <a:pPr marL="0" lvl="0" indent="0" algn="ctr">
              <a:lnSpc>
                <a:spcPts val="5641"/>
              </a:lnSpc>
              <a:spcBef>
                <a:spcPct val="0"/>
              </a:spcBef>
            </a:pPr>
            <a:endParaRPr lang="en-US" sz="4701" dirty="0">
              <a:solidFill>
                <a:srgbClr val="003D6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10870" y="406995"/>
            <a:ext cx="7694896" cy="915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Đề</a:t>
            </a:r>
            <a:r>
              <a:rPr lang="en-US" sz="7200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7200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xuất</a:t>
            </a:r>
            <a:r>
              <a:rPr lang="en-US" sz="7200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- </a:t>
            </a:r>
            <a:r>
              <a:rPr lang="en-US" sz="7200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Kiến</a:t>
            </a:r>
            <a:r>
              <a:rPr lang="en-US" sz="7200" dirty="0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7200" dirty="0" err="1">
                <a:solidFill>
                  <a:srgbClr val="053652"/>
                </a:solidFill>
                <a:latin typeface="Anton"/>
                <a:ea typeface="Anton"/>
                <a:cs typeface="Anton"/>
                <a:sym typeface="Anton"/>
              </a:rPr>
              <a:t>nghị</a:t>
            </a:r>
            <a:endParaRPr lang="en-US" sz="7200" dirty="0">
              <a:solidFill>
                <a:srgbClr val="053652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75452" y="5728365"/>
            <a:ext cx="7846388" cy="925058"/>
            <a:chOff x="0" y="0"/>
            <a:chExt cx="2066538" cy="2436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66538" cy="243637"/>
            </a:xfrm>
            <a:custGeom>
              <a:avLst/>
              <a:gdLst/>
              <a:ahLst/>
              <a:cxnLst/>
              <a:rect l="l" t="t" r="r" b="b"/>
              <a:pathLst>
                <a:path w="2066538" h="243637">
                  <a:moveTo>
                    <a:pt x="98669" y="0"/>
                  </a:moveTo>
                  <a:lnTo>
                    <a:pt x="1967870" y="0"/>
                  </a:lnTo>
                  <a:cubicBezTo>
                    <a:pt x="1994038" y="0"/>
                    <a:pt x="2019135" y="10395"/>
                    <a:pt x="2037639" y="28899"/>
                  </a:cubicBezTo>
                  <a:cubicBezTo>
                    <a:pt x="2056143" y="47403"/>
                    <a:pt x="2066538" y="72500"/>
                    <a:pt x="2066538" y="98669"/>
                  </a:cubicBezTo>
                  <a:lnTo>
                    <a:pt x="2066538" y="144968"/>
                  </a:lnTo>
                  <a:cubicBezTo>
                    <a:pt x="2066538" y="171137"/>
                    <a:pt x="2056143" y="196233"/>
                    <a:pt x="2037639" y="214737"/>
                  </a:cubicBezTo>
                  <a:cubicBezTo>
                    <a:pt x="2019135" y="233241"/>
                    <a:pt x="1994038" y="243637"/>
                    <a:pt x="1967870" y="243637"/>
                  </a:cubicBezTo>
                  <a:lnTo>
                    <a:pt x="98669" y="243637"/>
                  </a:lnTo>
                  <a:cubicBezTo>
                    <a:pt x="72500" y="243637"/>
                    <a:pt x="47403" y="233241"/>
                    <a:pt x="28899" y="214737"/>
                  </a:cubicBezTo>
                  <a:cubicBezTo>
                    <a:pt x="10395" y="196233"/>
                    <a:pt x="0" y="171137"/>
                    <a:pt x="0" y="144968"/>
                  </a:cubicBezTo>
                  <a:lnTo>
                    <a:pt x="0" y="98669"/>
                  </a:lnTo>
                  <a:cubicBezTo>
                    <a:pt x="0" y="72500"/>
                    <a:pt x="10395" y="47403"/>
                    <a:pt x="28899" y="28899"/>
                  </a:cubicBezTo>
                  <a:cubicBezTo>
                    <a:pt x="47403" y="10395"/>
                    <a:pt x="72500" y="0"/>
                    <a:pt x="98669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066538" cy="300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3447268">
            <a:off x="12960499" y="-756350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7" y="0"/>
                </a:lnTo>
                <a:lnTo>
                  <a:pt x="7095947" y="17907753"/>
                </a:lnTo>
                <a:lnTo>
                  <a:pt x="0" y="17907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155100">
            <a:off x="15874974" y="-4868361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7" y="0"/>
                </a:lnTo>
                <a:lnTo>
                  <a:pt x="7095947" y="17907754"/>
                </a:lnTo>
                <a:lnTo>
                  <a:pt x="0" y="17907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534803" y="5852252"/>
            <a:ext cx="5351744" cy="620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4"/>
              </a:lnSpc>
              <a:spcBef>
                <a:spcPct val="0"/>
              </a:spcBef>
            </a:pPr>
            <a:r>
              <a:rPr lang="en-US" sz="3710" b="1" spc="556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For Your Attention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88646" y="2907915"/>
            <a:ext cx="10091708" cy="252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86"/>
              </a:lnSpc>
            </a:pPr>
            <a:r>
              <a:rPr lang="en-US" sz="17806" b="1">
                <a:solidFill>
                  <a:srgbClr val="003D60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155100">
            <a:off x="14740026" y="-5233514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0" y="0"/>
                </a:moveTo>
                <a:lnTo>
                  <a:pt x="7095948" y="0"/>
                </a:lnTo>
                <a:lnTo>
                  <a:pt x="7095948" y="17907753"/>
                </a:lnTo>
                <a:lnTo>
                  <a:pt x="0" y="17907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155100" flipH="1">
            <a:off x="-8618910" y="-1742275"/>
            <a:ext cx="7095947" cy="17907753"/>
          </a:xfrm>
          <a:custGeom>
            <a:avLst/>
            <a:gdLst/>
            <a:ahLst/>
            <a:cxnLst/>
            <a:rect l="l" t="t" r="r" b="b"/>
            <a:pathLst>
              <a:path w="7095947" h="17907753">
                <a:moveTo>
                  <a:pt x="7095948" y="0"/>
                </a:moveTo>
                <a:lnTo>
                  <a:pt x="0" y="0"/>
                </a:lnTo>
                <a:lnTo>
                  <a:pt x="0" y="17907753"/>
                </a:lnTo>
                <a:lnTo>
                  <a:pt x="7095948" y="17907753"/>
                </a:lnTo>
                <a:lnTo>
                  <a:pt x="70959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128512">
            <a:off x="12638336" y="5325771"/>
            <a:ext cx="1336113" cy="1336113"/>
          </a:xfrm>
          <a:custGeom>
            <a:avLst/>
            <a:gdLst/>
            <a:ahLst/>
            <a:cxnLst/>
            <a:rect l="l" t="t" r="r" b="b"/>
            <a:pathLst>
              <a:path w="1336113" h="1336113">
                <a:moveTo>
                  <a:pt x="0" y="0"/>
                </a:moveTo>
                <a:lnTo>
                  <a:pt x="1336113" y="0"/>
                </a:lnTo>
                <a:lnTo>
                  <a:pt x="1336113" y="1336113"/>
                </a:lnTo>
                <a:lnTo>
                  <a:pt x="0" y="13361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948097" y="5228979"/>
            <a:ext cx="986863" cy="816405"/>
          </a:xfrm>
          <a:custGeom>
            <a:avLst/>
            <a:gdLst/>
            <a:ahLst/>
            <a:cxnLst/>
            <a:rect l="l" t="t" r="r" b="b"/>
            <a:pathLst>
              <a:path w="986863" h="816405">
                <a:moveTo>
                  <a:pt x="0" y="0"/>
                </a:moveTo>
                <a:lnTo>
                  <a:pt x="986863" y="0"/>
                </a:lnTo>
                <a:lnTo>
                  <a:pt x="986863" y="816405"/>
                </a:lnTo>
                <a:lnTo>
                  <a:pt x="0" y="8164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555547" y="2979509"/>
            <a:ext cx="5791994" cy="6965462"/>
            <a:chOff x="0" y="0"/>
            <a:chExt cx="7722658" cy="928728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5642789"/>
              <a:ext cx="7722658" cy="3644494"/>
              <a:chOff x="0" y="0"/>
              <a:chExt cx="1562307" cy="73728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562307" cy="737288"/>
              </a:xfrm>
              <a:custGeom>
                <a:avLst/>
                <a:gdLst/>
                <a:ahLst/>
                <a:cxnLst/>
                <a:rect l="l" t="t" r="r" b="b"/>
                <a:pathLst>
                  <a:path w="1562307" h="737288">
                    <a:moveTo>
                      <a:pt x="68170" y="0"/>
                    </a:moveTo>
                    <a:lnTo>
                      <a:pt x="1494138" y="0"/>
                    </a:lnTo>
                    <a:cubicBezTo>
                      <a:pt x="1531787" y="0"/>
                      <a:pt x="1562307" y="30521"/>
                      <a:pt x="1562307" y="68170"/>
                    </a:cubicBezTo>
                    <a:lnTo>
                      <a:pt x="1562307" y="669118"/>
                    </a:lnTo>
                    <a:cubicBezTo>
                      <a:pt x="1562307" y="706767"/>
                      <a:pt x="1531787" y="737288"/>
                      <a:pt x="1494138" y="737288"/>
                    </a:cubicBezTo>
                    <a:lnTo>
                      <a:pt x="68170" y="737288"/>
                    </a:lnTo>
                    <a:cubicBezTo>
                      <a:pt x="30521" y="737288"/>
                      <a:pt x="0" y="706767"/>
                      <a:pt x="0" y="669118"/>
                    </a:cubicBezTo>
                    <a:lnTo>
                      <a:pt x="0" y="68170"/>
                    </a:lnTo>
                    <a:cubicBezTo>
                      <a:pt x="0" y="30521"/>
                      <a:pt x="30521" y="0"/>
                      <a:pt x="68170" y="0"/>
                    </a:cubicBezTo>
                    <a:close/>
                  </a:path>
                </a:pathLst>
              </a:custGeom>
              <a:solidFill>
                <a:srgbClr val="03365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562307" cy="775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384802" y="1414333"/>
              <a:ext cx="7075336" cy="7629310"/>
              <a:chOff x="0" y="0"/>
              <a:chExt cx="1431353" cy="154342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31353" cy="1543423"/>
              </a:xfrm>
              <a:custGeom>
                <a:avLst/>
                <a:gdLst/>
                <a:ahLst/>
                <a:cxnLst/>
                <a:rect l="l" t="t" r="r" b="b"/>
                <a:pathLst>
                  <a:path w="1431353" h="1543423">
                    <a:moveTo>
                      <a:pt x="74406" y="0"/>
                    </a:moveTo>
                    <a:lnTo>
                      <a:pt x="1356947" y="0"/>
                    </a:lnTo>
                    <a:cubicBezTo>
                      <a:pt x="1398040" y="0"/>
                      <a:pt x="1431353" y="33313"/>
                      <a:pt x="1431353" y="74406"/>
                    </a:cubicBezTo>
                    <a:lnTo>
                      <a:pt x="1431353" y="1469017"/>
                    </a:lnTo>
                    <a:cubicBezTo>
                      <a:pt x="1431353" y="1488750"/>
                      <a:pt x="1423514" y="1507676"/>
                      <a:pt x="1409560" y="1521630"/>
                    </a:cubicBezTo>
                    <a:cubicBezTo>
                      <a:pt x="1395606" y="1535584"/>
                      <a:pt x="1376680" y="1543423"/>
                      <a:pt x="1356947" y="1543423"/>
                    </a:cubicBezTo>
                    <a:lnTo>
                      <a:pt x="74406" y="1543423"/>
                    </a:lnTo>
                    <a:cubicBezTo>
                      <a:pt x="33313" y="1543423"/>
                      <a:pt x="0" y="1510110"/>
                      <a:pt x="0" y="1469017"/>
                    </a:cubicBezTo>
                    <a:lnTo>
                      <a:pt x="0" y="74406"/>
                    </a:lnTo>
                    <a:cubicBezTo>
                      <a:pt x="0" y="54673"/>
                      <a:pt x="7839" y="35747"/>
                      <a:pt x="21793" y="21793"/>
                    </a:cubicBezTo>
                    <a:cubicBezTo>
                      <a:pt x="35747" y="7839"/>
                      <a:pt x="54673" y="0"/>
                      <a:pt x="74406" y="0"/>
                    </a:cubicBezTo>
                    <a:close/>
                  </a:path>
                </a:pathLst>
              </a:custGeom>
              <a:solidFill>
                <a:srgbClr val="E8EC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431353" cy="15815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303754" y="0"/>
              <a:ext cx="2750970" cy="275097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3D6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2742858" y="546362"/>
              <a:ext cx="1872761" cy="1658245"/>
            </a:xfrm>
            <a:custGeom>
              <a:avLst/>
              <a:gdLst/>
              <a:ahLst/>
              <a:cxnLst/>
              <a:rect l="l" t="t" r="r" b="b"/>
              <a:pathLst>
                <a:path w="1872761" h="1658245">
                  <a:moveTo>
                    <a:pt x="0" y="0"/>
                  </a:moveTo>
                  <a:lnTo>
                    <a:pt x="1872762" y="0"/>
                  </a:lnTo>
                  <a:lnTo>
                    <a:pt x="1872762" y="1658246"/>
                  </a:lnTo>
                  <a:lnTo>
                    <a:pt x="0" y="1658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19588" y="3155401"/>
              <a:ext cx="6558283" cy="5539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Rất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nhiều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gia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đình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có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điều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kiện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cho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con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tiếp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xúc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với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công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nghệ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thông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tin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từ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sớm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785969" y="2960589"/>
            <a:ext cx="5809654" cy="6984382"/>
            <a:chOff x="0" y="0"/>
            <a:chExt cx="7746205" cy="931251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5668016"/>
              <a:ext cx="7746205" cy="3644494"/>
              <a:chOff x="0" y="0"/>
              <a:chExt cx="1567071" cy="73728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67071" cy="737288"/>
              </a:xfrm>
              <a:custGeom>
                <a:avLst/>
                <a:gdLst/>
                <a:ahLst/>
                <a:cxnLst/>
                <a:rect l="l" t="t" r="r" b="b"/>
                <a:pathLst>
                  <a:path w="1567071" h="737288">
                    <a:moveTo>
                      <a:pt x="67962" y="0"/>
                    </a:moveTo>
                    <a:lnTo>
                      <a:pt x="1499109" y="0"/>
                    </a:lnTo>
                    <a:cubicBezTo>
                      <a:pt x="1536643" y="0"/>
                      <a:pt x="1567071" y="30428"/>
                      <a:pt x="1567071" y="67962"/>
                    </a:cubicBezTo>
                    <a:lnTo>
                      <a:pt x="1567071" y="669325"/>
                    </a:lnTo>
                    <a:cubicBezTo>
                      <a:pt x="1567071" y="706860"/>
                      <a:pt x="1536643" y="737288"/>
                      <a:pt x="1499109" y="737288"/>
                    </a:cubicBezTo>
                    <a:lnTo>
                      <a:pt x="67962" y="737288"/>
                    </a:lnTo>
                    <a:cubicBezTo>
                      <a:pt x="30428" y="737288"/>
                      <a:pt x="0" y="706860"/>
                      <a:pt x="0" y="669325"/>
                    </a:cubicBezTo>
                    <a:lnTo>
                      <a:pt x="0" y="67962"/>
                    </a:lnTo>
                    <a:cubicBezTo>
                      <a:pt x="0" y="30428"/>
                      <a:pt x="30428" y="0"/>
                      <a:pt x="67962" y="0"/>
                    </a:cubicBezTo>
                    <a:close/>
                  </a:path>
                </a:pathLst>
              </a:custGeom>
              <a:solidFill>
                <a:srgbClr val="03365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567071" cy="775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48262" y="1439560"/>
              <a:ext cx="7249680" cy="7680858"/>
              <a:chOff x="0" y="0"/>
              <a:chExt cx="1466623" cy="155385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466623" cy="1553851"/>
              </a:xfrm>
              <a:custGeom>
                <a:avLst/>
                <a:gdLst/>
                <a:ahLst/>
                <a:cxnLst/>
                <a:rect l="l" t="t" r="r" b="b"/>
                <a:pathLst>
                  <a:path w="1466623" h="1553851">
                    <a:moveTo>
                      <a:pt x="72617" y="0"/>
                    </a:moveTo>
                    <a:lnTo>
                      <a:pt x="1394006" y="0"/>
                    </a:lnTo>
                    <a:cubicBezTo>
                      <a:pt x="1413265" y="0"/>
                      <a:pt x="1431736" y="7651"/>
                      <a:pt x="1445354" y="21269"/>
                    </a:cubicBezTo>
                    <a:cubicBezTo>
                      <a:pt x="1458972" y="34887"/>
                      <a:pt x="1466623" y="53358"/>
                      <a:pt x="1466623" y="72617"/>
                    </a:cubicBezTo>
                    <a:lnTo>
                      <a:pt x="1466623" y="1481234"/>
                    </a:lnTo>
                    <a:cubicBezTo>
                      <a:pt x="1466623" y="1500493"/>
                      <a:pt x="1458972" y="1518964"/>
                      <a:pt x="1445354" y="1532582"/>
                    </a:cubicBezTo>
                    <a:cubicBezTo>
                      <a:pt x="1431736" y="1546200"/>
                      <a:pt x="1413265" y="1553851"/>
                      <a:pt x="1394006" y="1553851"/>
                    </a:cubicBezTo>
                    <a:lnTo>
                      <a:pt x="72617" y="1553851"/>
                    </a:lnTo>
                    <a:cubicBezTo>
                      <a:pt x="53358" y="1553851"/>
                      <a:pt x="34887" y="1546200"/>
                      <a:pt x="21269" y="1532582"/>
                    </a:cubicBezTo>
                    <a:cubicBezTo>
                      <a:pt x="7651" y="1518964"/>
                      <a:pt x="0" y="1500493"/>
                      <a:pt x="0" y="1481234"/>
                    </a:cubicBezTo>
                    <a:lnTo>
                      <a:pt x="0" y="72617"/>
                    </a:lnTo>
                    <a:cubicBezTo>
                      <a:pt x="0" y="53358"/>
                      <a:pt x="7651" y="34887"/>
                      <a:pt x="21269" y="21269"/>
                    </a:cubicBezTo>
                    <a:cubicBezTo>
                      <a:pt x="34887" y="7651"/>
                      <a:pt x="53358" y="0"/>
                      <a:pt x="72617" y="0"/>
                    </a:cubicBezTo>
                    <a:close/>
                  </a:path>
                </a:pathLst>
              </a:custGeom>
              <a:solidFill>
                <a:srgbClr val="E8EC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466623" cy="15919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2490204" y="0"/>
              <a:ext cx="2879119" cy="2879119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3D6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2917196" y="340481"/>
              <a:ext cx="2082728" cy="1918713"/>
            </a:xfrm>
            <a:custGeom>
              <a:avLst/>
              <a:gdLst/>
              <a:ahLst/>
              <a:cxnLst/>
              <a:rect l="l" t="t" r="r" b="b"/>
              <a:pathLst>
                <a:path w="2082728" h="1918713">
                  <a:moveTo>
                    <a:pt x="0" y="0"/>
                  </a:moveTo>
                  <a:lnTo>
                    <a:pt x="2082729" y="0"/>
                  </a:lnTo>
                  <a:lnTo>
                    <a:pt x="2082729" y="1918713"/>
                  </a:lnTo>
                  <a:lnTo>
                    <a:pt x="0" y="1918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50775" y="3194996"/>
              <a:ext cx="6266048" cy="5539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Các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em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đã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được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làm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quen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và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tiếp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cận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với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chương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trình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tin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học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từ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lớp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Garet"/>
                  <a:cs typeface="Times New Roman" panose="02020603050405020304" pitchFamily="18" charset="0"/>
                  <a:sym typeface="Garet"/>
                </a:rPr>
                <a:t> 3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50463" y="699336"/>
            <a:ext cx="14917926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7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Ứng</a:t>
            </a:r>
            <a:r>
              <a:rPr lang="en-US" sz="4800" b="1" dirty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dụng</a:t>
            </a:r>
            <a:r>
              <a:rPr lang="en-US" sz="4800" b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smtClean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công nghệ số </a:t>
            </a:r>
            <a:r>
              <a:rPr lang="en-US" sz="4800" b="1" dirty="0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vào</a:t>
            </a:r>
            <a:r>
              <a:rPr lang="en-US" sz="4800" b="1" dirty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dạy</a:t>
            </a:r>
            <a:r>
              <a:rPr lang="en-US" sz="4800" b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smtClean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tiết </a:t>
            </a:r>
            <a:r>
              <a:rPr lang="en-US" sz="4800" b="1" dirty="0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đọc</a:t>
            </a:r>
            <a:r>
              <a:rPr lang="en-US" sz="4800" b="1" dirty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dirty="0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mở</a:t>
            </a:r>
            <a:r>
              <a:rPr lang="en-US" sz="4800" b="1" dirty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dirty="0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rộng</a:t>
            </a:r>
            <a:r>
              <a:rPr lang="en-US" sz="4800" b="1" dirty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dirty="0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của</a:t>
            </a:r>
            <a:r>
              <a:rPr lang="en-US" sz="4800" b="1" dirty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dirty="0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môn</a:t>
            </a:r>
            <a:r>
              <a:rPr lang="en-US" sz="4800" b="1" dirty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Tiếng</a:t>
            </a:r>
            <a:r>
              <a:rPr lang="en-US" sz="4800" b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smtClean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Việt 4 </a:t>
            </a:r>
            <a:r>
              <a:rPr lang="en-US" sz="4800" b="1" dirty="0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là</a:t>
            </a:r>
            <a:r>
              <a:rPr lang="en-US" sz="4800" b="1" dirty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dirty="0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rất</a:t>
            </a:r>
            <a:r>
              <a:rPr lang="en-US" sz="4800" b="1" dirty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dirty="0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phù</a:t>
            </a:r>
            <a:r>
              <a:rPr lang="en-US" sz="4800" b="1" dirty="0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800" b="1" dirty="0" err="1">
                <a:solidFill>
                  <a:srgbClr val="003D60"/>
                </a:solidFill>
                <a:latin typeface="Inter Bold"/>
                <a:ea typeface="Inter Bold"/>
                <a:cs typeface="Inter Bold"/>
                <a:sym typeface="Inter Bold"/>
              </a:rPr>
              <a:t>hợp</a:t>
            </a:r>
            <a:endParaRPr lang="en-US" sz="4800" b="1" dirty="0">
              <a:solidFill>
                <a:srgbClr val="003D6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433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71449" y="2770614"/>
            <a:ext cx="2353320" cy="23533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18130" y="2770614"/>
            <a:ext cx="2353320" cy="235332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D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305285" y="3274691"/>
            <a:ext cx="1579009" cy="1158598"/>
          </a:xfrm>
          <a:custGeom>
            <a:avLst/>
            <a:gdLst/>
            <a:ahLst/>
            <a:cxnLst/>
            <a:rect l="l" t="t" r="r" b="b"/>
            <a:pathLst>
              <a:path w="1579009" h="1158598">
                <a:moveTo>
                  <a:pt x="0" y="0"/>
                </a:moveTo>
                <a:lnTo>
                  <a:pt x="1579009" y="0"/>
                </a:lnTo>
                <a:lnTo>
                  <a:pt x="1579009" y="1158598"/>
                </a:lnTo>
                <a:lnTo>
                  <a:pt x="0" y="1158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094790" y="4433289"/>
            <a:ext cx="2353320" cy="235332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548126" y="3304911"/>
            <a:ext cx="1799967" cy="1284726"/>
          </a:xfrm>
          <a:custGeom>
            <a:avLst/>
            <a:gdLst/>
            <a:ahLst/>
            <a:cxnLst/>
            <a:rect l="l" t="t" r="r" b="b"/>
            <a:pathLst>
              <a:path w="1799967" h="1284726">
                <a:moveTo>
                  <a:pt x="0" y="0"/>
                </a:moveTo>
                <a:lnTo>
                  <a:pt x="1799967" y="0"/>
                </a:lnTo>
                <a:lnTo>
                  <a:pt x="1799967" y="1284726"/>
                </a:lnTo>
                <a:lnTo>
                  <a:pt x="0" y="1284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547343" y="4940536"/>
            <a:ext cx="1362488" cy="1415025"/>
          </a:xfrm>
          <a:custGeom>
            <a:avLst/>
            <a:gdLst/>
            <a:ahLst/>
            <a:cxnLst/>
            <a:rect l="l" t="t" r="r" b="b"/>
            <a:pathLst>
              <a:path w="1362488" h="1415025">
                <a:moveTo>
                  <a:pt x="0" y="0"/>
                </a:moveTo>
                <a:lnTo>
                  <a:pt x="1362488" y="0"/>
                </a:lnTo>
                <a:lnTo>
                  <a:pt x="1362488" y="1415025"/>
                </a:lnTo>
                <a:lnTo>
                  <a:pt x="0" y="1415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-762651" y="419100"/>
            <a:ext cx="7328356" cy="1423425"/>
            <a:chOff x="0" y="0"/>
            <a:chExt cx="1930102" cy="3748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30102" cy="374894"/>
            </a:xfrm>
            <a:custGeom>
              <a:avLst/>
              <a:gdLst/>
              <a:ahLst/>
              <a:cxnLst/>
              <a:rect l="l" t="t" r="r" b="b"/>
              <a:pathLst>
                <a:path w="1930102" h="374894">
                  <a:moveTo>
                    <a:pt x="0" y="0"/>
                  </a:moveTo>
                  <a:lnTo>
                    <a:pt x="1930102" y="0"/>
                  </a:lnTo>
                  <a:lnTo>
                    <a:pt x="1930102" y="374894"/>
                  </a:lnTo>
                  <a:lnTo>
                    <a:pt x="0" y="374894"/>
                  </a:lnTo>
                  <a:close/>
                </a:path>
              </a:pathLst>
            </a:custGeom>
            <a:solidFill>
              <a:srgbClr val="0336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930102" cy="412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71500" y="3007499"/>
            <a:ext cx="5956105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 </a:t>
            </a:r>
            <a:r>
              <a:rPr lang="en-US" sz="5400" b="1" smtClean="0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2 tuần 1 tiết</a:t>
            </a:r>
            <a:endParaRPr lang="en-US" sz="5400" b="1" dirty="0">
              <a:solidFill>
                <a:srgbClr val="003D60"/>
              </a:solidFill>
              <a:latin typeface="Times New Roman" panose="02020603050405020304" pitchFamily="18" charset="0"/>
              <a:ea typeface="Now"/>
              <a:cs typeface="Times New Roman" panose="02020603050405020304" pitchFamily="18" charset="0"/>
              <a:sym typeface="Now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291519" y="3007499"/>
            <a:ext cx="5529756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smtClean="0">
                <a:solidFill>
                  <a:srgbClr val="003D60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"/>
              </a:rPr>
              <a:t>Nội dung theo từng chủ đề cụ thể</a:t>
            </a:r>
            <a:endParaRPr lang="en-US" sz="5400" b="1" dirty="0">
              <a:solidFill>
                <a:srgbClr val="003D60"/>
              </a:solidFill>
              <a:latin typeface="Times New Roman" panose="02020603050405020304" pitchFamily="18" charset="0"/>
              <a:ea typeface="Now"/>
              <a:cs typeface="Times New Roman" panose="02020603050405020304" pitchFamily="18" charset="0"/>
              <a:sym typeface="Now"/>
            </a:endParaRPr>
          </a:p>
          <a:p>
            <a:pPr marL="0" lvl="0" indent="0" algn="ctr"/>
            <a:endParaRPr lang="en-US" sz="5400" dirty="0">
              <a:solidFill>
                <a:srgbClr val="003D60"/>
              </a:solidFill>
              <a:latin typeface="Times New Roman" panose="02020603050405020304" pitchFamily="18" charset="0"/>
              <a:ea typeface="Now"/>
              <a:cs typeface="Times New Roman" panose="02020603050405020304" pitchFamily="18" charset="0"/>
              <a:sym typeface="Now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642944" y="7007070"/>
            <a:ext cx="9677400" cy="2790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5400" b="1" dirty="0">
                <a:solidFill>
                  <a:srgbClr val="003D60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  </a:t>
            </a:r>
          </a:p>
          <a:p>
            <a:pPr algn="ctr"/>
            <a:r>
              <a:rPr lang="en-US" sz="5400" b="1" smtClean="0">
                <a:solidFill>
                  <a:srgbClr val="003D60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 Bold"/>
              </a:rPr>
              <a:t>Các thể loại: truyện, thơ, ca dao, tục ngữ, tin tức,….</a:t>
            </a:r>
            <a:endParaRPr lang="en-US" sz="5400" b="1" dirty="0">
              <a:solidFill>
                <a:srgbClr val="003D60"/>
              </a:solidFill>
              <a:latin typeface="Times New Roman" panose="02020603050405020304" pitchFamily="18" charset="0"/>
              <a:ea typeface="Now"/>
              <a:cs typeface="Times New Roman" panose="02020603050405020304" pitchFamily="18" charset="0"/>
              <a:sym typeface="Now"/>
            </a:endParaRPr>
          </a:p>
          <a:p>
            <a:pPr marL="0" lvl="0" indent="0" algn="ctr">
              <a:lnSpc>
                <a:spcPts val="4409"/>
              </a:lnSpc>
            </a:pPr>
            <a:endParaRPr lang="en-US" sz="5400" dirty="0">
              <a:solidFill>
                <a:srgbClr val="003D60"/>
              </a:solidFill>
              <a:latin typeface="Times New Roman" panose="02020603050405020304" pitchFamily="18" charset="0"/>
              <a:ea typeface="Now"/>
              <a:cs typeface="Times New Roman" panose="02020603050405020304" pitchFamily="18" charset="0"/>
              <a:sym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60336" y="800100"/>
            <a:ext cx="4599056" cy="87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099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TIẾT ĐỌC MỞ RỘNG</a:t>
            </a:r>
            <a:endParaRPr lang="en-US" sz="5099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  <p:extLst>
      <p:ext uri="{BB962C8B-B14F-4D97-AF65-F5344CB8AC3E}">
        <p14:creationId xmlns:p14="http://schemas.microsoft.com/office/powerpoint/2010/main" val="35766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91582"/>
            <a:ext cx="18249900" cy="99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2171700"/>
            <a:ext cx="18268950" cy="7730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028"/>
            <a:ext cx="18230850" cy="200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1685</Words>
  <Application>Microsoft Office PowerPoint</Application>
  <PresentationFormat>Custom</PresentationFormat>
  <Paragraphs>156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6" baseType="lpstr">
      <vt:lpstr>Times New Roman</vt:lpstr>
      <vt:lpstr>Inter</vt:lpstr>
      <vt:lpstr>Open Sans</vt:lpstr>
      <vt:lpstr>Inter Italics</vt:lpstr>
      <vt:lpstr>Now Bold</vt:lpstr>
      <vt:lpstr>Montaser Arabic</vt:lpstr>
      <vt:lpstr>Arial</vt:lpstr>
      <vt:lpstr>Antonio Ultra-Bold</vt:lpstr>
      <vt:lpstr>Inter Medium</vt:lpstr>
      <vt:lpstr>Anton</vt:lpstr>
      <vt:lpstr>Garet</vt:lpstr>
      <vt:lpstr>Canva Sans Bold Italics</vt:lpstr>
      <vt:lpstr>Calibri</vt:lpstr>
      <vt:lpstr>Montaser Arabic Bold</vt:lpstr>
      <vt:lpstr>Antonio Bold</vt:lpstr>
      <vt:lpstr>Now</vt:lpstr>
      <vt:lpstr>Canva Sans</vt:lpstr>
      <vt:lpstr>Inter Bold</vt:lpstr>
      <vt:lpstr>Aptos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BIỆN PHÁP  ỨNG DỤNG CÔNG NGHỆ SỐ  ĐỂ NÂNG CAO HIỆU QUẢ ĐỌC MỞ RỘNG  CHO HỌC SINH LỚP 4</dc:title>
  <cp:lastModifiedBy>admin</cp:lastModifiedBy>
  <cp:revision>57</cp:revision>
  <dcterms:created xsi:type="dcterms:W3CDTF">2006-08-16T00:00:00Z</dcterms:created>
  <dcterms:modified xsi:type="dcterms:W3CDTF">2024-12-11T15:31:21Z</dcterms:modified>
  <dc:identifier>DAGYb4lakx4</dc:identifier>
</cp:coreProperties>
</file>