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16.xml" ContentType="application/vnd.openxmlformats-officedocument.presentationml.notesSlide+xml"/>
  <Override PartName="/ppt/activeX/activeX2.xml" ContentType="application/vnd.ms-office.activeX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2" r:id="rId2"/>
  </p:sldMasterIdLst>
  <p:notesMasterIdLst>
    <p:notesMasterId r:id="rId38"/>
  </p:notesMasterIdLst>
  <p:sldIdLst>
    <p:sldId id="496" r:id="rId3"/>
    <p:sldId id="502" r:id="rId4"/>
    <p:sldId id="535" r:id="rId5"/>
    <p:sldId id="501" r:id="rId6"/>
    <p:sldId id="505" r:id="rId7"/>
    <p:sldId id="544" r:id="rId8"/>
    <p:sldId id="545" r:id="rId9"/>
    <p:sldId id="532" r:id="rId10"/>
    <p:sldId id="546" r:id="rId11"/>
    <p:sldId id="547" r:id="rId12"/>
    <p:sldId id="509" r:id="rId13"/>
    <p:sldId id="298" r:id="rId14"/>
    <p:sldId id="548" r:id="rId15"/>
    <p:sldId id="549" r:id="rId16"/>
    <p:sldId id="553" r:id="rId17"/>
    <p:sldId id="536" r:id="rId18"/>
    <p:sldId id="537" r:id="rId19"/>
    <p:sldId id="538" r:id="rId20"/>
    <p:sldId id="539" r:id="rId21"/>
    <p:sldId id="562" r:id="rId22"/>
    <p:sldId id="563" r:id="rId23"/>
    <p:sldId id="564" r:id="rId24"/>
    <p:sldId id="565" r:id="rId25"/>
    <p:sldId id="540" r:id="rId26"/>
    <p:sldId id="552" r:id="rId27"/>
    <p:sldId id="550" r:id="rId28"/>
    <p:sldId id="525" r:id="rId29"/>
    <p:sldId id="523" r:id="rId30"/>
    <p:sldId id="555" r:id="rId31"/>
    <p:sldId id="556" r:id="rId32"/>
    <p:sldId id="557" r:id="rId33"/>
    <p:sldId id="554" r:id="rId34"/>
    <p:sldId id="301" r:id="rId35"/>
    <p:sldId id="560" r:id="rId36"/>
    <p:sldId id="566" r:id="rId37"/>
  </p:sldIdLst>
  <p:sldSz cx="9144000" cy="5143500" type="screen16x9"/>
  <p:notesSz cx="6858000" cy="9144000"/>
  <p:embeddedFontLs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.VnTifani Heavy" pitchFamily="34" charset="0"/>
      <p:regular r:id="rId47"/>
    </p:embeddedFont>
    <p:embeddedFont>
      <p:font typeface="Balsamiq Sans" charset="0"/>
      <p:regular r:id="rId48"/>
      <p:bold r:id="rId49"/>
      <p:italic r:id="rId50"/>
      <p:boldItalic r:id="rId51"/>
    </p:embeddedFont>
    <p:embeddedFont>
      <p:font typeface="Century Gothic" pitchFamily="34" charset="0"/>
      <p:regular r:id="rId52"/>
      <p:bold r:id="rId53"/>
      <p:italic r:id="rId54"/>
      <p:boldItalic r:id="rId55"/>
    </p:embeddedFont>
    <p:embeddedFont>
      <p:font typeface="Bookman Old Style" pitchFamily="18" charset="0"/>
      <p:regular r:id="rId56"/>
      <p:bold r:id="rId57"/>
      <p:italic r:id="rId58"/>
      <p:boldItalic r:id="rId59"/>
    </p:embeddedFont>
    <p:embeddedFont>
      <p:font typeface="Rubik" charset="-79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10D"/>
    <a:srgbClr val="FFCC00"/>
    <a:srgbClr val="F5D87B"/>
    <a:srgbClr val="F1C63D"/>
    <a:srgbClr val="F6DC8A"/>
    <a:srgbClr val="F4D368"/>
    <a:srgbClr val="FAD260"/>
    <a:srgbClr val="F2CC5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4670" autoAdjust="0"/>
  </p:normalViewPr>
  <p:slideViewPr>
    <p:cSldViewPr>
      <p:cViewPr varScale="1">
        <p:scale>
          <a:sx n="93" d="100"/>
          <a:sy n="93" d="100"/>
        </p:scale>
        <p:origin x="-7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wnloads\Song Unit 3- Let's go to school.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4346"/>
  <ax:ocxPr ax:name="_cy" ax:value="11430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esktop\video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3758"/>
  <ax:ocxPr ax:name="_cy" ax:value="1185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17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109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049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766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50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918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15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15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3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72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00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4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006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4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51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29A2C953-E001-4F37-9890-0D59FD9D7A19}" type="datetimeFigureOut">
              <a:rPr lang="en-US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11/7/2024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F1CBB9D8-C3A0-4D1A-A063-5EFD410EC788}" type="slidenum">
              <a:rPr lang="en-US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88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87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12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7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1" r:id="rId3"/>
    <p:sldLayoutId id="2147483668" r:id="rId4"/>
    <p:sldLayoutId id="2147483676" r:id="rId5"/>
    <p:sldLayoutId id="2147483677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5678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8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png"/><Relationship Id="rId3" Type="http://schemas.microsoft.com/office/2007/relationships/media" Target="../media/media6.mp3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3.jpg"/><Relationship Id="rId4" Type="http://schemas.openxmlformats.org/officeDocument/2006/relationships/audio" Target="../media/media6.mp3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34.jpeg"/><Relationship Id="rId4" Type="http://schemas.openxmlformats.org/officeDocument/2006/relationships/audio" Target="../media/audio2.wav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36.jpeg"/><Relationship Id="rId4" Type="http://schemas.openxmlformats.org/officeDocument/2006/relationships/audio" Target="../media/audio2.wav"/><Relationship Id="rId9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0332" y="3703660"/>
            <a:ext cx="410913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GIÁO VIÊN: ĐẶNG THỊ </a:t>
            </a:r>
            <a:r>
              <a:rPr lang="en-US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THƠ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6791" y="1929381"/>
            <a:ext cx="711476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.VnTifani Heavy" pitchFamily="34" charset="0"/>
                <a:cs typeface="Arial" pitchFamily="34" charset="0"/>
              </a:rPr>
              <a:t>Welcome to my English class</a:t>
            </a:r>
            <a:endParaRPr lang="en-US" sz="32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.VnTifani Heavy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865" y="936357"/>
            <a:ext cx="6356269" cy="401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2895600" y="1094169"/>
            <a:ext cx="27432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1524000" y="4440206"/>
            <a:ext cx="32004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It’s on the second floor.</a:t>
            </a:r>
          </a:p>
        </p:txBody>
      </p:sp>
      <p:pic>
        <p:nvPicPr>
          <p:cNvPr id="2050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84" y="0"/>
            <a:ext cx="1752600" cy="15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 bwMode="gray">
          <a:xfrm rot="3038464" flipH="1">
            <a:off x="7803812" y="1314043"/>
            <a:ext cx="296282" cy="1404065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1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0" y="779197"/>
            <a:ext cx="457200" cy="457200"/>
          </a:xfrm>
          <a:prstGeom prst="rect">
            <a:avLst/>
          </a:prstGeom>
        </p:spPr>
      </p:pic>
      <p:pic>
        <p:nvPicPr>
          <p:cNvPr id="3" name="1 (mp3cut.net) (3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6800" y="4337693"/>
            <a:ext cx="533400" cy="533400"/>
          </a:xfrm>
          <a:prstGeom prst="rect">
            <a:avLst/>
          </a:prstGeom>
        </p:spPr>
      </p:pic>
      <p:sp>
        <p:nvSpPr>
          <p:cNvPr id="10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627876" y="2226005"/>
            <a:ext cx="264815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second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-18836" y="80852"/>
            <a:ext cx="4983533" cy="58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1.Look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047750"/>
            <a:ext cx="4572001" cy="393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047750"/>
            <a:ext cx="4343400" cy="3864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1078786" y="1200149"/>
            <a:ext cx="3505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1562099" y="4469871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Yes, of course. Let’s go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5791200" y="1179387"/>
            <a:ext cx="27432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4800600" y="4448252"/>
            <a:ext cx="32004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It’s on the second floor.</a:t>
            </a:r>
          </a:p>
        </p:txBody>
      </p:sp>
      <p:pic>
        <p:nvPicPr>
          <p:cNvPr id="12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38" y="80852"/>
            <a:ext cx="1402246" cy="14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 bwMode="gray">
          <a:xfrm rot="19794826" flipH="1">
            <a:off x="8386259" y="1431296"/>
            <a:ext cx="296282" cy="1064614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07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56883"/>
            <a:ext cx="4648200" cy="1321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37" y="1678478"/>
            <a:ext cx="5516512" cy="15446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505993" y="742950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library?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526742" y="1961293"/>
            <a:ext cx="54559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second floor</a:t>
            </a:r>
            <a:r>
              <a:rPr lang="en-US" sz="38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"/>
            <a:ext cx="7704000" cy="654000"/>
          </a:xfrm>
        </p:spPr>
        <p:txBody>
          <a:bodyPr/>
          <a:lstStyle/>
          <a:p>
            <a:r>
              <a:rPr lang="en-US" dirty="0" smtClean="0"/>
              <a:t>Structure: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728290"/>
            <a:ext cx="3356350" cy="2346822"/>
          </a:xfrm>
          <a:prstGeom prst="rect">
            <a:avLst/>
          </a:prstGeom>
        </p:spPr>
      </p:pic>
      <p:pic>
        <p:nvPicPr>
          <p:cNvPr id="9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64" y="1217796"/>
            <a:ext cx="1676400" cy="14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 bwMode="gray">
          <a:xfrm rot="2224062" flipH="1">
            <a:off x="7190780" y="2616480"/>
            <a:ext cx="296282" cy="1203521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731778" y="3476060"/>
            <a:ext cx="264815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second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0"/>
          <p:cNvSpPr>
            <a:spLocks noChangeArrowheads="1"/>
          </p:cNvSpPr>
          <p:nvPr/>
        </p:nvSpPr>
        <p:spPr bwMode="ltGray">
          <a:xfrm>
            <a:off x="7106134" y="2114550"/>
            <a:ext cx="1940986" cy="74832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42353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19050" algn="ctr">
            <a:solidFill>
              <a:schemeClr val="bg2"/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626"/>
            <a:ext cx="58674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gray">
          <a:xfrm>
            <a:off x="5581378" y="1856166"/>
            <a:ext cx="1821197" cy="453174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4"/>
          <p:cNvSpPr/>
          <p:nvPr/>
        </p:nvSpPr>
        <p:spPr bwMode="gray">
          <a:xfrm rot="16200000">
            <a:off x="6311320" y="1628161"/>
            <a:ext cx="175685" cy="1696036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>
              <a:buClrTx/>
              <a:buFontTx/>
              <a:buNone/>
              <a:defRPr/>
            </a:pPr>
            <a:endParaRPr lang="en-US" sz="1800">
              <a:solidFill>
                <a:sysClr val="windowText" lastClr="000000"/>
              </a:solidFill>
            </a:endParaRPr>
          </a:p>
        </p:txBody>
      </p:sp>
      <p:sp>
        <p:nvSpPr>
          <p:cNvPr id="4" name="Freeform 3"/>
          <p:cNvSpPr/>
          <p:nvPr/>
        </p:nvSpPr>
        <p:spPr bwMode="gray">
          <a:xfrm rot="11577471" flipH="1">
            <a:off x="5598501" y="2627031"/>
            <a:ext cx="1819279" cy="617474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6200" y="133350"/>
            <a:ext cx="2667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Vocabulary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cdn.hoclieuthongminh.com/hoclieu/sgv_TA/lop5_globalsuccess/audio/Unit6/new/pic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224"/>
            <a:ext cx="4114800" cy="19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hoclieuthongminh.com/hoclieu/sgv_TA/lop5_globalsuccess/audio/Unit6/new/pic-2_t_638528291987212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76389"/>
            <a:ext cx="3886199" cy="19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.hoclieuthongminh.com/hoclieu/sgv_TA/lop5_globalsuccess/audio/Unit6/new/pic-1_t_6385282920170936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555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495550"/>
            <a:ext cx="380214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85800" y="1962150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</a:t>
            </a: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round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171969" y="1954176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first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4661" y="4552950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second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173741" y="4552950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hird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47800" y="1358993"/>
            <a:ext cx="65532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Check vocabulary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1" y="893717"/>
            <a:ext cx="6172200" cy="336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1981759" y="4259309"/>
            <a:ext cx="5451943" cy="75461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chemeClr val="accent6"/>
                </a:solidFill>
                <a:latin typeface="Comic Sans MS" panose="030F0702030302020204" pitchFamily="66" charset="0"/>
                <a:sym typeface="Arial"/>
              </a:rPr>
              <a:t>Computer room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6172200" y="-5657850"/>
            <a:ext cx="22672843" cy="17741265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766" y="588917"/>
            <a:ext cx="382633" cy="3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1.85185E-6 L 0.25035 0.20432 L -0.28594 0.19475 L -0.27986 -0.24568 L 0.23194 -0.24568 L 0.2408 0.15771 L -0.21233 0.1392 L -0.20972 -0.1713 L 0.14705 -0.17624 L 0.14705 0.08364 L -0.01163 -0.09938 L -0.13403 0.03025 L -0.01406 0.11173 L 0.20365 -0.00895 L -0.01823 -0.2179 L -0.23819 -0.00679 L -0.01406 0.18333 L 0.25035 0.00864 L -0.01823 -0.25834 L -0.30486 -0.00216 L -0.01406 0.22839 L -0.01615 0.01142 " pathEditMode="relative" rAng="0" ptsTypes="AAAAAAAAAAAAAAAAAAAAAA">
                                      <p:cBhvr>
                                        <p:cTn id="11" dur="14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1" y="390498"/>
            <a:ext cx="6400800" cy="369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2384476" y="3769075"/>
            <a:ext cx="4417907" cy="72073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rgbClr val="4ABACD"/>
                </a:solidFill>
                <a:latin typeface="Comic Sans MS" panose="030F0702030302020204" pitchFamily="66" charset="0"/>
                <a:sym typeface="Arial"/>
              </a:rPr>
              <a:t>Art room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BACD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3048000" y="-5153025"/>
            <a:ext cx="16609219" cy="15001876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170232"/>
            <a:ext cx="440531" cy="44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3.7037E-6 L 0.25034 0.20432 L -0.28594 0.19475 L -0.27986 -0.24568 L 0.23194 -0.24568 L 0.2408 0.15771 L -0.21233 0.13919 L -0.20973 -0.1713 L 0.14705 -0.17624 L 0.14705 0.08364 L -0.01163 -0.09939 L -0.13403 0.03024 L -0.01407 0.11172 L 0.20364 -0.00895 L -0.01823 -0.2179 L -0.2382 -0.00679 L -0.01407 0.18333 L 0.25034 0.00864 L -0.01823 -0.25834 L -0.30486 -0.00216 L -0.01407 0.22839 L -0.01615 0.01142 " pathEditMode="relative" rAng="0" ptsTypes="AAAAAAAAAAAAAAAAAAAAAA">
                                      <p:cBhvr>
                                        <p:cTn id="6" dur="13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2384477" y="4389347"/>
            <a:ext cx="4417907" cy="72073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 smtClean="0">
                <a:solidFill>
                  <a:srgbClr val="4ABACD"/>
                </a:solidFill>
                <a:latin typeface="Comic Sans MS" panose="030F0702030302020204" pitchFamily="66" charset="0"/>
                <a:sym typeface="Arial"/>
              </a:rPr>
              <a:t>Library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BACD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0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2" y="458494"/>
            <a:ext cx="7513800" cy="396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3733800" y="-4972050"/>
            <a:ext cx="18262520" cy="16034386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6332" y="458494"/>
            <a:ext cx="397668" cy="3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9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86798E-6 L 0.27952 0.20419 L -0.25677 0.19463 L -0.25069 -0.24553 L 0.26111 -0.24553 L 0.26997 0.15761 L -0.18316 0.13911 L -0.18055 -0.17119 L 0.17622 -0.17613 L 0.17622 0.08359 L 0.01754 -0.09933 L -0.10486 0.03022 L 0.01511 0.11166 L 0.23281 -0.00895 L 0.01094 -0.21777 L -0.20903 -0.00679 L 0.01511 0.18322 L 0.27952 0.00863 L 0.01094 -0.25849 L -0.27569 -0.00216 L 0.01511 0.22825 L 0.01302 0.01141 " pathEditMode="relative" rAng="0" ptsTypes="AAAAAAAAAAAAAAAAAAAAAA">
                                      <p:cBhvr>
                                        <p:cTn id="6" dur="14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73" y="322660"/>
            <a:ext cx="6229627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1237973" y="4185434"/>
            <a:ext cx="6687820" cy="78108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noProof="0" dirty="0" smtClean="0">
                <a:solidFill>
                  <a:srgbClr val="4ABACD"/>
                </a:solidFill>
                <a:latin typeface="Comic Sans MS" panose="030F0702030302020204" pitchFamily="66" charset="0"/>
                <a:sym typeface="Arial"/>
              </a:rPr>
              <a:t>Music room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BACD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5139810" y="-6157912"/>
            <a:ext cx="18890219" cy="17011650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9218" y="322660"/>
            <a:ext cx="309563" cy="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1.48148E-6 L 0.25035 0.20432 L -0.28593 0.19475 L -0.27986 -0.24568 L 0.23195 -0.24568 L 0.2408 0.15772 L -0.21232 0.1392 L -0.20972 -0.17129 L 0.14705 -0.17623 L 0.14705 0.08364 L -0.01163 -0.09938 L -0.13402 0.03025 L -0.01406 0.11173 L 0.20365 -0.00895 L -0.01822 -0.2179 L -0.23819 -0.00679 L -0.01406 0.18333 L 0.25035 0.00864 L -0.01822 -0.25833 L -0.30486 -0.00216 L -0.01406 0.2284 L -0.01614 0.01142 " pathEditMode="relative" rAng="0" ptsTypes="AAAAAAAAAAAAAAAAAAAAAA">
                                      <p:cBhvr>
                                        <p:cTn id="6" dur="14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524000" y="1358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Warm up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MsPham"/>
          <p:cNvSpPr/>
          <p:nvPr/>
        </p:nvSpPr>
        <p:spPr>
          <a:xfrm>
            <a:off x="341644" y="4215853"/>
            <a:ext cx="2580896" cy="619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altLang="en-US" sz="2800" b="1" kern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A. First floor </a:t>
            </a:r>
            <a:endParaRPr lang="en-US" altLang="en-US" sz="2800" b="1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09685" y="4200298"/>
            <a:ext cx="2580896" cy="619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altLang="en-US" sz="2800" b="1" kern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B. Third floor</a:t>
            </a:r>
            <a:endParaRPr lang="en-US" altLang="en-US" sz="2800" b="1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4215853"/>
            <a:ext cx="2889544" cy="619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altLang="en-US" sz="2800" b="1" kern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C. Second floor</a:t>
            </a:r>
            <a:endParaRPr lang="en-US" altLang="en-US" sz="2800" b="1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022554" y="5876926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4558583" y="5937712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5561751" y="5730557"/>
            <a:ext cx="396017" cy="391331"/>
          </a:xfrm>
          <a:prstGeom prst="ellipse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788330" y="5354481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4" y="10727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2" y="107279"/>
            <a:ext cx="341801" cy="3429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48269" y="-1541180"/>
            <a:ext cx="342900" cy="34290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2" y="212761"/>
            <a:ext cx="7924801" cy="354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/>
          <a:srcRect b="19775"/>
          <a:stretch/>
        </p:blipFill>
        <p:spPr>
          <a:xfrm>
            <a:off x="6907479" y="3384170"/>
            <a:ext cx="2272481" cy="740976"/>
          </a:xfrm>
          <a:prstGeom prst="rect">
            <a:avLst/>
          </a:prstGeom>
        </p:spPr>
      </p:pic>
      <p:pic>
        <p:nvPicPr>
          <p:cNvPr id="2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46044" y="145379"/>
            <a:ext cx="368971" cy="36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5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MsPham"/>
          <p:cNvSpPr/>
          <p:nvPr/>
        </p:nvSpPr>
        <p:spPr>
          <a:xfrm>
            <a:off x="341644" y="4215853"/>
            <a:ext cx="2580896" cy="619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A. First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3221563" y="4215853"/>
            <a:ext cx="2580896" cy="619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B. Second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4215853"/>
            <a:ext cx="2580896" cy="6195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C. Ground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5022554" y="5876926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4558583" y="5937712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5561751" y="57305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19775"/>
          <a:stretch/>
        </p:blipFill>
        <p:spPr>
          <a:xfrm>
            <a:off x="6871519" y="3465303"/>
            <a:ext cx="2272481" cy="74097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4" y="10727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2" y="107279"/>
            <a:ext cx="341801" cy="342900"/>
          </a:xfrm>
          <a:prstGeom prst="ellipse">
            <a:avLst/>
          </a:prstGeom>
        </p:spPr>
      </p:pic>
      <p:pic>
        <p:nvPicPr>
          <p:cNvPr id="19" name="Picture 2" descr="https://cdn.hoclieuthongminh.com/hoclieu/sgv_TA/lop5_globalsuccess/audio/Unit6/new/pic-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11" y="297351"/>
            <a:ext cx="6705600" cy="328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94736" y="6810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7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33251E-6 C -0.04427 -0.31339 -0.08855 -0.62677 -0.12813 -0.70913 C -0.16754 -0.79179 -0.20226 -0.64281 -0.23716 -0.49414 " pathEditMode="relative" rAng="0" ptsTypes="AAA">
                                      <p:cBhvr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396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MsPham"/>
          <p:cNvSpPr/>
          <p:nvPr/>
        </p:nvSpPr>
        <p:spPr>
          <a:xfrm>
            <a:off x="341644" y="4218229"/>
            <a:ext cx="2580896" cy="89204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A. Second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3281551" y="4195633"/>
            <a:ext cx="2580896" cy="89204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B. Ground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6233097" y="4174811"/>
            <a:ext cx="2580896" cy="89204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c. First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306200" y="5957281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5022554" y="5876926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4558583" y="5937712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1827146" y="5957281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19775"/>
          <a:stretch/>
        </p:blipFill>
        <p:spPr>
          <a:xfrm>
            <a:off x="6938054" y="2972444"/>
            <a:ext cx="2272481" cy="74097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011701" y="53469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4" y="10727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2" y="107279"/>
            <a:ext cx="341801" cy="342900"/>
          </a:xfrm>
          <a:prstGeom prst="ellipse">
            <a:avLst/>
          </a:prstGeom>
        </p:spPr>
      </p:pic>
      <p:pic>
        <p:nvPicPr>
          <p:cNvPr id="22" name="Picture 6" descr="https://cdn.hoclieuthongminh.com/hoclieu/sgv_TA/lop5_globalsuccess/audio/Unit6/new/pic-1_t_63852829201709369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84" y="278728"/>
            <a:ext cx="6004861" cy="34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3622" y="1072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MsPham"/>
          <p:cNvSpPr/>
          <p:nvPr/>
        </p:nvSpPr>
        <p:spPr>
          <a:xfrm>
            <a:off x="311518" y="4248150"/>
            <a:ext cx="2580896" cy="73964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altLang="en-US" sz="2400" b="1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Second floor</a:t>
            </a:r>
            <a:endParaRPr lang="en-US" alt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3" y="4175936"/>
            <a:ext cx="2580896" cy="73964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Ground floor</a:t>
            </a:r>
            <a:endParaRPr 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85198" y="4175936"/>
            <a:ext cx="2580896" cy="73964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First floor</a:t>
            </a:r>
            <a:endParaRPr 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5022554" y="5876926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4558583" y="5937712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4167" t="17778" r="15417" b="12637"/>
          <a:stretch/>
        </p:blipFill>
        <p:spPr>
          <a:xfrm>
            <a:off x="1108433" y="6031624"/>
            <a:ext cx="396017" cy="391331"/>
          </a:xfrm>
          <a:prstGeom prst="ellipse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4" y="107279"/>
            <a:ext cx="338561" cy="3429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2" y="107279"/>
            <a:ext cx="341801" cy="342900"/>
          </a:xfrm>
          <a:prstGeom prst="ellipse">
            <a:avLst/>
          </a:prstGeom>
        </p:spPr>
      </p:pic>
      <p:pic>
        <p:nvPicPr>
          <p:cNvPr id="18" name="Picture 4" descr="https://cdn.hoclieuthongminh.com/hoclieu/sgv_TA/lop5_globalsuccess/audio/Unit6/new/pic-2_t_63852829198721214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6" y="107279"/>
            <a:ext cx="7258550" cy="37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7148687" y="3341040"/>
            <a:ext cx="1995313" cy="740976"/>
          </a:xfrm>
          <a:prstGeom prst="rect">
            <a:avLst/>
          </a:prstGeom>
        </p:spPr>
      </p:pic>
      <p:pic>
        <p:nvPicPr>
          <p:cNvPr id="3" name="tieng-yeah-cua-tre-con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6896" y="14537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04559"/>
            <a:ext cx="3505199" cy="206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1502"/>
            <a:ext cx="3488531" cy="206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24150"/>
            <a:ext cx="3505199" cy="18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27" y="2647950"/>
            <a:ext cx="3307973" cy="188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71107" y="2242375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Computer room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261344" y="2193199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Art room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8199" y="46863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library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319823" y="4608806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Music room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cdn.hoclieuthongminh.com/hoclieu/sgv_TA/lop5_globalsuccess/audio/Unit6/new/pic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224"/>
            <a:ext cx="4114800" cy="19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hoclieuthongminh.com/hoclieu/sgv_TA/lop5_globalsuccess/audio/Unit6/new/pic-2_t_638528291987212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76389"/>
            <a:ext cx="3886199" cy="19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.hoclieuthongminh.com/hoclieu/sgv_TA/lop5_globalsuccess/audio/Unit6/new/pic-1_t_6385282920170936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555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495550"/>
            <a:ext cx="380214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85800" y="1962150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ground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171969" y="1954176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first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4661" y="4552950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econd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173741" y="4552950"/>
            <a:ext cx="350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hird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A80221B-A351-70A9-6940-F835B76BB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10" y="1599026"/>
            <a:ext cx="9216019" cy="3600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4B1989-9CB8-7C63-6059-6780ACC6BFB8}"/>
              </a:ext>
            </a:extLst>
          </p:cNvPr>
          <p:cNvSpPr txBox="1"/>
          <p:nvPr/>
        </p:nvSpPr>
        <p:spPr>
          <a:xfrm>
            <a:off x="7116835" y="2359499"/>
            <a:ext cx="1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third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4E5F549-807E-9209-50BE-C9B44A2E4B58}"/>
              </a:ext>
            </a:extLst>
          </p:cNvPr>
          <p:cNvSpPr txBox="1"/>
          <p:nvPr/>
        </p:nvSpPr>
        <p:spPr>
          <a:xfrm>
            <a:off x="6892468" y="2919247"/>
            <a:ext cx="236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second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54C14D-7230-97B0-A62B-A34BCCCC757F}"/>
              </a:ext>
            </a:extLst>
          </p:cNvPr>
          <p:cNvSpPr txBox="1"/>
          <p:nvPr/>
        </p:nvSpPr>
        <p:spPr>
          <a:xfrm>
            <a:off x="7044392" y="3478995"/>
            <a:ext cx="189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first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33CEC3-8562-F2B8-7396-C6C21F7B85D2}"/>
              </a:ext>
            </a:extLst>
          </p:cNvPr>
          <p:cNvSpPr txBox="1"/>
          <p:nvPr/>
        </p:nvSpPr>
        <p:spPr>
          <a:xfrm>
            <a:off x="6772612" y="4038743"/>
            <a:ext cx="23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ground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6E9A20F-B84D-5BEF-7CA0-16F0DD10A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4" t="35185" r="66790" b="52963"/>
          <a:stretch/>
        </p:blipFill>
        <p:spPr>
          <a:xfrm>
            <a:off x="968593" y="676410"/>
            <a:ext cx="3650584" cy="111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EDB3C9-4EF1-8EBE-C8C3-3EFDA62BBF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4" t="49259" r="69753" b="39630"/>
          <a:stretch/>
        </p:blipFill>
        <p:spPr>
          <a:xfrm>
            <a:off x="4678948" y="677166"/>
            <a:ext cx="3396833" cy="1052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73" y="736808"/>
            <a:ext cx="4076104" cy="1058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115" y="726672"/>
            <a:ext cx="3241276" cy="869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794092" y="858901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____?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4959002" y="760517"/>
            <a:ext cx="43866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___.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2868" y="34033"/>
            <a:ext cx="609600" cy="609600"/>
          </a:xfrm>
          <a:prstGeom prst="rect">
            <a:avLst/>
          </a:prstGeom>
        </p:spPr>
      </p:pic>
      <p:sp>
        <p:nvSpPr>
          <p:cNvPr id="21" name="Google Shape;367;p41"/>
          <p:cNvSpPr txBox="1">
            <a:spLocks/>
          </p:cNvSpPr>
          <p:nvPr/>
        </p:nvSpPr>
        <p:spPr>
          <a:xfrm>
            <a:off x="228600" y="0"/>
            <a:ext cx="495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 smtClean="0">
                <a:solidFill>
                  <a:srgbClr val="002060"/>
                </a:solidFill>
              </a:rPr>
              <a:t>2. Listen, point and say.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hoclieuthongminh.com/hoclieu/sgv_TA/lop5_globalsuccess/audio/Unit6/new/pic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6007"/>
            <a:ext cx="4800600" cy="443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858000" y="3497662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Ground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8" y="1947735"/>
            <a:ext cx="1885308" cy="172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-390647" y="3549489"/>
            <a:ext cx="2743200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Art room</a:t>
            </a:r>
            <a:endParaRPr lang="en-US" sz="28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038106" y="3689273"/>
            <a:ext cx="628894" cy="360396"/>
          </a:xfrm>
          <a:prstGeom prst="rightArrow">
            <a:avLst/>
          </a:prstGeom>
          <a:solidFill>
            <a:srgbClr val="091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41"/>
          <p:cNvSpPr txBox="1">
            <a:spLocks/>
          </p:cNvSpPr>
          <p:nvPr/>
        </p:nvSpPr>
        <p:spPr>
          <a:xfrm>
            <a:off x="104625" y="20701"/>
            <a:ext cx="495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 smtClean="0"/>
              <a:t>2. Listen, point and say.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5181600" y="458038"/>
            <a:ext cx="3810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Where’s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the_______?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5257800" y="981258"/>
            <a:ext cx="3962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It’s on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34200" y="399365"/>
            <a:ext cx="179690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rt room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34200" y="981258"/>
            <a:ext cx="179690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round floor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962150"/>
            <a:ext cx="4038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61" name="WindowsMediaPlayer1" r:id="rId2" imgW="5257143" imgH="4266667"/>
        </mc:Choice>
        <mc:Fallback>
          <p:control name="WindowsMediaPlayer1" r:id="rId2" imgW="5257143" imgH="4266667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66750"/>
                  <a:ext cx="4953000" cy="426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3799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cdn.hoclieuthongminh.com/hoclieu/sgv_TA/lop5_globalsuccess/audio/Unit6/new/pic-2_t_638528291987212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41" y="863003"/>
            <a:ext cx="452316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21008" y="2832129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First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28353" y="2823830"/>
            <a:ext cx="2352553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Library</a:t>
            </a:r>
            <a:endParaRPr lang="en-US" sz="28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099343" y="2876550"/>
            <a:ext cx="628894" cy="360396"/>
          </a:xfrm>
          <a:prstGeom prst="rightArrow">
            <a:avLst/>
          </a:prstGeom>
          <a:solidFill>
            <a:srgbClr val="091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8" y="44296"/>
            <a:ext cx="4578695" cy="1058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65" y="130373"/>
            <a:ext cx="4155676" cy="869046"/>
          </a:xfrm>
          <a:prstGeom prst="rect">
            <a:avLst/>
          </a:prstGeom>
          <a:solidFill>
            <a:srgbClr val="FF9166">
              <a:lumMod val="60000"/>
              <a:lumOff val="40000"/>
            </a:srgbClr>
          </a:solidFill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287566" y="196428"/>
            <a:ext cx="45130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Where’s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the___________?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5244608" y="130373"/>
            <a:ext cx="3962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It’s on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the__________.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2397841" y="130373"/>
            <a:ext cx="1769833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Library</a:t>
            </a:r>
            <a:endParaRPr lang="en-US" sz="28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21008" y="44296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First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5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2447" y="4400550"/>
            <a:ext cx="5571077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.VnTifani Heavy" pitchFamily="34" charset="0"/>
                <a:cs typeface="Arial" pitchFamily="34" charset="0"/>
              </a:rPr>
              <a:t>Welcome to my school</a:t>
            </a:r>
            <a:endParaRPr lang="en-US" sz="32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.VnTifani Heavy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4" name="WindowsMediaPlayer1" r:id="rId2" imgW="8764223" imgH="4114286"/>
        </mc:Choice>
        <mc:Fallback>
          <p:control name="WindowsMediaPlayer1" r:id="rId2" imgW="8764223" imgH="4114286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013" y="133350"/>
                  <a:ext cx="8764587" cy="411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436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13920" y="2113221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second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44302" y="2114550"/>
            <a:ext cx="2352553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Computer room</a:t>
            </a:r>
            <a:endParaRPr lang="en-US" sz="20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379722" y="2211354"/>
            <a:ext cx="628894" cy="360396"/>
          </a:xfrm>
          <a:prstGeom prst="rightArrow">
            <a:avLst/>
          </a:prstGeom>
          <a:solidFill>
            <a:srgbClr val="091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8" y="44296"/>
            <a:ext cx="4578695" cy="1058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65" y="130373"/>
            <a:ext cx="4155676" cy="869046"/>
          </a:xfrm>
          <a:prstGeom prst="rect">
            <a:avLst/>
          </a:prstGeom>
          <a:solidFill>
            <a:srgbClr val="FF9166">
              <a:lumMod val="60000"/>
              <a:lumOff val="40000"/>
            </a:srgbClr>
          </a:solidFill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287566" y="196428"/>
            <a:ext cx="45130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Where’s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the___________?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5244608" y="130373"/>
            <a:ext cx="3962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It’s on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the__________.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2397841" y="130373"/>
            <a:ext cx="2097959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Computer room</a:t>
            </a:r>
            <a:endParaRPr lang="en-US" sz="20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21008" y="44296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second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6" descr="https://cdn.hoclieuthongminh.com/hoclieu/sgv_TA/lop5_globalsuccess/audio/Unit6/new/pic-1_t_6385282920170936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65" y="1121395"/>
            <a:ext cx="4114800" cy="33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042392" y="1429860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Third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205707" y="1422547"/>
            <a:ext cx="2352553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Music room</a:t>
            </a:r>
            <a:endParaRPr lang="en-US" sz="20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8" y="44296"/>
            <a:ext cx="4578695" cy="1058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65" y="130373"/>
            <a:ext cx="4155676" cy="869046"/>
          </a:xfrm>
          <a:prstGeom prst="rect">
            <a:avLst/>
          </a:prstGeom>
          <a:solidFill>
            <a:srgbClr val="FF9166">
              <a:lumMod val="60000"/>
              <a:lumOff val="40000"/>
            </a:srgbClr>
          </a:solidFill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287566" y="196428"/>
            <a:ext cx="45130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Where’s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the___________?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5244608" y="130373"/>
            <a:ext cx="3962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It’s on 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the__________.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2397841" y="130373"/>
            <a:ext cx="2097959" cy="45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09110D"/>
                </a:solidFill>
                <a:latin typeface="Comic Sans MS" panose="030F0702030302020204" pitchFamily="66" charset="0"/>
              </a:rPr>
              <a:t>Music room</a:t>
            </a:r>
            <a:endParaRPr lang="en-US" sz="2000" b="1" dirty="0">
              <a:solidFill>
                <a:srgbClr val="09110D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921008" y="44296"/>
            <a:ext cx="2286000" cy="457200"/>
          </a:xfrm>
          <a:prstGeom prst="rect">
            <a:avLst/>
          </a:prstGeom>
          <a:solidFill>
            <a:srgbClr val="FFCC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Third floor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690118" y="1549034"/>
            <a:ext cx="628894" cy="360396"/>
          </a:xfrm>
          <a:prstGeom prst="rightArrow">
            <a:avLst/>
          </a:prstGeom>
          <a:solidFill>
            <a:srgbClr val="091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24" y="1126489"/>
            <a:ext cx="3802140" cy="354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92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A80221B-A351-70A9-6940-F835B76B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10" y="1599026"/>
            <a:ext cx="9216019" cy="3600061"/>
          </a:xfrm>
          <a:prstGeom prst="rect">
            <a:avLst/>
          </a:prstGeom>
        </p:spPr>
      </p:pic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104625" y="20701"/>
            <a:ext cx="4953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2. Listen</a:t>
            </a:r>
            <a:r>
              <a:rPr lang="en" dirty="0"/>
              <a:t>, point and say</a:t>
            </a:r>
            <a:r>
              <a:rPr lang="vi-VN" dirty="0"/>
              <a:t>.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4B1989-9CB8-7C63-6059-6780ACC6BFB8}"/>
              </a:ext>
            </a:extLst>
          </p:cNvPr>
          <p:cNvSpPr txBox="1"/>
          <p:nvPr/>
        </p:nvSpPr>
        <p:spPr>
          <a:xfrm>
            <a:off x="7116835" y="2359499"/>
            <a:ext cx="1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third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4E5F549-807E-9209-50BE-C9B44A2E4B58}"/>
              </a:ext>
            </a:extLst>
          </p:cNvPr>
          <p:cNvSpPr txBox="1"/>
          <p:nvPr/>
        </p:nvSpPr>
        <p:spPr>
          <a:xfrm>
            <a:off x="6892468" y="2919247"/>
            <a:ext cx="236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second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54C14D-7230-97B0-A62B-A34BCCCC757F}"/>
              </a:ext>
            </a:extLst>
          </p:cNvPr>
          <p:cNvSpPr txBox="1"/>
          <p:nvPr/>
        </p:nvSpPr>
        <p:spPr>
          <a:xfrm>
            <a:off x="7044392" y="3478995"/>
            <a:ext cx="189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first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33CEC3-8562-F2B8-7396-C6C21F7B85D2}"/>
              </a:ext>
            </a:extLst>
          </p:cNvPr>
          <p:cNvSpPr txBox="1"/>
          <p:nvPr/>
        </p:nvSpPr>
        <p:spPr>
          <a:xfrm>
            <a:off x="6772612" y="4038743"/>
            <a:ext cx="23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ground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6E9A20F-B84D-5BEF-7CA0-16F0DD10A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4" t="35185" r="66790" b="52963"/>
          <a:stretch/>
        </p:blipFill>
        <p:spPr>
          <a:xfrm>
            <a:off x="968593" y="676410"/>
            <a:ext cx="3650584" cy="111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EDB3C9-4EF1-8EBE-C8C3-3EFDA62BB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4" t="49259" r="69753" b="39630"/>
          <a:stretch/>
        </p:blipFill>
        <p:spPr>
          <a:xfrm>
            <a:off x="4678948" y="677166"/>
            <a:ext cx="3396833" cy="1052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73" y="736808"/>
            <a:ext cx="4076104" cy="1058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115" y="726672"/>
            <a:ext cx="3241276" cy="869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794092" y="858901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____?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4959002" y="760517"/>
            <a:ext cx="43866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___.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4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0" y="367872"/>
            <a:ext cx="3124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3. Let’s </a:t>
            </a:r>
            <a:r>
              <a:rPr lang="en" dirty="0"/>
              <a:t>talk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5052B8-A5D5-39CC-158F-64F33953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0340"/>
            <a:ext cx="9144000" cy="41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6187A39-EE38-146A-F993-14D08660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1190590"/>
            <a:ext cx="2924175" cy="1005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63E303-087F-A5FC-2BD5-BE15EEBA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63" y="1476427"/>
            <a:ext cx="1113423" cy="8871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6DD63C-A6EF-FD72-DD65-0297E36AFAF5}"/>
              </a:ext>
            </a:extLst>
          </p:cNvPr>
          <p:cNvSpPr txBox="1"/>
          <p:nvPr/>
        </p:nvSpPr>
        <p:spPr>
          <a:xfrm>
            <a:off x="2907488" y="1309030"/>
            <a:ext cx="314076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Where’s the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_____?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BE67C15-6726-D95B-8DC5-48B4D90F0AF3}"/>
              </a:ext>
            </a:extLst>
          </p:cNvPr>
          <p:cNvSpPr txBox="1"/>
          <p:nvPr/>
        </p:nvSpPr>
        <p:spPr>
          <a:xfrm>
            <a:off x="5823402" y="1555763"/>
            <a:ext cx="1138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_____.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95523"/>
            <a:ext cx="3119661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81000" y="209550"/>
            <a:ext cx="2133600" cy="1353819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EF81B184-564E-9A2F-D4D2-D44A0AE13EF4}"/>
              </a:ext>
            </a:extLst>
          </p:cNvPr>
          <p:cNvCxnSpPr/>
          <p:nvPr/>
        </p:nvCxnSpPr>
        <p:spPr>
          <a:xfrm>
            <a:off x="2133601" y="1200150"/>
            <a:ext cx="1676399" cy="12954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tailEnd type="triangle"/>
          </a:ln>
          <a:effectLst/>
        </p:spPr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09600" y="2660023"/>
            <a:ext cx="2027868" cy="1341324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F81B184-564E-9A2F-D4D2-D44A0AE13EF4}"/>
              </a:ext>
            </a:extLst>
          </p:cNvPr>
          <p:cNvCxnSpPr/>
          <p:nvPr/>
        </p:nvCxnSpPr>
        <p:spPr>
          <a:xfrm flipV="1">
            <a:off x="2743200" y="2724150"/>
            <a:ext cx="1066800" cy="4572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tailEnd type="triangle"/>
          </a:ln>
          <a:effectLst/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317802" y="-170565"/>
            <a:ext cx="2106266" cy="1364955"/>
          </a:xfrm>
          <a:prstGeom prst="ellipse">
            <a:avLst/>
          </a:prstGeom>
          <a:ln w="63500" cap="rnd">
            <a:solidFill>
              <a:srgbClr val="D39C2D">
                <a:lumMod val="20000"/>
                <a:lumOff val="80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F81B184-564E-9A2F-D4D2-D44A0AE13EF4}"/>
              </a:ext>
            </a:extLst>
          </p:cNvPr>
          <p:cNvCxnSpPr>
            <a:stCxn id="9" idx="3"/>
          </p:cNvCxnSpPr>
          <p:nvPr/>
        </p:nvCxnSpPr>
        <p:spPr>
          <a:xfrm flipH="1">
            <a:off x="5410200" y="994497"/>
            <a:ext cx="1216058" cy="1501053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tailEnd type="triangle"/>
          </a:ln>
          <a:effectLst/>
        </p:spPr>
      </p:cxn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824609" y="2459221"/>
            <a:ext cx="2085773" cy="1366775"/>
          </a:xfrm>
          <a:prstGeom prst="ellipse">
            <a:avLst/>
          </a:prstGeom>
          <a:ln w="63500" cap="rnd">
            <a:solidFill>
              <a:srgbClr val="D39C2D">
                <a:lumMod val="20000"/>
                <a:lumOff val="80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F81B184-564E-9A2F-D4D2-D44A0AE13EF4}"/>
              </a:ext>
            </a:extLst>
          </p:cNvPr>
          <p:cNvCxnSpPr>
            <a:stCxn id="13" idx="2"/>
          </p:cNvCxnSpPr>
          <p:nvPr/>
        </p:nvCxnSpPr>
        <p:spPr>
          <a:xfrm flipH="1" flipV="1">
            <a:off x="5562600" y="3028950"/>
            <a:ext cx="1262009" cy="113659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tailEnd type="triangle"/>
          </a:ln>
          <a:effectLst/>
        </p:spPr>
      </p:cxnSp>
      <p:sp>
        <p:nvSpPr>
          <p:cNvPr id="19" name="1MsPham"/>
          <p:cNvSpPr/>
          <p:nvPr/>
        </p:nvSpPr>
        <p:spPr>
          <a:xfrm>
            <a:off x="92532" y="1563369"/>
            <a:ext cx="2580896" cy="47498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Music room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0" name="1MsPham"/>
          <p:cNvSpPr/>
          <p:nvPr/>
        </p:nvSpPr>
        <p:spPr>
          <a:xfrm>
            <a:off x="92532" y="2104610"/>
            <a:ext cx="2580896" cy="3909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second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1" name="1MsPham"/>
          <p:cNvSpPr/>
          <p:nvPr/>
        </p:nvSpPr>
        <p:spPr>
          <a:xfrm>
            <a:off x="167620" y="4095750"/>
            <a:ext cx="2580896" cy="47498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computer room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2" name="1MsPham"/>
          <p:cNvSpPr/>
          <p:nvPr/>
        </p:nvSpPr>
        <p:spPr>
          <a:xfrm>
            <a:off x="167620" y="4636991"/>
            <a:ext cx="2580896" cy="3909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first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3" name="1MsPham"/>
          <p:cNvSpPr/>
          <p:nvPr/>
        </p:nvSpPr>
        <p:spPr>
          <a:xfrm>
            <a:off x="6563104" y="1325878"/>
            <a:ext cx="2580896" cy="47498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art room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4" name="1MsPham"/>
          <p:cNvSpPr/>
          <p:nvPr/>
        </p:nvSpPr>
        <p:spPr>
          <a:xfrm>
            <a:off x="6560215" y="1860121"/>
            <a:ext cx="2580896" cy="3909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second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6" name="1MsPham"/>
          <p:cNvSpPr/>
          <p:nvPr/>
        </p:nvSpPr>
        <p:spPr>
          <a:xfrm>
            <a:off x="6560215" y="4001347"/>
            <a:ext cx="2580896" cy="47498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 library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27" name="1MsPham"/>
          <p:cNvSpPr/>
          <p:nvPr/>
        </p:nvSpPr>
        <p:spPr>
          <a:xfrm>
            <a:off x="6560215" y="4542588"/>
            <a:ext cx="2580896" cy="3909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</a:rPr>
              <a:t>ground floor</a:t>
            </a:r>
            <a:endParaRPr lang="en-US" sz="2400" b="1" kern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533400" y="1203352"/>
            <a:ext cx="8458200" cy="2053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 you for listening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552" y="17581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821" y="3181350"/>
            <a:ext cx="1517579" cy="1873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5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=""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6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rooms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=""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546759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ctivity 1,2,3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=""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=""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3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08833" y="5715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Look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47750"/>
            <a:ext cx="4267200" cy="393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047750"/>
            <a:ext cx="4167878" cy="3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44" y="438151"/>
            <a:ext cx="8357356" cy="44489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2286000" y="639654"/>
            <a:ext cx="47423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3162299" y="4324350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Yes, of course. Let’s go!</a:t>
            </a:r>
          </a:p>
        </p:txBody>
      </p:sp>
    </p:spTree>
    <p:extLst>
      <p:ext uri="{BB962C8B-B14F-4D97-AF65-F5344CB8AC3E}">
        <p14:creationId xmlns:p14="http://schemas.microsoft.com/office/powerpoint/2010/main" val="286231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93" y="936357"/>
            <a:ext cx="6961607" cy="401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2286000" y="1094168"/>
            <a:ext cx="27432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1524000" y="4440206"/>
            <a:ext cx="32004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It’s on the second floor.</a:t>
            </a:r>
          </a:p>
        </p:txBody>
      </p:sp>
      <p:pic>
        <p:nvPicPr>
          <p:cNvPr id="2050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33338"/>
            <a:ext cx="1752600" cy="15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 bwMode="gray">
          <a:xfrm rot="2810676" flipH="1">
            <a:off x="7368738" y="1352877"/>
            <a:ext cx="296282" cy="1260016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779383" y="2226005"/>
            <a:ext cx="266941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second floor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257800" y="288659"/>
            <a:ext cx="2057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Library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-18836" y="80852"/>
            <a:ext cx="4983533" cy="58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1.Look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" y="1047750"/>
            <a:ext cx="4572001" cy="393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047750"/>
            <a:ext cx="4343400" cy="3864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1078786" y="1200149"/>
            <a:ext cx="3505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1562099" y="4469871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Yes, of course. Let’s go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5791200" y="1179387"/>
            <a:ext cx="27432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4800600" y="4448252"/>
            <a:ext cx="32004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BF3F5">
                    <a:lumMod val="10000"/>
                  </a:srgbClr>
                </a:solidFill>
                <a:effectLst/>
                <a:uLnTx/>
                <a:uFillTx/>
                <a:latin typeface="Arial"/>
                <a:ea typeface="Balsamiq Sans" panose="02010600030101010101" charset="0"/>
              </a:rPr>
              <a:t>It’s on the second floor.</a:t>
            </a:r>
          </a:p>
        </p:txBody>
      </p:sp>
      <p:pic>
        <p:nvPicPr>
          <p:cNvPr id="12" name="Picture 2" descr="https://cdn2.hoclieuthongminh.com/public/images/v3/TA3SHSDEMO/images/%E1%BA%A2nh%20TA3/Unit6/Listen%2C%20point%20and%20say/U6_L1_1/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38" y="80852"/>
            <a:ext cx="1402246" cy="14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 bwMode="gray">
          <a:xfrm rot="19794826" flipH="1">
            <a:off x="8386259" y="1431296"/>
            <a:ext cx="296282" cy="1064614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0600" y="80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44" y="438151"/>
            <a:ext cx="8357356" cy="44489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2286000" y="639654"/>
            <a:ext cx="47423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3162299" y="4324350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Yes, of course. Let’s go!</a:t>
            </a:r>
          </a:p>
        </p:txBody>
      </p:sp>
      <p:pic>
        <p:nvPicPr>
          <p:cNvPr id="2" name="1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8112" y="643463"/>
            <a:ext cx="404287" cy="404287"/>
          </a:xfrm>
          <a:prstGeom prst="rect">
            <a:avLst/>
          </a:prstGeom>
        </p:spPr>
      </p:pic>
      <p:pic>
        <p:nvPicPr>
          <p:cNvPr id="4" name="1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0" y="429803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5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2252</TotalTime>
  <Words>412</Words>
  <Application>Microsoft Office PowerPoint</Application>
  <PresentationFormat>On-screen Show (16:9)</PresentationFormat>
  <Paragraphs>120</Paragraphs>
  <Slides>35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Comic Sans MS</vt:lpstr>
      <vt:lpstr>方正少儿简体</vt:lpstr>
      <vt:lpstr>Calibri</vt:lpstr>
      <vt:lpstr>.VnTifani Heavy</vt:lpstr>
      <vt:lpstr>Times New Roman</vt:lpstr>
      <vt:lpstr>Balsamiq Sans</vt:lpstr>
      <vt:lpstr>Century Gothic</vt:lpstr>
      <vt:lpstr>Bookman Old Style</vt:lpstr>
      <vt:lpstr>Nixie One</vt:lpstr>
      <vt:lpstr>Rubik</vt:lpstr>
      <vt:lpstr>Kirang Haerang</vt:lpstr>
      <vt:lpstr>Nunito</vt:lpstr>
      <vt:lpstr>Basic School Supplies for Pre-K by Slidesgo</vt:lpstr>
      <vt:lpstr>Math Subject for Elementary - 1st Grade: Time by Slidesgo</vt:lpstr>
      <vt:lpstr>PowerPoint Presentation</vt:lpstr>
      <vt:lpstr>PowerPoint Presentation</vt:lpstr>
      <vt:lpstr>PowerPoint Presentation</vt:lpstr>
      <vt:lpstr>Unit 6  Our school 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Listen, point and say.</vt:lpstr>
      <vt:lpstr>3. Let’s talk.</vt:lpstr>
      <vt:lpstr>PowerPoint Presentation</vt:lpstr>
      <vt:lpstr>Thank you for listening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Windows User</cp:lastModifiedBy>
  <cp:revision>128</cp:revision>
  <dcterms:modified xsi:type="dcterms:W3CDTF">2024-11-08T03:19:49Z</dcterms:modified>
  <cp:category>9Slide.vn</cp:category>
</cp:coreProperties>
</file>