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" r:id="rId2"/>
    <p:sldId id="332" r:id="rId3"/>
    <p:sldId id="338" r:id="rId4"/>
    <p:sldId id="324" r:id="rId5"/>
    <p:sldId id="330" r:id="rId6"/>
  </p:sldIdLst>
  <p:sldSz cx="12192000" cy="6858000"/>
  <p:notesSz cx="6858000" cy="9144000"/>
  <p:custDataLst>
    <p:tags r:id="rId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B5"/>
    <a:srgbClr val="FEEEEE"/>
    <a:srgbClr val="FF0066"/>
    <a:srgbClr val="F0F4D9"/>
    <a:srgbClr val="FFFF99"/>
    <a:srgbClr val="C4BD97"/>
    <a:srgbClr val="9E9D96"/>
    <a:srgbClr val="B9CDE5"/>
    <a:srgbClr val="B7DEE8"/>
    <a:srgbClr val="E6B9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83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5" r:id="rId5"/>
    <p:sldLayoutId id="2147483692" r:id="rId6"/>
    <p:sldLayoutId id="2147483694" r:id="rId7"/>
    <p:sldLayoutId id="2147483693" r:id="rId8"/>
    <p:sldLayoutId id="2147483691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66950" y="2363419"/>
            <a:ext cx="6113417" cy="21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15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KI - LO - GAM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rgbClr val="002060"/>
                  </a:solidFill>
                  <a:latin typeface="+mj-lt"/>
                </a:rPr>
                <a:t>3</a:t>
              </a:r>
              <a:endParaRPr lang="vi-VN" sz="3200" dirty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  <a:latin typeface="+mj-lt"/>
              </a:rPr>
              <a:t>LÀM QUEN VỚI KHỐI LƯỢNG, DUNG TÍCH</a:t>
            </a:r>
            <a:endParaRPr lang="vi-VN" sz="3600" dirty="0">
              <a:solidFill>
                <a:srgbClr val="002060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518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291281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2AA7B50-C54D-4FF8-A112-C1E6A5FA388A}"/>
              </a:ext>
            </a:extLst>
          </p:cNvPr>
          <p:cNvGrpSpPr/>
          <p:nvPr/>
        </p:nvGrpSpPr>
        <p:grpSpPr>
          <a:xfrm>
            <a:off x="1237019" y="269450"/>
            <a:ext cx="6637904" cy="635866"/>
            <a:chOff x="3740729" y="661336"/>
            <a:chExt cx="6637904" cy="635866"/>
          </a:xfrm>
        </p:grpSpPr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FC72CC7D-E218-4291-AA55-F216BB68CF10}"/>
                </a:ext>
              </a:extLst>
            </p:cNvPr>
            <p:cNvSpPr/>
            <p:nvPr/>
          </p:nvSpPr>
          <p:spPr>
            <a:xfrm>
              <a:off x="3740729" y="773982"/>
              <a:ext cx="523220" cy="52322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/>
                <a:t>1</a:t>
              </a: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E0C9CD36-4E04-483B-AFB0-317C17891738}"/>
                </a:ext>
              </a:extLst>
            </p:cNvPr>
            <p:cNvSpPr txBox="1"/>
            <p:nvPr/>
          </p:nvSpPr>
          <p:spPr>
            <a:xfrm>
              <a:off x="4263949" y="661336"/>
              <a:ext cx="6114684" cy="618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2600" dirty="0" err="1"/>
                <a:t>Tính</a:t>
              </a:r>
              <a:r>
                <a:rPr lang="en-US" sz="2600" dirty="0"/>
                <a:t> (</a:t>
              </a:r>
              <a:r>
                <a:rPr lang="en-US" sz="2600" dirty="0" err="1"/>
                <a:t>theo</a:t>
              </a:r>
              <a:r>
                <a:rPr lang="en-US" sz="2600" dirty="0"/>
                <a:t> </a:t>
              </a:r>
              <a:r>
                <a:rPr lang="en-US" sz="2600" dirty="0" err="1"/>
                <a:t>mẫu</a:t>
              </a:r>
              <a:r>
                <a:rPr lang="en-US" sz="2600" dirty="0"/>
                <a:t>).</a:t>
              </a:r>
            </a:p>
          </p:txBody>
        </p:sp>
      </p:grpSp>
      <p:sp>
        <p:nvSpPr>
          <p:cNvPr id="176" name="TextBox 175">
            <a:extLst>
              <a:ext uri="{FF2B5EF4-FFF2-40B4-BE49-F238E27FC236}">
                <a16:creationId xmlns:a16="http://schemas.microsoft.com/office/drawing/2014/main" id="{1C9E5584-8C60-40B0-9142-2BBA5DD6771C}"/>
              </a:ext>
            </a:extLst>
          </p:cNvPr>
          <p:cNvSpPr txBox="1"/>
          <p:nvPr/>
        </p:nvSpPr>
        <p:spPr>
          <a:xfrm>
            <a:off x="1757819" y="1301926"/>
            <a:ext cx="8647333" cy="8925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 err="1">
                <a:solidFill>
                  <a:srgbClr val="FF0000"/>
                </a:solidFill>
              </a:rPr>
              <a:t>Mẫu</a:t>
            </a:r>
            <a:r>
              <a:rPr lang="en-US" sz="2600" dirty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sz="2600" dirty="0"/>
              <a:t>5 kg + 4 kg = 9 kg				10 kg – 3 kg = 7 kg</a:t>
            </a:r>
          </a:p>
        </p:txBody>
      </p: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E969CF92-F135-4402-9FAF-B0139F4B55BB}"/>
              </a:ext>
            </a:extLst>
          </p:cNvPr>
          <p:cNvGrpSpPr/>
          <p:nvPr/>
        </p:nvGrpSpPr>
        <p:grpSpPr>
          <a:xfrm>
            <a:off x="598743" y="2372364"/>
            <a:ext cx="10591000" cy="3069854"/>
            <a:chOff x="1027263" y="1297202"/>
            <a:chExt cx="10591000" cy="3069854"/>
          </a:xfrm>
        </p:grpSpPr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F100F65D-6B0A-4A54-9C48-529095D6A3A6}"/>
                </a:ext>
              </a:extLst>
            </p:cNvPr>
            <p:cNvSpPr txBox="1"/>
            <p:nvPr/>
          </p:nvSpPr>
          <p:spPr>
            <a:xfrm>
              <a:off x="1215949" y="1297202"/>
              <a:ext cx="585142" cy="618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endParaRPr lang="en-US" sz="2600" dirty="0"/>
            </a:p>
          </p:txBody>
        </p: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A8AC2ADB-1817-4E20-A871-78AE88F09D5C}"/>
                </a:ext>
              </a:extLst>
            </p:cNvPr>
            <p:cNvGrpSpPr/>
            <p:nvPr/>
          </p:nvGrpSpPr>
          <p:grpSpPr>
            <a:xfrm>
              <a:off x="1027263" y="2073799"/>
              <a:ext cx="10591000" cy="2293257"/>
              <a:chOff x="1027263" y="2073799"/>
              <a:chExt cx="10591000" cy="2293257"/>
            </a:xfrm>
          </p:grpSpPr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1309C2AF-B811-40EF-ABDE-B2D205A60C74}"/>
                  </a:ext>
                </a:extLst>
              </p:cNvPr>
              <p:cNvGrpSpPr/>
              <p:nvPr/>
            </p:nvGrpSpPr>
            <p:grpSpPr>
              <a:xfrm>
                <a:off x="1027263" y="2078181"/>
                <a:ext cx="3401018" cy="685800"/>
                <a:chOff x="1612405" y="2743200"/>
                <a:chExt cx="3401018" cy="685800"/>
              </a:xfrm>
            </p:grpSpPr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773F6664-21D2-45AF-B769-4464997E1BCB}"/>
                    </a:ext>
                  </a:extLst>
                </p:cNvPr>
                <p:cNvSpPr/>
                <p:nvPr/>
              </p:nvSpPr>
              <p:spPr>
                <a:xfrm>
                  <a:off x="1612405" y="2743200"/>
                  <a:ext cx="3401018" cy="685800"/>
                </a:xfrm>
                <a:prstGeom prst="roundRect">
                  <a:avLst/>
                </a:prstGeom>
                <a:solidFill>
                  <a:srgbClr val="9DD046"/>
                </a:solidFill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TextBox 200">
                  <a:extLst>
                    <a:ext uri="{FF2B5EF4-FFF2-40B4-BE49-F238E27FC236}">
                      <a16:creationId xmlns:a16="http://schemas.microsoft.com/office/drawing/2014/main" id="{404EEA83-4DFE-442A-99B5-1B51C7E718C3}"/>
                    </a:ext>
                  </a:extLst>
                </p:cNvPr>
                <p:cNvSpPr txBox="1"/>
                <p:nvPr/>
              </p:nvSpPr>
              <p:spPr>
                <a:xfrm>
                  <a:off x="1961868" y="2820108"/>
                  <a:ext cx="235352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/>
                    <a:t>12 kg + 23 kg</a:t>
                  </a:r>
                </a:p>
              </p:txBody>
            </p:sp>
          </p:grpSp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id="{181ECF48-47F8-45A5-BEAB-AD04ED5DDE83}"/>
                  </a:ext>
                </a:extLst>
              </p:cNvPr>
              <p:cNvGrpSpPr/>
              <p:nvPr/>
            </p:nvGrpSpPr>
            <p:grpSpPr>
              <a:xfrm>
                <a:off x="8432074" y="2080179"/>
                <a:ext cx="3122012" cy="685800"/>
                <a:chOff x="7964271" y="1657618"/>
                <a:chExt cx="3122012" cy="685800"/>
              </a:xfrm>
              <a:solidFill>
                <a:schemeClr val="accent2">
                  <a:lumMod val="60000"/>
                  <a:lumOff val="40000"/>
                </a:schemeClr>
              </a:solidFill>
            </p:grpSpPr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D17E01E9-C8E4-4078-93F7-DD71186E44B7}"/>
                    </a:ext>
                  </a:extLst>
                </p:cNvPr>
                <p:cNvSpPr/>
                <p:nvPr/>
              </p:nvSpPr>
              <p:spPr>
                <a:xfrm>
                  <a:off x="7964271" y="1657618"/>
                  <a:ext cx="3122012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9" name="TextBox 198">
                  <a:extLst>
                    <a:ext uri="{FF2B5EF4-FFF2-40B4-BE49-F238E27FC236}">
                      <a16:creationId xmlns:a16="http://schemas.microsoft.com/office/drawing/2014/main" id="{05ECC3A1-82FE-4331-B1B1-32F18D4D9A47}"/>
                    </a:ext>
                  </a:extLst>
                </p:cNvPr>
                <p:cNvSpPr txBox="1"/>
                <p:nvPr/>
              </p:nvSpPr>
              <p:spPr>
                <a:xfrm>
                  <a:off x="8520124" y="1738908"/>
                  <a:ext cx="1952779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/>
                    <a:t>9 kg + 7 kg</a:t>
                  </a:r>
                </a:p>
              </p:txBody>
            </p:sp>
          </p:grpSp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2A971683-2F65-4F9D-82F7-1775F48CC9A0}"/>
                  </a:ext>
                </a:extLst>
              </p:cNvPr>
              <p:cNvGrpSpPr/>
              <p:nvPr/>
            </p:nvGrpSpPr>
            <p:grpSpPr>
              <a:xfrm>
                <a:off x="4684307" y="2073799"/>
                <a:ext cx="3401422" cy="685800"/>
                <a:chOff x="2221449" y="2738818"/>
                <a:chExt cx="3401422" cy="685800"/>
              </a:xfrm>
              <a:solidFill>
                <a:schemeClr val="accent1">
                  <a:lumMod val="40000"/>
                  <a:lumOff val="60000"/>
                </a:schemeClr>
              </a:solidFill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9419097E-62B9-437F-800B-57143192335D}"/>
                    </a:ext>
                  </a:extLst>
                </p:cNvPr>
                <p:cNvSpPr/>
                <p:nvPr/>
              </p:nvSpPr>
              <p:spPr>
                <a:xfrm>
                  <a:off x="2221449" y="2738818"/>
                  <a:ext cx="3401422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TextBox 196">
                  <a:extLst>
                    <a:ext uri="{FF2B5EF4-FFF2-40B4-BE49-F238E27FC236}">
                      <a16:creationId xmlns:a16="http://schemas.microsoft.com/office/drawing/2014/main" id="{D3002B91-625F-445D-A7F7-130E10CB13F9}"/>
                    </a:ext>
                  </a:extLst>
                </p:cNvPr>
                <p:cNvSpPr txBox="1"/>
                <p:nvPr/>
              </p:nvSpPr>
              <p:spPr>
                <a:xfrm>
                  <a:off x="2777302" y="2820108"/>
                  <a:ext cx="2452916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/>
                    <a:t>45 kg + 20 kg </a:t>
                  </a:r>
                </a:p>
              </p:txBody>
            </p:sp>
          </p:grpSp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84EAC3AC-9567-4BB2-BE0E-F64C12DEEB9D}"/>
                  </a:ext>
                </a:extLst>
              </p:cNvPr>
              <p:cNvGrpSpPr/>
              <p:nvPr/>
            </p:nvGrpSpPr>
            <p:grpSpPr>
              <a:xfrm>
                <a:off x="4684307" y="3620860"/>
                <a:ext cx="3401422" cy="685800"/>
                <a:chOff x="-1331817" y="3198299"/>
                <a:chExt cx="3401422" cy="685800"/>
              </a:xfrm>
              <a:solidFill>
                <a:schemeClr val="bg2">
                  <a:lumMod val="75000"/>
                </a:schemeClr>
              </a:solidFill>
            </p:grpSpPr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48B00748-0F85-4F42-9D4F-A004F2CBD0D3}"/>
                    </a:ext>
                  </a:extLst>
                </p:cNvPr>
                <p:cNvSpPr/>
                <p:nvPr/>
              </p:nvSpPr>
              <p:spPr>
                <a:xfrm>
                  <a:off x="-1331817" y="3198299"/>
                  <a:ext cx="3401422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TextBox 193">
                  <a:extLst>
                    <a:ext uri="{FF2B5EF4-FFF2-40B4-BE49-F238E27FC236}">
                      <a16:creationId xmlns:a16="http://schemas.microsoft.com/office/drawing/2014/main" id="{F296F69F-4C78-47D5-8C42-2D6FA619A74F}"/>
                    </a:ext>
                  </a:extLst>
                </p:cNvPr>
                <p:cNvSpPr txBox="1"/>
                <p:nvPr/>
              </p:nvSpPr>
              <p:spPr>
                <a:xfrm>
                  <a:off x="-775964" y="3279589"/>
                  <a:ext cx="2472020" cy="523220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13 kg – 9 kg</a:t>
                  </a:r>
                </a:p>
              </p:txBody>
            </p:sp>
          </p:grp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69DA34CB-6C0E-4FAB-BB2D-6D16C4B8E07A}"/>
                  </a:ext>
                </a:extLst>
              </p:cNvPr>
              <p:cNvGrpSpPr/>
              <p:nvPr/>
            </p:nvGrpSpPr>
            <p:grpSpPr>
              <a:xfrm>
                <a:off x="1215949" y="3681256"/>
                <a:ext cx="3165123" cy="685800"/>
                <a:chOff x="-2026014" y="3258695"/>
                <a:chExt cx="3165123" cy="685800"/>
              </a:xfrm>
              <a:solidFill>
                <a:srgbClr val="FFFF00"/>
              </a:solidFill>
            </p:grpSpPr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4A2372BB-B098-48DB-8299-3CC0E590BC7E}"/>
                    </a:ext>
                  </a:extLst>
                </p:cNvPr>
                <p:cNvSpPr/>
                <p:nvPr/>
              </p:nvSpPr>
              <p:spPr>
                <a:xfrm>
                  <a:off x="-2026014" y="3258695"/>
                  <a:ext cx="3165123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TextBox 188">
                  <a:extLst>
                    <a:ext uri="{FF2B5EF4-FFF2-40B4-BE49-F238E27FC236}">
                      <a16:creationId xmlns:a16="http://schemas.microsoft.com/office/drawing/2014/main" id="{995BA503-3EB9-471B-AA6C-5FE26CA7CD08}"/>
                    </a:ext>
                  </a:extLst>
                </p:cNvPr>
                <p:cNvSpPr txBox="1"/>
                <p:nvPr/>
              </p:nvSpPr>
              <p:spPr>
                <a:xfrm>
                  <a:off x="-1470161" y="3339985"/>
                  <a:ext cx="234391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/>
                    <a:t>42 kg – 30 kg</a:t>
                  </a:r>
                </a:p>
              </p:txBody>
            </p: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EA152603-26DF-4FC1-A58E-520B8F5B5229}"/>
                  </a:ext>
                </a:extLst>
              </p:cNvPr>
              <p:cNvGrpSpPr/>
              <p:nvPr/>
            </p:nvGrpSpPr>
            <p:grpSpPr>
              <a:xfrm>
                <a:off x="8432074" y="3630064"/>
                <a:ext cx="3186189" cy="685800"/>
                <a:chOff x="2990491" y="4299465"/>
                <a:chExt cx="3186189" cy="685800"/>
              </a:xfrm>
              <a:solidFill>
                <a:schemeClr val="accent4">
                  <a:lumMod val="60000"/>
                  <a:lumOff val="40000"/>
                </a:schemeClr>
              </a:solidFill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D5C81E93-795B-4876-9F05-DAE10FB4AB5C}"/>
                    </a:ext>
                  </a:extLst>
                </p:cNvPr>
                <p:cNvSpPr/>
                <p:nvPr/>
              </p:nvSpPr>
              <p:spPr>
                <a:xfrm>
                  <a:off x="2990491" y="4299465"/>
                  <a:ext cx="3186189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TextBox 186">
                  <a:extLst>
                    <a:ext uri="{FF2B5EF4-FFF2-40B4-BE49-F238E27FC236}">
                      <a16:creationId xmlns:a16="http://schemas.microsoft.com/office/drawing/2014/main" id="{0FE820DD-9F47-4667-8A79-30DAB941ACFD}"/>
                    </a:ext>
                  </a:extLst>
                </p:cNvPr>
                <p:cNvSpPr txBox="1"/>
                <p:nvPr/>
              </p:nvSpPr>
              <p:spPr>
                <a:xfrm>
                  <a:off x="3491744" y="4380755"/>
                  <a:ext cx="2343911" cy="523220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60 kg – 40 kg</a:t>
                  </a:r>
                </a:p>
              </p:txBody>
            </p:sp>
          </p:grpSp>
        </p:grp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57F0E89-0667-4C3C-AF31-0A93E27CB8DC}"/>
              </a:ext>
            </a:extLst>
          </p:cNvPr>
          <p:cNvGrpSpPr/>
          <p:nvPr/>
        </p:nvGrpSpPr>
        <p:grpSpPr>
          <a:xfrm>
            <a:off x="534609" y="3152601"/>
            <a:ext cx="3443252" cy="685800"/>
            <a:chOff x="849213" y="3134048"/>
            <a:chExt cx="3443252" cy="685800"/>
          </a:xfrm>
        </p:grpSpPr>
        <p:sp>
          <p:nvSpPr>
            <p:cNvPr id="218" name="Rectangle: Rounded Corners 217">
              <a:extLst>
                <a:ext uri="{FF2B5EF4-FFF2-40B4-BE49-F238E27FC236}">
                  <a16:creationId xmlns:a16="http://schemas.microsoft.com/office/drawing/2014/main" id="{2A64A23E-C6E2-4894-B961-6500D6984060}"/>
                </a:ext>
              </a:extLst>
            </p:cNvPr>
            <p:cNvSpPr/>
            <p:nvPr/>
          </p:nvSpPr>
          <p:spPr>
            <a:xfrm>
              <a:off x="891447" y="3134048"/>
              <a:ext cx="3401018" cy="685800"/>
            </a:xfrm>
            <a:prstGeom prst="roundRect">
              <a:avLst/>
            </a:prstGeom>
            <a:solidFill>
              <a:srgbClr val="9DD046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90B6C8D7-4F64-4269-A2ED-CA92E1A8DCE6}"/>
                </a:ext>
              </a:extLst>
            </p:cNvPr>
            <p:cNvSpPr txBox="1"/>
            <p:nvPr/>
          </p:nvSpPr>
          <p:spPr>
            <a:xfrm>
              <a:off x="849213" y="3239873"/>
              <a:ext cx="3397084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00" dirty="0">
                  <a:solidFill>
                    <a:srgbClr val="FF0000"/>
                  </a:solidFill>
                </a:rPr>
                <a:t>12 kg + 23 kg = 35 kg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71B077C-94F4-40CD-AB8A-6F459CCF25B3}"/>
              </a:ext>
            </a:extLst>
          </p:cNvPr>
          <p:cNvGrpSpPr/>
          <p:nvPr/>
        </p:nvGrpSpPr>
        <p:grpSpPr>
          <a:xfrm>
            <a:off x="4252618" y="3148961"/>
            <a:ext cx="3610956" cy="685800"/>
            <a:chOff x="4263967" y="5545194"/>
            <a:chExt cx="3610956" cy="685800"/>
          </a:xfrm>
        </p:grpSpPr>
        <p:sp>
          <p:nvSpPr>
            <p:cNvPr id="220" name="Rectangle: Rounded Corners 219">
              <a:extLst>
                <a:ext uri="{FF2B5EF4-FFF2-40B4-BE49-F238E27FC236}">
                  <a16:creationId xmlns:a16="http://schemas.microsoft.com/office/drawing/2014/main" id="{7798B077-7084-4632-97E7-F3CC454C19B6}"/>
                </a:ext>
              </a:extLst>
            </p:cNvPr>
            <p:cNvSpPr/>
            <p:nvPr/>
          </p:nvSpPr>
          <p:spPr>
            <a:xfrm>
              <a:off x="4263967" y="5545194"/>
              <a:ext cx="3610956" cy="6858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0E061448-FECF-4C5E-89B2-F4982034495C}"/>
                </a:ext>
              </a:extLst>
            </p:cNvPr>
            <p:cNvSpPr txBox="1"/>
            <p:nvPr/>
          </p:nvSpPr>
          <p:spPr>
            <a:xfrm>
              <a:off x="4373745" y="5641872"/>
              <a:ext cx="3490058" cy="49244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2600" dirty="0">
                  <a:solidFill>
                    <a:srgbClr val="FF0000"/>
                  </a:solidFill>
                </a:rPr>
                <a:t>45 kg + 20 kg = 65 kg 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02DD996-9306-4274-915B-5302182E09E2}"/>
              </a:ext>
            </a:extLst>
          </p:cNvPr>
          <p:cNvGrpSpPr/>
          <p:nvPr/>
        </p:nvGrpSpPr>
        <p:grpSpPr>
          <a:xfrm>
            <a:off x="8003554" y="3148960"/>
            <a:ext cx="3122012" cy="685800"/>
            <a:chOff x="5906240" y="5442218"/>
            <a:chExt cx="3122012" cy="685800"/>
          </a:xfrm>
        </p:grpSpPr>
        <p:sp>
          <p:nvSpPr>
            <p:cNvPr id="222" name="Rectangle: Rounded Corners 221">
              <a:extLst>
                <a:ext uri="{FF2B5EF4-FFF2-40B4-BE49-F238E27FC236}">
                  <a16:creationId xmlns:a16="http://schemas.microsoft.com/office/drawing/2014/main" id="{EB208CCB-9F41-4B23-9234-C7FD1BF8A57F}"/>
                </a:ext>
              </a:extLst>
            </p:cNvPr>
            <p:cNvSpPr/>
            <p:nvPr/>
          </p:nvSpPr>
          <p:spPr>
            <a:xfrm>
              <a:off x="5906240" y="5442218"/>
              <a:ext cx="3122012" cy="68580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97F67918-C8D6-4D23-B89F-AC5F7843FD02}"/>
                </a:ext>
              </a:extLst>
            </p:cNvPr>
            <p:cNvSpPr txBox="1"/>
            <p:nvPr/>
          </p:nvSpPr>
          <p:spPr>
            <a:xfrm>
              <a:off x="6003065" y="5556074"/>
              <a:ext cx="3025187" cy="49244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2600" dirty="0">
                  <a:solidFill>
                    <a:srgbClr val="FF0000"/>
                  </a:solidFill>
                </a:rPr>
                <a:t>9 kg + 7 kg = 16 kg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367DA79-0932-43C4-AF71-BFEFD854FBD6}"/>
              </a:ext>
            </a:extLst>
          </p:cNvPr>
          <p:cNvGrpSpPr/>
          <p:nvPr/>
        </p:nvGrpSpPr>
        <p:grpSpPr>
          <a:xfrm>
            <a:off x="598743" y="4755676"/>
            <a:ext cx="3401018" cy="685800"/>
            <a:chOff x="939829" y="4908818"/>
            <a:chExt cx="3401018" cy="685800"/>
          </a:xfrm>
        </p:grpSpPr>
        <p:sp>
          <p:nvSpPr>
            <p:cNvPr id="224" name="Rectangle: Rounded Corners 223">
              <a:extLst>
                <a:ext uri="{FF2B5EF4-FFF2-40B4-BE49-F238E27FC236}">
                  <a16:creationId xmlns:a16="http://schemas.microsoft.com/office/drawing/2014/main" id="{D275A15C-A330-4A8A-A1D2-EF6BC2812119}"/>
                </a:ext>
              </a:extLst>
            </p:cNvPr>
            <p:cNvSpPr/>
            <p:nvPr/>
          </p:nvSpPr>
          <p:spPr>
            <a:xfrm>
              <a:off x="939829" y="4908818"/>
              <a:ext cx="3401018" cy="685800"/>
            </a:xfrm>
            <a:prstGeom prst="round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10EC87CB-6B9C-494B-A371-560C3FCBDA8B}"/>
                </a:ext>
              </a:extLst>
            </p:cNvPr>
            <p:cNvSpPr txBox="1"/>
            <p:nvPr/>
          </p:nvSpPr>
          <p:spPr>
            <a:xfrm>
              <a:off x="939829" y="5032803"/>
              <a:ext cx="3389069" cy="492443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2600" dirty="0">
                  <a:solidFill>
                    <a:srgbClr val="FF0000"/>
                  </a:solidFill>
                </a:rPr>
                <a:t>42 kg – 30 kg = 12 kg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79612A8-7F54-4EE3-A3D5-CFF237ECB419}"/>
              </a:ext>
            </a:extLst>
          </p:cNvPr>
          <p:cNvGrpSpPr/>
          <p:nvPr/>
        </p:nvGrpSpPr>
        <p:grpSpPr>
          <a:xfrm>
            <a:off x="4255787" y="4722950"/>
            <a:ext cx="3401422" cy="685800"/>
            <a:chOff x="4408187" y="4848422"/>
            <a:chExt cx="3401422" cy="685800"/>
          </a:xfrm>
        </p:grpSpPr>
        <p:sp>
          <p:nvSpPr>
            <p:cNvPr id="226" name="Rectangle: Rounded Corners 225">
              <a:extLst>
                <a:ext uri="{FF2B5EF4-FFF2-40B4-BE49-F238E27FC236}">
                  <a16:creationId xmlns:a16="http://schemas.microsoft.com/office/drawing/2014/main" id="{4C37D7A4-7D2B-494D-B229-18C43CC17903}"/>
                </a:ext>
              </a:extLst>
            </p:cNvPr>
            <p:cNvSpPr/>
            <p:nvPr/>
          </p:nvSpPr>
          <p:spPr>
            <a:xfrm>
              <a:off x="4408187" y="4848422"/>
              <a:ext cx="3401422" cy="685800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67A364CC-ED97-4F19-AF92-4DAB4F50C09A}"/>
                </a:ext>
              </a:extLst>
            </p:cNvPr>
            <p:cNvSpPr txBox="1"/>
            <p:nvPr/>
          </p:nvSpPr>
          <p:spPr>
            <a:xfrm>
              <a:off x="4417038" y="4929712"/>
              <a:ext cx="3392571" cy="49244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600" dirty="0">
                  <a:solidFill>
                    <a:srgbClr val="FF0000"/>
                  </a:solidFill>
                </a:rPr>
                <a:t>13 kg – 9 kg = 4 kg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AB7CC9D-C598-4A36-BAD9-44B175E1FF68}"/>
              </a:ext>
            </a:extLst>
          </p:cNvPr>
          <p:cNvGrpSpPr/>
          <p:nvPr/>
        </p:nvGrpSpPr>
        <p:grpSpPr>
          <a:xfrm>
            <a:off x="8003554" y="4707524"/>
            <a:ext cx="3401422" cy="685800"/>
            <a:chOff x="8155954" y="4767132"/>
            <a:chExt cx="3401422" cy="685800"/>
          </a:xfrm>
        </p:grpSpPr>
        <p:sp>
          <p:nvSpPr>
            <p:cNvPr id="228" name="Rectangle: Rounded Corners 227">
              <a:extLst>
                <a:ext uri="{FF2B5EF4-FFF2-40B4-BE49-F238E27FC236}">
                  <a16:creationId xmlns:a16="http://schemas.microsoft.com/office/drawing/2014/main" id="{E7836DBE-846B-4428-BCAA-6B8F19526DAD}"/>
                </a:ext>
              </a:extLst>
            </p:cNvPr>
            <p:cNvSpPr/>
            <p:nvPr/>
          </p:nvSpPr>
          <p:spPr>
            <a:xfrm>
              <a:off x="8155954" y="4767132"/>
              <a:ext cx="3401422" cy="68580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1AD33D68-2BA0-46F3-8458-F18A5FD0FDCB}"/>
                </a:ext>
              </a:extLst>
            </p:cNvPr>
            <p:cNvSpPr txBox="1"/>
            <p:nvPr/>
          </p:nvSpPr>
          <p:spPr>
            <a:xfrm>
              <a:off x="8155954" y="4862454"/>
              <a:ext cx="3372015" cy="492443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600" dirty="0">
                  <a:solidFill>
                    <a:srgbClr val="FF0000"/>
                  </a:solidFill>
                </a:rPr>
                <a:t>60 kg – 40 kg = 20 kg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3380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ECFDEC60-8DF6-42B5-9D74-C270FC2780BC}"/>
              </a:ext>
            </a:extLst>
          </p:cNvPr>
          <p:cNvGrpSpPr/>
          <p:nvPr/>
        </p:nvGrpSpPr>
        <p:grpSpPr>
          <a:xfrm>
            <a:off x="1333184" y="250665"/>
            <a:ext cx="1388904" cy="658835"/>
            <a:chOff x="1188041" y="540950"/>
            <a:chExt cx="1388904" cy="658835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43B974B4-8456-47A4-978F-AEE45B4404EA}"/>
                </a:ext>
              </a:extLst>
            </p:cNvPr>
            <p:cNvSpPr/>
            <p:nvPr/>
          </p:nvSpPr>
          <p:spPr>
            <a:xfrm>
              <a:off x="1188041" y="676565"/>
              <a:ext cx="523220" cy="52322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/>
                <a:t>2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3CBD434B-606C-4051-8F80-1E2592CE2DEF}"/>
                </a:ext>
              </a:extLst>
            </p:cNvPr>
            <p:cNvSpPr txBox="1"/>
            <p:nvPr/>
          </p:nvSpPr>
          <p:spPr>
            <a:xfrm>
              <a:off x="1711261" y="540950"/>
              <a:ext cx="865684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 err="1"/>
                <a:t>Số</a:t>
              </a:r>
              <a:r>
                <a:rPr lang="en-US" sz="2800" dirty="0"/>
                <a:t>?</a:t>
              </a: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8B51AB2A-70E8-45C7-92A5-3C6803F4B5C7}"/>
              </a:ext>
            </a:extLst>
          </p:cNvPr>
          <p:cNvSpPr txBox="1"/>
          <p:nvPr/>
        </p:nvSpPr>
        <p:spPr>
          <a:xfrm>
            <a:off x="894135" y="2622017"/>
            <a:ext cx="5307917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2800" dirty="0"/>
              <a:t>Con </a:t>
            </a:r>
            <a:r>
              <a:rPr lang="en-US" sz="2800" dirty="0" err="1"/>
              <a:t>ngỗng</a:t>
            </a:r>
            <a:r>
              <a:rPr lang="en-US" sz="2800" dirty="0"/>
              <a:t> </a:t>
            </a:r>
            <a:r>
              <a:rPr lang="en-US" sz="2800" dirty="0" err="1"/>
              <a:t>cân</a:t>
            </a:r>
            <a:r>
              <a:rPr lang="en-US" sz="2800" dirty="0"/>
              <a:t> </a:t>
            </a:r>
            <a:r>
              <a:rPr lang="en-US" sz="2800" dirty="0" err="1"/>
              <a:t>nặng</a:t>
            </a:r>
            <a:r>
              <a:rPr lang="en-US" sz="2800" dirty="0"/>
              <a:t>       kg.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b)  Con </a:t>
            </a:r>
            <a:r>
              <a:rPr lang="en-US" sz="2800" dirty="0" err="1"/>
              <a:t>gà</a:t>
            </a:r>
            <a:r>
              <a:rPr lang="en-US" sz="2800" dirty="0"/>
              <a:t> </a:t>
            </a:r>
            <a:r>
              <a:rPr lang="en-US" sz="2800" dirty="0" err="1"/>
              <a:t>cân</a:t>
            </a:r>
            <a:r>
              <a:rPr lang="en-US" sz="2800" dirty="0"/>
              <a:t> </a:t>
            </a:r>
            <a:r>
              <a:rPr lang="en-US" sz="2800" dirty="0" err="1"/>
              <a:t>nặng</a:t>
            </a:r>
            <a:r>
              <a:rPr lang="en-US" sz="2800" dirty="0"/>
              <a:t>         kg.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1E8F2D-CC42-47B4-B506-75D42F4A87BF}"/>
              </a:ext>
            </a:extLst>
          </p:cNvPr>
          <p:cNvGrpSpPr/>
          <p:nvPr/>
        </p:nvGrpSpPr>
        <p:grpSpPr>
          <a:xfrm>
            <a:off x="1333183" y="4269293"/>
            <a:ext cx="6127159" cy="1305165"/>
            <a:chOff x="1338411" y="4330572"/>
            <a:chExt cx="5431898" cy="1305165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883247BC-FD00-43EF-9557-BEF2CEB227FF}"/>
                </a:ext>
              </a:extLst>
            </p:cNvPr>
            <p:cNvSpPr/>
            <p:nvPr/>
          </p:nvSpPr>
          <p:spPr>
            <a:xfrm>
              <a:off x="1338411" y="4478974"/>
              <a:ext cx="523220" cy="52322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/>
                <a:t>3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3FC30FD5-BD72-4325-9736-12F1DF5E56EC}"/>
                </a:ext>
              </a:extLst>
            </p:cNvPr>
            <p:cNvSpPr txBox="1"/>
            <p:nvPr/>
          </p:nvSpPr>
          <p:spPr>
            <a:xfrm>
              <a:off x="1861631" y="4330572"/>
              <a:ext cx="4908678" cy="1305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 err="1"/>
                <a:t>Tìm</a:t>
              </a:r>
              <a:r>
                <a:rPr lang="en-US" sz="2800" dirty="0"/>
                <a:t> </a:t>
              </a:r>
              <a:r>
                <a:rPr lang="en-US" sz="2800" dirty="0" err="1"/>
                <a:t>tổng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ki – </a:t>
              </a:r>
              <a:r>
                <a:rPr lang="en-US" sz="2800" dirty="0" err="1"/>
                <a:t>lô</a:t>
              </a:r>
              <a:r>
                <a:rPr lang="en-US" sz="2800" dirty="0"/>
                <a:t> – gam </a:t>
              </a:r>
              <a:r>
                <a:rPr lang="en-US" sz="2800" dirty="0" err="1"/>
                <a:t>thóc</a:t>
              </a:r>
              <a:r>
                <a:rPr lang="en-US" sz="2800" dirty="0"/>
                <a:t> </a:t>
              </a:r>
              <a:r>
                <a:rPr lang="en-US" sz="2800" dirty="0" err="1"/>
                <a:t>của</a:t>
              </a:r>
              <a:r>
                <a:rPr lang="en-US" sz="2800" dirty="0"/>
                <a:t> </a:t>
              </a:r>
              <a:r>
                <a:rPr lang="en-US" sz="2800" dirty="0" err="1"/>
                <a:t>hai</a:t>
              </a:r>
              <a:r>
                <a:rPr lang="en-US" sz="2800" dirty="0"/>
                <a:t> bao </a:t>
              </a:r>
              <a:r>
                <a:rPr lang="en-US" sz="2800" dirty="0" err="1"/>
                <a:t>thóc</a:t>
              </a:r>
              <a:r>
                <a:rPr lang="en-US" sz="2800" dirty="0"/>
                <a:t>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7D7F0BA-7F62-4793-8416-A5BFBC68193B}"/>
              </a:ext>
            </a:extLst>
          </p:cNvPr>
          <p:cNvGrpSpPr/>
          <p:nvPr/>
        </p:nvGrpSpPr>
        <p:grpSpPr>
          <a:xfrm>
            <a:off x="3788229" y="263597"/>
            <a:ext cx="6714950" cy="2382385"/>
            <a:chOff x="2819400" y="800100"/>
            <a:chExt cx="7556501" cy="237209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F7E19226-88EC-4BBD-8985-5CADC4758B4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1215" r="1388"/>
            <a:stretch/>
          </p:blipFill>
          <p:spPr>
            <a:xfrm>
              <a:off x="2927415" y="979815"/>
              <a:ext cx="7448486" cy="2192375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64CEE92-EE9A-400A-9582-87647681759F}"/>
                </a:ext>
              </a:extLst>
            </p:cNvPr>
            <p:cNvSpPr/>
            <p:nvPr/>
          </p:nvSpPr>
          <p:spPr>
            <a:xfrm>
              <a:off x="2819400" y="800100"/>
              <a:ext cx="1176441" cy="6588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3D065879-84A0-4485-A472-1D2C7D2BFE24}"/>
              </a:ext>
            </a:extLst>
          </p:cNvPr>
          <p:cNvSpPr/>
          <p:nvPr/>
        </p:nvSpPr>
        <p:spPr>
          <a:xfrm>
            <a:off x="4875711" y="2734492"/>
            <a:ext cx="554196" cy="554196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0F26394A-9C5A-46A5-A7FC-74F5D876454E}"/>
              </a:ext>
            </a:extLst>
          </p:cNvPr>
          <p:cNvSpPr/>
          <p:nvPr/>
        </p:nvSpPr>
        <p:spPr>
          <a:xfrm>
            <a:off x="4364082" y="3377197"/>
            <a:ext cx="554196" cy="554196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1EE021CD-EA66-4C94-9616-FCF22D64A563}"/>
              </a:ext>
            </a:extLst>
          </p:cNvPr>
          <p:cNvSpPr/>
          <p:nvPr/>
        </p:nvSpPr>
        <p:spPr>
          <a:xfrm>
            <a:off x="4905288" y="2753801"/>
            <a:ext cx="495041" cy="523220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7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605AAA66-279C-41E2-8F0A-B55D811503FF}"/>
              </a:ext>
            </a:extLst>
          </p:cNvPr>
          <p:cNvSpPr/>
          <p:nvPr/>
        </p:nvSpPr>
        <p:spPr>
          <a:xfrm>
            <a:off x="4391186" y="3402339"/>
            <a:ext cx="495041" cy="523220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89F1F7E-FE83-4EA9-BA04-9313595FB4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7415" y="3883467"/>
            <a:ext cx="3600450" cy="1847850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BB2BC24F-6841-4DFF-B3C3-D63C155189BB}"/>
              </a:ext>
            </a:extLst>
          </p:cNvPr>
          <p:cNvSpPr txBox="1"/>
          <p:nvPr/>
        </p:nvSpPr>
        <p:spPr>
          <a:xfrm>
            <a:off x="1013263" y="5687601"/>
            <a:ext cx="87741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600" dirty="0" err="1">
                <a:solidFill>
                  <a:srgbClr val="FF0000"/>
                </a:solidFill>
              </a:rPr>
              <a:t>Số</a:t>
            </a:r>
            <a:r>
              <a:rPr lang="en-US" sz="2600" dirty="0">
                <a:solidFill>
                  <a:srgbClr val="FF0000"/>
                </a:solidFill>
              </a:rPr>
              <a:t> ki – </a:t>
            </a:r>
            <a:r>
              <a:rPr lang="en-US" sz="2600" dirty="0" err="1">
                <a:solidFill>
                  <a:srgbClr val="FF0000"/>
                </a:solidFill>
              </a:rPr>
              <a:t>lô</a:t>
            </a:r>
            <a:r>
              <a:rPr lang="en-US" sz="2600" dirty="0">
                <a:solidFill>
                  <a:srgbClr val="FF0000"/>
                </a:solidFill>
              </a:rPr>
              <a:t> – gam </a:t>
            </a:r>
            <a:r>
              <a:rPr lang="en-US" sz="2600" dirty="0" err="1">
                <a:solidFill>
                  <a:srgbClr val="FF0000"/>
                </a:solidFill>
              </a:rPr>
              <a:t>thóc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của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hai</a:t>
            </a:r>
            <a:r>
              <a:rPr lang="en-US" sz="2600" dirty="0">
                <a:solidFill>
                  <a:srgbClr val="FF0000"/>
                </a:solidFill>
              </a:rPr>
              <a:t> bao </a:t>
            </a:r>
            <a:r>
              <a:rPr lang="en-US" sz="2600" dirty="0" err="1">
                <a:solidFill>
                  <a:srgbClr val="FF0000"/>
                </a:solidFill>
              </a:rPr>
              <a:t>thóc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là</a:t>
            </a:r>
            <a:r>
              <a:rPr lang="en-US" sz="2600" dirty="0">
                <a:solidFill>
                  <a:srgbClr val="FF0000"/>
                </a:solidFill>
              </a:rPr>
              <a:t>: 80 kg.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974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18770792-AA92-4DF7-96D8-7EA56DD56FB4}"/>
              </a:ext>
            </a:extLst>
          </p:cNvPr>
          <p:cNvSpPr txBox="1"/>
          <p:nvPr/>
        </p:nvSpPr>
        <p:spPr>
          <a:xfrm>
            <a:off x="1292787" y="247835"/>
            <a:ext cx="9955478" cy="2239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Ba </a:t>
            </a:r>
            <a:r>
              <a:rPr lang="en-US" sz="2400" dirty="0" err="1"/>
              <a:t>chú</a:t>
            </a:r>
            <a:r>
              <a:rPr lang="en-US" sz="2400" dirty="0"/>
              <a:t>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</a:t>
            </a:r>
            <a:r>
              <a:rPr lang="en-US" sz="2400" dirty="0" err="1"/>
              <a:t>rủ</a:t>
            </a:r>
            <a:r>
              <a:rPr lang="en-US" sz="2400" dirty="0"/>
              <a:t> </a:t>
            </a:r>
            <a:r>
              <a:rPr lang="en-US" sz="2400" dirty="0" err="1"/>
              <a:t>nhau</a:t>
            </a:r>
            <a:r>
              <a:rPr lang="en-US" sz="2400" dirty="0"/>
              <a:t> </a:t>
            </a:r>
            <a:r>
              <a:rPr lang="en-US" sz="2400" dirty="0" err="1"/>
              <a:t>đi</a:t>
            </a:r>
            <a:r>
              <a:rPr lang="en-US" sz="2400" dirty="0"/>
              <a:t> </a:t>
            </a:r>
            <a:r>
              <a:rPr lang="en-US" sz="2400" dirty="0" err="1"/>
              <a:t>cân</a:t>
            </a:r>
            <a:r>
              <a:rPr lang="en-US" sz="2400" dirty="0"/>
              <a:t>.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A </a:t>
            </a:r>
            <a:r>
              <a:rPr lang="en-US" sz="2400" dirty="0" err="1"/>
              <a:t>cân</a:t>
            </a:r>
            <a:r>
              <a:rPr lang="en-US" sz="2400" dirty="0"/>
              <a:t> </a:t>
            </a:r>
            <a:r>
              <a:rPr lang="en-US" sz="2400" dirty="0" err="1"/>
              <a:t>nặng</a:t>
            </a:r>
            <a:r>
              <a:rPr lang="en-US" sz="2400" dirty="0"/>
              <a:t> 32 kg,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B </a:t>
            </a:r>
            <a:r>
              <a:rPr lang="en-US" sz="2400" dirty="0" err="1"/>
              <a:t>nặng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A </a:t>
            </a:r>
            <a:r>
              <a:rPr lang="en-US" sz="2400" dirty="0" err="1"/>
              <a:t>là</a:t>
            </a:r>
            <a:r>
              <a:rPr lang="en-US" sz="2400" dirty="0"/>
              <a:t> 2 kg,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C </a:t>
            </a:r>
            <a:r>
              <a:rPr lang="en-US" sz="2400" dirty="0" err="1"/>
              <a:t>nhẹ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A </a:t>
            </a:r>
            <a:r>
              <a:rPr lang="en-US" sz="2400" dirty="0" err="1"/>
              <a:t>là</a:t>
            </a:r>
            <a:r>
              <a:rPr lang="en-US" sz="2400" dirty="0"/>
              <a:t> 2 kg. </a:t>
            </a:r>
            <a:r>
              <a:rPr lang="en-US" sz="2400" dirty="0" err="1"/>
              <a:t>Hỏi</a:t>
            </a:r>
            <a:r>
              <a:rPr lang="en-US" sz="2400" dirty="0"/>
              <a:t>:</a:t>
            </a:r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B </a:t>
            </a:r>
            <a:r>
              <a:rPr lang="en-US" sz="2400" dirty="0" err="1"/>
              <a:t>cân</a:t>
            </a:r>
            <a:r>
              <a:rPr lang="en-US" sz="2400" dirty="0"/>
              <a:t> </a:t>
            </a:r>
            <a:r>
              <a:rPr lang="en-US" sz="2400" dirty="0" err="1"/>
              <a:t>nặng</a:t>
            </a:r>
            <a:r>
              <a:rPr lang="en-US" sz="2400" dirty="0"/>
              <a:t> bao </a:t>
            </a:r>
            <a:r>
              <a:rPr lang="en-US" sz="2400" dirty="0" err="1"/>
              <a:t>nhiêu</a:t>
            </a:r>
            <a:r>
              <a:rPr lang="en-US" sz="2400" dirty="0"/>
              <a:t> ki – </a:t>
            </a:r>
            <a:r>
              <a:rPr lang="en-US" sz="2400" dirty="0" err="1"/>
              <a:t>lô</a:t>
            </a:r>
            <a:r>
              <a:rPr lang="en-US" sz="2400" dirty="0"/>
              <a:t> – gam?</a:t>
            </a:r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C </a:t>
            </a:r>
            <a:r>
              <a:rPr lang="en-US" sz="2400" dirty="0" err="1"/>
              <a:t>cân</a:t>
            </a:r>
            <a:r>
              <a:rPr lang="en-US" sz="2400" dirty="0"/>
              <a:t> </a:t>
            </a:r>
            <a:r>
              <a:rPr lang="en-US" sz="2400" dirty="0" err="1"/>
              <a:t>nặng</a:t>
            </a:r>
            <a:r>
              <a:rPr lang="en-US" sz="2400" dirty="0"/>
              <a:t> bao </a:t>
            </a:r>
            <a:r>
              <a:rPr lang="en-US" sz="2400" dirty="0" err="1"/>
              <a:t>nhiêu</a:t>
            </a:r>
            <a:r>
              <a:rPr lang="en-US" sz="2400" dirty="0"/>
              <a:t> ki – </a:t>
            </a:r>
            <a:r>
              <a:rPr lang="en-US" sz="2400" dirty="0" err="1"/>
              <a:t>lô</a:t>
            </a:r>
            <a:r>
              <a:rPr lang="en-US" sz="2400" dirty="0"/>
              <a:t> – gam?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70741EC-71BB-402D-9972-6F4E4437B564}"/>
              </a:ext>
            </a:extLst>
          </p:cNvPr>
          <p:cNvSpPr/>
          <p:nvPr/>
        </p:nvSpPr>
        <p:spPr>
          <a:xfrm>
            <a:off x="769567" y="538121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4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0BC7F7E-ED32-46DC-9DA8-EBA56FF6B70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70526" y="3429000"/>
            <a:ext cx="5032148" cy="298962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47FB860-03C7-4F71-85E5-724BEB7F7EB2}"/>
              </a:ext>
            </a:extLst>
          </p:cNvPr>
          <p:cNvSpPr txBox="1"/>
          <p:nvPr/>
        </p:nvSpPr>
        <p:spPr>
          <a:xfrm>
            <a:off x="6879771" y="2905780"/>
            <a:ext cx="1064715" cy="523220"/>
          </a:xfrm>
          <a:prstGeom prst="rect">
            <a:avLst/>
          </a:prstGeom>
          <a:solidFill>
            <a:srgbClr val="FCD5B5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32 kg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DEBDE4E-0286-45C9-A00F-0CFED9ADD242}"/>
              </a:ext>
            </a:extLst>
          </p:cNvPr>
          <p:cNvCxnSpPr>
            <a:cxnSpLocks/>
          </p:cNvCxnSpPr>
          <p:nvPr/>
        </p:nvCxnSpPr>
        <p:spPr>
          <a:xfrm>
            <a:off x="5835381" y="770841"/>
            <a:ext cx="375856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9E5E42D-36D0-45AB-9478-06B64D6944BC}"/>
              </a:ext>
            </a:extLst>
          </p:cNvPr>
          <p:cNvCxnSpPr>
            <a:cxnSpLocks/>
          </p:cNvCxnSpPr>
          <p:nvPr/>
        </p:nvCxnSpPr>
        <p:spPr>
          <a:xfrm>
            <a:off x="9728512" y="727299"/>
            <a:ext cx="140394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0E1B0E68-0402-44B8-90A7-5C21DB83BAD3}"/>
              </a:ext>
            </a:extLst>
          </p:cNvPr>
          <p:cNvCxnSpPr>
            <a:cxnSpLocks/>
          </p:cNvCxnSpPr>
          <p:nvPr/>
        </p:nvCxnSpPr>
        <p:spPr>
          <a:xfrm>
            <a:off x="1404569" y="1329641"/>
            <a:ext cx="357383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707176B-220A-43A1-BA29-A9E07A008637}"/>
              </a:ext>
            </a:extLst>
          </p:cNvPr>
          <p:cNvSpPr txBox="1"/>
          <p:nvPr/>
        </p:nvSpPr>
        <p:spPr>
          <a:xfrm>
            <a:off x="769567" y="2919758"/>
            <a:ext cx="5990445" cy="1018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è"/>
            </a:pPr>
            <a:r>
              <a:rPr lang="en-US" sz="2600" dirty="0" err="1">
                <a:solidFill>
                  <a:srgbClr val="FF0000"/>
                </a:solidFill>
              </a:rPr>
              <a:t>Rô</a:t>
            </a:r>
            <a:r>
              <a:rPr lang="en-US" sz="2600" dirty="0">
                <a:solidFill>
                  <a:srgbClr val="FF0000"/>
                </a:solidFill>
              </a:rPr>
              <a:t> – </a:t>
            </a:r>
            <a:r>
              <a:rPr lang="en-US" sz="2600" dirty="0" err="1">
                <a:solidFill>
                  <a:srgbClr val="FF0000"/>
                </a:solidFill>
              </a:rPr>
              <a:t>bốt</a:t>
            </a:r>
            <a:r>
              <a:rPr lang="en-US" sz="2600" dirty="0">
                <a:solidFill>
                  <a:srgbClr val="FF0000"/>
                </a:solidFill>
              </a:rPr>
              <a:t> B </a:t>
            </a:r>
            <a:r>
              <a:rPr lang="en-US" sz="2600" dirty="0" err="1">
                <a:solidFill>
                  <a:srgbClr val="FF0000"/>
                </a:solidFill>
              </a:rPr>
              <a:t>nặng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số</a:t>
            </a:r>
            <a:r>
              <a:rPr lang="en-US" sz="2600" dirty="0">
                <a:solidFill>
                  <a:srgbClr val="FF0000"/>
                </a:solidFill>
              </a:rPr>
              <a:t> ki – </a:t>
            </a:r>
            <a:r>
              <a:rPr lang="en-US" sz="2600" dirty="0" err="1">
                <a:solidFill>
                  <a:srgbClr val="FF0000"/>
                </a:solidFill>
              </a:rPr>
              <a:t>lô</a:t>
            </a:r>
            <a:r>
              <a:rPr lang="en-US" sz="2600" dirty="0">
                <a:solidFill>
                  <a:srgbClr val="FF0000"/>
                </a:solidFill>
              </a:rPr>
              <a:t> – gam </a:t>
            </a:r>
            <a:r>
              <a:rPr lang="en-US" sz="2600" dirty="0" err="1">
                <a:solidFill>
                  <a:srgbClr val="FF0000"/>
                </a:solidFill>
              </a:rPr>
              <a:t>là</a:t>
            </a:r>
            <a:r>
              <a:rPr lang="en-US" sz="2600" dirty="0">
                <a:solidFill>
                  <a:srgbClr val="FF0000"/>
                </a:solidFill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600" b="1" dirty="0">
                <a:solidFill>
                  <a:srgbClr val="FF0000"/>
                </a:solidFill>
              </a:rPr>
              <a:t>32kg + 2kg = 34kg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D99392B-6144-48D0-9B3E-B6A9388CBE47}"/>
              </a:ext>
            </a:extLst>
          </p:cNvPr>
          <p:cNvSpPr txBox="1"/>
          <p:nvPr/>
        </p:nvSpPr>
        <p:spPr>
          <a:xfrm>
            <a:off x="8558864" y="3167390"/>
            <a:ext cx="1064715" cy="523220"/>
          </a:xfrm>
          <a:prstGeom prst="rect">
            <a:avLst/>
          </a:prstGeom>
          <a:solidFill>
            <a:srgbClr val="FCD5B5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34 kg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973FE2A-2D68-45F9-A532-F7D40D4D5F99}"/>
              </a:ext>
            </a:extLst>
          </p:cNvPr>
          <p:cNvCxnSpPr>
            <a:cxnSpLocks/>
          </p:cNvCxnSpPr>
          <p:nvPr/>
        </p:nvCxnSpPr>
        <p:spPr>
          <a:xfrm>
            <a:off x="5212769" y="1329641"/>
            <a:ext cx="488917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8E3664C5-CAAC-42B0-B2A4-9F3745E42B64}"/>
              </a:ext>
            </a:extLst>
          </p:cNvPr>
          <p:cNvSpPr txBox="1"/>
          <p:nvPr/>
        </p:nvSpPr>
        <p:spPr>
          <a:xfrm>
            <a:off x="711510" y="4461462"/>
            <a:ext cx="5990445" cy="1018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è"/>
            </a:pPr>
            <a:r>
              <a:rPr lang="en-US" sz="2600" dirty="0" err="1">
                <a:solidFill>
                  <a:srgbClr val="FF0000"/>
                </a:solidFill>
              </a:rPr>
              <a:t>Rô</a:t>
            </a:r>
            <a:r>
              <a:rPr lang="en-US" sz="2600" dirty="0">
                <a:solidFill>
                  <a:srgbClr val="FF0000"/>
                </a:solidFill>
              </a:rPr>
              <a:t> – </a:t>
            </a:r>
            <a:r>
              <a:rPr lang="en-US" sz="2600" dirty="0" err="1">
                <a:solidFill>
                  <a:srgbClr val="FF0000"/>
                </a:solidFill>
              </a:rPr>
              <a:t>bốt</a:t>
            </a:r>
            <a:r>
              <a:rPr lang="en-US" sz="2600" dirty="0">
                <a:solidFill>
                  <a:srgbClr val="FF0000"/>
                </a:solidFill>
              </a:rPr>
              <a:t> C </a:t>
            </a:r>
            <a:r>
              <a:rPr lang="en-US" sz="2600" dirty="0" err="1">
                <a:solidFill>
                  <a:srgbClr val="FF0000"/>
                </a:solidFill>
              </a:rPr>
              <a:t>nặng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số</a:t>
            </a:r>
            <a:r>
              <a:rPr lang="en-US" sz="2600" dirty="0">
                <a:solidFill>
                  <a:srgbClr val="FF0000"/>
                </a:solidFill>
              </a:rPr>
              <a:t> ki – </a:t>
            </a:r>
            <a:r>
              <a:rPr lang="en-US" sz="2600" dirty="0" err="1">
                <a:solidFill>
                  <a:srgbClr val="FF0000"/>
                </a:solidFill>
              </a:rPr>
              <a:t>lô</a:t>
            </a:r>
            <a:r>
              <a:rPr lang="en-US" sz="2600" dirty="0">
                <a:solidFill>
                  <a:srgbClr val="FF0000"/>
                </a:solidFill>
              </a:rPr>
              <a:t> – gam </a:t>
            </a:r>
            <a:r>
              <a:rPr lang="en-US" sz="2600" dirty="0" err="1">
                <a:solidFill>
                  <a:srgbClr val="FF0000"/>
                </a:solidFill>
              </a:rPr>
              <a:t>là</a:t>
            </a:r>
            <a:r>
              <a:rPr lang="en-US" sz="2600" dirty="0">
                <a:solidFill>
                  <a:srgbClr val="FF0000"/>
                </a:solidFill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600" b="1" dirty="0">
                <a:solidFill>
                  <a:srgbClr val="FF0000"/>
                </a:solidFill>
              </a:rPr>
              <a:t>32kg – 2kg = 30kg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FCE315A-FC73-4778-907C-57D9866BE484}"/>
              </a:ext>
            </a:extLst>
          </p:cNvPr>
          <p:cNvSpPr txBox="1"/>
          <p:nvPr/>
        </p:nvSpPr>
        <p:spPr>
          <a:xfrm>
            <a:off x="10067742" y="3429000"/>
            <a:ext cx="1064715" cy="523220"/>
          </a:xfrm>
          <a:prstGeom prst="rect">
            <a:avLst/>
          </a:prstGeom>
          <a:solidFill>
            <a:srgbClr val="FCD5B5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30 kg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617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2" grpId="0" animBg="1"/>
      <p:bldP spid="5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15.Kilogam[20210606165332988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4674</TotalTime>
  <Words>297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UTM Cookies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Administrator</cp:lastModifiedBy>
  <cp:revision>427</cp:revision>
  <dcterms:created xsi:type="dcterms:W3CDTF">2021-06-02T01:34:28Z</dcterms:created>
  <dcterms:modified xsi:type="dcterms:W3CDTF">2025-11-27T09:50:00Z</dcterms:modified>
</cp:coreProperties>
</file>