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 id="2147483672" r:id="rId3"/>
    <p:sldMasterId id="2147483684" r:id="rId4"/>
  </p:sldMasterIdLst>
  <p:notesMasterIdLst>
    <p:notesMasterId r:id="rId52"/>
  </p:notesMasterIdLst>
  <p:sldIdLst>
    <p:sldId id="256" r:id="rId5"/>
    <p:sldId id="257" r:id="rId6"/>
    <p:sldId id="258" r:id="rId7"/>
    <p:sldId id="259" r:id="rId8"/>
    <p:sldId id="260" r:id="rId9"/>
    <p:sldId id="274" r:id="rId10"/>
    <p:sldId id="273" r:id="rId11"/>
    <p:sldId id="272" r:id="rId12"/>
    <p:sldId id="271" r:id="rId13"/>
    <p:sldId id="270" r:id="rId14"/>
    <p:sldId id="269" r:id="rId15"/>
    <p:sldId id="314" r:id="rId16"/>
    <p:sldId id="315" r:id="rId17"/>
    <p:sldId id="313" r:id="rId18"/>
    <p:sldId id="312" r:id="rId19"/>
    <p:sldId id="311" r:id="rId20"/>
    <p:sldId id="310" r:id="rId21"/>
    <p:sldId id="309" r:id="rId22"/>
    <p:sldId id="316" r:id="rId23"/>
    <p:sldId id="308" r:id="rId24"/>
    <p:sldId id="321" r:id="rId25"/>
    <p:sldId id="320" r:id="rId26"/>
    <p:sldId id="319" r:id="rId27"/>
    <p:sldId id="318" r:id="rId28"/>
    <p:sldId id="317" r:id="rId29"/>
    <p:sldId id="326" r:id="rId30"/>
    <p:sldId id="324" r:id="rId31"/>
    <p:sldId id="323" r:id="rId32"/>
    <p:sldId id="322" r:id="rId33"/>
    <p:sldId id="327" r:id="rId34"/>
    <p:sldId id="261" r:id="rId35"/>
    <p:sldId id="328" r:id="rId36"/>
    <p:sldId id="329" r:id="rId37"/>
    <p:sldId id="332" r:id="rId38"/>
    <p:sldId id="330" r:id="rId39"/>
    <p:sldId id="335" r:id="rId40"/>
    <p:sldId id="331" r:id="rId41"/>
    <p:sldId id="333" r:id="rId42"/>
    <p:sldId id="336" r:id="rId43"/>
    <p:sldId id="334" r:id="rId44"/>
    <p:sldId id="262" r:id="rId45"/>
    <p:sldId id="277" r:id="rId46"/>
    <p:sldId id="276" r:id="rId47"/>
    <p:sldId id="275" r:id="rId48"/>
    <p:sldId id="265" r:id="rId49"/>
    <p:sldId id="306" r:id="rId50"/>
    <p:sldId id="307" r:id="rId51"/>
  </p:sldIdLst>
  <p:sldSz cx="12192000" cy="6858000"/>
  <p:notesSz cx="6858000" cy="9144000"/>
  <p:embeddedFontLst>
    <p:embeddedFont>
      <p:font typeface="UTM Avo" panose="02040603050506020204" pitchFamily="18"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gQNYjlZ1pvhJ/ScxwfOAeHqMY8P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p:cViewPr>
        <p:scale>
          <a:sx n="100" d="100"/>
          <a:sy n="100" d="100"/>
        </p:scale>
        <p:origin x="36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3.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67" Type="http://customschemas.google.com/relationships/presentationmetadata" Target="meta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669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7085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2053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3635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9984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5781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0787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9115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2892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02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2268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4481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9406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8966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466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8550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8769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9017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7842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0364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6190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03C2A-15AB-2717-FB73-DF256F260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B37E5-8DED-A349-AE70-E9CCE489CEF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BA0028B-2218-1720-44C6-CB3BB8A31D98}"/>
              </a:ext>
            </a:extLst>
          </p:cNvPr>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a:extLst>
              <a:ext uri="{FF2B5EF4-FFF2-40B4-BE49-F238E27FC236}">
                <a16:creationId xmlns:a16="http://schemas.microsoft.com/office/drawing/2014/main" id="{D18A36E6-CFC9-9B7B-BA12-CB3504C1C50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186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198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03C2A-15AB-2717-FB73-DF256F260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B37E5-8DED-A349-AE70-E9CCE489CEF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BA0028B-2218-1720-44C6-CB3BB8A31D98}"/>
              </a:ext>
            </a:extLst>
          </p:cNvPr>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a:extLst>
              <a:ext uri="{FF2B5EF4-FFF2-40B4-BE49-F238E27FC236}">
                <a16:creationId xmlns:a16="http://schemas.microsoft.com/office/drawing/2014/main" id="{D18A36E6-CFC9-9B7B-BA12-CB3504C1C50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408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8EE98-1523-2E0C-A69B-F4D1C5B84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6D6FC-EBFF-7BD3-7155-88D448C002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466AFA9-5B07-9C53-26D5-5108078F8B48}"/>
              </a:ext>
            </a:extLst>
          </p:cNvPr>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a:extLst>
              <a:ext uri="{FF2B5EF4-FFF2-40B4-BE49-F238E27FC236}">
                <a16:creationId xmlns:a16="http://schemas.microsoft.com/office/drawing/2014/main" id="{252F8692-843B-5D54-ACD6-AA6571EC501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865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916C9-B856-B7D3-8227-15036A38CE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01AF6A-AE4A-8654-2339-E9B74E5D012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3ADFC9C-6B19-4DCE-E378-DE049490E8B5}"/>
              </a:ext>
            </a:extLst>
          </p:cNvPr>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a:extLst>
              <a:ext uri="{FF2B5EF4-FFF2-40B4-BE49-F238E27FC236}">
                <a16:creationId xmlns:a16="http://schemas.microsoft.com/office/drawing/2014/main" id="{2F0A86E8-6DD1-9A15-ABF3-022090DB9AB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115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8EE98-1523-2E0C-A69B-F4D1C5B84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6D6FC-EBFF-7BD3-7155-88D448C002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466AFA9-5B07-9C53-26D5-5108078F8B48}"/>
              </a:ext>
            </a:extLst>
          </p:cNvPr>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a:extLst>
              <a:ext uri="{FF2B5EF4-FFF2-40B4-BE49-F238E27FC236}">
                <a16:creationId xmlns:a16="http://schemas.microsoft.com/office/drawing/2014/main" id="{252F8692-843B-5D54-ACD6-AA6571EC501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375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29AFA-2AA5-4A27-9A9E-2AA0FD36B3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2782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2339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0897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3547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https://www.youtube.com/@hoc1biet10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C9BC2-C9DC-46E9-89FE-D9A19A127D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9307494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AC589BD1-7B02-404A-570E-2A2DF82D200D}"/>
            </a:ext>
          </a:extLst>
        </p:cNvPr>
        <p:cNvGrpSpPr/>
        <p:nvPr/>
      </p:nvGrpSpPr>
      <p:grpSpPr>
        <a:xfrm>
          <a:off x="0" y="0"/>
          <a:ext cx="0" cy="0"/>
          <a:chOff x="0" y="0"/>
          <a:chExt cx="0" cy="0"/>
        </a:xfrm>
      </p:grpSpPr>
      <p:sp>
        <p:nvSpPr>
          <p:cNvPr id="127" name="Google Shape;127;p12:notes">
            <a:extLst>
              <a:ext uri="{FF2B5EF4-FFF2-40B4-BE49-F238E27FC236}">
                <a16:creationId xmlns:a16="http://schemas.microsoft.com/office/drawing/2014/main" id="{F5BFC1D9-6D1A-868F-BE5B-06AE9D32CAA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a:extLst>
              <a:ext uri="{FF2B5EF4-FFF2-40B4-BE49-F238E27FC236}">
                <a16:creationId xmlns:a16="http://schemas.microsoft.com/office/drawing/2014/main" id="{23188737-B2B2-46D3-1262-281F12AE9A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4861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098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5521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7915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8249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F0F8-FDAF-CD05-8CB8-53A1339186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963212-7B3F-F9B3-50CB-BE41745E5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C57CE4-2362-65FB-7BB5-FBA0B463325E}"/>
              </a:ext>
            </a:extLst>
          </p:cNvPr>
          <p:cNvSpPr>
            <a:spLocks noGrp="1"/>
          </p:cNvSpPr>
          <p:nvPr>
            <p:ph type="dt" sz="half" idx="10"/>
          </p:nvPr>
        </p:nvSpPr>
        <p:spPr/>
        <p:txBody>
          <a:bodyPr/>
          <a:lstStyle/>
          <a:p>
            <a:fld id="{C1EDCC34-66BF-4147-AE1C-B6130A559FC2}" type="datetimeFigureOut">
              <a:rPr lang="en-US" smtClean="0"/>
              <a:t>17/12/2024</a:t>
            </a:fld>
            <a:endParaRPr lang="en-US"/>
          </a:p>
        </p:txBody>
      </p:sp>
      <p:sp>
        <p:nvSpPr>
          <p:cNvPr id="5" name="Footer Placeholder 4">
            <a:extLst>
              <a:ext uri="{FF2B5EF4-FFF2-40B4-BE49-F238E27FC236}">
                <a16:creationId xmlns:a16="http://schemas.microsoft.com/office/drawing/2014/main" id="{C0B18BEC-E65D-C58A-282E-164FA25C8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889B9-942F-7FCA-6E43-F81B2F34E96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619686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1BF3-57F1-21BC-8AB4-7096EB806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65EA6-00FE-189D-A6A2-DA005E7E1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43E4-9470-95FB-C57F-3E01C79916B8}"/>
              </a:ext>
            </a:extLst>
          </p:cNvPr>
          <p:cNvSpPr>
            <a:spLocks noGrp="1"/>
          </p:cNvSpPr>
          <p:nvPr>
            <p:ph type="dt" sz="half" idx="10"/>
          </p:nvPr>
        </p:nvSpPr>
        <p:spPr/>
        <p:txBody>
          <a:bodyPr/>
          <a:lstStyle/>
          <a:p>
            <a:fld id="{C1EDCC34-66BF-4147-AE1C-B6130A559FC2}" type="datetimeFigureOut">
              <a:rPr lang="en-US" smtClean="0"/>
              <a:t>17/12/2024</a:t>
            </a:fld>
            <a:endParaRPr lang="en-US"/>
          </a:p>
        </p:txBody>
      </p:sp>
      <p:sp>
        <p:nvSpPr>
          <p:cNvPr id="5" name="Footer Placeholder 4">
            <a:extLst>
              <a:ext uri="{FF2B5EF4-FFF2-40B4-BE49-F238E27FC236}">
                <a16:creationId xmlns:a16="http://schemas.microsoft.com/office/drawing/2014/main" id="{D5E078FC-61A4-1480-3449-42671351C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757D9-7F5D-D1CA-7761-5A13A8574682}"/>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204351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6C6E-6C2E-51AA-AFE8-D976DC2B6A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D4075-66F1-B93B-9336-E0D7C1AD8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C0DF4-EE4A-A5F6-0D78-763EE25410DB}"/>
              </a:ext>
            </a:extLst>
          </p:cNvPr>
          <p:cNvSpPr>
            <a:spLocks noGrp="1"/>
          </p:cNvSpPr>
          <p:nvPr>
            <p:ph type="dt" sz="half" idx="10"/>
          </p:nvPr>
        </p:nvSpPr>
        <p:spPr/>
        <p:txBody>
          <a:bodyPr/>
          <a:lstStyle/>
          <a:p>
            <a:fld id="{C1EDCC34-66BF-4147-AE1C-B6130A559FC2}" type="datetimeFigureOut">
              <a:rPr lang="en-US" smtClean="0"/>
              <a:t>17/12/2024</a:t>
            </a:fld>
            <a:endParaRPr lang="en-US"/>
          </a:p>
        </p:txBody>
      </p:sp>
      <p:sp>
        <p:nvSpPr>
          <p:cNvPr id="5" name="Footer Placeholder 4">
            <a:extLst>
              <a:ext uri="{FF2B5EF4-FFF2-40B4-BE49-F238E27FC236}">
                <a16:creationId xmlns:a16="http://schemas.microsoft.com/office/drawing/2014/main" id="{B72C687E-9A0F-68CA-2674-DE41E22EB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D94E5-9EE3-42CE-E708-70A24BF6D8AB}"/>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656623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E39D-AD05-D9E3-ACF1-085EE9676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E8273A-2420-B3E1-9E42-9A13B1468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ECE24-FA8F-587A-9B58-E7F69E4355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9F670D-C151-81BE-7D91-F7D80E8B75CD}"/>
              </a:ext>
            </a:extLst>
          </p:cNvPr>
          <p:cNvSpPr>
            <a:spLocks noGrp="1"/>
          </p:cNvSpPr>
          <p:nvPr>
            <p:ph type="dt" sz="half" idx="10"/>
          </p:nvPr>
        </p:nvSpPr>
        <p:spPr/>
        <p:txBody>
          <a:bodyPr/>
          <a:lstStyle/>
          <a:p>
            <a:fld id="{C1EDCC34-66BF-4147-AE1C-B6130A559FC2}" type="datetimeFigureOut">
              <a:rPr lang="en-US" smtClean="0"/>
              <a:t>17/12/2024</a:t>
            </a:fld>
            <a:endParaRPr lang="en-US"/>
          </a:p>
        </p:txBody>
      </p:sp>
      <p:sp>
        <p:nvSpPr>
          <p:cNvPr id="6" name="Footer Placeholder 5">
            <a:extLst>
              <a:ext uri="{FF2B5EF4-FFF2-40B4-BE49-F238E27FC236}">
                <a16:creationId xmlns:a16="http://schemas.microsoft.com/office/drawing/2014/main" id="{86179E4E-04CC-E9AB-A6E4-0EABA139D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A05289-E8C5-03C4-A127-CC4DEAE43B8E}"/>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84703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4146-313F-CFA0-1806-EFC97A9CAC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D18E4-3711-2E71-FCCE-6D31F2AE8A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334387-4406-F381-80E8-CDB3D6B58B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C03B1-FCB1-E07C-BF5D-088987459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40BCE-98BF-7430-9762-EBE08EE960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369BCF-0B28-70D1-B470-2E89C3D7126A}"/>
              </a:ext>
            </a:extLst>
          </p:cNvPr>
          <p:cNvSpPr>
            <a:spLocks noGrp="1"/>
          </p:cNvSpPr>
          <p:nvPr>
            <p:ph type="dt" sz="half" idx="10"/>
          </p:nvPr>
        </p:nvSpPr>
        <p:spPr/>
        <p:txBody>
          <a:bodyPr/>
          <a:lstStyle/>
          <a:p>
            <a:fld id="{C1EDCC34-66BF-4147-AE1C-B6130A559FC2}" type="datetimeFigureOut">
              <a:rPr lang="en-US" smtClean="0"/>
              <a:t>17/12/2024</a:t>
            </a:fld>
            <a:endParaRPr lang="en-US"/>
          </a:p>
        </p:txBody>
      </p:sp>
      <p:sp>
        <p:nvSpPr>
          <p:cNvPr id="8" name="Footer Placeholder 7">
            <a:extLst>
              <a:ext uri="{FF2B5EF4-FFF2-40B4-BE49-F238E27FC236}">
                <a16:creationId xmlns:a16="http://schemas.microsoft.com/office/drawing/2014/main" id="{40B2AD1A-6BBE-8E53-8A92-42F4FE5A75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333F1F-4B57-7470-669C-4C72BE1EC884}"/>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09643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E35D-1334-7507-9CFB-20750AA8A3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0DCEE-09A7-2A09-29E4-ED38984063B3}"/>
              </a:ext>
            </a:extLst>
          </p:cNvPr>
          <p:cNvSpPr>
            <a:spLocks noGrp="1"/>
          </p:cNvSpPr>
          <p:nvPr>
            <p:ph type="dt" sz="half" idx="10"/>
          </p:nvPr>
        </p:nvSpPr>
        <p:spPr/>
        <p:txBody>
          <a:bodyPr/>
          <a:lstStyle/>
          <a:p>
            <a:fld id="{C1EDCC34-66BF-4147-AE1C-B6130A559FC2}" type="datetimeFigureOut">
              <a:rPr lang="en-US" smtClean="0"/>
              <a:t>17/12/2024</a:t>
            </a:fld>
            <a:endParaRPr lang="en-US"/>
          </a:p>
        </p:txBody>
      </p:sp>
      <p:sp>
        <p:nvSpPr>
          <p:cNvPr id="4" name="Footer Placeholder 3">
            <a:extLst>
              <a:ext uri="{FF2B5EF4-FFF2-40B4-BE49-F238E27FC236}">
                <a16:creationId xmlns:a16="http://schemas.microsoft.com/office/drawing/2014/main" id="{119A3EB9-979E-201D-5EBA-ABE8A3174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CDDC01-FF54-F1BF-D6F5-BE0F3C84E47C}"/>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971365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2C3F72-A9C3-9620-4F36-D2192953B018}"/>
              </a:ext>
            </a:extLst>
          </p:cNvPr>
          <p:cNvSpPr>
            <a:spLocks noGrp="1"/>
          </p:cNvSpPr>
          <p:nvPr>
            <p:ph type="dt" sz="half" idx="10"/>
          </p:nvPr>
        </p:nvSpPr>
        <p:spPr/>
        <p:txBody>
          <a:bodyPr/>
          <a:lstStyle/>
          <a:p>
            <a:fld id="{C1EDCC34-66BF-4147-AE1C-B6130A559FC2}" type="datetimeFigureOut">
              <a:rPr lang="en-US" smtClean="0"/>
              <a:t>17/12/2024</a:t>
            </a:fld>
            <a:endParaRPr lang="en-US"/>
          </a:p>
        </p:txBody>
      </p:sp>
      <p:sp>
        <p:nvSpPr>
          <p:cNvPr id="3" name="Footer Placeholder 2">
            <a:extLst>
              <a:ext uri="{FF2B5EF4-FFF2-40B4-BE49-F238E27FC236}">
                <a16:creationId xmlns:a16="http://schemas.microsoft.com/office/drawing/2014/main" id="{D6AA531F-274F-EDB9-C976-2C6B95465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C9475-EE37-2FC5-8F24-8385DE167C49}"/>
              </a:ext>
            </a:extLst>
          </p:cNvPr>
          <p:cNvSpPr>
            <a:spLocks noGrp="1"/>
          </p:cNvSpPr>
          <p:nvPr>
            <p:ph type="sldNum" sz="quarter" idx="12"/>
          </p:nvPr>
        </p:nvSpPr>
        <p:spPr/>
        <p:txBody>
          <a:bodyPr/>
          <a:lstStyle/>
          <a:p>
            <a:fld id="{8C6AD6B3-DA19-48F8-B249-EB44A4ABA232}" type="slidenum">
              <a:rPr lang="en-US" smtClean="0"/>
              <a:t>‹#›</a:t>
            </a:fld>
            <a:endParaRPr lang="en-US"/>
          </a:p>
        </p:txBody>
      </p:sp>
    </p:spTree>
    <p:custDataLst>
      <p:tags r:id="rId1"/>
    </p:custDataLst>
    <p:extLst>
      <p:ext uri="{BB962C8B-B14F-4D97-AF65-F5344CB8AC3E}">
        <p14:creationId xmlns:p14="http://schemas.microsoft.com/office/powerpoint/2010/main" val="3630709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A974-C381-1251-EA3D-2805A64B6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C28F7-7ACF-FAC9-C324-8EF2D0694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CAF5B-2BD0-0230-A83B-AF490C6F4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84FB7-C497-90EC-AB03-C88E2F3E8147}"/>
              </a:ext>
            </a:extLst>
          </p:cNvPr>
          <p:cNvSpPr>
            <a:spLocks noGrp="1"/>
          </p:cNvSpPr>
          <p:nvPr>
            <p:ph type="dt" sz="half" idx="10"/>
          </p:nvPr>
        </p:nvSpPr>
        <p:spPr/>
        <p:txBody>
          <a:bodyPr/>
          <a:lstStyle/>
          <a:p>
            <a:fld id="{C1EDCC34-66BF-4147-AE1C-B6130A559FC2}" type="datetimeFigureOut">
              <a:rPr lang="en-US" smtClean="0"/>
              <a:t>17/12/2024</a:t>
            </a:fld>
            <a:endParaRPr lang="en-US"/>
          </a:p>
        </p:txBody>
      </p:sp>
      <p:sp>
        <p:nvSpPr>
          <p:cNvPr id="6" name="Footer Placeholder 5">
            <a:extLst>
              <a:ext uri="{FF2B5EF4-FFF2-40B4-BE49-F238E27FC236}">
                <a16:creationId xmlns:a16="http://schemas.microsoft.com/office/drawing/2014/main" id="{C482BB8F-9F97-310E-E200-713B453C3C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13373-2D55-AED3-D773-DF93B5CFEE47}"/>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319758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8DAE-D94C-AF5F-2FF5-71866D14A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DD39B-196C-54B0-3FB9-768E177AA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2A17E-3282-F500-A08B-0497AF3D0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A3C32-F4FC-E9F9-7502-FF0711CE60CE}"/>
              </a:ext>
            </a:extLst>
          </p:cNvPr>
          <p:cNvSpPr>
            <a:spLocks noGrp="1"/>
          </p:cNvSpPr>
          <p:nvPr>
            <p:ph type="dt" sz="half" idx="10"/>
          </p:nvPr>
        </p:nvSpPr>
        <p:spPr/>
        <p:txBody>
          <a:bodyPr/>
          <a:lstStyle/>
          <a:p>
            <a:fld id="{C1EDCC34-66BF-4147-AE1C-B6130A559FC2}" type="datetimeFigureOut">
              <a:rPr lang="en-US" smtClean="0"/>
              <a:t>17/12/2024</a:t>
            </a:fld>
            <a:endParaRPr lang="en-US"/>
          </a:p>
        </p:txBody>
      </p:sp>
      <p:sp>
        <p:nvSpPr>
          <p:cNvPr id="6" name="Footer Placeholder 5">
            <a:extLst>
              <a:ext uri="{FF2B5EF4-FFF2-40B4-BE49-F238E27FC236}">
                <a16:creationId xmlns:a16="http://schemas.microsoft.com/office/drawing/2014/main" id="{593DF649-38F5-9807-D64E-F1BE5CA4C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5B632-EDCE-D463-4E51-68C25C85D079}"/>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669139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EA2E-FCE0-11AD-7AAD-9603806A34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EDBA6E-30C9-FF67-4197-A4E8BE4DE5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D9540-580F-C6CD-A393-75F4A19EF6E6}"/>
              </a:ext>
            </a:extLst>
          </p:cNvPr>
          <p:cNvSpPr>
            <a:spLocks noGrp="1"/>
          </p:cNvSpPr>
          <p:nvPr>
            <p:ph type="dt" sz="half" idx="10"/>
          </p:nvPr>
        </p:nvSpPr>
        <p:spPr/>
        <p:txBody>
          <a:bodyPr/>
          <a:lstStyle/>
          <a:p>
            <a:fld id="{C1EDCC34-66BF-4147-AE1C-B6130A559FC2}" type="datetimeFigureOut">
              <a:rPr lang="en-US" smtClean="0"/>
              <a:t>17/12/2024</a:t>
            </a:fld>
            <a:endParaRPr lang="en-US"/>
          </a:p>
        </p:txBody>
      </p:sp>
      <p:sp>
        <p:nvSpPr>
          <p:cNvPr id="5" name="Footer Placeholder 4">
            <a:extLst>
              <a:ext uri="{FF2B5EF4-FFF2-40B4-BE49-F238E27FC236}">
                <a16:creationId xmlns:a16="http://schemas.microsoft.com/office/drawing/2014/main" id="{0DCD53C5-A5B7-50BD-5B1F-5DB0BF5A65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BE3B2-A15F-F793-1F8D-5F29336C825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49222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00913-5D8E-FFE7-D299-593BCA09A5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734522-6381-8281-A20A-123CF2652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AFF1-C43B-2809-2E8F-4CED7DD37BB9}"/>
              </a:ext>
            </a:extLst>
          </p:cNvPr>
          <p:cNvSpPr>
            <a:spLocks noGrp="1"/>
          </p:cNvSpPr>
          <p:nvPr>
            <p:ph type="dt" sz="half" idx="10"/>
          </p:nvPr>
        </p:nvSpPr>
        <p:spPr/>
        <p:txBody>
          <a:bodyPr/>
          <a:lstStyle/>
          <a:p>
            <a:fld id="{C1EDCC34-66BF-4147-AE1C-B6130A559FC2}" type="datetimeFigureOut">
              <a:rPr lang="en-US" smtClean="0"/>
              <a:t>17/12/2024</a:t>
            </a:fld>
            <a:endParaRPr lang="en-US"/>
          </a:p>
        </p:txBody>
      </p:sp>
      <p:sp>
        <p:nvSpPr>
          <p:cNvPr id="5" name="Footer Placeholder 4">
            <a:extLst>
              <a:ext uri="{FF2B5EF4-FFF2-40B4-BE49-F238E27FC236}">
                <a16:creationId xmlns:a16="http://schemas.microsoft.com/office/drawing/2014/main" id="{4D5D5490-1AB9-E7A1-A5B3-84790423B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C150A-4599-4DED-BFF5-71428221FA86}"/>
              </a:ext>
            </a:extLst>
          </p:cNvPr>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419025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8959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2193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9169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80622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8542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56348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5428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3911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56816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5720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8188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17/12/2024</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222731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17/12/2024</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9816299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17/12/2024</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539417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17/12/2024</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388708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17/12/2024</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954701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17/12/2024</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980490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17/12/2024</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1442572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17/12/2024</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6445131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17/12/2024</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480501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17/12/2024</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958413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17/12/2024</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67504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a:spLocks noGrp="1"/>
          </p:cNvSpPr>
          <p:nvPr>
            <p:ph type="pic" idx="2"/>
          </p:nvPr>
        </p:nvSpPr>
        <p:spPr>
          <a:xfrm>
            <a:off x="5183188" y="987425"/>
            <a:ext cx="6172200" cy="4873625"/>
          </a:xfrm>
          <a:prstGeom prst="rect">
            <a:avLst/>
          </a:prstGeom>
          <a:noFill/>
          <a:ln>
            <a:noFill/>
          </a:ln>
        </p:spPr>
      </p:sp>
      <p:sp>
        <p:nvSpPr>
          <p:cNvPr id="65" name="Google Shape;65;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p:nvPr/>
        </p:nvSpPr>
        <p:spPr>
          <a:xfrm>
            <a:off x="0" y="-27349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CFCFCF"/>
                </a:solidFill>
                <a:latin typeface="Arial"/>
                <a:ea typeface="Arial"/>
                <a:cs typeface="Arial"/>
                <a:sym typeface="Arial"/>
              </a:rPr>
              <a:t>www.9slide.vn</a:t>
            </a:r>
            <a:endParaRPr/>
          </a:p>
        </p:txBody>
      </p:sp>
      <p:sp>
        <p:nvSpPr>
          <p:cNvPr id="7" name="Google Shape;7;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2D0527-997C-14A9-BFF0-408166306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36630-6411-2164-2EB2-3C4D34ACE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ED3C4-270B-A2E3-2F77-010112A65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DCC34-66BF-4147-AE1C-B6130A559FC2}" type="datetimeFigureOut">
              <a:rPr lang="en-US" smtClean="0"/>
              <a:t>17/12/2024</a:t>
            </a:fld>
            <a:endParaRPr lang="en-US"/>
          </a:p>
        </p:txBody>
      </p:sp>
      <p:sp>
        <p:nvSpPr>
          <p:cNvPr id="5" name="Footer Placeholder 4">
            <a:extLst>
              <a:ext uri="{FF2B5EF4-FFF2-40B4-BE49-F238E27FC236}">
                <a16:creationId xmlns:a16="http://schemas.microsoft.com/office/drawing/2014/main" id="{A1E61155-52BE-40F5-7DF2-FD0D3F360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B82322-FC2B-705E-9D15-85325C19B2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AD6B3-DA19-48F8-B249-EB44A4ABA232}" type="slidenum">
              <a:rPr lang="en-US" smtClean="0"/>
              <a:t>‹#›</a:t>
            </a:fld>
            <a:endParaRPr lang="en-US"/>
          </a:p>
        </p:txBody>
      </p:sp>
    </p:spTree>
    <p:custDataLst>
      <p:tags r:id="rId13"/>
    </p:custDataLst>
    <p:extLst>
      <p:ext uri="{BB962C8B-B14F-4D97-AF65-F5344CB8AC3E}">
        <p14:creationId xmlns:p14="http://schemas.microsoft.com/office/powerpoint/2010/main" val="1113146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785408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17/12/2024</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13567787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6.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jpg"/><Relationship Id="rId7" Type="http://schemas.openxmlformats.org/officeDocument/2006/relationships/image" Target="../media/image45.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wdp"/><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3.wdp"/><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hoc10.vn/doc-sach/khoa-hoc-5/1/683/56"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18" Type="http://schemas.openxmlformats.org/officeDocument/2006/relationships/image" Target="../media/image74.png"/><Relationship Id="rId3" Type="http://schemas.openxmlformats.org/officeDocument/2006/relationships/image" Target="../media/image8.jpg"/><Relationship Id="rId7" Type="http://schemas.openxmlformats.org/officeDocument/2006/relationships/image" Target="../media/image63.svg"/><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notesSlide" Target="../notesSlides/notesSlide30.xml"/><Relationship Id="rId16"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openxmlformats.org/officeDocument/2006/relationships/image" Target="../media/image71.svg"/><Relationship Id="rId10" Type="http://schemas.openxmlformats.org/officeDocument/2006/relationships/image" Target="../media/image66.png"/><Relationship Id="rId19" Type="http://schemas.openxmlformats.org/officeDocument/2006/relationships/image" Target="../media/image75.sv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hoc10.vn/doc-sach/khoa-hoc-5/1/683/56"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34.xml"/><Relationship Id="rId7" Type="http://schemas.openxmlformats.org/officeDocument/2006/relationships/image" Target="../media/image8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34.xml"/><Relationship Id="rId5" Type="http://schemas.openxmlformats.org/officeDocument/2006/relationships/image" Target="../media/image80.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9.png"/><Relationship Id="rId3" Type="http://schemas.openxmlformats.org/officeDocument/2006/relationships/audio" Target="../media/audio1.wav"/><Relationship Id="rId7" Type="http://schemas.openxmlformats.org/officeDocument/2006/relationships/image" Target="../media/image84.png"/><Relationship Id="rId12"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media/image83.png"/><Relationship Id="rId11" Type="http://schemas.openxmlformats.org/officeDocument/2006/relationships/image" Target="../media/image87.jpeg"/><Relationship Id="rId5" Type="http://schemas.openxmlformats.org/officeDocument/2006/relationships/image" Target="../media/image82.png"/><Relationship Id="rId10" Type="http://schemas.openxmlformats.org/officeDocument/2006/relationships/image" Target="../media/image86.jpeg"/><Relationship Id="rId4" Type="http://schemas.openxmlformats.org/officeDocument/2006/relationships/audio" Target="../media/audio2.wav"/><Relationship Id="rId9" Type="http://schemas.openxmlformats.org/officeDocument/2006/relationships/image" Target="../media/image85.jpeg"/><Relationship Id="rId14"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9.png"/><Relationship Id="rId3" Type="http://schemas.openxmlformats.org/officeDocument/2006/relationships/audio" Target="../media/audio1.wav"/><Relationship Id="rId7" Type="http://schemas.openxmlformats.org/officeDocument/2006/relationships/image" Target="../media/image84.png"/><Relationship Id="rId12"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35.xml"/><Relationship Id="rId6" Type="http://schemas.openxmlformats.org/officeDocument/2006/relationships/image" Target="../media/image83.png"/><Relationship Id="rId11" Type="http://schemas.openxmlformats.org/officeDocument/2006/relationships/image" Target="../media/image93.jpeg"/><Relationship Id="rId5" Type="http://schemas.openxmlformats.org/officeDocument/2006/relationships/image" Target="../media/image82.png"/><Relationship Id="rId10" Type="http://schemas.openxmlformats.org/officeDocument/2006/relationships/image" Target="../media/image92.jpeg"/><Relationship Id="rId4" Type="http://schemas.openxmlformats.org/officeDocument/2006/relationships/audio" Target="../media/audio2.wav"/><Relationship Id="rId9" Type="http://schemas.openxmlformats.org/officeDocument/2006/relationships/image" Target="../media/image91.jpeg"/><Relationship Id="rId14" Type="http://schemas.openxmlformats.org/officeDocument/2006/relationships/image" Target="../media/image90.png"/></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audio1.wav"/><Relationship Id="rId7"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audio1.wav"/><Relationship Id="rId7"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35.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89.png"/></Relationships>
</file>

<file path=ppt/slides/_rels/slide3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audio2.wav"/><Relationship Id="rId7"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90.png"/><Relationship Id="rId4" Type="http://schemas.openxmlformats.org/officeDocument/2006/relationships/audio" Target="../media/audio1.wav"/><Relationship Id="rId9" Type="http://schemas.openxmlformats.org/officeDocument/2006/relationships/image" Target="../media/image89.png"/></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audio1.wav"/><Relationship Id="rId7"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35.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hoc10.vn/doc-sach/khoa-hoc-5/1/683/56"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8.xml"/><Relationship Id="rId1" Type="http://schemas.openxmlformats.org/officeDocument/2006/relationships/slideLayout" Target="../slideLayouts/slideLayout34.xml"/><Relationship Id="rId6" Type="http://schemas.openxmlformats.org/officeDocument/2006/relationships/image" Target="../media/image80.png"/><Relationship Id="rId5" Type="http://schemas.openxmlformats.org/officeDocument/2006/relationships/image" Target="../media/image81.png"/><Relationship Id="rId4" Type="http://schemas.openxmlformats.org/officeDocument/2006/relationships/image" Target="../media/image95.jpeg"/></Relationships>
</file>

<file path=ppt/slides/_rels/slide4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6.jpg"/><Relationship Id="rId7"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6.jpg"/><Relationship Id="rId7"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11.svg"/><Relationship Id="rId18" Type="http://schemas.openxmlformats.org/officeDocument/2006/relationships/image" Target="../media/image70.png"/><Relationship Id="rId3" Type="http://schemas.openxmlformats.org/officeDocument/2006/relationships/image" Target="../media/image105.jpg"/><Relationship Id="rId21" Type="http://schemas.openxmlformats.org/officeDocument/2006/relationships/image" Target="../media/image73.svg"/><Relationship Id="rId7" Type="http://schemas.openxmlformats.org/officeDocument/2006/relationships/image" Target="../media/image109.svg"/><Relationship Id="rId12" Type="http://schemas.openxmlformats.org/officeDocument/2006/relationships/image" Target="../media/image64.png"/><Relationship Id="rId17" Type="http://schemas.openxmlformats.org/officeDocument/2006/relationships/image" Target="../media/image113.svg"/><Relationship Id="rId2" Type="http://schemas.openxmlformats.org/officeDocument/2006/relationships/notesSlide" Target="../notesSlides/notesSlide43.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0.svg"/><Relationship Id="rId5" Type="http://schemas.openxmlformats.org/officeDocument/2006/relationships/image" Target="../media/image107.svg"/><Relationship Id="rId15" Type="http://schemas.openxmlformats.org/officeDocument/2006/relationships/image" Target="../media/image112.svg"/><Relationship Id="rId23" Type="http://schemas.openxmlformats.org/officeDocument/2006/relationships/image" Target="../media/image75.svg"/><Relationship Id="rId10" Type="http://schemas.openxmlformats.org/officeDocument/2006/relationships/image" Target="../media/image62.png"/><Relationship Id="rId19" Type="http://schemas.openxmlformats.org/officeDocument/2006/relationships/image" Target="../media/image71.svg"/><Relationship Id="rId4" Type="http://schemas.openxmlformats.org/officeDocument/2006/relationships/image" Target="../media/image106.png"/><Relationship Id="rId9" Type="http://schemas.openxmlformats.org/officeDocument/2006/relationships/image" Target="../media/image61.svg"/><Relationship Id="rId14" Type="http://schemas.openxmlformats.org/officeDocument/2006/relationships/image" Target="../media/image66.png"/><Relationship Id="rId22"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hoc1biet10" TargetMode="External"/><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114.jpg"/></Relationships>
</file>

<file path=ppt/slides/_rels/slide4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jpg"/><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jpg"/><Relationship Id="rId7"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8.jp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28.svg"/><Relationship Id="rId4" Type="http://schemas.openxmlformats.org/officeDocument/2006/relationships/image" Target="../media/image5.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2.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sp>
        <p:nvSpPr>
          <p:cNvPr id="85" name="Google Shape;85;p1"/>
          <p:cNvSpPr txBox="1"/>
          <p:nvPr/>
        </p:nvSpPr>
        <p:spPr>
          <a:xfrm>
            <a:off x="9048750" y="195308"/>
            <a:ext cx="314325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0" i="0" u="none" strike="noStrike" cap="none">
                <a:solidFill>
                  <a:schemeClr val="lt1"/>
                </a:solidFill>
                <a:latin typeface="+mn-lt"/>
                <a:ea typeface="+mn-ea"/>
                <a:cs typeface="+mn-ea"/>
                <a:sym typeface="+mn-lt"/>
              </a:rPr>
              <a:t>Khoa học 5</a:t>
            </a:r>
            <a:endParaRPr>
              <a:latin typeface="+mn-lt"/>
              <a:ea typeface="+mn-ea"/>
              <a:cs typeface="+mn-ea"/>
              <a:sym typeface="+mn-lt"/>
            </a:endParaRPr>
          </a:p>
        </p:txBody>
      </p:sp>
      <p:sp>
        <p:nvSpPr>
          <p:cNvPr id="86" name="Google Shape;86;p1"/>
          <p:cNvSpPr txBox="1"/>
          <p:nvPr/>
        </p:nvSpPr>
        <p:spPr>
          <a:xfrm>
            <a:off x="-519871" y="3429000"/>
            <a:ext cx="13235700" cy="14604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dk1"/>
              </a:buClr>
              <a:buSzPts val="4400"/>
              <a:buFont typeface="Calibri"/>
              <a:buNone/>
            </a:pPr>
            <a:r>
              <a:rPr lang="en-US" sz="4800" b="1" i="0" u="none" strike="noStrike" cap="none" dirty="0" err="1">
                <a:solidFill>
                  <a:srgbClr val="FF0000"/>
                </a:solidFill>
                <a:latin typeface="+mn-lt"/>
                <a:ea typeface="+mn-ea"/>
                <a:cs typeface="+mn-ea"/>
                <a:sym typeface="+mn-lt"/>
              </a:rPr>
              <a:t>Bài</a:t>
            </a:r>
            <a:r>
              <a:rPr lang="en-US" sz="4800" b="1" i="0" u="none" strike="noStrike" cap="none" dirty="0">
                <a:solidFill>
                  <a:srgbClr val="FF0000"/>
                </a:solidFill>
                <a:latin typeface="+mn-lt"/>
                <a:ea typeface="+mn-ea"/>
                <a:cs typeface="+mn-ea"/>
                <a:sym typeface="+mn-lt"/>
              </a:rPr>
              <a:t> 12: Vi </a:t>
            </a:r>
            <a:r>
              <a:rPr lang="en-US" sz="4800" b="1" i="0" u="none" strike="noStrike" cap="none" dirty="0" err="1">
                <a:solidFill>
                  <a:srgbClr val="FF0000"/>
                </a:solidFill>
                <a:latin typeface="+mn-lt"/>
                <a:ea typeface="+mn-ea"/>
                <a:cs typeface="+mn-ea"/>
                <a:sym typeface="+mn-lt"/>
              </a:rPr>
              <a:t>khuẩn</a:t>
            </a:r>
            <a:r>
              <a:rPr lang="en-US" sz="4800" b="1" i="0" u="none" strike="noStrike" cap="none" dirty="0">
                <a:solidFill>
                  <a:srgbClr val="FF0000"/>
                </a:solidFill>
                <a:latin typeface="+mn-lt"/>
                <a:ea typeface="+mn-ea"/>
                <a:cs typeface="+mn-ea"/>
                <a:sym typeface="+mn-lt"/>
              </a:rPr>
              <a:t> </a:t>
            </a:r>
            <a:r>
              <a:rPr lang="en-US" sz="4800" b="1" i="0" u="none" strike="noStrike" cap="none" dirty="0" err="1">
                <a:solidFill>
                  <a:srgbClr val="FF0000"/>
                </a:solidFill>
                <a:latin typeface="+mn-lt"/>
                <a:ea typeface="+mn-ea"/>
                <a:cs typeface="+mn-ea"/>
                <a:sym typeface="+mn-lt"/>
              </a:rPr>
              <a:t>và</a:t>
            </a:r>
            <a:r>
              <a:rPr lang="en-US" sz="4800" b="1" i="0" u="none" strike="noStrike" cap="none" dirty="0">
                <a:solidFill>
                  <a:srgbClr val="FF0000"/>
                </a:solidFill>
                <a:latin typeface="+mn-lt"/>
                <a:ea typeface="+mn-ea"/>
                <a:cs typeface="+mn-ea"/>
                <a:sym typeface="+mn-lt"/>
              </a:rPr>
              <a:t> </a:t>
            </a:r>
            <a:br>
              <a:rPr lang="en-US" sz="4800" b="1" i="0" u="none" strike="noStrike" cap="none" dirty="0">
                <a:solidFill>
                  <a:srgbClr val="FF0000"/>
                </a:solidFill>
                <a:latin typeface="+mn-lt"/>
                <a:ea typeface="+mn-ea"/>
                <a:cs typeface="+mn-ea"/>
                <a:sym typeface="+mn-lt"/>
              </a:rPr>
            </a:br>
            <a:r>
              <a:rPr lang="en-US" sz="4800" b="1" i="0" u="none" strike="noStrike" cap="none" dirty="0">
                <a:solidFill>
                  <a:srgbClr val="FF0000"/>
                </a:solidFill>
                <a:latin typeface="+mn-lt"/>
                <a:ea typeface="+mn-ea"/>
                <a:cs typeface="+mn-ea"/>
                <a:sym typeface="+mn-lt"/>
              </a:rPr>
              <a:t>vi </a:t>
            </a:r>
            <a:r>
              <a:rPr lang="en-US" sz="4800" b="1" i="0" u="none" strike="noStrike" cap="none" dirty="0" err="1">
                <a:solidFill>
                  <a:srgbClr val="FF0000"/>
                </a:solidFill>
                <a:latin typeface="+mn-lt"/>
                <a:ea typeface="+mn-ea"/>
                <a:cs typeface="+mn-ea"/>
                <a:sym typeface="+mn-lt"/>
              </a:rPr>
              <a:t>khuẩn</a:t>
            </a:r>
            <a:r>
              <a:rPr lang="en-US" sz="4800" b="1" i="0" u="none" strike="noStrike" cap="none" dirty="0">
                <a:solidFill>
                  <a:srgbClr val="FF0000"/>
                </a:solidFill>
                <a:latin typeface="+mn-lt"/>
                <a:ea typeface="+mn-ea"/>
                <a:cs typeface="+mn-ea"/>
                <a:sym typeface="+mn-lt"/>
              </a:rPr>
              <a:t> </a:t>
            </a:r>
            <a:r>
              <a:rPr lang="en-US" sz="4800" b="1" i="0" u="none" strike="noStrike" cap="none" dirty="0" err="1">
                <a:solidFill>
                  <a:srgbClr val="FF0000"/>
                </a:solidFill>
                <a:latin typeface="+mn-lt"/>
                <a:ea typeface="+mn-ea"/>
                <a:cs typeface="+mn-ea"/>
                <a:sym typeface="+mn-lt"/>
              </a:rPr>
              <a:t>gây</a:t>
            </a:r>
            <a:r>
              <a:rPr lang="en-US" sz="4800" b="1" i="0" u="none" strike="noStrike" cap="none" dirty="0">
                <a:solidFill>
                  <a:srgbClr val="FF0000"/>
                </a:solidFill>
                <a:latin typeface="+mn-lt"/>
                <a:ea typeface="+mn-ea"/>
                <a:cs typeface="+mn-ea"/>
                <a:sym typeface="+mn-lt"/>
              </a:rPr>
              <a:t> </a:t>
            </a:r>
            <a:r>
              <a:rPr lang="en-US" sz="4800" b="1" i="0" u="none" strike="noStrike" cap="none" dirty="0" err="1">
                <a:solidFill>
                  <a:srgbClr val="FF0000"/>
                </a:solidFill>
                <a:latin typeface="+mn-lt"/>
                <a:ea typeface="+mn-ea"/>
                <a:cs typeface="+mn-ea"/>
                <a:sym typeface="+mn-lt"/>
              </a:rPr>
              <a:t>bệnh</a:t>
            </a:r>
            <a:r>
              <a:rPr lang="en-US" sz="4800" b="1" i="0" u="none" strike="noStrike" cap="none" dirty="0">
                <a:solidFill>
                  <a:srgbClr val="FF0000"/>
                </a:solidFill>
                <a:latin typeface="+mn-lt"/>
                <a:ea typeface="+mn-ea"/>
                <a:cs typeface="+mn-ea"/>
                <a:sym typeface="+mn-lt"/>
              </a:rPr>
              <a:t> </a:t>
            </a:r>
            <a:r>
              <a:rPr lang="en-US" sz="4800" b="1" i="0" u="none" strike="noStrike" cap="none" dirty="0" err="1">
                <a:solidFill>
                  <a:srgbClr val="FF0000"/>
                </a:solidFill>
                <a:latin typeface="+mn-lt"/>
                <a:ea typeface="+mn-ea"/>
                <a:cs typeface="+mn-ea"/>
                <a:sym typeface="+mn-lt"/>
              </a:rPr>
              <a:t>ở</a:t>
            </a:r>
            <a:r>
              <a:rPr lang="en-US" sz="4800" b="1" i="0" u="none" strike="noStrike" cap="none" dirty="0">
                <a:solidFill>
                  <a:srgbClr val="FF0000"/>
                </a:solidFill>
                <a:latin typeface="+mn-lt"/>
                <a:ea typeface="+mn-ea"/>
                <a:cs typeface="+mn-ea"/>
                <a:sym typeface="+mn-lt"/>
              </a:rPr>
              <a:t> </a:t>
            </a:r>
            <a:r>
              <a:rPr lang="en-US" sz="4800" b="1" i="0" u="none" strike="noStrike" cap="none" dirty="0" err="1">
                <a:solidFill>
                  <a:srgbClr val="FF0000"/>
                </a:solidFill>
                <a:latin typeface="+mn-lt"/>
                <a:ea typeface="+mn-ea"/>
                <a:cs typeface="+mn-ea"/>
                <a:sym typeface="+mn-lt"/>
              </a:rPr>
              <a:t>người</a:t>
            </a:r>
            <a:endParaRPr sz="4800" b="1" i="0" u="none" strike="noStrike" cap="none" dirty="0">
              <a:solidFill>
                <a:srgbClr val="FF0000"/>
              </a:solidFill>
              <a:latin typeface="+mn-lt"/>
              <a:ea typeface="+mn-ea"/>
              <a:cs typeface="+mn-ea"/>
              <a:sym typeface="+mn-lt"/>
            </a:endParaRPr>
          </a:p>
        </p:txBody>
      </p:sp>
      <p:sp>
        <p:nvSpPr>
          <p:cNvPr id="87" name="Google Shape;87;p1"/>
          <p:cNvSpPr txBox="1"/>
          <p:nvPr/>
        </p:nvSpPr>
        <p:spPr>
          <a:xfrm>
            <a:off x="-519871" y="1524000"/>
            <a:ext cx="13235700" cy="20862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dk1"/>
              </a:buClr>
              <a:buSzPts val="990"/>
              <a:buFont typeface="Arial"/>
              <a:buNone/>
            </a:pPr>
            <a:r>
              <a:rPr lang="en-US" sz="4800" b="1" i="0" u="none" strike="noStrike" cap="none" dirty="0" err="1">
                <a:solidFill>
                  <a:srgbClr val="002060"/>
                </a:solidFill>
                <a:latin typeface="+mn-lt"/>
                <a:ea typeface="+mn-ea"/>
                <a:cs typeface="+mn-ea"/>
                <a:sym typeface="+mn-lt"/>
              </a:rPr>
              <a:t>Chủ</a:t>
            </a:r>
            <a:r>
              <a:rPr lang="en-US" sz="4800" b="1" i="0" u="none" strike="noStrike" cap="none" dirty="0">
                <a:solidFill>
                  <a:srgbClr val="002060"/>
                </a:solidFill>
                <a:latin typeface="+mn-lt"/>
                <a:ea typeface="+mn-ea"/>
                <a:cs typeface="+mn-ea"/>
                <a:sym typeface="+mn-lt"/>
              </a:rPr>
              <a:t> </a:t>
            </a:r>
            <a:r>
              <a:rPr lang="en-US" sz="4800" b="1" i="0" u="none" strike="noStrike" cap="none" err="1">
                <a:solidFill>
                  <a:srgbClr val="002060"/>
                </a:solidFill>
                <a:latin typeface="+mn-lt"/>
                <a:ea typeface="+mn-ea"/>
                <a:cs typeface="+mn-ea"/>
                <a:sym typeface="+mn-lt"/>
              </a:rPr>
              <a:t>đề</a:t>
            </a:r>
            <a:r>
              <a:rPr lang="en-US" sz="4800" b="1" i="0" u="none" strike="noStrike" cap="none">
                <a:solidFill>
                  <a:srgbClr val="002060"/>
                </a:solidFill>
                <a:latin typeface="+mn-lt"/>
                <a:ea typeface="+mn-ea"/>
                <a:cs typeface="+mn-ea"/>
                <a:sym typeface="+mn-lt"/>
              </a:rPr>
              <a:t> </a:t>
            </a:r>
            <a:r>
              <a:rPr lang="en-US" sz="4800" b="1">
                <a:solidFill>
                  <a:srgbClr val="002060"/>
                </a:solidFill>
                <a:latin typeface="+mn-lt"/>
                <a:ea typeface="+mn-ea"/>
                <a:cs typeface="+mn-ea"/>
                <a:sym typeface="+mn-lt"/>
              </a:rPr>
              <a:t>4: </a:t>
            </a:r>
            <a:r>
              <a:rPr lang="en-US" sz="4800" b="1" i="0" u="none" strike="noStrike" cap="none">
                <a:solidFill>
                  <a:srgbClr val="002060"/>
                </a:solidFill>
                <a:latin typeface="+mn-lt"/>
                <a:ea typeface="+mn-ea"/>
                <a:cs typeface="+mn-ea"/>
                <a:sym typeface="+mn-lt"/>
              </a:rPr>
              <a:t>Vi </a:t>
            </a:r>
            <a:r>
              <a:rPr lang="en-US" sz="4800" b="1" i="0" u="none" strike="noStrike" cap="none" dirty="0" err="1">
                <a:solidFill>
                  <a:srgbClr val="002060"/>
                </a:solidFill>
                <a:latin typeface="+mn-lt"/>
                <a:ea typeface="+mn-ea"/>
                <a:cs typeface="+mn-ea"/>
                <a:sym typeface="+mn-lt"/>
              </a:rPr>
              <a:t>khuẩn</a:t>
            </a:r>
            <a:endParaRPr sz="1200" dirty="0">
              <a:latin typeface="+mn-lt"/>
              <a:ea typeface="+mn-ea"/>
              <a:cs typeface="+mn-ea"/>
              <a:sym typeface="+mn-lt"/>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5" name="Rectangle 4">
            <a:extLst>
              <a:ext uri="{FF2B5EF4-FFF2-40B4-BE49-F238E27FC236}">
                <a16:creationId xmlns:a16="http://schemas.microsoft.com/office/drawing/2014/main" id="{522702EC-9835-D8E0-4910-D720CD2C0C06}"/>
              </a:ext>
            </a:extLst>
          </p:cNvPr>
          <p:cNvSpPr/>
          <p:nvPr/>
        </p:nvSpPr>
        <p:spPr>
          <a:xfrm>
            <a:off x="685800" y="1524000"/>
            <a:ext cx="10820400" cy="3556000"/>
          </a:xfrm>
          <a:prstGeom prst="rect">
            <a:avLst/>
          </a:prstGeom>
          <a:solidFill>
            <a:srgbClr val="F79646">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UTM Avo"/>
                <a:cs typeface="+mn-ea"/>
                <a:sym typeface="+mn-lt"/>
              </a:rPr>
              <a:t>02</a:t>
            </a:r>
          </a:p>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UTM Avo"/>
                <a:cs typeface="+mn-ea"/>
                <a:sym typeface="+mn-lt"/>
              </a:rPr>
              <a:t>MỘT SỐ BỆNH Ở NGƯỜI DO </a:t>
            </a:r>
            <a:br>
              <a:rPr kumimoji="0" lang="vi-VN" sz="5400" b="1" i="0" u="none" strike="noStrike" kern="1200" cap="none" spc="0" normalizeH="0" baseline="0" noProof="0" dirty="0">
                <a:ln>
                  <a:noFill/>
                </a:ln>
                <a:solidFill>
                  <a:prstClr val="black"/>
                </a:solidFill>
                <a:effectLst/>
                <a:uLnTx/>
                <a:uFillTx/>
                <a:latin typeface="UTM Avo"/>
                <a:cs typeface="+mn-ea"/>
                <a:sym typeface="+mn-lt"/>
              </a:rPr>
            </a:br>
            <a:r>
              <a:rPr kumimoji="0" lang="vi-VN" sz="5400" b="1" i="0" u="none" strike="noStrike" kern="1200" cap="none" spc="0" normalizeH="0" baseline="0" noProof="0" dirty="0">
                <a:ln>
                  <a:noFill/>
                </a:ln>
                <a:solidFill>
                  <a:prstClr val="black"/>
                </a:solidFill>
                <a:effectLst/>
                <a:uLnTx/>
                <a:uFillTx/>
                <a:latin typeface="UTM Avo"/>
                <a:cs typeface="+mn-ea"/>
                <a:sym typeface="+mn-lt"/>
              </a:rPr>
              <a:t>VI KHUẨN GÂY RA</a:t>
            </a:r>
            <a:endParaRPr kumimoji="0" lang="en-US" sz="5400" b="1" i="0" u="none" strike="noStrike" kern="1200" cap="none" spc="0" normalizeH="0" baseline="0" noProof="0" dirty="0">
              <a:ln>
                <a:noFill/>
              </a:ln>
              <a:solidFill>
                <a:prstClr val="black"/>
              </a:solidFill>
              <a:effectLst/>
              <a:uLnTx/>
              <a:uFillTx/>
              <a:latin typeface="UTM Avo"/>
              <a:cs typeface="+mn-ea"/>
              <a:sym typeface="+mn-lt"/>
            </a:endParaRPr>
          </a:p>
        </p:txBody>
      </p:sp>
      <p:sp>
        <p:nvSpPr>
          <p:cNvPr id="6" name="Freeform 14">
            <a:extLst>
              <a:ext uri="{FF2B5EF4-FFF2-40B4-BE49-F238E27FC236}">
                <a16:creationId xmlns:a16="http://schemas.microsoft.com/office/drawing/2014/main" id="{6C130755-B117-B96B-CE42-7B35839DC019}"/>
              </a:ext>
            </a:extLst>
          </p:cNvPr>
          <p:cNvSpPr/>
          <p:nvPr/>
        </p:nvSpPr>
        <p:spPr>
          <a:xfrm>
            <a:off x="0" y="4695464"/>
            <a:ext cx="3245093" cy="2162536"/>
          </a:xfrm>
          <a:custGeom>
            <a:avLst/>
            <a:gdLst/>
            <a:ahLst/>
            <a:cxnLst/>
            <a:rect l="l" t="t" r="r" b="b"/>
            <a:pathLst>
              <a:path w="7064853" h="4675648">
                <a:moveTo>
                  <a:pt x="0" y="0"/>
                </a:moveTo>
                <a:lnTo>
                  <a:pt x="7064852" y="0"/>
                </a:lnTo>
                <a:lnTo>
                  <a:pt x="7064852" y="4675648"/>
                </a:lnTo>
                <a:lnTo>
                  <a:pt x="0" y="4675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sp>
        <p:nvSpPr>
          <p:cNvPr id="7" name="Freeform 39">
            <a:extLst>
              <a:ext uri="{FF2B5EF4-FFF2-40B4-BE49-F238E27FC236}">
                <a16:creationId xmlns:a16="http://schemas.microsoft.com/office/drawing/2014/main" id="{E4CABB53-42C7-2E21-854B-1E3B3E1B794C}"/>
              </a:ext>
            </a:extLst>
          </p:cNvPr>
          <p:cNvSpPr/>
          <p:nvPr/>
        </p:nvSpPr>
        <p:spPr>
          <a:xfrm>
            <a:off x="9875391" y="4343400"/>
            <a:ext cx="1892196" cy="2668481"/>
          </a:xfrm>
          <a:custGeom>
            <a:avLst/>
            <a:gdLst/>
            <a:ahLst/>
            <a:cxnLst/>
            <a:rect l="l" t="t" r="r" b="b"/>
            <a:pathLst>
              <a:path w="1441644" h="2033087">
                <a:moveTo>
                  <a:pt x="0" y="0"/>
                </a:moveTo>
                <a:lnTo>
                  <a:pt x="1441644" y="0"/>
                </a:lnTo>
                <a:lnTo>
                  <a:pt x="1441644" y="2033087"/>
                </a:lnTo>
                <a:lnTo>
                  <a:pt x="0" y="20330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spTree>
    <p:extLst>
      <p:ext uri="{BB962C8B-B14F-4D97-AF65-F5344CB8AC3E}">
        <p14:creationId xmlns:p14="http://schemas.microsoft.com/office/powerpoint/2010/main" val="1873604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7" name="Freeform 13">
            <a:extLst>
              <a:ext uri="{FF2B5EF4-FFF2-40B4-BE49-F238E27FC236}">
                <a16:creationId xmlns:a16="http://schemas.microsoft.com/office/drawing/2014/main" id="{597EDE8A-A588-729D-E150-F88CB9DFB688}"/>
              </a:ext>
            </a:extLst>
          </p:cNvPr>
          <p:cNvSpPr/>
          <p:nvPr/>
        </p:nvSpPr>
        <p:spPr>
          <a:xfrm>
            <a:off x="2743200" y="2942834"/>
            <a:ext cx="1327581" cy="1162473"/>
          </a:xfrm>
          <a:custGeom>
            <a:avLst/>
            <a:gdLst/>
            <a:ahLst/>
            <a:cxnLst/>
            <a:rect l="l" t="t" r="r" b="b"/>
            <a:pathLst>
              <a:path w="2441496" h="2097652">
                <a:moveTo>
                  <a:pt x="0" y="0"/>
                </a:moveTo>
                <a:lnTo>
                  <a:pt x="2441496" y="0"/>
                </a:lnTo>
                <a:lnTo>
                  <a:pt x="2441496" y="2097651"/>
                </a:lnTo>
                <a:lnTo>
                  <a:pt x="0" y="2097651"/>
                </a:lnTo>
                <a:lnTo>
                  <a:pt x="0" y="0"/>
                </a:lnTo>
                <a:close/>
              </a:path>
            </a:pathLst>
          </a:custGeom>
          <a:blipFill>
            <a:blip r:embed="rId4"/>
            <a:stretch>
              <a:fillRect/>
            </a:stretch>
          </a:blipFill>
        </p:spPr>
        <p:txBody>
          <a:bodyPr/>
          <a:lstStyle/>
          <a:p>
            <a:pPr defTabSz="609630">
              <a:buClrTx/>
              <a:buFontTx/>
              <a:buNone/>
            </a:pPr>
            <a:endParaRPr lang="en-US" sz="700" kern="1200">
              <a:solidFill>
                <a:schemeClr val="tx1"/>
              </a:solidFill>
              <a:latin typeface="UTM Avo"/>
              <a:cs typeface="+mn-ea"/>
              <a:sym typeface="+mn-lt"/>
            </a:endParaRPr>
          </a:p>
        </p:txBody>
      </p:sp>
      <p:sp>
        <p:nvSpPr>
          <p:cNvPr id="8" name="Round Same Side Corner Rectangle 7">
            <a:extLst>
              <a:ext uri="{FF2B5EF4-FFF2-40B4-BE49-F238E27FC236}">
                <a16:creationId xmlns:a16="http://schemas.microsoft.com/office/drawing/2014/main" id="{D36D0FDC-4132-360C-E2DA-CD18ED96CA79}"/>
              </a:ext>
            </a:extLst>
          </p:cNvPr>
          <p:cNvSpPr/>
          <p:nvPr/>
        </p:nvSpPr>
        <p:spPr>
          <a:xfrm rot="10800000">
            <a:off x="2743200" y="1593368"/>
            <a:ext cx="6705600" cy="838200"/>
          </a:xfrm>
          <a:prstGeom prst="round2SameRect">
            <a:avLst/>
          </a:prstGeom>
          <a:solidFill>
            <a:schemeClr val="accent2">
              <a:lumMod val="60000"/>
              <a:lumOff val="40000"/>
            </a:scheme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chemeClr val="tx1"/>
              </a:solidFill>
              <a:effectLst/>
              <a:uLnTx/>
              <a:uFillTx/>
              <a:latin typeface="UTM Avo"/>
              <a:cs typeface="+mn-ea"/>
              <a:sym typeface="+mn-lt"/>
            </a:endParaRPr>
          </a:p>
        </p:txBody>
      </p:sp>
      <p:sp>
        <p:nvSpPr>
          <p:cNvPr id="9" name="TextBox 8">
            <a:extLst>
              <a:ext uri="{FF2B5EF4-FFF2-40B4-BE49-F238E27FC236}">
                <a16:creationId xmlns:a16="http://schemas.microsoft.com/office/drawing/2014/main" id="{204CF74D-8F11-8837-5951-751D1B69E24A}"/>
              </a:ext>
            </a:extLst>
          </p:cNvPr>
          <p:cNvSpPr txBox="1"/>
          <p:nvPr/>
        </p:nvSpPr>
        <p:spPr>
          <a:xfrm>
            <a:off x="4717257" y="1781634"/>
            <a:ext cx="2757486" cy="461665"/>
          </a:xfrm>
          <a:prstGeom prst="rect">
            <a:avLst/>
          </a:prstGeom>
          <a:noFill/>
        </p:spPr>
        <p:txBody>
          <a:bodyPr wrap="none" rtlCol="0">
            <a:spAutoFit/>
          </a:bodyPr>
          <a:lstStyle/>
          <a:p>
            <a:pPr algn="ctr" defTabSz="609630">
              <a:buClrTx/>
              <a:buFontTx/>
              <a:buNone/>
            </a:pPr>
            <a:r>
              <a:rPr lang="vi-VN" sz="2400" b="1" kern="1200" dirty="0">
                <a:solidFill>
                  <a:schemeClr val="tx1"/>
                </a:solidFill>
                <a:latin typeface="UTM Avo"/>
                <a:cs typeface="+mn-ea"/>
                <a:sym typeface="+mn-lt"/>
              </a:rPr>
              <a:t>BỆNH SÂU RĂNG</a:t>
            </a:r>
            <a:endParaRPr lang="en-US" sz="2400" b="1" kern="1200" dirty="0">
              <a:solidFill>
                <a:schemeClr val="tx1"/>
              </a:solidFill>
              <a:latin typeface="UTM Avo"/>
              <a:cs typeface="+mn-ea"/>
              <a:sym typeface="+mn-lt"/>
            </a:endParaRPr>
          </a:p>
        </p:txBody>
      </p:sp>
      <p:sp>
        <p:nvSpPr>
          <p:cNvPr id="10" name="Rectangle 9">
            <a:extLst>
              <a:ext uri="{FF2B5EF4-FFF2-40B4-BE49-F238E27FC236}">
                <a16:creationId xmlns:a16="http://schemas.microsoft.com/office/drawing/2014/main" id="{527C7D0B-C365-D02F-B98A-B00886F8E081}"/>
              </a:ext>
            </a:extLst>
          </p:cNvPr>
          <p:cNvSpPr/>
          <p:nvPr/>
        </p:nvSpPr>
        <p:spPr>
          <a:xfrm>
            <a:off x="1327582" y="4382905"/>
            <a:ext cx="4158819" cy="1675843"/>
          </a:xfrm>
          <a:prstGeom prst="rect">
            <a:avLst/>
          </a:prstGeom>
        </p:spPr>
        <p:txBody>
          <a:bodyPr wrap="square">
            <a:spAutoFit/>
          </a:bodyPr>
          <a:lstStyle/>
          <a:p>
            <a:pPr algn="just" defTabSz="609630">
              <a:lnSpc>
                <a:spcPct val="150000"/>
              </a:lnSpc>
              <a:buClrTx/>
              <a:buFontTx/>
              <a:buNone/>
            </a:pPr>
            <a:r>
              <a:rPr lang="vi-VN" sz="2400" kern="1200" dirty="0">
                <a:solidFill>
                  <a:schemeClr val="tx1"/>
                </a:solidFill>
                <a:latin typeface="UTM Avo"/>
                <a:cs typeface="+mn-ea"/>
                <a:sym typeface="+mn-lt"/>
              </a:rPr>
              <a:t>Bệnh sâu răng có hại gì đối với răng và sức khỏe người bệnh?</a:t>
            </a:r>
            <a:endParaRPr lang="en-US" sz="2400" kern="1200" dirty="0">
              <a:solidFill>
                <a:schemeClr val="tx1"/>
              </a:solidFill>
              <a:latin typeface="UTM Avo"/>
              <a:cs typeface="+mn-ea"/>
              <a:sym typeface="+mn-lt"/>
            </a:endParaRPr>
          </a:p>
        </p:txBody>
      </p:sp>
      <p:sp>
        <p:nvSpPr>
          <p:cNvPr id="11" name="Freeform 15">
            <a:extLst>
              <a:ext uri="{FF2B5EF4-FFF2-40B4-BE49-F238E27FC236}">
                <a16:creationId xmlns:a16="http://schemas.microsoft.com/office/drawing/2014/main" id="{FC24D9B9-AE0B-9FE6-2185-30EE94668E45}"/>
              </a:ext>
            </a:extLst>
          </p:cNvPr>
          <p:cNvSpPr/>
          <p:nvPr/>
        </p:nvSpPr>
        <p:spPr>
          <a:xfrm>
            <a:off x="6705600" y="2913017"/>
            <a:ext cx="5071489" cy="3725133"/>
          </a:xfrm>
          <a:custGeom>
            <a:avLst/>
            <a:gdLst/>
            <a:ahLst/>
            <a:cxnLst/>
            <a:rect l="l" t="t" r="r" b="b"/>
            <a:pathLst>
              <a:path w="7091757" h="5699194">
                <a:moveTo>
                  <a:pt x="0" y="0"/>
                </a:moveTo>
                <a:lnTo>
                  <a:pt x="7091756" y="0"/>
                </a:lnTo>
                <a:lnTo>
                  <a:pt x="7091756" y="5699194"/>
                </a:lnTo>
                <a:lnTo>
                  <a:pt x="0" y="5699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buFontTx/>
              <a:buNone/>
            </a:pPr>
            <a:endParaRPr lang="en-US" sz="700" kern="1200">
              <a:solidFill>
                <a:schemeClr val="tx1"/>
              </a:solidFill>
              <a:latin typeface="UTM Avo"/>
              <a:cs typeface="+mn-ea"/>
              <a:sym typeface="+mn-lt"/>
            </a:endParaRPr>
          </a:p>
        </p:txBody>
      </p:sp>
    </p:spTree>
    <p:extLst>
      <p:ext uri="{BB962C8B-B14F-4D97-AF65-F5344CB8AC3E}">
        <p14:creationId xmlns:p14="http://schemas.microsoft.com/office/powerpoint/2010/main" val="237002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6" name="Rounded Rectangle 5">
            <a:extLst>
              <a:ext uri="{FF2B5EF4-FFF2-40B4-BE49-F238E27FC236}">
                <a16:creationId xmlns:a16="http://schemas.microsoft.com/office/drawing/2014/main" id="{B5729BF7-C876-46FC-0631-8EF383436464}"/>
              </a:ext>
            </a:extLst>
          </p:cNvPr>
          <p:cNvSpPr/>
          <p:nvPr/>
        </p:nvSpPr>
        <p:spPr>
          <a:xfrm>
            <a:off x="203994" y="1524000"/>
            <a:ext cx="11836400" cy="5191959"/>
          </a:xfrm>
          <a:prstGeom prst="roundRect">
            <a:avLst>
              <a:gd name="adj" fmla="val 3246"/>
            </a:avLst>
          </a:prstGeom>
          <a:solidFill>
            <a:srgbClr val="EEECE1"/>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UTM Avo"/>
              <a:cs typeface="+mn-ea"/>
              <a:sym typeface="+mn-lt"/>
            </a:endParaRPr>
          </a:p>
        </p:txBody>
      </p:sp>
      <p:sp>
        <p:nvSpPr>
          <p:cNvPr id="8" name="Rectangle 7">
            <a:extLst>
              <a:ext uri="{FF2B5EF4-FFF2-40B4-BE49-F238E27FC236}">
                <a16:creationId xmlns:a16="http://schemas.microsoft.com/office/drawing/2014/main" id="{DACB5145-72AE-47BF-D618-3885FF25E52C}"/>
              </a:ext>
            </a:extLst>
          </p:cNvPr>
          <p:cNvSpPr/>
          <p:nvPr/>
        </p:nvSpPr>
        <p:spPr>
          <a:xfrm>
            <a:off x="694266" y="1824543"/>
            <a:ext cx="10803467" cy="4590872"/>
          </a:xfrm>
          <a:prstGeom prst="rect">
            <a:avLst/>
          </a:prstGeom>
        </p:spPr>
        <p:txBody>
          <a:bodyPr wrap="square">
            <a:spAutoFit/>
          </a:bodyPr>
          <a:lstStyle/>
          <a:p>
            <a:pPr algn="just" defTabSz="609630">
              <a:lnSpc>
                <a:spcPct val="150000"/>
              </a:lnSpc>
              <a:buClrTx/>
              <a:buFontTx/>
              <a:buNone/>
            </a:pPr>
            <a:r>
              <a:rPr lang="vi-VN" sz="2200" b="1" kern="1200" dirty="0">
                <a:solidFill>
                  <a:prstClr val="black"/>
                </a:solidFill>
                <a:latin typeface="UTM Avo"/>
                <a:cs typeface="+mn-ea"/>
                <a:sym typeface="+mn-lt"/>
              </a:rPr>
              <a:t>Tác hại của bệnh sâu răng đối với sức khỏe: </a:t>
            </a:r>
          </a:p>
          <a:p>
            <a:pPr marL="304815" indent="-304815" algn="just" defTabSz="609630">
              <a:lnSpc>
                <a:spcPct val="150000"/>
              </a:lnSpc>
              <a:buClrTx/>
              <a:buFont typeface="Arial" panose="020B0604020202020204" pitchFamily="34" charset="0"/>
              <a:buChar char="•"/>
            </a:pPr>
            <a:r>
              <a:rPr lang="vi-VN" sz="2200" kern="1200" dirty="0">
                <a:solidFill>
                  <a:prstClr val="black"/>
                </a:solidFill>
                <a:latin typeface="UTM Avo"/>
                <a:cs typeface="+mn-ea"/>
                <a:sym typeface="+mn-lt"/>
              </a:rPr>
              <a:t>Sâu răng kéo dài không điều trị sẽ có ổ viêm nhiễm xuất hiện, có thể xảy ra các biến chứng nguy hiểm đối với sức khỏe người bệnh như: mô nướu </a:t>
            </a:r>
            <a:br>
              <a:rPr lang="vi-VN" sz="2200" kern="1200" dirty="0">
                <a:solidFill>
                  <a:prstClr val="black"/>
                </a:solidFill>
                <a:latin typeface="UTM Avo"/>
                <a:cs typeface="+mn-ea"/>
                <a:sym typeface="+mn-lt"/>
              </a:rPr>
            </a:br>
            <a:r>
              <a:rPr lang="vi-VN" sz="2200" kern="1200" dirty="0">
                <a:solidFill>
                  <a:prstClr val="black"/>
                </a:solidFill>
                <a:latin typeface="UTM Avo"/>
                <a:cs typeface="+mn-ea"/>
                <a:sym typeface="+mn-lt"/>
              </a:rPr>
              <a:t>xung quanh răng sâu đau, sưng viêm nặng khiến hơi thở có mùi khó chịu; </a:t>
            </a:r>
          </a:p>
          <a:p>
            <a:pPr marL="304815" indent="-304815" algn="just" defTabSz="609630">
              <a:lnSpc>
                <a:spcPct val="150000"/>
              </a:lnSpc>
              <a:buClrTx/>
              <a:buFont typeface="Arial" panose="020B0604020202020204" pitchFamily="34" charset="0"/>
              <a:buChar char="•"/>
            </a:pPr>
            <a:r>
              <a:rPr lang="vi-VN" sz="2200" kern="1200" dirty="0">
                <a:solidFill>
                  <a:prstClr val="black"/>
                </a:solidFill>
                <a:latin typeface="UTM Avo"/>
                <a:cs typeface="+mn-ea"/>
                <a:sym typeface="+mn-lt"/>
              </a:rPr>
              <a:t>Gây viêm nhiễm ở vùng chóp của chân răng; </a:t>
            </a:r>
          </a:p>
          <a:p>
            <a:pPr marL="304815" indent="-304815" algn="just" defTabSz="609630">
              <a:lnSpc>
                <a:spcPct val="150000"/>
              </a:lnSpc>
              <a:buClrTx/>
              <a:buFont typeface="Arial" panose="020B0604020202020204" pitchFamily="34" charset="0"/>
              <a:buChar char="•"/>
            </a:pPr>
            <a:r>
              <a:rPr lang="vi-VN" sz="2200" kern="1200" dirty="0">
                <a:solidFill>
                  <a:prstClr val="black"/>
                </a:solidFill>
                <a:latin typeface="UTM Avo"/>
                <a:cs typeface="+mn-ea"/>
                <a:sym typeface="+mn-lt"/>
              </a:rPr>
              <a:t>Ô nhiễm trùng từ chóp răng lan rộng có khả năng gây viêm xương hàm, tiêu xương, phá hủy xương hàm, khiến xương hàm bị gãy; </a:t>
            </a:r>
          </a:p>
          <a:p>
            <a:pPr marL="304815" indent="-304815" algn="just" defTabSz="609630">
              <a:lnSpc>
                <a:spcPct val="150000"/>
              </a:lnSpc>
              <a:buClrTx/>
              <a:buFont typeface="Arial" panose="020B0604020202020204" pitchFamily="34" charset="0"/>
              <a:buChar char="•"/>
            </a:pPr>
            <a:r>
              <a:rPr lang="vi-VN" sz="2200" kern="1200" dirty="0">
                <a:solidFill>
                  <a:prstClr val="black"/>
                </a:solidFill>
                <a:latin typeface="UTM Avo"/>
                <a:cs typeface="+mn-ea"/>
                <a:sym typeface="+mn-lt"/>
              </a:rPr>
              <a:t>Tổn thương thần kinh, mạch máu, dẫn đến nhiễm trùng máu và </a:t>
            </a:r>
            <a:br>
              <a:rPr lang="vi-VN" sz="2200" kern="1200" dirty="0">
                <a:solidFill>
                  <a:prstClr val="black"/>
                </a:solidFill>
                <a:latin typeface="UTM Avo"/>
                <a:cs typeface="+mn-ea"/>
                <a:sym typeface="+mn-lt"/>
              </a:rPr>
            </a:br>
            <a:r>
              <a:rPr lang="vi-VN" sz="2200" kern="1200" dirty="0">
                <a:solidFill>
                  <a:prstClr val="black"/>
                </a:solidFill>
                <a:latin typeface="UTM Avo"/>
                <a:cs typeface="+mn-ea"/>
                <a:sym typeface="+mn-lt"/>
              </a:rPr>
              <a:t>nghiêm trọng nhất là có thể dẫn tới tử vong. </a:t>
            </a:r>
            <a:endParaRPr lang="en-US" sz="2200" kern="1200" dirty="0">
              <a:solidFill>
                <a:prstClr val="black"/>
              </a:solidFill>
              <a:latin typeface="UTM Avo"/>
              <a:cs typeface="+mn-ea"/>
              <a:sym typeface="+mn-lt"/>
            </a:endParaRPr>
          </a:p>
        </p:txBody>
      </p:sp>
      <p:sp>
        <p:nvSpPr>
          <p:cNvPr id="9" name="Freeform 9">
            <a:extLst>
              <a:ext uri="{FF2B5EF4-FFF2-40B4-BE49-F238E27FC236}">
                <a16:creationId xmlns:a16="http://schemas.microsoft.com/office/drawing/2014/main" id="{EB95C352-0784-C1B2-D3A1-5BF6CEE9FF29}"/>
              </a:ext>
            </a:extLst>
          </p:cNvPr>
          <p:cNvSpPr/>
          <p:nvPr/>
        </p:nvSpPr>
        <p:spPr>
          <a:xfrm rot="-1096762">
            <a:off x="10585551" y="5839501"/>
            <a:ext cx="1656620" cy="1335650"/>
          </a:xfrm>
          <a:custGeom>
            <a:avLst/>
            <a:gdLst/>
            <a:ahLst/>
            <a:cxnLst/>
            <a:rect l="l" t="t" r="r" b="b"/>
            <a:pathLst>
              <a:path w="4725812" h="3810186">
                <a:moveTo>
                  <a:pt x="0" y="0"/>
                </a:moveTo>
                <a:lnTo>
                  <a:pt x="4725812" y="0"/>
                </a:lnTo>
                <a:lnTo>
                  <a:pt x="4725812" y="3810186"/>
                </a:lnTo>
                <a:lnTo>
                  <a:pt x="0" y="38101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buFontTx/>
              <a:buNone/>
            </a:pPr>
            <a:endParaRPr lang="en-US" sz="800" kern="1200">
              <a:solidFill>
                <a:prstClr val="black"/>
              </a:solidFill>
              <a:latin typeface="UTM Avo"/>
              <a:cs typeface="+mn-ea"/>
              <a:sym typeface="+mn-lt"/>
            </a:endParaRPr>
          </a:p>
        </p:txBody>
      </p:sp>
    </p:spTree>
    <p:extLst>
      <p:ext uri="{BB962C8B-B14F-4D97-AF65-F5344CB8AC3E}">
        <p14:creationId xmlns:p14="http://schemas.microsoft.com/office/powerpoint/2010/main" val="402799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2" name="Rounded Rectangle 1">
            <a:extLst>
              <a:ext uri="{FF2B5EF4-FFF2-40B4-BE49-F238E27FC236}">
                <a16:creationId xmlns:a16="http://schemas.microsoft.com/office/drawing/2014/main" id="{A2720E15-52CA-7C71-3811-9A282EE669D4}"/>
              </a:ext>
            </a:extLst>
          </p:cNvPr>
          <p:cNvSpPr/>
          <p:nvPr/>
        </p:nvSpPr>
        <p:spPr>
          <a:xfrm>
            <a:off x="203994" y="1524000"/>
            <a:ext cx="11836400" cy="5191959"/>
          </a:xfrm>
          <a:prstGeom prst="roundRect">
            <a:avLst>
              <a:gd name="adj" fmla="val 3246"/>
            </a:avLst>
          </a:prstGeom>
          <a:solidFill>
            <a:srgbClr val="EEECE1"/>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UTM Avo"/>
              <a:cs typeface="+mn-ea"/>
              <a:sym typeface="+mn-lt"/>
            </a:endParaRPr>
          </a:p>
        </p:txBody>
      </p:sp>
      <p:sp>
        <p:nvSpPr>
          <p:cNvPr id="3" name="Freeform 9">
            <a:extLst>
              <a:ext uri="{FF2B5EF4-FFF2-40B4-BE49-F238E27FC236}">
                <a16:creationId xmlns:a16="http://schemas.microsoft.com/office/drawing/2014/main" id="{1FDEF39E-7188-9FB8-70BB-AE834F942835}"/>
              </a:ext>
            </a:extLst>
          </p:cNvPr>
          <p:cNvSpPr/>
          <p:nvPr/>
        </p:nvSpPr>
        <p:spPr>
          <a:xfrm rot="-1096762">
            <a:off x="10585551" y="5839501"/>
            <a:ext cx="1656620" cy="1335650"/>
          </a:xfrm>
          <a:custGeom>
            <a:avLst/>
            <a:gdLst/>
            <a:ahLst/>
            <a:cxnLst/>
            <a:rect l="l" t="t" r="r" b="b"/>
            <a:pathLst>
              <a:path w="4725812" h="3810186">
                <a:moveTo>
                  <a:pt x="0" y="0"/>
                </a:moveTo>
                <a:lnTo>
                  <a:pt x="4725812" y="0"/>
                </a:lnTo>
                <a:lnTo>
                  <a:pt x="4725812" y="3810186"/>
                </a:lnTo>
                <a:lnTo>
                  <a:pt x="0" y="38101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buFontTx/>
              <a:buNone/>
            </a:pPr>
            <a:endParaRPr lang="en-US" sz="800" kern="1200">
              <a:solidFill>
                <a:prstClr val="black"/>
              </a:solidFill>
              <a:latin typeface="UTM Avo"/>
              <a:cs typeface="+mn-ea"/>
              <a:sym typeface="+mn-lt"/>
            </a:endParaRPr>
          </a:p>
        </p:txBody>
      </p:sp>
      <p:sp>
        <p:nvSpPr>
          <p:cNvPr id="4" name="Rectangle 3">
            <a:extLst>
              <a:ext uri="{FF2B5EF4-FFF2-40B4-BE49-F238E27FC236}">
                <a16:creationId xmlns:a16="http://schemas.microsoft.com/office/drawing/2014/main" id="{72DB0DBF-567F-9588-FEE0-570C8683BDA2}"/>
              </a:ext>
            </a:extLst>
          </p:cNvPr>
          <p:cNvSpPr/>
          <p:nvPr/>
        </p:nvSpPr>
        <p:spPr>
          <a:xfrm>
            <a:off x="694266" y="2174061"/>
            <a:ext cx="10803467" cy="3891835"/>
          </a:xfrm>
          <a:prstGeom prst="rect">
            <a:avLst/>
          </a:prstGeom>
        </p:spPr>
        <p:txBody>
          <a:bodyPr wrap="square">
            <a:spAutoFit/>
          </a:bodyPr>
          <a:lstStyle/>
          <a:p>
            <a:pPr lvl="0" algn="just">
              <a:lnSpc>
                <a:spcPct val="150000"/>
              </a:lnSpc>
            </a:pPr>
            <a:r>
              <a:rPr lang="vi-VN" sz="2400" b="1" dirty="0">
                <a:solidFill>
                  <a:prstClr val="black"/>
                </a:solidFill>
                <a:latin typeface="UTM Avo" panose="02040603050506020204" pitchFamily="18"/>
                <a:cs typeface="+mn-ea"/>
                <a:sym typeface="+mn-lt"/>
              </a:rPr>
              <a:t>Tác hại của bệnh sâu răng đối với răng: </a:t>
            </a:r>
          </a:p>
          <a:p>
            <a:pPr marL="304815" indent="-304815" algn="just">
              <a:lnSpc>
                <a:spcPct val="150000"/>
              </a:lnSpc>
              <a:buFont typeface="Arial" panose="020B0604020202020204" pitchFamily="34" charset="0"/>
              <a:buChar char="•"/>
            </a:pPr>
            <a:r>
              <a:rPr lang="vi-VN" sz="2400" dirty="0">
                <a:solidFill>
                  <a:prstClr val="black"/>
                </a:solidFill>
                <a:latin typeface="UTM Avo" panose="02040603050506020204" pitchFamily="18"/>
                <a:cs typeface="+mn-ea"/>
                <a:sym typeface="+mn-lt"/>
              </a:rPr>
              <a:t>Làm răng suy yếu với các biểu hiện như đau nhẹ hoặc buốt cả răng khi ăn hoặc uống đồ ngọt, nóng hay lạnh. </a:t>
            </a:r>
          </a:p>
          <a:p>
            <a:pPr marL="304815" indent="-304815" algn="just">
              <a:lnSpc>
                <a:spcPct val="150000"/>
              </a:lnSpc>
              <a:buFont typeface="Arial" panose="020B0604020202020204" pitchFamily="34" charset="0"/>
              <a:buChar char="•"/>
            </a:pPr>
            <a:r>
              <a:rPr lang="vi-VN" sz="2400" dirty="0">
                <a:solidFill>
                  <a:prstClr val="black"/>
                </a:solidFill>
                <a:latin typeface="UTM Avo" panose="02040603050506020204" pitchFamily="18"/>
                <a:cs typeface="+mn-ea"/>
                <a:sym typeface="+mn-lt"/>
              </a:rPr>
              <a:t>Tạo ra lỗ sâu có thể thấy được hoặc những hố lõm trong răng. </a:t>
            </a:r>
            <a:br>
              <a:rPr lang="vi-VN" sz="2400" dirty="0">
                <a:solidFill>
                  <a:prstClr val="black"/>
                </a:solidFill>
                <a:latin typeface="UTM Avo" panose="02040603050506020204" pitchFamily="18"/>
                <a:cs typeface="+mn-ea"/>
                <a:sym typeface="+mn-lt"/>
              </a:rPr>
            </a:br>
            <a:r>
              <a:rPr lang="vi-VN" sz="2400" dirty="0">
                <a:solidFill>
                  <a:prstClr val="black"/>
                </a:solidFill>
                <a:latin typeface="UTM Avo" panose="02040603050506020204" pitchFamily="18"/>
                <a:cs typeface="+mn-ea"/>
                <a:sym typeface="+mn-lt"/>
              </a:rPr>
              <a:t>Bề mặt của răng (cả trong lẫn ngoài) ngả màu nâu, đen hoặc trắng gây mất thẩm mĩ;... </a:t>
            </a:r>
          </a:p>
          <a:p>
            <a:pPr marL="304815" indent="-304815" algn="just">
              <a:lnSpc>
                <a:spcPct val="150000"/>
              </a:lnSpc>
              <a:buFont typeface="Arial" panose="020B0604020202020204" pitchFamily="34" charset="0"/>
              <a:buChar char="•"/>
            </a:pPr>
            <a:r>
              <a:rPr lang="vi-VN" sz="2400" dirty="0">
                <a:solidFill>
                  <a:prstClr val="black"/>
                </a:solidFill>
                <a:latin typeface="UTM Avo" panose="02040603050506020204" pitchFamily="18"/>
                <a:cs typeface="+mn-ea"/>
                <a:sym typeface="+mn-lt"/>
              </a:rPr>
              <a:t>Bệnh nặng có thể làm răng lung lay dẫn đến rụng răng.</a:t>
            </a:r>
            <a:endParaRPr lang="en-US" sz="2400" dirty="0">
              <a:solidFill>
                <a:prstClr val="black"/>
              </a:solidFill>
              <a:latin typeface="UTM Avo" panose="02040603050506020204" pitchFamily="18"/>
              <a:cs typeface="+mn-ea"/>
              <a:sym typeface="+mn-lt"/>
            </a:endParaRPr>
          </a:p>
        </p:txBody>
      </p:sp>
    </p:spTree>
    <p:extLst>
      <p:ext uri="{BB962C8B-B14F-4D97-AF65-F5344CB8AC3E}">
        <p14:creationId xmlns:p14="http://schemas.microsoft.com/office/powerpoint/2010/main" val="606717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8" name="Rectangle 7">
            <a:extLst>
              <a:ext uri="{FF2B5EF4-FFF2-40B4-BE49-F238E27FC236}">
                <a16:creationId xmlns:a16="http://schemas.microsoft.com/office/drawing/2014/main" id="{E3E78D16-C1F1-0471-BB4F-54C51A793A1D}"/>
              </a:ext>
            </a:extLst>
          </p:cNvPr>
          <p:cNvSpPr/>
          <p:nvPr/>
        </p:nvSpPr>
        <p:spPr>
          <a:xfrm>
            <a:off x="794" y="1544808"/>
            <a:ext cx="6704806" cy="5313192"/>
          </a:xfrm>
          <a:prstGeom prst="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UTM Avo"/>
              <a:cs typeface="+mn-ea"/>
              <a:sym typeface="+mn-lt"/>
            </a:endParaRPr>
          </a:p>
        </p:txBody>
      </p:sp>
      <p:sp>
        <p:nvSpPr>
          <p:cNvPr id="9" name="Freeform 93">
            <a:extLst>
              <a:ext uri="{FF2B5EF4-FFF2-40B4-BE49-F238E27FC236}">
                <a16:creationId xmlns:a16="http://schemas.microsoft.com/office/drawing/2014/main" id="{980E2BFE-9F08-9C90-0A32-686EDD8B6CF9}"/>
              </a:ext>
            </a:extLst>
          </p:cNvPr>
          <p:cNvSpPr/>
          <p:nvPr/>
        </p:nvSpPr>
        <p:spPr>
          <a:xfrm>
            <a:off x="610394" y="5639694"/>
            <a:ext cx="982978" cy="1047747"/>
          </a:xfrm>
          <a:custGeom>
            <a:avLst/>
            <a:gdLst/>
            <a:ahLst/>
            <a:cxnLst/>
            <a:rect l="l" t="t" r="r" b="b"/>
            <a:pathLst>
              <a:path w="625533" h="666750">
                <a:moveTo>
                  <a:pt x="0" y="0"/>
                </a:moveTo>
                <a:lnTo>
                  <a:pt x="625533" y="0"/>
                </a:lnTo>
                <a:lnTo>
                  <a:pt x="625533" y="666750"/>
                </a:lnTo>
                <a:lnTo>
                  <a:pt x="0" y="666750"/>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buClrTx/>
              <a:buFontTx/>
              <a:buNone/>
            </a:pPr>
            <a:endParaRPr lang="en-US" sz="700" kern="1200">
              <a:solidFill>
                <a:prstClr val="black"/>
              </a:solidFill>
              <a:latin typeface="UTM Avo"/>
              <a:cs typeface="+mn-ea"/>
              <a:sym typeface="+mn-lt"/>
            </a:endParaRPr>
          </a:p>
        </p:txBody>
      </p:sp>
      <p:sp>
        <p:nvSpPr>
          <p:cNvPr id="10" name="Freeform 109">
            <a:extLst>
              <a:ext uri="{FF2B5EF4-FFF2-40B4-BE49-F238E27FC236}">
                <a16:creationId xmlns:a16="http://schemas.microsoft.com/office/drawing/2014/main" id="{4672E8AA-41C2-2FFC-942D-85E2D21EA81B}"/>
              </a:ext>
            </a:extLst>
          </p:cNvPr>
          <p:cNvSpPr/>
          <p:nvPr/>
        </p:nvSpPr>
        <p:spPr>
          <a:xfrm>
            <a:off x="5359400" y="1737970"/>
            <a:ext cx="965200" cy="896759"/>
          </a:xfrm>
          <a:custGeom>
            <a:avLst/>
            <a:gdLst/>
            <a:ahLst/>
            <a:cxnLst/>
            <a:rect l="l" t="t" r="r" b="b"/>
            <a:pathLst>
              <a:path w="717637" h="666750">
                <a:moveTo>
                  <a:pt x="0" y="0"/>
                </a:moveTo>
                <a:lnTo>
                  <a:pt x="717637" y="0"/>
                </a:lnTo>
                <a:lnTo>
                  <a:pt x="717637" y="666750"/>
                </a:lnTo>
                <a:lnTo>
                  <a:pt x="0" y="666750"/>
                </a:lnTo>
                <a:lnTo>
                  <a:pt x="0" y="0"/>
                </a:lnTo>
                <a:close/>
              </a:path>
            </a:pathLst>
          </a:custGeom>
          <a:blipFill>
            <a:blip r:embed="rId6">
              <a:alphaModFix amt="80000"/>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buClrTx/>
              <a:buFontTx/>
              <a:buNone/>
            </a:pPr>
            <a:endParaRPr lang="en-US" sz="700" kern="1200">
              <a:solidFill>
                <a:prstClr val="black"/>
              </a:solidFill>
              <a:latin typeface="UTM Avo"/>
              <a:cs typeface="+mn-ea"/>
              <a:sym typeface="+mn-lt"/>
            </a:endParaRPr>
          </a:p>
        </p:txBody>
      </p:sp>
      <p:sp>
        <p:nvSpPr>
          <p:cNvPr id="11" name="Rectangle 10">
            <a:extLst>
              <a:ext uri="{FF2B5EF4-FFF2-40B4-BE49-F238E27FC236}">
                <a16:creationId xmlns:a16="http://schemas.microsoft.com/office/drawing/2014/main" id="{3FB2EF7B-50AD-5F67-2734-2970440B4628}"/>
              </a:ext>
            </a:extLst>
          </p:cNvPr>
          <p:cNvSpPr/>
          <p:nvPr/>
        </p:nvSpPr>
        <p:spPr>
          <a:xfrm>
            <a:off x="610394" y="3288984"/>
            <a:ext cx="5104606" cy="2229841"/>
          </a:xfrm>
          <a:prstGeom prst="rect">
            <a:avLst/>
          </a:prstGeom>
        </p:spPr>
        <p:txBody>
          <a:bodyPr wrap="square">
            <a:spAutoFit/>
          </a:bodyPr>
          <a:lstStyle/>
          <a:p>
            <a:pPr algn="just" defTabSz="609630">
              <a:lnSpc>
                <a:spcPct val="150000"/>
              </a:lnSpc>
              <a:buClrTx/>
              <a:buFontTx/>
              <a:buNone/>
            </a:pPr>
            <a:r>
              <a:rPr lang="vi-VN" sz="2400" kern="1200" dirty="0">
                <a:solidFill>
                  <a:prstClr val="black"/>
                </a:solidFill>
                <a:latin typeface="UTM Avo"/>
                <a:cs typeface="+mn-ea"/>
                <a:sym typeface="+mn-lt"/>
              </a:rPr>
              <a:t>Đ</a:t>
            </a:r>
            <a:r>
              <a:rPr lang="nl-NL" sz="2400" kern="1200" dirty="0">
                <a:solidFill>
                  <a:prstClr val="black"/>
                </a:solidFill>
                <a:latin typeface="UTM Avo"/>
                <a:cs typeface="+mn-ea"/>
                <a:sym typeface="+mn-lt"/>
              </a:rPr>
              <a:t>ọc mục </a:t>
            </a:r>
            <a:r>
              <a:rPr lang="nl-NL" sz="2400" b="1" i="1" kern="1200" dirty="0">
                <a:solidFill>
                  <a:prstClr val="black"/>
                </a:solidFill>
                <a:latin typeface="UTM Avo"/>
                <a:cs typeface="+mn-ea"/>
                <a:sym typeface="+mn-lt"/>
              </a:rPr>
              <a:t>Con ong </a:t>
            </a:r>
            <a:r>
              <a:rPr lang="nl-NL" sz="2400" kern="1200" dirty="0">
                <a:solidFill>
                  <a:prstClr val="black"/>
                </a:solidFill>
                <a:latin typeface="UTM Avo"/>
                <a:cs typeface="+mn-ea"/>
                <a:sym typeface="+mn-lt"/>
              </a:rPr>
              <a:t>SGK trang 57. </a:t>
            </a:r>
            <a:endParaRPr lang="en-US" sz="2400" kern="1200" dirty="0">
              <a:solidFill>
                <a:prstClr val="black"/>
              </a:solidFill>
              <a:latin typeface="UTM Avo"/>
              <a:cs typeface="+mn-ea"/>
              <a:sym typeface="+mn-lt"/>
            </a:endParaRPr>
          </a:p>
          <a:p>
            <a:pPr algn="just" defTabSz="609630">
              <a:lnSpc>
                <a:spcPct val="150000"/>
              </a:lnSpc>
              <a:buClrTx/>
              <a:buFontTx/>
              <a:buNone/>
            </a:pPr>
            <a:r>
              <a:rPr lang="nl-NL" sz="2400" i="1" kern="1200" dirty="0">
                <a:solidFill>
                  <a:prstClr val="black"/>
                </a:solidFill>
                <a:latin typeface="UTM Avo"/>
                <a:cs typeface="+mn-ea"/>
                <a:sym typeface="+mn-lt"/>
              </a:rPr>
              <a:t>Dựa vào hình 4 và 5, </a:t>
            </a:r>
            <a:r>
              <a:rPr lang="nl-NL" sz="2400" i="1" kern="1200" dirty="0" err="1">
                <a:solidFill>
                  <a:prstClr val="black"/>
                </a:solidFill>
                <a:latin typeface="UTM Avo"/>
                <a:cs typeface="+mn-ea"/>
                <a:sym typeface="+mn-lt"/>
              </a:rPr>
              <a:t>nêu</a:t>
            </a:r>
            <a:r>
              <a:rPr lang="nl-NL" sz="2400" i="1" kern="1200" dirty="0">
                <a:solidFill>
                  <a:prstClr val="black"/>
                </a:solidFill>
                <a:latin typeface="UTM Avo"/>
                <a:cs typeface="+mn-ea"/>
                <a:sym typeface="+mn-lt"/>
              </a:rPr>
              <a:t> </a:t>
            </a:r>
            <a:br>
              <a:rPr lang="nl-NL" sz="2400" i="1" kern="1200" dirty="0">
                <a:solidFill>
                  <a:prstClr val="black"/>
                </a:solidFill>
                <a:latin typeface="UTM Avo"/>
                <a:cs typeface="+mn-ea"/>
                <a:sym typeface="+mn-lt"/>
              </a:rPr>
            </a:br>
            <a:r>
              <a:rPr lang="nl-NL" sz="2400" i="1" kern="1200" dirty="0" err="1">
                <a:solidFill>
                  <a:prstClr val="black"/>
                </a:solidFill>
                <a:latin typeface="UTM Avo"/>
                <a:cs typeface="+mn-ea"/>
                <a:sym typeface="+mn-lt"/>
              </a:rPr>
              <a:t>nguyên</a:t>
            </a:r>
            <a:r>
              <a:rPr lang="nl-NL" sz="2400" i="1" kern="1200" dirty="0">
                <a:solidFill>
                  <a:prstClr val="black"/>
                </a:solidFill>
                <a:latin typeface="UTM Avo"/>
                <a:cs typeface="+mn-ea"/>
                <a:sym typeface="+mn-lt"/>
              </a:rPr>
              <a:t> nhân và cách phòng tránh bệnh sâu răng.</a:t>
            </a:r>
            <a:endParaRPr lang="en-US" sz="2400" kern="1200" dirty="0">
              <a:solidFill>
                <a:prstClr val="black"/>
              </a:solidFill>
              <a:latin typeface="UTM Avo"/>
              <a:cs typeface="+mn-ea"/>
              <a:sym typeface="+mn-lt"/>
            </a:endParaRPr>
          </a:p>
        </p:txBody>
      </p:sp>
      <p:sp>
        <p:nvSpPr>
          <p:cNvPr id="12" name="Freeform 18">
            <a:extLst>
              <a:ext uri="{FF2B5EF4-FFF2-40B4-BE49-F238E27FC236}">
                <a16:creationId xmlns:a16="http://schemas.microsoft.com/office/drawing/2014/main" id="{03C18934-0378-40AF-6096-B0F1471824C0}"/>
              </a:ext>
            </a:extLst>
          </p:cNvPr>
          <p:cNvSpPr/>
          <p:nvPr/>
        </p:nvSpPr>
        <p:spPr>
          <a:xfrm rot="20388140">
            <a:off x="2463134" y="1885040"/>
            <a:ext cx="1399126" cy="1343744"/>
          </a:xfrm>
          <a:custGeom>
            <a:avLst/>
            <a:gdLst/>
            <a:ahLst/>
            <a:cxnLst/>
            <a:rect l="l" t="t" r="r" b="b"/>
            <a:pathLst>
              <a:path w="2098689" h="2015616">
                <a:moveTo>
                  <a:pt x="0" y="0"/>
                </a:moveTo>
                <a:lnTo>
                  <a:pt x="2098689" y="0"/>
                </a:lnTo>
                <a:lnTo>
                  <a:pt x="2098689" y="2015616"/>
                </a:lnTo>
                <a:lnTo>
                  <a:pt x="0" y="2015616"/>
                </a:lnTo>
                <a:lnTo>
                  <a:pt x="0" y="0"/>
                </a:lnTo>
                <a:close/>
              </a:path>
            </a:pathLst>
          </a:custGeom>
          <a:blipFill>
            <a:blip r:embed="rId8"/>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pic>
        <p:nvPicPr>
          <p:cNvPr id="13" name="Picture 12">
            <a:extLst>
              <a:ext uri="{FF2B5EF4-FFF2-40B4-BE49-F238E27FC236}">
                <a16:creationId xmlns:a16="http://schemas.microsoft.com/office/drawing/2014/main" id="{8E0CADE8-357A-3ABF-B51C-C88012BED0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5322" y="1554748"/>
            <a:ext cx="4283339" cy="5313191"/>
          </a:xfrm>
          <a:prstGeom prst="rect">
            <a:avLst/>
          </a:prstGeom>
        </p:spPr>
      </p:pic>
    </p:spTree>
    <p:extLst>
      <p:ext uri="{BB962C8B-B14F-4D97-AF65-F5344CB8AC3E}">
        <p14:creationId xmlns:p14="http://schemas.microsoft.com/office/powerpoint/2010/main" val="3499056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pic>
        <p:nvPicPr>
          <p:cNvPr id="11" name="Picture 10">
            <a:extLst>
              <a:ext uri="{FF2B5EF4-FFF2-40B4-BE49-F238E27FC236}">
                <a16:creationId xmlns:a16="http://schemas.microsoft.com/office/drawing/2014/main" id="{C8CAF4A6-0248-79B5-19AA-EF08212F13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601" b="49529"/>
          <a:stretch/>
        </p:blipFill>
        <p:spPr>
          <a:xfrm>
            <a:off x="2892129" y="2697064"/>
            <a:ext cx="6407741" cy="3327996"/>
          </a:xfrm>
          <a:prstGeom prst="rect">
            <a:avLst/>
          </a:prstGeom>
        </p:spPr>
      </p:pic>
      <p:sp>
        <p:nvSpPr>
          <p:cNvPr id="12" name="Rectangle 11">
            <a:extLst>
              <a:ext uri="{FF2B5EF4-FFF2-40B4-BE49-F238E27FC236}">
                <a16:creationId xmlns:a16="http://schemas.microsoft.com/office/drawing/2014/main" id="{58C9690B-7494-FDFB-2C73-E71363732ACB}"/>
              </a:ext>
            </a:extLst>
          </p:cNvPr>
          <p:cNvSpPr/>
          <p:nvPr/>
        </p:nvSpPr>
        <p:spPr>
          <a:xfrm>
            <a:off x="304800" y="1485709"/>
            <a:ext cx="4097867" cy="1121846"/>
          </a:xfrm>
          <a:prstGeom prst="rect">
            <a:avLst/>
          </a:prstGeom>
        </p:spPr>
        <p:txBody>
          <a:bodyPr wrap="square">
            <a:spAutoFit/>
          </a:bodyPr>
          <a:lstStyle/>
          <a:p>
            <a:pPr algn="just" defTabSz="609630">
              <a:lnSpc>
                <a:spcPct val="150000"/>
              </a:lnSpc>
              <a:buClrTx/>
              <a:buFontTx/>
              <a:buNone/>
            </a:pPr>
            <a:r>
              <a:rPr lang="vi-VN" sz="2400" kern="1200" dirty="0">
                <a:solidFill>
                  <a:prstClr val="black"/>
                </a:solidFill>
                <a:latin typeface="UTM Avo"/>
                <a:cs typeface="+mn-ea"/>
                <a:sym typeface="+mn-lt"/>
              </a:rPr>
              <a:t>Ăn quá nhiều đồ ngọt, uống nhiều nước ngọt.</a:t>
            </a:r>
          </a:p>
        </p:txBody>
      </p:sp>
      <p:sp>
        <p:nvSpPr>
          <p:cNvPr id="13" name="Rectangle 12">
            <a:extLst>
              <a:ext uri="{FF2B5EF4-FFF2-40B4-BE49-F238E27FC236}">
                <a16:creationId xmlns:a16="http://schemas.microsoft.com/office/drawing/2014/main" id="{1359CD6A-8580-815F-E01C-F6EC81D4D2ED}"/>
              </a:ext>
            </a:extLst>
          </p:cNvPr>
          <p:cNvSpPr/>
          <p:nvPr/>
        </p:nvSpPr>
        <p:spPr>
          <a:xfrm>
            <a:off x="975192" y="6204079"/>
            <a:ext cx="4486489" cy="567848"/>
          </a:xfrm>
          <a:prstGeom prst="rect">
            <a:avLst/>
          </a:prstGeom>
        </p:spPr>
        <p:txBody>
          <a:bodyPr wrap="square">
            <a:spAutoFit/>
          </a:bodyPr>
          <a:lstStyle/>
          <a:p>
            <a:pPr algn="just" defTabSz="609630">
              <a:lnSpc>
                <a:spcPct val="150000"/>
              </a:lnSpc>
              <a:buClrTx/>
              <a:buFontTx/>
              <a:buNone/>
            </a:pPr>
            <a:r>
              <a:rPr lang="vi-VN" sz="2400" kern="1200" dirty="0">
                <a:solidFill>
                  <a:prstClr val="black"/>
                </a:solidFill>
                <a:latin typeface="UTM Avo"/>
                <a:cs typeface="+mn-ea"/>
                <a:sym typeface="+mn-lt"/>
              </a:rPr>
              <a:t>Không đánh răng mỗi ngày.</a:t>
            </a:r>
          </a:p>
        </p:txBody>
      </p:sp>
      <p:sp>
        <p:nvSpPr>
          <p:cNvPr id="14" name="Rectangle 13">
            <a:extLst>
              <a:ext uri="{FF2B5EF4-FFF2-40B4-BE49-F238E27FC236}">
                <a16:creationId xmlns:a16="http://schemas.microsoft.com/office/drawing/2014/main" id="{9123B86B-7ED4-958D-28A0-EF164A08E8DD}"/>
              </a:ext>
            </a:extLst>
          </p:cNvPr>
          <p:cNvSpPr/>
          <p:nvPr/>
        </p:nvSpPr>
        <p:spPr>
          <a:xfrm>
            <a:off x="8895416" y="1615832"/>
            <a:ext cx="2272117" cy="567848"/>
          </a:xfrm>
          <a:prstGeom prst="rect">
            <a:avLst/>
          </a:prstGeom>
        </p:spPr>
        <p:txBody>
          <a:bodyPr wrap="square">
            <a:spAutoFit/>
          </a:bodyPr>
          <a:lstStyle/>
          <a:p>
            <a:pPr algn="just" defTabSz="609630">
              <a:lnSpc>
                <a:spcPct val="150000"/>
              </a:lnSpc>
              <a:buClrTx/>
              <a:buFontTx/>
              <a:buNone/>
            </a:pPr>
            <a:r>
              <a:rPr lang="vi-VN" sz="2400" kern="1200" dirty="0">
                <a:solidFill>
                  <a:prstClr val="black"/>
                </a:solidFill>
                <a:latin typeface="UTM Avo"/>
                <a:cs typeface="+mn-ea"/>
                <a:sym typeface="+mn-lt"/>
              </a:rPr>
              <a:t>Do vi khuẩn.</a:t>
            </a:r>
          </a:p>
        </p:txBody>
      </p:sp>
      <p:sp>
        <p:nvSpPr>
          <p:cNvPr id="15" name="Rectangle 14">
            <a:extLst>
              <a:ext uri="{FF2B5EF4-FFF2-40B4-BE49-F238E27FC236}">
                <a16:creationId xmlns:a16="http://schemas.microsoft.com/office/drawing/2014/main" id="{8A21429D-8F55-121B-8804-1DBDBEF7DC2E}"/>
              </a:ext>
            </a:extLst>
          </p:cNvPr>
          <p:cNvSpPr/>
          <p:nvPr/>
        </p:nvSpPr>
        <p:spPr>
          <a:xfrm>
            <a:off x="8137992" y="6204079"/>
            <a:ext cx="4097867" cy="567848"/>
          </a:xfrm>
          <a:prstGeom prst="rect">
            <a:avLst/>
          </a:prstGeom>
        </p:spPr>
        <p:txBody>
          <a:bodyPr wrap="square">
            <a:spAutoFit/>
          </a:bodyPr>
          <a:lstStyle/>
          <a:p>
            <a:pPr algn="just" defTabSz="609630">
              <a:lnSpc>
                <a:spcPct val="150000"/>
              </a:lnSpc>
              <a:buClrTx/>
              <a:buFontTx/>
              <a:buNone/>
            </a:pPr>
            <a:r>
              <a:rPr lang="vi-VN" sz="2400" kern="1200" dirty="0">
                <a:solidFill>
                  <a:prstClr val="black"/>
                </a:solidFill>
                <a:latin typeface="UTM Avo"/>
                <a:cs typeface="+mn-ea"/>
                <a:sym typeface="+mn-lt"/>
              </a:rPr>
              <a:t>Ăn, uống đồ lạnh.</a:t>
            </a:r>
          </a:p>
        </p:txBody>
      </p:sp>
      <p:cxnSp>
        <p:nvCxnSpPr>
          <p:cNvPr id="16" name="Straight Connector 15">
            <a:extLst>
              <a:ext uri="{FF2B5EF4-FFF2-40B4-BE49-F238E27FC236}">
                <a16:creationId xmlns:a16="http://schemas.microsoft.com/office/drawing/2014/main" id="{BCC8F4F1-EFBD-E40F-BCEF-244253B4F470}"/>
              </a:ext>
            </a:extLst>
          </p:cNvPr>
          <p:cNvCxnSpPr>
            <a:cxnSpLocks/>
          </p:cNvCxnSpPr>
          <p:nvPr/>
        </p:nvCxnSpPr>
        <p:spPr>
          <a:xfrm flipH="1" flipV="1">
            <a:off x="2209800" y="2786574"/>
            <a:ext cx="1524001" cy="508299"/>
          </a:xfrm>
          <a:prstGeom prst="line">
            <a:avLst/>
          </a:prstGeom>
          <a:noFill/>
          <a:ln w="38100" cap="flat" cmpd="sng" algn="ctr">
            <a:solidFill>
              <a:srgbClr val="4F81BD">
                <a:shade val="95000"/>
                <a:satMod val="105000"/>
              </a:srgbClr>
            </a:solidFill>
            <a:prstDash val="solid"/>
          </a:ln>
          <a:effectLst/>
        </p:spPr>
      </p:cxnSp>
      <p:cxnSp>
        <p:nvCxnSpPr>
          <p:cNvPr id="17" name="Straight Connector 16">
            <a:extLst>
              <a:ext uri="{FF2B5EF4-FFF2-40B4-BE49-F238E27FC236}">
                <a16:creationId xmlns:a16="http://schemas.microsoft.com/office/drawing/2014/main" id="{9E0CF9F5-B12C-FACB-D189-86A62D6FAD52}"/>
              </a:ext>
            </a:extLst>
          </p:cNvPr>
          <p:cNvCxnSpPr>
            <a:cxnSpLocks/>
          </p:cNvCxnSpPr>
          <p:nvPr/>
        </p:nvCxnSpPr>
        <p:spPr>
          <a:xfrm flipV="1">
            <a:off x="8458200" y="2258800"/>
            <a:ext cx="910930" cy="941600"/>
          </a:xfrm>
          <a:prstGeom prst="line">
            <a:avLst/>
          </a:prstGeom>
          <a:noFill/>
          <a:ln w="38100" cap="flat" cmpd="sng" algn="ctr">
            <a:solidFill>
              <a:srgbClr val="4F81BD">
                <a:shade val="95000"/>
                <a:satMod val="105000"/>
              </a:srgbClr>
            </a:solidFill>
            <a:prstDash val="solid"/>
          </a:ln>
          <a:effectLst/>
        </p:spPr>
      </p:cxnSp>
      <p:cxnSp>
        <p:nvCxnSpPr>
          <p:cNvPr id="18" name="Straight Connector 17">
            <a:extLst>
              <a:ext uri="{FF2B5EF4-FFF2-40B4-BE49-F238E27FC236}">
                <a16:creationId xmlns:a16="http://schemas.microsoft.com/office/drawing/2014/main" id="{184172BD-8C02-4DE8-9FB2-7C0903085F7D}"/>
              </a:ext>
            </a:extLst>
          </p:cNvPr>
          <p:cNvCxnSpPr>
            <a:cxnSpLocks/>
          </p:cNvCxnSpPr>
          <p:nvPr/>
        </p:nvCxnSpPr>
        <p:spPr>
          <a:xfrm flipV="1">
            <a:off x="2930045" y="5526634"/>
            <a:ext cx="803756" cy="757849"/>
          </a:xfrm>
          <a:prstGeom prst="line">
            <a:avLst/>
          </a:prstGeom>
          <a:noFill/>
          <a:ln w="38100" cap="flat" cmpd="sng" algn="ctr">
            <a:solidFill>
              <a:srgbClr val="4F81BD">
                <a:shade val="95000"/>
                <a:satMod val="105000"/>
              </a:srgbClr>
            </a:solidFill>
            <a:prstDash val="solid"/>
          </a:ln>
          <a:effectLst/>
        </p:spPr>
      </p:cxnSp>
      <p:cxnSp>
        <p:nvCxnSpPr>
          <p:cNvPr id="19" name="Straight Connector 18">
            <a:extLst>
              <a:ext uri="{FF2B5EF4-FFF2-40B4-BE49-F238E27FC236}">
                <a16:creationId xmlns:a16="http://schemas.microsoft.com/office/drawing/2014/main" id="{EAE274A7-BA51-ACE3-28E8-2E19C767084A}"/>
              </a:ext>
            </a:extLst>
          </p:cNvPr>
          <p:cNvCxnSpPr/>
          <p:nvPr/>
        </p:nvCxnSpPr>
        <p:spPr>
          <a:xfrm flipH="1" flipV="1">
            <a:off x="8599610" y="5526634"/>
            <a:ext cx="662345" cy="677276"/>
          </a:xfrm>
          <a:prstGeom prst="line">
            <a:avLst/>
          </a:prstGeom>
          <a:noFill/>
          <a:ln w="38100" cap="flat" cmpd="sng" algn="ctr">
            <a:solidFill>
              <a:srgbClr val="4F81BD">
                <a:shade val="95000"/>
                <a:satMod val="105000"/>
              </a:srgbClr>
            </a:solidFill>
            <a:prstDash val="solid"/>
          </a:ln>
          <a:effectLst/>
        </p:spPr>
      </p:cxnSp>
    </p:spTree>
    <p:extLst>
      <p:ext uri="{BB962C8B-B14F-4D97-AF65-F5344CB8AC3E}">
        <p14:creationId xmlns:p14="http://schemas.microsoft.com/office/powerpoint/2010/main" val="3072319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pic>
        <p:nvPicPr>
          <p:cNvPr id="4" name="Picture 3">
            <a:extLst>
              <a:ext uri="{FF2B5EF4-FFF2-40B4-BE49-F238E27FC236}">
                <a16:creationId xmlns:a16="http://schemas.microsoft.com/office/drawing/2014/main" id="{354049B5-441D-1E2E-C130-221D27F075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616" b="3225"/>
          <a:stretch/>
        </p:blipFill>
        <p:spPr>
          <a:xfrm>
            <a:off x="2006401" y="2209800"/>
            <a:ext cx="8179197" cy="4480273"/>
          </a:xfrm>
          <a:prstGeom prst="rect">
            <a:avLst/>
          </a:prstGeom>
        </p:spPr>
      </p:pic>
      <p:sp>
        <p:nvSpPr>
          <p:cNvPr id="5" name="Rectangle 4">
            <a:extLst>
              <a:ext uri="{FF2B5EF4-FFF2-40B4-BE49-F238E27FC236}">
                <a16:creationId xmlns:a16="http://schemas.microsoft.com/office/drawing/2014/main" id="{3629C9F1-745D-2155-135E-BB72617ECBD2}"/>
              </a:ext>
            </a:extLst>
          </p:cNvPr>
          <p:cNvSpPr/>
          <p:nvPr/>
        </p:nvSpPr>
        <p:spPr>
          <a:xfrm>
            <a:off x="736599" y="1483012"/>
            <a:ext cx="10718800" cy="574388"/>
          </a:xfrm>
          <a:prstGeom prst="rect">
            <a:avLst/>
          </a:prstGeom>
        </p:spPr>
        <p:txBody>
          <a:bodyPr wrap="square">
            <a:spAutoFit/>
          </a:bodyPr>
          <a:lstStyle/>
          <a:p>
            <a:pPr algn="ctr" defTabSz="609630">
              <a:lnSpc>
                <a:spcPct val="150000"/>
              </a:lnSpc>
              <a:buClrTx/>
              <a:buFontTx/>
              <a:buNone/>
            </a:pPr>
            <a:r>
              <a:rPr lang="nl-NL" sz="2400" b="1" kern="1200" dirty="0">
                <a:solidFill>
                  <a:prstClr val="black"/>
                </a:solidFill>
                <a:latin typeface="UTM Avo"/>
                <a:cs typeface="+mn-ea"/>
                <a:sym typeface="+mn-lt"/>
              </a:rPr>
              <a:t>Cách phòng tránh bệnh sâu răng:</a:t>
            </a:r>
            <a:endParaRPr lang="en-US" sz="2400" b="1" kern="1200" dirty="0">
              <a:solidFill>
                <a:prstClr val="black"/>
              </a:solidFill>
              <a:latin typeface="UTM Avo"/>
              <a:cs typeface="+mn-ea"/>
              <a:sym typeface="+mn-lt"/>
            </a:endParaRPr>
          </a:p>
        </p:txBody>
      </p:sp>
    </p:spTree>
    <p:extLst>
      <p:ext uri="{BB962C8B-B14F-4D97-AF65-F5344CB8AC3E}">
        <p14:creationId xmlns:p14="http://schemas.microsoft.com/office/powerpoint/2010/main" val="3900085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pic>
        <p:nvPicPr>
          <p:cNvPr id="2" name="Picture 1">
            <a:extLst>
              <a:ext uri="{FF2B5EF4-FFF2-40B4-BE49-F238E27FC236}">
                <a16:creationId xmlns:a16="http://schemas.microsoft.com/office/drawing/2014/main" id="{34EC9385-F570-5A6C-6881-06BF4CA4EE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616" b="3225"/>
          <a:stretch/>
        </p:blipFill>
        <p:spPr>
          <a:xfrm>
            <a:off x="2006401" y="2209800"/>
            <a:ext cx="8179197" cy="4480273"/>
          </a:xfrm>
          <a:prstGeom prst="rect">
            <a:avLst/>
          </a:prstGeom>
        </p:spPr>
      </p:pic>
      <p:sp>
        <p:nvSpPr>
          <p:cNvPr id="3" name="Freeform 13">
            <a:extLst>
              <a:ext uri="{FF2B5EF4-FFF2-40B4-BE49-F238E27FC236}">
                <a16:creationId xmlns:a16="http://schemas.microsoft.com/office/drawing/2014/main" id="{CAB0296E-17F7-B06C-750B-D1C465F0C0E5}"/>
              </a:ext>
            </a:extLst>
          </p:cNvPr>
          <p:cNvSpPr/>
          <p:nvPr/>
        </p:nvSpPr>
        <p:spPr>
          <a:xfrm>
            <a:off x="798922" y="1565422"/>
            <a:ext cx="648878" cy="568178"/>
          </a:xfrm>
          <a:custGeom>
            <a:avLst/>
            <a:gdLst/>
            <a:ahLst/>
            <a:cxnLst/>
            <a:rect l="l" t="t" r="r" b="b"/>
            <a:pathLst>
              <a:path w="2441496" h="2097652">
                <a:moveTo>
                  <a:pt x="0" y="0"/>
                </a:moveTo>
                <a:lnTo>
                  <a:pt x="2441496" y="0"/>
                </a:lnTo>
                <a:lnTo>
                  <a:pt x="2441496" y="2097651"/>
                </a:lnTo>
                <a:lnTo>
                  <a:pt x="0" y="2097651"/>
                </a:lnTo>
                <a:lnTo>
                  <a:pt x="0" y="0"/>
                </a:lnTo>
                <a:close/>
              </a:path>
            </a:pathLst>
          </a:custGeom>
          <a:blipFill>
            <a:blip r:embed="rId5"/>
            <a:stretch>
              <a:fillRect/>
            </a:stretch>
          </a:blipFill>
        </p:spPr>
        <p:txBody>
          <a:bodyPr/>
          <a:lstStyle/>
          <a:p>
            <a:endParaRPr lang="en-US" sz="700">
              <a:latin typeface="+mn-ea"/>
              <a:ea typeface="+mn-ea"/>
              <a:cs typeface="+mn-ea"/>
              <a:sym typeface="+mn-lt"/>
            </a:endParaRPr>
          </a:p>
        </p:txBody>
      </p:sp>
      <p:sp>
        <p:nvSpPr>
          <p:cNvPr id="4" name="Rectangle 3">
            <a:extLst>
              <a:ext uri="{FF2B5EF4-FFF2-40B4-BE49-F238E27FC236}">
                <a16:creationId xmlns:a16="http://schemas.microsoft.com/office/drawing/2014/main" id="{EF50052B-781B-483A-B7A4-E66F236FAA45}"/>
              </a:ext>
            </a:extLst>
          </p:cNvPr>
          <p:cNvSpPr/>
          <p:nvPr/>
        </p:nvSpPr>
        <p:spPr>
          <a:xfrm>
            <a:off x="1600200" y="1524000"/>
            <a:ext cx="10007868" cy="567848"/>
          </a:xfrm>
          <a:prstGeom prst="rect">
            <a:avLst/>
          </a:prstGeom>
        </p:spPr>
        <p:txBody>
          <a:bodyPr wrap="none">
            <a:spAutoFit/>
          </a:bodyPr>
          <a:lstStyle/>
          <a:p>
            <a:pPr algn="just">
              <a:lnSpc>
                <a:spcPct val="150000"/>
              </a:lnSpc>
            </a:pPr>
            <a:r>
              <a:rPr lang="nl-NL" sz="2400" dirty="0">
                <a:latin typeface="+mn-ea"/>
                <a:ea typeface="+mn-ea"/>
                <a:cs typeface="+mn-ea"/>
                <a:sym typeface="+mn-lt"/>
              </a:rPr>
              <a:t>Nêu tác dụng của mỗi cách phòng tránh bệnh sâu răng ở hình 5.</a:t>
            </a:r>
            <a:endParaRPr lang="en-US" sz="2400" dirty="0">
              <a:latin typeface="+mn-ea"/>
              <a:ea typeface="+mn-ea"/>
              <a:cs typeface="+mn-ea"/>
              <a:sym typeface="+mn-lt"/>
            </a:endParaRPr>
          </a:p>
        </p:txBody>
      </p:sp>
    </p:spTree>
    <p:extLst>
      <p:ext uri="{BB962C8B-B14F-4D97-AF65-F5344CB8AC3E}">
        <p14:creationId xmlns:p14="http://schemas.microsoft.com/office/powerpoint/2010/main" val="1656771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pic>
        <p:nvPicPr>
          <p:cNvPr id="7" name="Picture 6">
            <a:extLst>
              <a:ext uri="{FF2B5EF4-FFF2-40B4-BE49-F238E27FC236}">
                <a16:creationId xmlns:a16="http://schemas.microsoft.com/office/drawing/2014/main" id="{ECD3377F-ED1F-2490-11B9-13E9987C7C4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3430" b="72559" l="10626" r="40612">
                        <a14:foregroundMark x1="13282" y1="62650" x2="18325" y2="68094"/>
                        <a14:foregroundMark x1="18325" y1="68094" x2="23593" y2="70708"/>
                        <a14:foregroundMark x1="23593" y1="70708" x2="31697" y2="70635"/>
                        <a14:foregroundMark x1="31697" y1="70635" x2="36155" y2="68022"/>
                        <a14:foregroundMark x1="36155" y1="68022" x2="36335" y2="67477"/>
                        <a14:foregroundMark x1="18235" y1="54410" x2="28501" y2="59129"/>
                        <a14:foregroundMark x1="28501" y1="59129" x2="30347" y2="61416"/>
                        <a14:foregroundMark x1="16029" y1="56479" x2="13192" y2="60581"/>
                        <a14:foregroundMark x1="27015" y1="58004" x2="27870" y2="61815"/>
                        <a14:foregroundMark x1="25709" y1="58221" x2="25529" y2="61742"/>
                        <a14:foregroundMark x1="27015" y1="58621" x2="25214" y2="62359"/>
                        <a14:foregroundMark x1="24764" y1="58512" x2="24584" y2="60907"/>
                        <a14:foregroundMark x1="19271" y1="61125" x2="17470" y2="59891"/>
                        <a14:foregroundMark x1="16614" y1="60581" x2="15759" y2="61125"/>
                        <a14:foregroundMark x1="17560" y1="60436" x2="14723" y2="60290"/>
                        <a14:foregroundMark x1="29671" y1="59056" x2="33769" y2="60726"/>
                        <a14:foregroundMark x1="32148" y1="59129" x2="34984" y2="59201"/>
                        <a14:foregroundMark x1="35299" y1="60073" x2="35389" y2="61525"/>
                        <a14:foregroundMark x1="32733" y1="60835" x2="35570" y2="62178"/>
                        <a14:foregroundMark x1="35840" y1="58512" x2="38991" y2="62577"/>
                        <a14:foregroundMark x1="39532" y1="62868" x2="35750" y2="67623"/>
                        <a14:foregroundMark x1="39622" y1="64247" x2="33048" y2="72051"/>
                        <a14:foregroundMark x1="33048" y1="72051" x2="32418" y2="72051"/>
                        <a14:foregroundMark x1="33588" y1="72051" x2="18955" y2="71906"/>
                        <a14:foregroundMark x1="19181" y1="70672" x2="13868" y2="65336"/>
                        <a14:foregroundMark x1="17064" y1="65771" x2="29221" y2="65554"/>
                        <a14:foregroundMark x1="30167" y1="60835" x2="29401" y2="70127"/>
                        <a14:foregroundMark x1="36875" y1="65699" x2="21072" y2="65699"/>
                        <a14:foregroundMark x1="21072" y1="65699" x2="26294" y2="67804"/>
                        <a14:foregroundMark x1="26294" y1="67804" x2="25034" y2="69292"/>
                        <a14:foregroundMark x1="28095" y1="65626" x2="32148" y2="62759"/>
                        <a14:foregroundMark x1="32148" y1="62759" x2="36020" y2="67623"/>
                        <a14:foregroundMark x1="36020" y1="67623" x2="31607" y2="70744"/>
                        <a14:foregroundMark x1="31607" y1="70744" x2="26159" y2="71180"/>
                        <a14:foregroundMark x1="26159" y1="71180" x2="22377" y2="66933"/>
                        <a14:foregroundMark x1="22377" y1="66933" x2="26655" y2="64102"/>
                        <a14:foregroundMark x1="26655" y1="64102" x2="26745" y2="64102"/>
                        <a14:foregroundMark x1="28456" y1="64102" x2="15894" y2="61887"/>
                        <a14:foregroundMark x1="15894" y1="61887" x2="19271" y2="58040"/>
                        <a14:foregroundMark x1="19271" y1="58040" x2="24809" y2="55535"/>
                        <a14:foregroundMark x1="24809" y1="55535" x2="27015" y2="55681"/>
                        <a14:foregroundMark x1="29986" y1="55463" x2="22557" y2="54918"/>
                        <a14:foregroundMark x1="22557" y1="54918" x2="17290" y2="56007"/>
                        <a14:foregroundMark x1="17290" y1="56007" x2="17064" y2="56370"/>
                        <a14:foregroundMark x1="18865" y1="54846" x2="12112" y2="62976"/>
                        <a14:foregroundMark x1="12112" y1="62976" x2="13868" y2="65880"/>
                        <a14:foregroundMark x1="13462" y1="59383" x2="11481" y2="63412"/>
                        <a14:foregroundMark x1="11481" y1="63412" x2="11751" y2="64102"/>
                        <a14:foregroundMark x1="11301" y1="63412" x2="19181" y2="71906"/>
                        <a14:foregroundMark x1="11481" y1="64102" x2="14003" y2="68131"/>
                        <a14:foregroundMark x1="14003" y1="68131" x2="17740" y2="71506"/>
                        <a14:foregroundMark x1="16524" y1="69909" x2="16704" y2="71289"/>
                        <a14:foregroundMark x1="17650" y1="71760" x2="24854" y2="71688"/>
                        <a14:foregroundMark x1="24854" y1="71688" x2="28186" y2="72523"/>
                        <a14:foregroundMark x1="19451" y1="53866" x2="25304" y2="53648"/>
                        <a14:foregroundMark x1="25304" y1="53648" x2="33093" y2="54083"/>
                        <a14:foregroundMark x1="39262" y1="62577" x2="40612" y2="63557"/>
                        <a14:foregroundMark x1="22783" y1="56697" x2="22107" y2="62976"/>
                        <a14:foregroundMark x1="22287" y1="57750" x2="21252" y2="61815"/>
                        <a14:foregroundMark x1="21612" y1="62868" x2="20576" y2="65880"/>
                        <a14:foregroundMark x1="20216" y1="66098" x2="20486" y2="68857"/>
                        <a14:foregroundMark x1="22377" y1="67913" x2="30752" y2="67477"/>
                        <a14:foregroundMark x1="31697" y1="65481" x2="30617" y2="69619"/>
                        <a14:foregroundMark x1="34354" y1="65481" x2="32283" y2="69982"/>
                        <a14:foregroundMark x1="32283" y1="69982" x2="32238" y2="69982"/>
                        <a14:foregroundMark x1="32913" y1="71688" x2="22873" y2="72377"/>
                        <a14:foregroundMark x1="20216" y1="72450" x2="26249" y2="72414"/>
                        <a14:foregroundMark x1="26249" y1="72414" x2="32373" y2="72559"/>
                        <a14:foregroundMark x1="32373" y1="72559" x2="33273" y2="72450"/>
                        <a14:foregroundMark x1="33273" y1="72450" x2="17154" y2="71506"/>
                        <a14:foregroundMark x1="17154" y1="71434" x2="17560" y2="72123"/>
                        <a14:foregroundMark x1="16884" y1="71361" x2="17470" y2="72450"/>
                        <a14:foregroundMark x1="16884" y1="65118" x2="21072" y2="68385"/>
                        <a14:foregroundMark x1="21072" y1="68385" x2="22963" y2="69220"/>
                        <a14:foregroundMark x1="27330" y1="67840" x2="28726" y2="69546"/>
                        <a14:foregroundMark x1="17154" y1="67550" x2="31517" y2="67477"/>
                        <a14:foregroundMark x1="31517" y1="67477" x2="25799" y2="69728"/>
                        <a14:foregroundMark x1="25799" y1="69728" x2="25619" y2="69691"/>
                        <a14:foregroundMark x1="27870" y1="69619" x2="29986" y2="70054"/>
                        <a14:foregroundMark x1="30752" y1="67768" x2="35074" y2="67695"/>
                        <a14:foregroundMark x1="26565" y1="56298" x2="31382" y2="57459"/>
                        <a14:foregroundMark x1="31878" y1="54701" x2="35705" y2="58294"/>
                        <a14:foregroundMark x1="35705" y1="58294" x2="35750" y2="58294"/>
                        <a14:foregroundMark x1="33498" y1="54918" x2="37371" y2="59964"/>
                        <a14:foregroundMark x1="37281" y1="59201" x2="38991" y2="61887"/>
                        <a14:foregroundMark x1="40297" y1="63485" x2="34624" y2="70526"/>
                        <a14:foregroundMark x1="36335" y1="68457" x2="34039" y2="70817"/>
                        <a14:foregroundMark x1="38136" y1="66461" x2="33859" y2="72051"/>
                        <a14:foregroundMark x1="40702" y1="63485" x2="32913" y2="53938"/>
                        <a14:foregroundMark x1="40387" y1="62976" x2="33769" y2="54628"/>
                        <a14:foregroundMark x1="37010" y1="62976" x2="35299" y2="66715"/>
                        <a14:foregroundMark x1="37371" y1="59129" x2="40117" y2="62359"/>
                        <a14:foregroundMark x1="39937" y1="62432" x2="34489" y2="54519"/>
                        <a14:foregroundMark x1="34489" y1="54519" x2="33003" y2="53466"/>
                        <a14:foregroundMark x1="10896" y1="63194" x2="10626" y2="63557"/>
                      </a14:backgroundRemoval>
                    </a14:imgEffect>
                  </a14:imgLayer>
                </a14:imgProps>
              </a:ext>
              <a:ext uri="{28A0092B-C50C-407E-A947-70E740481C1C}">
                <a14:useLocalDpi xmlns:a14="http://schemas.microsoft.com/office/drawing/2010/main" val="0"/>
              </a:ext>
            </a:extLst>
          </a:blip>
          <a:srcRect l="8612" t="52616" r="58230" b="25631"/>
          <a:stretch/>
        </p:blipFill>
        <p:spPr>
          <a:xfrm>
            <a:off x="406179" y="2024640"/>
            <a:ext cx="2933644" cy="2387355"/>
          </a:xfrm>
          <a:prstGeom prst="rect">
            <a:avLst/>
          </a:prstGeom>
        </p:spPr>
      </p:pic>
      <p:sp>
        <p:nvSpPr>
          <p:cNvPr id="8" name="Rectangle 7">
            <a:extLst>
              <a:ext uri="{FF2B5EF4-FFF2-40B4-BE49-F238E27FC236}">
                <a16:creationId xmlns:a16="http://schemas.microsoft.com/office/drawing/2014/main" id="{2A011FAE-2B04-CE80-871F-AC35758FEB24}"/>
              </a:ext>
            </a:extLst>
          </p:cNvPr>
          <p:cNvSpPr/>
          <p:nvPr/>
        </p:nvSpPr>
        <p:spPr>
          <a:xfrm>
            <a:off x="406179" y="1524000"/>
            <a:ext cx="1828800" cy="558800"/>
          </a:xfrm>
          <a:prstGeom prst="rect">
            <a:avLst/>
          </a:prstGeom>
          <a:noFill/>
          <a:ln>
            <a:noFill/>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tx1"/>
                </a:solidFill>
                <a:effectLst/>
                <a:uLnTx/>
                <a:uFillTx/>
                <a:latin typeface="UTM Avo"/>
                <a:cs typeface="+mn-ea"/>
                <a:sym typeface="+mn-lt"/>
              </a:rPr>
              <a:t>Trả</a:t>
            </a:r>
            <a:r>
              <a:rPr kumimoji="0" lang="en-US" sz="2400" b="1" i="0" u="none" strike="noStrike" kern="1200" cap="none" spc="0" normalizeH="0" baseline="0" noProof="0" dirty="0">
                <a:ln>
                  <a:noFill/>
                </a:ln>
                <a:solidFill>
                  <a:schemeClr val="tx1"/>
                </a:solidFill>
                <a:effectLst/>
                <a:uLnTx/>
                <a:uFillTx/>
                <a:latin typeface="UTM Avo"/>
                <a:cs typeface="+mn-ea"/>
                <a:sym typeface="+mn-lt"/>
              </a:rPr>
              <a:t> </a:t>
            </a:r>
            <a:r>
              <a:rPr kumimoji="0" lang="en-US" sz="2400" b="1" i="0" u="none" strike="noStrike" kern="1200" cap="none" spc="0" normalizeH="0" baseline="0" noProof="0" dirty="0" err="1">
                <a:ln>
                  <a:noFill/>
                </a:ln>
                <a:solidFill>
                  <a:schemeClr val="tx1"/>
                </a:solidFill>
                <a:effectLst/>
                <a:uLnTx/>
                <a:uFillTx/>
                <a:latin typeface="UTM Avo"/>
                <a:cs typeface="+mn-ea"/>
                <a:sym typeface="+mn-lt"/>
              </a:rPr>
              <a:t>lời</a:t>
            </a:r>
            <a:r>
              <a:rPr kumimoji="0" lang="en-US" sz="2400" b="1" i="0" u="none" strike="noStrike" kern="1200" cap="none" spc="0" normalizeH="0" baseline="0" noProof="0" dirty="0">
                <a:ln>
                  <a:noFill/>
                </a:ln>
                <a:solidFill>
                  <a:schemeClr val="tx1"/>
                </a:solidFill>
                <a:effectLst/>
                <a:uLnTx/>
                <a:uFillTx/>
                <a:latin typeface="UTM Avo"/>
                <a:cs typeface="+mn-ea"/>
                <a:sym typeface="+mn-lt"/>
              </a:rPr>
              <a:t> :</a:t>
            </a:r>
          </a:p>
        </p:txBody>
      </p:sp>
      <p:sp>
        <p:nvSpPr>
          <p:cNvPr id="9" name="Rectangle 8">
            <a:extLst>
              <a:ext uri="{FF2B5EF4-FFF2-40B4-BE49-F238E27FC236}">
                <a16:creationId xmlns:a16="http://schemas.microsoft.com/office/drawing/2014/main" id="{80B44592-54E3-8E78-D6F0-0CBFE45D4CD3}"/>
              </a:ext>
            </a:extLst>
          </p:cNvPr>
          <p:cNvSpPr/>
          <p:nvPr/>
        </p:nvSpPr>
        <p:spPr>
          <a:xfrm>
            <a:off x="3650673" y="2103396"/>
            <a:ext cx="8114255" cy="2229841"/>
          </a:xfrm>
          <a:prstGeom prst="rect">
            <a:avLst/>
          </a:prstGeom>
        </p:spPr>
        <p:txBody>
          <a:bodyPr wrap="square">
            <a:spAutoFit/>
          </a:bodyPr>
          <a:lstStyle/>
          <a:p>
            <a:pPr algn="just" defTabSz="609630">
              <a:lnSpc>
                <a:spcPct val="150000"/>
              </a:lnSpc>
              <a:buClrTx/>
              <a:buFontTx/>
              <a:buNone/>
            </a:pPr>
            <a:r>
              <a:rPr lang="vi-VN" sz="2400" b="1" kern="1200" dirty="0">
                <a:solidFill>
                  <a:schemeClr val="tx1"/>
                </a:solidFill>
                <a:latin typeface="UTM Avo"/>
                <a:cs typeface="+mn-ea"/>
                <a:sym typeface="+mn-lt"/>
              </a:rPr>
              <a:t>Tác dụng: </a:t>
            </a:r>
            <a:r>
              <a:rPr lang="nl-NL" sz="2400" kern="1200" dirty="0">
                <a:solidFill>
                  <a:schemeClr val="tx1"/>
                </a:solidFill>
                <a:latin typeface="UTM Avo"/>
                <a:cs typeface="+mn-ea"/>
                <a:sym typeface="+mn-lt"/>
              </a:rPr>
              <a:t>Loại bỏ những mảnh vụn thức ăn, </a:t>
            </a:r>
            <a:br>
              <a:rPr lang="nl-NL" sz="2400" kern="1200" dirty="0">
                <a:solidFill>
                  <a:schemeClr val="tx1"/>
                </a:solidFill>
                <a:latin typeface="UTM Avo"/>
                <a:cs typeface="+mn-ea"/>
                <a:sym typeface="+mn-lt"/>
              </a:rPr>
            </a:br>
            <a:r>
              <a:rPr lang="nl-NL" sz="2400" kern="1200" dirty="0" err="1">
                <a:solidFill>
                  <a:schemeClr val="tx1"/>
                </a:solidFill>
                <a:latin typeface="UTM Avo"/>
                <a:cs typeface="+mn-ea"/>
                <a:sym typeface="+mn-lt"/>
              </a:rPr>
              <a:t>chất</a:t>
            </a:r>
            <a:r>
              <a:rPr lang="nl-NL" sz="2400" kern="1200" dirty="0">
                <a:solidFill>
                  <a:schemeClr val="tx1"/>
                </a:solidFill>
                <a:latin typeface="UTM Avo"/>
                <a:cs typeface="+mn-ea"/>
                <a:sym typeface="+mn-lt"/>
              </a:rPr>
              <a:t> bám dính, mảng bám còn xót lại trên răng </a:t>
            </a:r>
            <a:r>
              <a:rPr lang="nl-NL" sz="2400" kern="1200" dirty="0" err="1">
                <a:solidFill>
                  <a:schemeClr val="tx1"/>
                </a:solidFill>
                <a:latin typeface="UTM Avo"/>
                <a:cs typeface="+mn-ea"/>
                <a:sym typeface="+mn-lt"/>
              </a:rPr>
              <a:t>để</a:t>
            </a:r>
            <a:r>
              <a:rPr lang="nl-NL" sz="2400" kern="1200" dirty="0">
                <a:solidFill>
                  <a:schemeClr val="tx1"/>
                </a:solidFill>
                <a:latin typeface="UTM Avo"/>
                <a:cs typeface="+mn-ea"/>
                <a:sym typeface="+mn-lt"/>
              </a:rPr>
              <a:t> </a:t>
            </a:r>
            <a:br>
              <a:rPr lang="nl-NL" sz="2400" kern="1200" dirty="0">
                <a:solidFill>
                  <a:schemeClr val="tx1"/>
                </a:solidFill>
                <a:latin typeface="UTM Avo"/>
                <a:cs typeface="+mn-ea"/>
                <a:sym typeface="+mn-lt"/>
              </a:rPr>
            </a:br>
            <a:r>
              <a:rPr lang="nl-NL" sz="2400" kern="1200" dirty="0" err="1">
                <a:solidFill>
                  <a:schemeClr val="tx1"/>
                </a:solidFill>
                <a:latin typeface="UTM Avo"/>
                <a:cs typeface="+mn-ea"/>
                <a:sym typeface="+mn-lt"/>
              </a:rPr>
              <a:t>ngăn</a:t>
            </a:r>
            <a:r>
              <a:rPr lang="nl-NL" sz="2400" kern="1200" dirty="0">
                <a:solidFill>
                  <a:schemeClr val="tx1"/>
                </a:solidFill>
                <a:latin typeface="UTM Avo"/>
                <a:cs typeface="+mn-ea"/>
                <a:sym typeface="+mn-lt"/>
              </a:rPr>
              <a:t> ngừa vi khuẩn xâm nhập phát triển, </a:t>
            </a:r>
            <a:br>
              <a:rPr lang="nl-NL" sz="2400" kern="1200" dirty="0">
                <a:solidFill>
                  <a:schemeClr val="tx1"/>
                </a:solidFill>
                <a:latin typeface="UTM Avo"/>
                <a:cs typeface="+mn-ea"/>
                <a:sym typeface="+mn-lt"/>
              </a:rPr>
            </a:br>
            <a:r>
              <a:rPr lang="nl-NL" sz="2400" kern="1200" dirty="0" err="1">
                <a:solidFill>
                  <a:schemeClr val="tx1"/>
                </a:solidFill>
                <a:latin typeface="UTM Avo"/>
                <a:cs typeface="+mn-ea"/>
                <a:sym typeface="+mn-lt"/>
              </a:rPr>
              <a:t>phòng</a:t>
            </a:r>
            <a:r>
              <a:rPr lang="nl-NL" sz="2400" kern="1200" dirty="0">
                <a:solidFill>
                  <a:schemeClr val="tx1"/>
                </a:solidFill>
                <a:latin typeface="UTM Avo"/>
                <a:cs typeface="+mn-ea"/>
                <a:sym typeface="+mn-lt"/>
              </a:rPr>
              <a:t> chống sâu răng.</a:t>
            </a:r>
            <a:endParaRPr lang="en-US" sz="2400" kern="1200" dirty="0">
              <a:solidFill>
                <a:schemeClr val="tx1"/>
              </a:solidFill>
              <a:latin typeface="UTM Avo"/>
              <a:cs typeface="+mn-ea"/>
              <a:sym typeface="+mn-lt"/>
            </a:endParaRPr>
          </a:p>
        </p:txBody>
      </p:sp>
      <p:pic>
        <p:nvPicPr>
          <p:cNvPr id="10" name="Picture 9">
            <a:extLst>
              <a:ext uri="{FF2B5EF4-FFF2-40B4-BE49-F238E27FC236}">
                <a16:creationId xmlns:a16="http://schemas.microsoft.com/office/drawing/2014/main" id="{46F92781-474F-FB49-8D15-92B6DE079C8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3757" b="72160" l="60198" r="89734">
                        <a14:foregroundMark x1="63710" y1="60544" x2="66772" y2="67005"/>
                        <a14:foregroundMark x1="66772" y1="67005" x2="73300" y2="70563"/>
                        <a14:foregroundMark x1="73300" y1="70563" x2="78973" y2="68058"/>
                        <a14:foregroundMark x1="78973" y1="68058" x2="81225" y2="63122"/>
                        <a14:foregroundMark x1="81225" y1="63122" x2="79559" y2="58548"/>
                        <a14:foregroundMark x1="79559" y1="58548" x2="73300" y2="54519"/>
                        <a14:foregroundMark x1="73300" y1="54519" x2="67717" y2="54265"/>
                        <a14:foregroundMark x1="67717" y1="54265" x2="66231" y2="60690"/>
                        <a14:foregroundMark x1="66727" y1="57096" x2="63575" y2="61234"/>
                        <a14:foregroundMark x1="63575" y1="61234" x2="65871" y2="66860"/>
                        <a14:foregroundMark x1="65871" y1="66860" x2="70329" y2="69873"/>
                        <a14:foregroundMark x1="70329" y1="69873" x2="76362" y2="71543"/>
                        <a14:foregroundMark x1="76362" y1="71543" x2="81540" y2="70272"/>
                        <a14:foregroundMark x1="81540" y1="70272" x2="85637" y2="64755"/>
                        <a14:foregroundMark x1="85637" y1="64755" x2="84737" y2="59746"/>
                        <a14:foregroundMark x1="84737" y1="59746" x2="81405" y2="56116"/>
                        <a14:foregroundMark x1="81405" y1="56116" x2="66817" y2="54882"/>
                        <a14:foregroundMark x1="66231" y1="55209" x2="61234" y2="63194"/>
                        <a14:foregroundMark x1="61234" y1="63194" x2="68258" y2="71652"/>
                        <a14:foregroundMark x1="66457" y1="71724" x2="80684" y2="72160"/>
                        <a14:foregroundMark x1="88158" y1="61633" x2="88609" y2="63158"/>
                        <a14:foregroundMark x1="81630" y1="54047" x2="81630" y2="54047"/>
                        <a14:foregroundMark x1="81630" y1="53829" x2="82485" y2="55209"/>
                        <a14:foregroundMark x1="81810" y1="53975" x2="81810" y2="53975"/>
                        <a14:foregroundMark x1="80369" y1="54301" x2="82260" y2="53975"/>
                        <a14:foregroundMark x1="81135" y1="53757" x2="82846" y2="54047"/>
                        <a14:foregroundMark x1="89014" y1="62250" x2="89779" y2="63303"/>
                        <a14:foregroundMark x1="62179" y1="63303" x2="60198" y2="63303"/>
                        <a14:foregroundMark x1="70914" y1="55826" x2="70509" y2="60726"/>
                        <a14:foregroundMark x1="70509" y1="60726" x2="70824" y2="61633"/>
                      </a14:backgroundRemoval>
                    </a14:imgEffect>
                  </a14:imgLayer>
                </a14:imgProps>
              </a:ext>
              <a:ext uri="{28A0092B-C50C-407E-A947-70E740481C1C}">
                <a14:useLocalDpi xmlns:a14="http://schemas.microsoft.com/office/drawing/2010/main" val="0"/>
              </a:ext>
            </a:extLst>
          </a:blip>
          <a:srcRect l="58354" t="52306" r="8488" b="26656"/>
          <a:stretch/>
        </p:blipFill>
        <p:spPr>
          <a:xfrm>
            <a:off x="406179" y="4411995"/>
            <a:ext cx="2933644" cy="2308927"/>
          </a:xfrm>
          <a:prstGeom prst="rect">
            <a:avLst/>
          </a:prstGeom>
        </p:spPr>
      </p:pic>
      <p:sp>
        <p:nvSpPr>
          <p:cNvPr id="11" name="Rectangle 10">
            <a:extLst>
              <a:ext uri="{FF2B5EF4-FFF2-40B4-BE49-F238E27FC236}">
                <a16:creationId xmlns:a16="http://schemas.microsoft.com/office/drawing/2014/main" id="{421B4A66-424C-5049-DBDB-CC59C6043123}"/>
              </a:ext>
            </a:extLst>
          </p:cNvPr>
          <p:cNvSpPr/>
          <p:nvPr/>
        </p:nvSpPr>
        <p:spPr>
          <a:xfrm>
            <a:off x="3650673" y="4724678"/>
            <a:ext cx="8114255" cy="1675843"/>
          </a:xfrm>
          <a:prstGeom prst="rect">
            <a:avLst/>
          </a:prstGeom>
        </p:spPr>
        <p:txBody>
          <a:bodyPr wrap="square">
            <a:spAutoFit/>
          </a:bodyPr>
          <a:lstStyle/>
          <a:p>
            <a:pPr algn="just" defTabSz="609630">
              <a:lnSpc>
                <a:spcPct val="150000"/>
              </a:lnSpc>
              <a:buClrTx/>
              <a:buFontTx/>
              <a:buNone/>
            </a:pPr>
            <a:r>
              <a:rPr lang="vi-VN" sz="2400" b="1" kern="1200" dirty="0">
                <a:solidFill>
                  <a:schemeClr val="tx1"/>
                </a:solidFill>
                <a:latin typeface="UTM Avo"/>
                <a:cs typeface="+mn-ea"/>
                <a:sym typeface="+mn-lt"/>
              </a:rPr>
              <a:t>Tác dụng: </a:t>
            </a:r>
            <a:r>
              <a:rPr lang="nl-NL" sz="2400" kern="1200" dirty="0">
                <a:solidFill>
                  <a:schemeClr val="tx1"/>
                </a:solidFill>
                <a:latin typeface="UTM Avo"/>
                <a:cs typeface="+mn-ea"/>
                <a:sym typeface="+mn-lt"/>
              </a:rPr>
              <a:t>Ngăn ngừa sâu răng nhờ khả năng tái tạo chất khoáng trong men răng và hạn chế sản </a:t>
            </a:r>
            <a:r>
              <a:rPr lang="nl-NL" sz="2400" kern="1200" dirty="0" err="1">
                <a:solidFill>
                  <a:schemeClr val="tx1"/>
                </a:solidFill>
                <a:latin typeface="UTM Avo"/>
                <a:cs typeface="+mn-ea"/>
                <a:sym typeface="+mn-lt"/>
              </a:rPr>
              <a:t>sinh</a:t>
            </a:r>
            <a:r>
              <a:rPr lang="nl-NL" sz="2400" kern="1200" dirty="0">
                <a:solidFill>
                  <a:schemeClr val="tx1"/>
                </a:solidFill>
                <a:latin typeface="UTM Avo"/>
                <a:cs typeface="+mn-ea"/>
                <a:sym typeface="+mn-lt"/>
              </a:rPr>
              <a:t> </a:t>
            </a:r>
            <a:br>
              <a:rPr lang="nl-NL" sz="2400" kern="1200" dirty="0">
                <a:solidFill>
                  <a:schemeClr val="tx1"/>
                </a:solidFill>
                <a:latin typeface="UTM Avo"/>
                <a:cs typeface="+mn-ea"/>
                <a:sym typeface="+mn-lt"/>
              </a:rPr>
            </a:br>
            <a:r>
              <a:rPr lang="nl-NL" sz="2400" kern="1200" dirty="0">
                <a:solidFill>
                  <a:schemeClr val="tx1"/>
                </a:solidFill>
                <a:latin typeface="UTM Avo"/>
                <a:cs typeface="+mn-ea"/>
                <a:sym typeface="+mn-lt"/>
              </a:rPr>
              <a:t>vi khuẩn. </a:t>
            </a:r>
            <a:endParaRPr lang="en-US" sz="2400" kern="1200" dirty="0">
              <a:solidFill>
                <a:schemeClr val="tx1"/>
              </a:solidFill>
              <a:latin typeface="UTM Avo"/>
              <a:cs typeface="+mn-ea"/>
              <a:sym typeface="+mn-lt"/>
            </a:endParaRPr>
          </a:p>
        </p:txBody>
      </p:sp>
    </p:spTree>
    <p:extLst>
      <p:ext uri="{BB962C8B-B14F-4D97-AF65-F5344CB8AC3E}">
        <p14:creationId xmlns:p14="http://schemas.microsoft.com/office/powerpoint/2010/main" val="1136965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8" name="Rectangle 7">
            <a:extLst>
              <a:ext uri="{FF2B5EF4-FFF2-40B4-BE49-F238E27FC236}">
                <a16:creationId xmlns:a16="http://schemas.microsoft.com/office/drawing/2014/main" id="{2A011FAE-2B04-CE80-871F-AC35758FEB24}"/>
              </a:ext>
            </a:extLst>
          </p:cNvPr>
          <p:cNvSpPr/>
          <p:nvPr/>
        </p:nvSpPr>
        <p:spPr>
          <a:xfrm>
            <a:off x="406179" y="1524000"/>
            <a:ext cx="1828800" cy="558800"/>
          </a:xfrm>
          <a:prstGeom prst="rect">
            <a:avLst/>
          </a:prstGeom>
          <a:noFill/>
          <a:ln>
            <a:noFill/>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tx1"/>
                </a:solidFill>
                <a:effectLst/>
                <a:uLnTx/>
                <a:uFillTx/>
                <a:latin typeface="UTM Avo" panose="02040603050506020204" pitchFamily="18"/>
                <a:cs typeface="+mn-ea"/>
                <a:sym typeface="+mn-lt"/>
              </a:rPr>
              <a:t>Trả</a:t>
            </a:r>
            <a:r>
              <a:rPr kumimoji="0" lang="en-US" sz="2400" b="1" i="0" u="none" strike="noStrike" kern="1200" cap="none" spc="0" normalizeH="0" baseline="0" noProof="0" dirty="0">
                <a:ln>
                  <a:noFill/>
                </a:ln>
                <a:solidFill>
                  <a:schemeClr val="tx1"/>
                </a:solidFill>
                <a:effectLst/>
                <a:uLnTx/>
                <a:uFillTx/>
                <a:latin typeface="UTM Avo" panose="02040603050506020204" pitchFamily="18"/>
                <a:cs typeface="+mn-ea"/>
                <a:sym typeface="+mn-lt"/>
              </a:rPr>
              <a:t> </a:t>
            </a:r>
            <a:r>
              <a:rPr kumimoji="0" lang="en-US" sz="2400" b="1" i="0" u="none" strike="noStrike" kern="1200" cap="none" spc="0" normalizeH="0" baseline="0" noProof="0" dirty="0" err="1">
                <a:ln>
                  <a:noFill/>
                </a:ln>
                <a:solidFill>
                  <a:schemeClr val="tx1"/>
                </a:solidFill>
                <a:effectLst/>
                <a:uLnTx/>
                <a:uFillTx/>
                <a:latin typeface="UTM Avo" panose="02040603050506020204" pitchFamily="18"/>
                <a:cs typeface="+mn-ea"/>
                <a:sym typeface="+mn-lt"/>
              </a:rPr>
              <a:t>lời</a:t>
            </a:r>
            <a:r>
              <a:rPr kumimoji="0" lang="en-US" sz="2400" b="1" i="0" u="none" strike="noStrike" kern="1200" cap="none" spc="0" normalizeH="0" baseline="0" noProof="0" dirty="0">
                <a:ln>
                  <a:noFill/>
                </a:ln>
                <a:solidFill>
                  <a:schemeClr val="tx1"/>
                </a:solidFill>
                <a:effectLst/>
                <a:uLnTx/>
                <a:uFillTx/>
                <a:latin typeface="UTM Avo" panose="02040603050506020204" pitchFamily="18"/>
                <a:cs typeface="+mn-ea"/>
                <a:sym typeface="+mn-lt"/>
              </a:rPr>
              <a:t> :</a:t>
            </a:r>
          </a:p>
        </p:txBody>
      </p:sp>
      <p:sp>
        <p:nvSpPr>
          <p:cNvPr id="9" name="Rectangle 8">
            <a:extLst>
              <a:ext uri="{FF2B5EF4-FFF2-40B4-BE49-F238E27FC236}">
                <a16:creationId xmlns:a16="http://schemas.microsoft.com/office/drawing/2014/main" id="{80B44592-54E3-8E78-D6F0-0CBFE45D4CD3}"/>
              </a:ext>
            </a:extLst>
          </p:cNvPr>
          <p:cNvSpPr/>
          <p:nvPr/>
        </p:nvSpPr>
        <p:spPr>
          <a:xfrm>
            <a:off x="3650673" y="2133268"/>
            <a:ext cx="8114255" cy="2229841"/>
          </a:xfrm>
          <a:prstGeom prst="rect">
            <a:avLst/>
          </a:prstGeom>
        </p:spPr>
        <p:txBody>
          <a:bodyPr wrap="square">
            <a:spAutoFit/>
          </a:bodyPr>
          <a:lstStyle/>
          <a:p>
            <a:pPr algn="just">
              <a:lnSpc>
                <a:spcPct val="150000"/>
              </a:lnSpc>
            </a:pPr>
            <a:r>
              <a:rPr lang="vi-VN" sz="2400" b="1" dirty="0">
                <a:solidFill>
                  <a:schemeClr val="tx1"/>
                </a:solidFill>
                <a:latin typeface="UTM Avo" panose="02040603050506020204" pitchFamily="18"/>
                <a:cs typeface="+mn-ea"/>
                <a:sym typeface="+mn-lt"/>
              </a:rPr>
              <a:t>Tác dụng: </a:t>
            </a:r>
            <a:r>
              <a:rPr lang="nl-NL" sz="2400" dirty="0" err="1">
                <a:solidFill>
                  <a:schemeClr val="tx1"/>
                </a:solidFill>
                <a:latin typeface="UTM Avo" panose="02040603050506020204" pitchFamily="18"/>
                <a:cs typeface="+mn-ea"/>
                <a:sym typeface="+mn-lt"/>
              </a:rPr>
              <a:t>Làm</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sạch</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răng</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loại</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bỏ</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mảng</a:t>
            </a:r>
            <a:r>
              <a:rPr lang="nl-NL" sz="2400" dirty="0">
                <a:solidFill>
                  <a:schemeClr val="tx1"/>
                </a:solidFill>
                <a:latin typeface="UTM Avo" panose="02040603050506020204" pitchFamily="18"/>
                <a:cs typeface="+mn-ea"/>
                <a:sym typeface="+mn-lt"/>
              </a:rPr>
              <a:t> bám, </a:t>
            </a:r>
            <a:r>
              <a:rPr lang="nl-NL" sz="2400" dirty="0" err="1">
                <a:solidFill>
                  <a:schemeClr val="tx1"/>
                </a:solidFill>
                <a:latin typeface="UTM Avo" panose="02040603050506020204" pitchFamily="18"/>
                <a:cs typeface="+mn-ea"/>
                <a:sym typeface="+mn-lt"/>
              </a:rPr>
              <a:t>tránh</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hình</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thành</a:t>
            </a:r>
            <a:r>
              <a:rPr lang="nl-NL" sz="2400" dirty="0">
                <a:solidFill>
                  <a:schemeClr val="tx1"/>
                </a:solidFill>
                <a:latin typeface="UTM Avo" panose="02040603050506020204" pitchFamily="18"/>
                <a:cs typeface="+mn-ea"/>
                <a:sym typeface="+mn-lt"/>
              </a:rPr>
              <a:t> cao </a:t>
            </a:r>
            <a:r>
              <a:rPr lang="nl-NL" sz="2400" dirty="0" err="1">
                <a:solidFill>
                  <a:schemeClr val="tx1"/>
                </a:solidFill>
                <a:latin typeface="UTM Avo" panose="02040603050506020204" pitchFamily="18"/>
                <a:cs typeface="+mn-ea"/>
                <a:sym typeface="+mn-lt"/>
              </a:rPr>
              <a:t>răng</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bảo</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vệ</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răng</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không</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bị</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xỉn</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màu</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Phát</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hiện</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sớm</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bệnh</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sâu</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răng</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và</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các</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bệnh</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về</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răng</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miệng</a:t>
            </a:r>
            <a:r>
              <a:rPr lang="nl-NL" sz="2400" dirty="0">
                <a:solidFill>
                  <a:schemeClr val="tx1"/>
                </a:solidFill>
                <a:latin typeface="UTM Avo" panose="02040603050506020204" pitchFamily="18"/>
                <a:cs typeface="+mn-ea"/>
                <a:sym typeface="+mn-lt"/>
              </a:rPr>
              <a:t> </a:t>
            </a:r>
            <a:r>
              <a:rPr lang="nl-NL" sz="2400" dirty="0" err="1">
                <a:solidFill>
                  <a:schemeClr val="tx1"/>
                </a:solidFill>
                <a:latin typeface="UTM Avo" panose="02040603050506020204" pitchFamily="18"/>
                <a:cs typeface="+mn-ea"/>
                <a:sym typeface="+mn-lt"/>
              </a:rPr>
              <a:t>khác</a:t>
            </a:r>
            <a:r>
              <a:rPr lang="nl-NL" sz="2400" dirty="0">
                <a:solidFill>
                  <a:schemeClr val="tx1"/>
                </a:solidFill>
                <a:latin typeface="UTM Avo" panose="02040603050506020204" pitchFamily="18"/>
                <a:cs typeface="+mn-ea"/>
                <a:sym typeface="+mn-lt"/>
              </a:rPr>
              <a:t>. </a:t>
            </a:r>
            <a:endParaRPr lang="en-US" sz="2400" dirty="0">
              <a:solidFill>
                <a:schemeClr val="tx1"/>
              </a:solidFill>
              <a:latin typeface="UTM Avo" panose="02040603050506020204" pitchFamily="18"/>
              <a:cs typeface="+mn-ea"/>
              <a:sym typeface="+mn-lt"/>
            </a:endParaRPr>
          </a:p>
        </p:txBody>
      </p:sp>
      <p:sp>
        <p:nvSpPr>
          <p:cNvPr id="11" name="Rectangle 10">
            <a:extLst>
              <a:ext uri="{FF2B5EF4-FFF2-40B4-BE49-F238E27FC236}">
                <a16:creationId xmlns:a16="http://schemas.microsoft.com/office/drawing/2014/main" id="{421B4A66-424C-5049-DBDB-CC59C6043123}"/>
              </a:ext>
            </a:extLst>
          </p:cNvPr>
          <p:cNvSpPr/>
          <p:nvPr/>
        </p:nvSpPr>
        <p:spPr>
          <a:xfrm>
            <a:off x="3650673" y="5064461"/>
            <a:ext cx="8114255" cy="1131848"/>
          </a:xfrm>
          <a:prstGeom prst="rect">
            <a:avLst/>
          </a:prstGeom>
        </p:spPr>
        <p:txBody>
          <a:bodyPr wrap="square">
            <a:spAutoFit/>
          </a:bodyPr>
          <a:lstStyle/>
          <a:p>
            <a:pPr algn="just">
              <a:lnSpc>
                <a:spcPct val="150000"/>
              </a:lnSpc>
            </a:pPr>
            <a:r>
              <a:rPr lang="vi-VN" sz="2400" b="1" dirty="0">
                <a:solidFill>
                  <a:schemeClr val="tx1"/>
                </a:solidFill>
                <a:latin typeface="UTM Avo" panose="02040603050506020204" pitchFamily="18"/>
                <a:cs typeface="+mn-ea"/>
                <a:sym typeface="+mn-lt"/>
              </a:rPr>
              <a:t>Tác dụng: </a:t>
            </a:r>
            <a:r>
              <a:rPr lang="vi-VN" sz="2400" dirty="0">
                <a:solidFill>
                  <a:schemeClr val="tx1"/>
                </a:solidFill>
                <a:latin typeface="UTM Avo" panose="02040603050506020204" pitchFamily="18"/>
                <a:cs typeface="+mn-ea"/>
                <a:sym typeface="+mn-lt"/>
              </a:rPr>
              <a:t>Hạn chế cung cấp đường cho vi khuẩn bám trên răng phát triển. </a:t>
            </a:r>
            <a:endParaRPr lang="en-US" sz="2400" dirty="0">
              <a:solidFill>
                <a:schemeClr val="tx1"/>
              </a:solidFill>
              <a:latin typeface="UTM Avo" panose="02040603050506020204" pitchFamily="18"/>
              <a:cs typeface="+mn-ea"/>
              <a:sym typeface="+mn-lt"/>
            </a:endParaRPr>
          </a:p>
        </p:txBody>
      </p:sp>
      <p:pic>
        <p:nvPicPr>
          <p:cNvPr id="4" name="Picture 3">
            <a:extLst>
              <a:ext uri="{FF2B5EF4-FFF2-40B4-BE49-F238E27FC236}">
                <a16:creationId xmlns:a16="http://schemas.microsoft.com/office/drawing/2014/main" id="{2F6C19D4-771C-B88F-EA69-46BEB313E4F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5753" b="94374" l="12022" r="40747">
                        <a14:foregroundMark x1="13372" y1="82250" x2="12022" y2="85045"/>
                        <a14:foregroundMark x1="17019" y1="90889" x2="20576" y2="93394"/>
                        <a14:foregroundMark x1="18190" y1="93539" x2="24043" y2="93466"/>
                        <a14:foregroundMark x1="24043" y1="93466" x2="29941" y2="94011"/>
                        <a14:foregroundMark x1="29941" y1="94011" x2="32688" y2="93866"/>
                        <a14:foregroundMark x1="19451" y1="94156" x2="20486" y2="94410"/>
                        <a14:foregroundMark x1="23863" y1="77495" x2="36245" y2="84791"/>
                        <a14:foregroundMark x1="36245" y1="84791" x2="36515" y2="85227"/>
                        <a14:foregroundMark x1="38451" y1="82940" x2="40792" y2="84428"/>
                        <a14:foregroundMark x1="18550" y1="76007" x2="29986" y2="75753"/>
                        <a14:foregroundMark x1="29986" y1="75753" x2="33724" y2="76007"/>
                      </a14:backgroundRemoval>
                    </a14:imgEffect>
                  </a14:imgLayer>
                </a14:imgProps>
              </a:ext>
              <a:ext uri="{28A0092B-C50C-407E-A947-70E740481C1C}">
                <a14:useLocalDpi xmlns:a14="http://schemas.microsoft.com/office/drawing/2010/main" val="0"/>
              </a:ext>
            </a:extLst>
          </a:blip>
          <a:srcRect l="10743" t="73677" r="58085" b="4570"/>
          <a:stretch/>
        </p:blipFill>
        <p:spPr>
          <a:xfrm>
            <a:off x="469776" y="2000578"/>
            <a:ext cx="2933644" cy="2495222"/>
          </a:xfrm>
          <a:prstGeom prst="rect">
            <a:avLst/>
          </a:prstGeom>
        </p:spPr>
      </p:pic>
      <p:pic>
        <p:nvPicPr>
          <p:cNvPr id="5" name="Picture 4">
            <a:extLst>
              <a:ext uri="{FF2B5EF4-FFF2-40B4-BE49-F238E27FC236}">
                <a16:creationId xmlns:a16="http://schemas.microsoft.com/office/drawing/2014/main" id="{3770F79B-0B64-5934-D9CC-E080111DBF8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5681" b="93394" l="59748" r="88969">
                        <a14:foregroundMark x1="63215" y1="79165" x2="66231" y2="83448"/>
                        <a14:foregroundMark x1="66231" y1="83448" x2="73435" y2="88131"/>
                        <a14:foregroundMark x1="67177" y1="77314" x2="64475" y2="81379"/>
                        <a14:foregroundMark x1="64475" y1="81379" x2="64115" y2="83485"/>
                        <a14:foregroundMark x1="64746" y1="81960" x2="62449" y2="86679"/>
                        <a14:foregroundMark x1="62449" y1="86679" x2="66952" y2="89946"/>
                        <a14:foregroundMark x1="66952" y1="89946" x2="78073" y2="92269"/>
                        <a14:foregroundMark x1="78073" y1="92269" x2="82891" y2="87913"/>
                        <a14:foregroundMark x1="82891" y1="87913" x2="83521" y2="81960"/>
                        <a14:foregroundMark x1="83521" y1="81960" x2="81315" y2="79383"/>
                        <a14:foregroundMark x1="67672" y1="92015" x2="73300" y2="93466"/>
                        <a14:foregroundMark x1="73300" y1="93466" x2="80684" y2="93249"/>
                        <a14:foregroundMark x1="72670" y1="92632" x2="68167" y2="93067"/>
                        <a14:foregroundMark x1="62044" y1="85227" x2="60378" y2="84537"/>
                        <a14:foregroundMark x1="67672" y1="76189" x2="79784" y2="75681"/>
                        <a14:foregroundMark x1="79784" y1="75681" x2="82350" y2="75789"/>
                        <a14:foregroundMark x1="87303" y1="82686" x2="88969" y2="84828"/>
                        <a14:foregroundMark x1="79289" y1="78367" x2="71139" y2="77423"/>
                        <a14:foregroundMark x1="76092" y1="82868" x2="76227" y2="85554"/>
                        <a14:foregroundMark x1="72895" y1="77822" x2="76362" y2="77132"/>
                        <a14:foregroundMark x1="63845" y1="83993" x2="60153" y2="84719"/>
                        <a14:foregroundMark x1="62810" y1="82759" x2="59748" y2="85227"/>
                      </a14:backgroundRemoval>
                    </a14:imgEffect>
                  </a14:imgLayer>
                </a14:imgProps>
              </a:ext>
              <a:ext uri="{28A0092B-C50C-407E-A947-70E740481C1C}">
                <a14:useLocalDpi xmlns:a14="http://schemas.microsoft.com/office/drawing/2010/main" val="0"/>
              </a:ext>
            </a:extLst>
          </a:blip>
          <a:srcRect l="58974" t="73693" r="7868" b="5269"/>
          <a:stretch/>
        </p:blipFill>
        <p:spPr>
          <a:xfrm>
            <a:off x="469776" y="4475922"/>
            <a:ext cx="2933644" cy="2308927"/>
          </a:xfrm>
          <a:prstGeom prst="rect">
            <a:avLst/>
          </a:prstGeom>
        </p:spPr>
      </p:pic>
    </p:spTree>
    <p:extLst>
      <p:ext uri="{BB962C8B-B14F-4D97-AF65-F5344CB8AC3E}">
        <p14:creationId xmlns:p14="http://schemas.microsoft.com/office/powerpoint/2010/main" val="4105761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pic>
        <p:nvPicPr>
          <p:cNvPr id="92" name="Google Shape;92;p2">
            <a:hlinkClick r:id="rId4"/>
          </p:cNvPr>
          <p:cNvPicPr preferRelativeResize="0"/>
          <p:nvPr/>
        </p:nvPicPr>
        <p:blipFill rotWithShape="1">
          <a:blip r:embed="rId5">
            <a:alphaModFix/>
          </a:blip>
          <a:srcRect/>
          <a:stretch/>
        </p:blipFill>
        <p:spPr>
          <a:xfrm>
            <a:off x="4501083" y="3015453"/>
            <a:ext cx="3189835" cy="1764777"/>
          </a:xfrm>
          <a:prstGeom prst="rect">
            <a:avLst/>
          </a:prstGeom>
          <a:noFill/>
          <a:ln>
            <a:noFill/>
          </a:ln>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6" name="Rectangle 5">
            <a:extLst>
              <a:ext uri="{FF2B5EF4-FFF2-40B4-BE49-F238E27FC236}">
                <a16:creationId xmlns:a16="http://schemas.microsoft.com/office/drawing/2014/main" id="{776D3179-FBBC-E962-3F6D-DB76E6704D66}"/>
              </a:ext>
            </a:extLst>
          </p:cNvPr>
          <p:cNvSpPr/>
          <p:nvPr/>
        </p:nvSpPr>
        <p:spPr>
          <a:xfrm>
            <a:off x="2368550" y="1420456"/>
            <a:ext cx="9181703" cy="1121846"/>
          </a:xfrm>
          <a:prstGeom prst="rect">
            <a:avLst/>
          </a:prstGeom>
        </p:spPr>
        <p:txBody>
          <a:bodyPr wrap="square">
            <a:spAutoFit/>
          </a:bodyPr>
          <a:lstStyle/>
          <a:p>
            <a:pPr defTabSz="609630">
              <a:lnSpc>
                <a:spcPct val="150000"/>
              </a:lnSpc>
              <a:buClrTx/>
              <a:buFontTx/>
              <a:buNone/>
            </a:pPr>
            <a:r>
              <a:rPr lang="nl-NL" sz="2400" kern="1200" dirty="0">
                <a:solidFill>
                  <a:prstClr val="black"/>
                </a:solidFill>
                <a:latin typeface="UTM Avo"/>
                <a:cs typeface="+mn-ea"/>
                <a:sym typeface="+mn-lt"/>
              </a:rPr>
              <a:t>Kể thêm một số cách giúp phòng tránh bệnh sâu răng và tác dụng của chúng. </a:t>
            </a:r>
            <a:endParaRPr lang="en-US" sz="2400" kern="1200" dirty="0">
              <a:solidFill>
                <a:prstClr val="black"/>
              </a:solidFill>
              <a:latin typeface="UTM Avo"/>
              <a:cs typeface="+mn-ea"/>
              <a:sym typeface="+mn-lt"/>
            </a:endParaRPr>
          </a:p>
        </p:txBody>
      </p:sp>
      <p:sp>
        <p:nvSpPr>
          <p:cNvPr id="7" name="Freeform 4">
            <a:extLst>
              <a:ext uri="{FF2B5EF4-FFF2-40B4-BE49-F238E27FC236}">
                <a16:creationId xmlns:a16="http://schemas.microsoft.com/office/drawing/2014/main" id="{6695FCBC-29AF-81CC-8677-7CEE03D0D91A}"/>
              </a:ext>
            </a:extLst>
          </p:cNvPr>
          <p:cNvSpPr/>
          <p:nvPr/>
        </p:nvSpPr>
        <p:spPr>
          <a:xfrm>
            <a:off x="1143000" y="1580424"/>
            <a:ext cx="847461" cy="801910"/>
          </a:xfrm>
          <a:custGeom>
            <a:avLst/>
            <a:gdLst/>
            <a:ahLst/>
            <a:cxnLst/>
            <a:rect l="l" t="t" r="r" b="b"/>
            <a:pathLst>
              <a:path w="3139024" h="2970302">
                <a:moveTo>
                  <a:pt x="0" y="0"/>
                </a:moveTo>
                <a:lnTo>
                  <a:pt x="3139025" y="0"/>
                </a:lnTo>
                <a:lnTo>
                  <a:pt x="3139025" y="2970302"/>
                </a:lnTo>
                <a:lnTo>
                  <a:pt x="0" y="29703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sp>
        <p:nvSpPr>
          <p:cNvPr id="8" name="Rounded Rectangle 7">
            <a:extLst>
              <a:ext uri="{FF2B5EF4-FFF2-40B4-BE49-F238E27FC236}">
                <a16:creationId xmlns:a16="http://schemas.microsoft.com/office/drawing/2014/main" id="{569E387E-D13B-0287-EC02-A3861947F921}"/>
              </a:ext>
            </a:extLst>
          </p:cNvPr>
          <p:cNvSpPr/>
          <p:nvPr/>
        </p:nvSpPr>
        <p:spPr>
          <a:xfrm>
            <a:off x="641747" y="2590800"/>
            <a:ext cx="10908506" cy="594995"/>
          </a:xfrm>
          <a:prstGeom prst="roundRect">
            <a:avLst/>
          </a:prstGeom>
          <a:solidFill>
            <a:srgbClr val="C0504D">
              <a:lumMod val="20000"/>
              <a:lumOff val="80000"/>
            </a:srgbClr>
          </a:solidFill>
          <a:ln w="25400" cap="flat" cmpd="sng" algn="ctr">
            <a:solidFill>
              <a:srgbClr val="C0504D"/>
            </a:solidFill>
            <a:prstDash val="solid"/>
          </a:ln>
          <a:effectLst/>
        </p:spPr>
        <p:txBody>
          <a:bodyPr rtlCol="0" anchor="b"/>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nl-NL" sz="2400" b="0" i="1" u="none" strike="noStrike" kern="1200" cap="none" spc="0" normalizeH="0" baseline="0" noProof="0" dirty="0">
                <a:ln>
                  <a:noFill/>
                </a:ln>
                <a:solidFill>
                  <a:prstClr val="black"/>
                </a:solidFill>
                <a:effectLst/>
                <a:uLnTx/>
                <a:uFillTx/>
                <a:latin typeface="UTM Avo"/>
                <a:cs typeface="+mn-ea"/>
                <a:sym typeface="+mn-lt"/>
              </a:rPr>
              <a:t>Một số cách giúp phòng tránh bệnh sâu răng và tác dụng của chúng:</a:t>
            </a:r>
            <a:endParaRPr kumimoji="0" lang="en-US" sz="2400" b="0" i="1" u="none" strike="noStrike" kern="1200" cap="none" spc="0" normalizeH="0" baseline="0" noProof="0" dirty="0">
              <a:ln>
                <a:noFill/>
              </a:ln>
              <a:solidFill>
                <a:prstClr val="black"/>
              </a:solidFill>
              <a:effectLst/>
              <a:uLnTx/>
              <a:uFillTx/>
              <a:latin typeface="UTM Avo"/>
              <a:cs typeface="+mn-ea"/>
              <a:sym typeface="+mn-lt"/>
            </a:endParaRPr>
          </a:p>
        </p:txBody>
      </p:sp>
      <p:sp>
        <p:nvSpPr>
          <p:cNvPr id="9" name="Rectangle 8">
            <a:extLst>
              <a:ext uri="{FF2B5EF4-FFF2-40B4-BE49-F238E27FC236}">
                <a16:creationId xmlns:a16="http://schemas.microsoft.com/office/drawing/2014/main" id="{BEFA8C6A-9875-3F6B-39B3-50559286C5EB}"/>
              </a:ext>
            </a:extLst>
          </p:cNvPr>
          <p:cNvSpPr/>
          <p:nvPr/>
        </p:nvSpPr>
        <p:spPr>
          <a:xfrm>
            <a:off x="489676" y="3282791"/>
            <a:ext cx="11168924" cy="3575209"/>
          </a:xfrm>
          <a:prstGeom prst="rect">
            <a:avLst/>
          </a:prstGeom>
        </p:spPr>
        <p:txBody>
          <a:bodyPr wrap="square">
            <a:spAutoFit/>
          </a:bodyPr>
          <a:lstStyle/>
          <a:p>
            <a:pPr marL="304815" indent="-304815" algn="just" defTabSz="609630">
              <a:lnSpc>
                <a:spcPct val="150000"/>
              </a:lnSpc>
              <a:buClrTx/>
              <a:buFont typeface="Arial" panose="020B0604020202020204" pitchFamily="34" charset="0"/>
              <a:buChar char="•"/>
            </a:pPr>
            <a:r>
              <a:rPr lang="vi-VN" sz="2200" kern="1200" dirty="0">
                <a:solidFill>
                  <a:sysClr val="windowText" lastClr="000000"/>
                </a:solidFill>
                <a:latin typeface="UTM Avo"/>
                <a:cs typeface="+mn-ea"/>
                <a:sym typeface="+mn-lt"/>
              </a:rPr>
              <a:t>Súc miệng với nước súc miệng diệt khuẩn – sử dụng chỉ nha khoa cùng với việc chải răng đúng cách giúp răng sạch sẽ hạn chế nơi trú ngụ của vi khuẩn.</a:t>
            </a:r>
          </a:p>
          <a:p>
            <a:pPr marL="304815" indent="-304815" algn="just" defTabSz="609630">
              <a:lnSpc>
                <a:spcPct val="150000"/>
              </a:lnSpc>
              <a:buClrTx/>
              <a:buFont typeface="Arial" panose="020B0604020202020204" pitchFamily="34" charset="0"/>
              <a:buChar char="•"/>
            </a:pPr>
            <a:r>
              <a:rPr lang="vi-VN" sz="2200" kern="1200" dirty="0">
                <a:solidFill>
                  <a:sysClr val="windowText" lastClr="000000"/>
                </a:solidFill>
                <a:latin typeface="UTM Avo"/>
                <a:cs typeface="+mn-ea"/>
                <a:sym typeface="+mn-lt"/>
              </a:rPr>
              <a:t>Tránh ăn vặt: bất cứ khi nào ăn hoặc uống đồ uống không phải là nước, sẽ giúp vi khuẩn trong miệng tạo ra acid có thể phá hủy men răng. Nếu ăn nhẹ hoặc uống đồ ngọt suốt cả ngày, răng sẽ bị tấn công liên tục.</a:t>
            </a:r>
          </a:p>
          <a:p>
            <a:pPr marL="304815" indent="-304815" algn="just" defTabSz="609630">
              <a:lnSpc>
                <a:spcPct val="150000"/>
              </a:lnSpc>
              <a:buClrTx/>
              <a:buFont typeface="Arial" panose="020B0604020202020204" pitchFamily="34" charset="0"/>
              <a:buChar char="•"/>
            </a:pPr>
            <a:r>
              <a:rPr lang="en-US" sz="2200" kern="1200" dirty="0" err="1">
                <a:solidFill>
                  <a:sysClr val="windowText" lastClr="000000"/>
                </a:solidFill>
                <a:latin typeface="UTM Avo"/>
                <a:cs typeface="+mn-ea"/>
                <a:sym typeface="+mn-lt"/>
              </a:rPr>
              <a:t>Ăn</a:t>
            </a:r>
            <a:r>
              <a:rPr lang="en-US" sz="2200" kern="1200" dirty="0">
                <a:solidFill>
                  <a:sysClr val="windowText" lastClr="000000"/>
                </a:solidFill>
                <a:latin typeface="UTM Avo"/>
                <a:cs typeface="+mn-ea"/>
                <a:sym typeface="+mn-lt"/>
              </a:rPr>
              <a:t> </a:t>
            </a:r>
            <a:r>
              <a:rPr lang="en-US" sz="2200" kern="1200" dirty="0" err="1">
                <a:solidFill>
                  <a:sysClr val="windowText" lastClr="000000"/>
                </a:solidFill>
                <a:latin typeface="UTM Avo"/>
                <a:cs typeface="+mn-ea"/>
                <a:sym typeface="+mn-lt"/>
              </a:rPr>
              <a:t>những</a:t>
            </a:r>
            <a:r>
              <a:rPr lang="en-US" sz="2200" kern="1200" dirty="0">
                <a:solidFill>
                  <a:sysClr val="windowText" lastClr="000000"/>
                </a:solidFill>
                <a:latin typeface="UTM Avo"/>
                <a:cs typeface="+mn-ea"/>
                <a:sym typeface="+mn-lt"/>
              </a:rPr>
              <a:t> </a:t>
            </a:r>
            <a:r>
              <a:rPr lang="en-US" sz="2200" kern="1200" dirty="0" err="1">
                <a:solidFill>
                  <a:sysClr val="windowText" lastClr="000000"/>
                </a:solidFill>
                <a:latin typeface="UTM Avo"/>
                <a:cs typeface="+mn-ea"/>
                <a:sym typeface="+mn-lt"/>
              </a:rPr>
              <a:t>thức</a:t>
            </a:r>
            <a:r>
              <a:rPr lang="en-US" sz="2200" kern="1200" dirty="0">
                <a:solidFill>
                  <a:sysClr val="windowText" lastClr="000000"/>
                </a:solidFill>
                <a:latin typeface="UTM Avo"/>
                <a:cs typeface="+mn-ea"/>
                <a:sym typeface="+mn-lt"/>
              </a:rPr>
              <a:t> </a:t>
            </a:r>
            <a:r>
              <a:rPr lang="en-US" sz="2200" kern="1200" dirty="0" err="1">
                <a:solidFill>
                  <a:sysClr val="windowText" lastClr="000000"/>
                </a:solidFill>
                <a:latin typeface="UTM Avo"/>
                <a:cs typeface="+mn-ea"/>
                <a:sym typeface="+mn-lt"/>
              </a:rPr>
              <a:t>ăn</a:t>
            </a:r>
            <a:r>
              <a:rPr lang="en-US" sz="2200" kern="1200" dirty="0">
                <a:solidFill>
                  <a:sysClr val="windowText" lastClr="000000"/>
                </a:solidFill>
                <a:latin typeface="UTM Avo"/>
                <a:cs typeface="+mn-ea"/>
                <a:sym typeface="+mn-lt"/>
              </a:rPr>
              <a:t> </a:t>
            </a:r>
            <a:r>
              <a:rPr lang="en-US" sz="2200" kern="1200" dirty="0" err="1">
                <a:solidFill>
                  <a:sysClr val="windowText" lastClr="000000"/>
                </a:solidFill>
                <a:latin typeface="UTM Avo"/>
                <a:cs typeface="+mn-ea"/>
                <a:sym typeface="+mn-lt"/>
              </a:rPr>
              <a:t>chứa</a:t>
            </a:r>
            <a:r>
              <a:rPr lang="en-US" sz="2200" kern="1200" dirty="0">
                <a:solidFill>
                  <a:sysClr val="windowText" lastClr="000000"/>
                </a:solidFill>
                <a:latin typeface="UTM Avo"/>
                <a:cs typeface="+mn-ea"/>
                <a:sym typeface="+mn-lt"/>
              </a:rPr>
              <a:t> </a:t>
            </a:r>
            <a:r>
              <a:rPr lang="en-US" sz="2200" kern="1200" dirty="0" err="1">
                <a:solidFill>
                  <a:sysClr val="windowText" lastClr="000000"/>
                </a:solidFill>
                <a:latin typeface="UTM Avo"/>
                <a:cs typeface="+mn-ea"/>
                <a:sym typeface="+mn-lt"/>
              </a:rPr>
              <a:t>nhiều</a:t>
            </a:r>
            <a:r>
              <a:rPr lang="en-US" sz="2200" kern="1200" dirty="0">
                <a:solidFill>
                  <a:sysClr val="windowText" lastClr="000000"/>
                </a:solidFill>
                <a:latin typeface="UTM Avo"/>
                <a:cs typeface="+mn-ea"/>
                <a:sym typeface="+mn-lt"/>
              </a:rPr>
              <a:t> can-xi, </a:t>
            </a:r>
            <a:r>
              <a:rPr lang="en-US" sz="2200" kern="1200" dirty="0" err="1">
                <a:solidFill>
                  <a:sysClr val="windowText" lastClr="000000"/>
                </a:solidFill>
                <a:latin typeface="UTM Avo"/>
                <a:cs typeface="+mn-ea"/>
                <a:sym typeface="+mn-lt"/>
              </a:rPr>
              <a:t>phốt</a:t>
            </a:r>
            <a:r>
              <a:rPr lang="en-US" sz="2200" kern="1200" dirty="0">
                <a:solidFill>
                  <a:sysClr val="windowText" lastClr="000000"/>
                </a:solidFill>
                <a:latin typeface="UTM Avo"/>
                <a:cs typeface="+mn-ea"/>
                <a:sym typeface="+mn-lt"/>
              </a:rPr>
              <a:t>-pho </a:t>
            </a:r>
            <a:r>
              <a:rPr lang="en-US" sz="2200" kern="1200" dirty="0" err="1">
                <a:solidFill>
                  <a:sysClr val="windowText" lastClr="000000"/>
                </a:solidFill>
                <a:latin typeface="UTM Avo"/>
                <a:cs typeface="+mn-ea"/>
                <a:sym typeface="+mn-lt"/>
              </a:rPr>
              <a:t>và</a:t>
            </a:r>
            <a:r>
              <a:rPr lang="en-US" sz="2200" kern="1200" dirty="0">
                <a:solidFill>
                  <a:sysClr val="windowText" lastClr="000000"/>
                </a:solidFill>
                <a:latin typeface="UTM Avo"/>
                <a:cs typeface="+mn-ea"/>
                <a:sym typeface="+mn-lt"/>
              </a:rPr>
              <a:t> vitamin D (</a:t>
            </a:r>
            <a:r>
              <a:rPr lang="en-US" sz="2200" kern="1200" dirty="0" err="1">
                <a:solidFill>
                  <a:sysClr val="windowText" lastClr="000000"/>
                </a:solidFill>
                <a:latin typeface="UTM Avo"/>
                <a:cs typeface="+mn-ea"/>
                <a:sym typeface="+mn-lt"/>
              </a:rPr>
              <a:t>là</a:t>
            </a:r>
            <a:r>
              <a:rPr lang="en-US" sz="2200" kern="1200" dirty="0">
                <a:solidFill>
                  <a:sysClr val="windowText" lastClr="000000"/>
                </a:solidFill>
                <a:latin typeface="UTM Avo"/>
                <a:cs typeface="+mn-ea"/>
                <a:sym typeface="+mn-lt"/>
              </a:rPr>
              <a:t> </a:t>
            </a:r>
            <a:r>
              <a:rPr lang="en-US" sz="2200" kern="1200" dirty="0" err="1">
                <a:solidFill>
                  <a:sysClr val="windowText" lastClr="000000"/>
                </a:solidFill>
                <a:latin typeface="UTM Avo"/>
                <a:cs typeface="+mn-ea"/>
                <a:sym typeface="+mn-lt"/>
              </a:rPr>
              <a:t>những</a:t>
            </a:r>
            <a:r>
              <a:rPr lang="en-US" sz="2200" kern="1200" dirty="0">
                <a:solidFill>
                  <a:sysClr val="windowText" lastClr="000000"/>
                </a:solidFill>
                <a:latin typeface="UTM Avo"/>
                <a:cs typeface="+mn-ea"/>
                <a:sym typeface="+mn-lt"/>
              </a:rPr>
              <a:t> </a:t>
            </a:r>
            <a:r>
              <a:rPr lang="en-US" sz="2200" kern="1200" dirty="0" err="1">
                <a:solidFill>
                  <a:sysClr val="windowText" lastClr="000000"/>
                </a:solidFill>
                <a:latin typeface="UTM Avo"/>
                <a:cs typeface="+mn-ea"/>
                <a:sym typeface="+mn-lt"/>
              </a:rPr>
              <a:t>chất</a:t>
            </a:r>
            <a:r>
              <a:rPr lang="en-US" sz="2200" kern="1200" dirty="0">
                <a:solidFill>
                  <a:sysClr val="windowText" lastClr="000000"/>
                </a:solidFill>
                <a:latin typeface="UTM Avo"/>
                <a:cs typeface="+mn-ea"/>
                <a:sym typeface="+mn-lt"/>
              </a:rPr>
              <a:t> </a:t>
            </a:r>
            <a:r>
              <a:rPr lang="en-US" sz="2200" kern="1200" dirty="0" err="1">
                <a:solidFill>
                  <a:sysClr val="windowText" lastClr="000000"/>
                </a:solidFill>
                <a:latin typeface="UTM Avo"/>
                <a:cs typeface="+mn-ea"/>
                <a:sym typeface="+mn-lt"/>
              </a:rPr>
              <a:t>cần</a:t>
            </a:r>
            <a:r>
              <a:rPr lang="en-US" sz="2200" kern="1200" dirty="0">
                <a:solidFill>
                  <a:sysClr val="windowText" lastClr="000000"/>
                </a:solidFill>
                <a:latin typeface="UTM Avo"/>
                <a:cs typeface="+mn-ea"/>
                <a:sym typeface="+mn-lt"/>
              </a:rPr>
              <a:t> </a:t>
            </a:r>
            <a:r>
              <a:rPr lang="en-US" sz="2200" kern="1200" dirty="0" err="1">
                <a:solidFill>
                  <a:sysClr val="windowText" lastClr="000000"/>
                </a:solidFill>
                <a:latin typeface="UTM Avo"/>
                <a:cs typeface="+mn-ea"/>
                <a:sym typeface="+mn-lt"/>
              </a:rPr>
              <a:t>thiết</a:t>
            </a:r>
            <a:r>
              <a:rPr lang="en-US" sz="2200" kern="1200" dirty="0">
                <a:solidFill>
                  <a:sysClr val="windowText" lastClr="000000"/>
                </a:solidFill>
                <a:latin typeface="UTM Avo"/>
                <a:cs typeface="+mn-ea"/>
                <a:sym typeface="+mn-lt"/>
              </a:rPr>
              <a:t> </a:t>
            </a:r>
            <a:r>
              <a:rPr lang="en-US" sz="2200" kern="1200" dirty="0" err="1">
                <a:solidFill>
                  <a:sysClr val="windowText" lastClr="000000"/>
                </a:solidFill>
                <a:latin typeface="UTM Avo"/>
                <a:cs typeface="+mn-ea"/>
                <a:sym typeface="+mn-lt"/>
              </a:rPr>
              <a:t>cho</a:t>
            </a:r>
            <a:r>
              <a:rPr lang="en-US" sz="2200" kern="1200" dirty="0">
                <a:solidFill>
                  <a:sysClr val="windowText" lastClr="000000"/>
                </a:solidFill>
                <a:latin typeface="UTM Avo"/>
                <a:cs typeface="+mn-ea"/>
                <a:sym typeface="+mn-lt"/>
              </a:rPr>
              <a:t> </a:t>
            </a:r>
            <a:r>
              <a:rPr lang="en-US" sz="2200" kern="1200" dirty="0" err="1">
                <a:solidFill>
                  <a:sysClr val="windowText" lastClr="000000"/>
                </a:solidFill>
                <a:latin typeface="UTM Avo"/>
                <a:cs typeface="+mn-ea"/>
                <a:sym typeface="+mn-lt"/>
              </a:rPr>
              <a:t>răng</a:t>
            </a:r>
            <a:r>
              <a:rPr lang="en-US" sz="2200" kern="1200" dirty="0">
                <a:solidFill>
                  <a:sysClr val="windowText" lastClr="000000"/>
                </a:solidFill>
                <a:latin typeface="UTM Avo"/>
                <a:cs typeface="+mn-ea"/>
                <a:sym typeface="+mn-lt"/>
              </a:rPr>
              <a:t>). </a:t>
            </a:r>
          </a:p>
        </p:txBody>
      </p:sp>
    </p:spTree>
    <p:extLst>
      <p:ext uri="{BB962C8B-B14F-4D97-AF65-F5344CB8AC3E}">
        <p14:creationId xmlns:p14="http://schemas.microsoft.com/office/powerpoint/2010/main" val="3259095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7" name="Freeform 13">
            <a:extLst>
              <a:ext uri="{FF2B5EF4-FFF2-40B4-BE49-F238E27FC236}">
                <a16:creationId xmlns:a16="http://schemas.microsoft.com/office/drawing/2014/main" id="{13366463-667B-158C-CD95-FDC7BA370571}"/>
              </a:ext>
            </a:extLst>
          </p:cNvPr>
          <p:cNvSpPr/>
          <p:nvPr/>
        </p:nvSpPr>
        <p:spPr>
          <a:xfrm>
            <a:off x="348819" y="2330457"/>
            <a:ext cx="871175" cy="762829"/>
          </a:xfrm>
          <a:custGeom>
            <a:avLst/>
            <a:gdLst/>
            <a:ahLst/>
            <a:cxnLst/>
            <a:rect l="l" t="t" r="r" b="b"/>
            <a:pathLst>
              <a:path w="2441496" h="2097652">
                <a:moveTo>
                  <a:pt x="0" y="0"/>
                </a:moveTo>
                <a:lnTo>
                  <a:pt x="2441496" y="0"/>
                </a:lnTo>
                <a:lnTo>
                  <a:pt x="2441496" y="2097651"/>
                </a:lnTo>
                <a:lnTo>
                  <a:pt x="0" y="2097651"/>
                </a:lnTo>
                <a:lnTo>
                  <a:pt x="0" y="0"/>
                </a:lnTo>
                <a:close/>
              </a:path>
            </a:pathLst>
          </a:custGeom>
          <a:blipFill>
            <a:blip r:embed="rId4"/>
            <a:stretch>
              <a:fillRect/>
            </a:stretch>
          </a:blipFill>
        </p:spPr>
        <p:txBody>
          <a:bodyPr/>
          <a:lstStyle/>
          <a:p>
            <a:pPr defTabSz="609630">
              <a:buClrTx/>
              <a:buFontTx/>
              <a:buNone/>
            </a:pPr>
            <a:endParaRPr lang="en-US" sz="700" kern="1200">
              <a:solidFill>
                <a:schemeClr val="tx1"/>
              </a:solidFill>
              <a:latin typeface="UTM Avo"/>
              <a:cs typeface="+mn-ea"/>
              <a:sym typeface="+mn-lt"/>
            </a:endParaRPr>
          </a:p>
        </p:txBody>
      </p:sp>
      <p:sp>
        <p:nvSpPr>
          <p:cNvPr id="18" name="Round Same Side Corner Rectangle 17">
            <a:extLst>
              <a:ext uri="{FF2B5EF4-FFF2-40B4-BE49-F238E27FC236}">
                <a16:creationId xmlns:a16="http://schemas.microsoft.com/office/drawing/2014/main" id="{C907B5AD-F730-35C2-D527-91798591D97C}"/>
              </a:ext>
            </a:extLst>
          </p:cNvPr>
          <p:cNvSpPr/>
          <p:nvPr/>
        </p:nvSpPr>
        <p:spPr>
          <a:xfrm rot="10800000">
            <a:off x="3352799" y="1517991"/>
            <a:ext cx="5238951" cy="688845"/>
          </a:xfrm>
          <a:prstGeom prst="round2SameRect">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chemeClr val="tx1"/>
              </a:solidFill>
              <a:effectLst/>
              <a:uLnTx/>
              <a:uFillTx/>
              <a:latin typeface="UTM Avo"/>
              <a:cs typeface="+mn-ea"/>
              <a:sym typeface="+mn-lt"/>
            </a:endParaRPr>
          </a:p>
        </p:txBody>
      </p:sp>
      <p:sp>
        <p:nvSpPr>
          <p:cNvPr id="19" name="TextBox 18">
            <a:extLst>
              <a:ext uri="{FF2B5EF4-FFF2-40B4-BE49-F238E27FC236}">
                <a16:creationId xmlns:a16="http://schemas.microsoft.com/office/drawing/2014/main" id="{3AECE832-FE9B-42B6-1D8F-121EF68E69F9}"/>
              </a:ext>
            </a:extLst>
          </p:cNvPr>
          <p:cNvSpPr txBox="1"/>
          <p:nvPr/>
        </p:nvSpPr>
        <p:spPr>
          <a:xfrm>
            <a:off x="5225114" y="1631580"/>
            <a:ext cx="1494320" cy="461665"/>
          </a:xfrm>
          <a:prstGeom prst="rect">
            <a:avLst/>
          </a:prstGeom>
          <a:noFill/>
        </p:spPr>
        <p:txBody>
          <a:bodyPr wrap="none" rtlCol="0">
            <a:spAutoFit/>
          </a:bodyPr>
          <a:lstStyle/>
          <a:p>
            <a:pPr defTabSz="609630">
              <a:buClrTx/>
              <a:buFontTx/>
              <a:buNone/>
            </a:pPr>
            <a:r>
              <a:rPr lang="vi-VN" sz="2400" b="1" kern="1200" dirty="0">
                <a:solidFill>
                  <a:schemeClr val="tx1"/>
                </a:solidFill>
                <a:latin typeface="UTM Avo"/>
                <a:cs typeface="+mn-ea"/>
                <a:sym typeface="+mn-lt"/>
              </a:rPr>
              <a:t>BỆNH TẢ</a:t>
            </a:r>
            <a:endParaRPr lang="en-US" sz="2400" b="1" kern="1200" dirty="0">
              <a:solidFill>
                <a:schemeClr val="tx1"/>
              </a:solidFill>
              <a:latin typeface="UTM Avo"/>
              <a:cs typeface="+mn-ea"/>
              <a:sym typeface="+mn-lt"/>
            </a:endParaRPr>
          </a:p>
        </p:txBody>
      </p:sp>
      <p:sp>
        <p:nvSpPr>
          <p:cNvPr id="20" name="Rectangle 19">
            <a:extLst>
              <a:ext uri="{FF2B5EF4-FFF2-40B4-BE49-F238E27FC236}">
                <a16:creationId xmlns:a16="http://schemas.microsoft.com/office/drawing/2014/main" id="{519B6151-AB49-8223-0E51-2C5B4C748CEC}"/>
              </a:ext>
            </a:extLst>
          </p:cNvPr>
          <p:cNvSpPr/>
          <p:nvPr/>
        </p:nvSpPr>
        <p:spPr>
          <a:xfrm>
            <a:off x="305594" y="3067551"/>
            <a:ext cx="8108562" cy="1675843"/>
          </a:xfrm>
          <a:prstGeom prst="rect">
            <a:avLst/>
          </a:prstGeom>
        </p:spPr>
        <p:txBody>
          <a:bodyPr wrap="square">
            <a:spAutoFit/>
          </a:bodyPr>
          <a:lstStyle/>
          <a:p>
            <a:pPr algn="just" defTabSz="609630">
              <a:lnSpc>
                <a:spcPct val="150000"/>
              </a:lnSpc>
              <a:buClrTx/>
              <a:buFontTx/>
              <a:buNone/>
            </a:pPr>
            <a:r>
              <a:rPr lang="vi-VN" sz="2400" kern="1200" dirty="0">
                <a:solidFill>
                  <a:schemeClr val="tx1"/>
                </a:solidFill>
                <a:latin typeface="UTM Avo"/>
                <a:cs typeface="+mn-ea"/>
                <a:sym typeface="+mn-lt"/>
              </a:rPr>
              <a:t>Đọc mục Con ong SGK trang 59 và trả lời câu hỏi:</a:t>
            </a:r>
          </a:p>
          <a:p>
            <a:pPr marL="381019" indent="-381019" algn="just" defTabSz="609630">
              <a:lnSpc>
                <a:spcPct val="150000"/>
              </a:lnSpc>
              <a:buClrTx/>
              <a:buFont typeface="Arial" panose="020B0604020202020204" pitchFamily="34" charset="0"/>
              <a:buChar char="•"/>
            </a:pPr>
            <a:r>
              <a:rPr lang="vi-VN" sz="2400" kern="1200" dirty="0">
                <a:solidFill>
                  <a:schemeClr val="tx1"/>
                </a:solidFill>
                <a:latin typeface="UTM Avo"/>
                <a:cs typeface="+mn-ea"/>
                <a:sym typeface="+mn-lt"/>
              </a:rPr>
              <a:t>Tác nhân gây ra bệnh tả là gì?</a:t>
            </a:r>
          </a:p>
          <a:p>
            <a:pPr marL="381019" indent="-381019" algn="just" defTabSz="609630">
              <a:lnSpc>
                <a:spcPct val="150000"/>
              </a:lnSpc>
              <a:buClrTx/>
              <a:buFont typeface="Arial" panose="020B0604020202020204" pitchFamily="34" charset="0"/>
              <a:buChar char="•"/>
            </a:pPr>
            <a:r>
              <a:rPr lang="vi-VN" sz="2400" kern="1200" dirty="0">
                <a:solidFill>
                  <a:schemeClr val="tx1"/>
                </a:solidFill>
                <a:latin typeface="UTM Avo"/>
                <a:cs typeface="+mn-ea"/>
                <a:sym typeface="+mn-lt"/>
              </a:rPr>
              <a:t>Bệnh tả được lây qua đường nào?</a:t>
            </a:r>
          </a:p>
        </p:txBody>
      </p:sp>
      <p:pic>
        <p:nvPicPr>
          <p:cNvPr id="21" name="Picture 2">
            <a:extLst>
              <a:ext uri="{FF2B5EF4-FFF2-40B4-BE49-F238E27FC236}">
                <a16:creationId xmlns:a16="http://schemas.microsoft.com/office/drawing/2014/main" id="{2EBAA1B8-9FB5-6CDD-4285-0399650AC372}"/>
              </a:ext>
            </a:extLst>
          </p:cNvPr>
          <p:cNvPicPr>
            <a:picLocks noChangeAspect="1" noChangeArrowheads="1"/>
          </p:cNvPicPr>
          <p:nvPr/>
        </p:nvPicPr>
        <p:blipFill>
          <a:blip r:embed="rId5"/>
          <a:srcRect/>
          <a:stretch/>
        </p:blipFill>
        <p:spPr bwMode="auto">
          <a:xfrm>
            <a:off x="7902178" y="2603526"/>
            <a:ext cx="4007643" cy="400764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84062D7E-9089-9C83-AC11-F515FEA0095E}"/>
              </a:ext>
            </a:extLst>
          </p:cNvPr>
          <p:cNvSpPr/>
          <p:nvPr/>
        </p:nvSpPr>
        <p:spPr>
          <a:xfrm>
            <a:off x="305594" y="4994008"/>
            <a:ext cx="1828800" cy="558800"/>
          </a:xfrm>
          <a:prstGeom prst="rect">
            <a:avLst/>
          </a:prstGeom>
          <a:noFill/>
          <a:ln>
            <a:noFill/>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tx1"/>
                </a:solidFill>
                <a:effectLst/>
                <a:uLnTx/>
                <a:uFillTx/>
                <a:latin typeface="UTM Avo"/>
                <a:cs typeface="+mn-ea"/>
                <a:sym typeface="+mn-lt"/>
              </a:rPr>
              <a:t>Trả</a:t>
            </a:r>
            <a:r>
              <a:rPr kumimoji="0" lang="en-US" sz="2400" b="1" i="0" u="none" strike="noStrike" kern="1200" cap="none" spc="0" normalizeH="0" baseline="0" noProof="0" dirty="0">
                <a:ln>
                  <a:noFill/>
                </a:ln>
                <a:solidFill>
                  <a:schemeClr val="tx1"/>
                </a:solidFill>
                <a:effectLst/>
                <a:uLnTx/>
                <a:uFillTx/>
                <a:latin typeface="UTM Avo"/>
                <a:cs typeface="+mn-ea"/>
                <a:sym typeface="+mn-lt"/>
              </a:rPr>
              <a:t> </a:t>
            </a:r>
            <a:r>
              <a:rPr kumimoji="0" lang="en-US" sz="2400" b="1" i="0" u="none" strike="noStrike" kern="1200" cap="none" spc="0" normalizeH="0" baseline="0" noProof="0" dirty="0" err="1">
                <a:ln>
                  <a:noFill/>
                </a:ln>
                <a:solidFill>
                  <a:schemeClr val="tx1"/>
                </a:solidFill>
                <a:effectLst/>
                <a:uLnTx/>
                <a:uFillTx/>
                <a:latin typeface="UTM Avo"/>
                <a:cs typeface="+mn-ea"/>
                <a:sym typeface="+mn-lt"/>
              </a:rPr>
              <a:t>lời</a:t>
            </a:r>
            <a:r>
              <a:rPr kumimoji="0" lang="en-US" sz="2400" b="1" i="0" u="none" strike="noStrike" kern="1200" cap="none" spc="0" normalizeH="0" baseline="0" noProof="0" dirty="0">
                <a:ln>
                  <a:noFill/>
                </a:ln>
                <a:solidFill>
                  <a:schemeClr val="tx1"/>
                </a:solidFill>
                <a:effectLst/>
                <a:uLnTx/>
                <a:uFillTx/>
                <a:latin typeface="UTM Avo"/>
                <a:cs typeface="+mn-ea"/>
                <a:sym typeface="+mn-lt"/>
              </a:rPr>
              <a:t> :</a:t>
            </a:r>
          </a:p>
        </p:txBody>
      </p:sp>
      <p:sp>
        <p:nvSpPr>
          <p:cNvPr id="23" name="Rectangle 22">
            <a:extLst>
              <a:ext uri="{FF2B5EF4-FFF2-40B4-BE49-F238E27FC236}">
                <a16:creationId xmlns:a16="http://schemas.microsoft.com/office/drawing/2014/main" id="{D82C68A8-34C9-5536-1327-2DE41D157407}"/>
              </a:ext>
            </a:extLst>
          </p:cNvPr>
          <p:cNvSpPr/>
          <p:nvPr/>
        </p:nvSpPr>
        <p:spPr>
          <a:xfrm>
            <a:off x="305594" y="5454754"/>
            <a:ext cx="7264400" cy="1127232"/>
          </a:xfrm>
          <a:prstGeom prst="rect">
            <a:avLst/>
          </a:prstGeom>
        </p:spPr>
        <p:txBody>
          <a:bodyPr wrap="square">
            <a:spAutoFit/>
          </a:bodyPr>
          <a:lstStyle/>
          <a:p>
            <a:pPr marL="381019" indent="-381019" defTabSz="609630">
              <a:lnSpc>
                <a:spcPct val="150000"/>
              </a:lnSpc>
              <a:buClrTx/>
              <a:buFont typeface="Arial" panose="020B0604020202020204" pitchFamily="34" charset="0"/>
              <a:buChar char="•"/>
            </a:pPr>
            <a:r>
              <a:rPr lang="nl-NL" sz="2400" kern="1200" dirty="0">
                <a:solidFill>
                  <a:schemeClr val="tx1"/>
                </a:solidFill>
                <a:latin typeface="UTM Avo"/>
                <a:cs typeface="+mn-ea"/>
                <a:sym typeface="+mn-lt"/>
              </a:rPr>
              <a:t>Tác nhân gây ra bệnh tả là </a:t>
            </a:r>
            <a:r>
              <a:rPr lang="nl-NL" sz="2400" b="1" kern="1200" dirty="0">
                <a:solidFill>
                  <a:schemeClr val="tx1"/>
                </a:solidFill>
                <a:latin typeface="UTM Avo"/>
                <a:cs typeface="+mn-ea"/>
                <a:sym typeface="+mn-lt"/>
              </a:rPr>
              <a:t>vi khuẩn tả</a:t>
            </a:r>
            <a:r>
              <a:rPr lang="nl-NL" sz="2400" kern="1200" dirty="0">
                <a:solidFill>
                  <a:schemeClr val="tx1"/>
                </a:solidFill>
                <a:latin typeface="UTM Avo"/>
                <a:cs typeface="+mn-ea"/>
                <a:sym typeface="+mn-lt"/>
              </a:rPr>
              <a:t>. </a:t>
            </a:r>
            <a:endParaRPr lang="vi-VN" sz="2400" kern="1200" dirty="0">
              <a:solidFill>
                <a:schemeClr val="tx1"/>
              </a:solidFill>
              <a:latin typeface="UTM Avo"/>
              <a:cs typeface="+mn-ea"/>
              <a:sym typeface="+mn-lt"/>
            </a:endParaRPr>
          </a:p>
          <a:p>
            <a:pPr marL="381019" indent="-381019" defTabSz="609630">
              <a:lnSpc>
                <a:spcPct val="150000"/>
              </a:lnSpc>
              <a:buClrTx/>
              <a:buFont typeface="Arial" panose="020B0604020202020204" pitchFamily="34" charset="0"/>
              <a:buChar char="•"/>
            </a:pPr>
            <a:r>
              <a:rPr lang="nl-NL" sz="2400" kern="1200" dirty="0">
                <a:solidFill>
                  <a:schemeClr val="tx1"/>
                </a:solidFill>
                <a:latin typeface="UTM Avo"/>
                <a:cs typeface="+mn-ea"/>
                <a:sym typeface="+mn-lt"/>
              </a:rPr>
              <a:t>Bệnh tả được </a:t>
            </a:r>
            <a:r>
              <a:rPr lang="nl-NL" sz="2400" b="1" kern="1200" dirty="0">
                <a:solidFill>
                  <a:schemeClr val="tx1"/>
                </a:solidFill>
                <a:latin typeface="UTM Avo"/>
                <a:cs typeface="+mn-ea"/>
                <a:sym typeface="+mn-lt"/>
              </a:rPr>
              <a:t>lây qua đường tiêu hóa</a:t>
            </a:r>
            <a:r>
              <a:rPr lang="nl-NL" sz="2400" kern="1200" dirty="0">
                <a:solidFill>
                  <a:schemeClr val="tx1"/>
                </a:solidFill>
                <a:latin typeface="UTM Avo"/>
                <a:cs typeface="+mn-ea"/>
                <a:sym typeface="+mn-lt"/>
              </a:rPr>
              <a:t>. </a:t>
            </a:r>
            <a:endParaRPr lang="en-US" sz="2400" kern="1200" dirty="0">
              <a:solidFill>
                <a:schemeClr val="tx1"/>
              </a:solidFill>
              <a:latin typeface="UTM Avo"/>
              <a:cs typeface="+mn-ea"/>
              <a:sym typeface="+mn-lt"/>
            </a:endParaRPr>
          </a:p>
        </p:txBody>
      </p:sp>
    </p:spTree>
    <p:extLst>
      <p:ext uri="{BB962C8B-B14F-4D97-AF65-F5344CB8AC3E}">
        <p14:creationId xmlns:p14="http://schemas.microsoft.com/office/powerpoint/2010/main" val="564363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6" name="Rectangle 5">
            <a:extLst>
              <a:ext uri="{FF2B5EF4-FFF2-40B4-BE49-F238E27FC236}">
                <a16:creationId xmlns:a16="http://schemas.microsoft.com/office/drawing/2014/main" id="{F4BBB48B-664D-F614-9C7A-30625013AF5A}"/>
              </a:ext>
            </a:extLst>
          </p:cNvPr>
          <p:cNvSpPr/>
          <p:nvPr/>
        </p:nvSpPr>
        <p:spPr>
          <a:xfrm>
            <a:off x="479534" y="3429000"/>
            <a:ext cx="4400964" cy="1675843"/>
          </a:xfrm>
          <a:prstGeom prst="rect">
            <a:avLst/>
          </a:prstGeom>
        </p:spPr>
        <p:txBody>
          <a:bodyPr wrap="square">
            <a:spAutoFit/>
          </a:bodyPr>
          <a:lstStyle/>
          <a:p>
            <a:pPr algn="just" defTabSz="609630">
              <a:lnSpc>
                <a:spcPct val="150000"/>
              </a:lnSpc>
              <a:buClrTx/>
              <a:buFontTx/>
              <a:buNone/>
            </a:pPr>
            <a:r>
              <a:rPr lang="vi-VN" sz="2400" kern="1200" dirty="0">
                <a:solidFill>
                  <a:prstClr val="black"/>
                </a:solidFill>
                <a:latin typeface="UTM Avo"/>
                <a:cs typeface="+mn-ea"/>
                <a:sym typeface="+mn-lt"/>
              </a:rPr>
              <a:t>Quan sát các hình 6 – 9 SGK trang 59 và thảo luận nhóm đôi trả lời các câu hỏi: </a:t>
            </a:r>
            <a:endParaRPr lang="en-US" sz="2400" kern="1200" dirty="0">
              <a:solidFill>
                <a:prstClr val="black"/>
              </a:solidFill>
              <a:latin typeface="UTM Avo"/>
              <a:cs typeface="+mn-ea"/>
              <a:sym typeface="+mn-lt"/>
            </a:endParaRPr>
          </a:p>
        </p:txBody>
      </p:sp>
      <p:pic>
        <p:nvPicPr>
          <p:cNvPr id="7" name="Picture 6">
            <a:extLst>
              <a:ext uri="{FF2B5EF4-FFF2-40B4-BE49-F238E27FC236}">
                <a16:creationId xmlns:a16="http://schemas.microsoft.com/office/drawing/2014/main" id="{9BE342C1-39C8-4161-E3FF-38F41EDF86C8}"/>
              </a:ext>
            </a:extLst>
          </p:cNvPr>
          <p:cNvPicPr>
            <a:picLocks noChangeAspect="1"/>
          </p:cNvPicPr>
          <p:nvPr/>
        </p:nvPicPr>
        <p:blipFill rotWithShape="1">
          <a:blip r:embed="rId4">
            <a:extLst>
              <a:ext uri="{28A0092B-C50C-407E-A947-70E740481C1C}">
                <a14:useLocalDpi xmlns:a14="http://schemas.microsoft.com/office/drawing/2010/main" val="0"/>
              </a:ext>
            </a:extLst>
          </a:blip>
          <a:srcRect l="6313" t="13338" r="7324"/>
          <a:stretch/>
        </p:blipFill>
        <p:spPr>
          <a:xfrm>
            <a:off x="5642728" y="1264216"/>
            <a:ext cx="6069738" cy="3459415"/>
          </a:xfrm>
          <a:prstGeom prst="rect">
            <a:avLst/>
          </a:prstGeom>
        </p:spPr>
      </p:pic>
      <p:pic>
        <p:nvPicPr>
          <p:cNvPr id="8" name="Picture 7">
            <a:extLst>
              <a:ext uri="{FF2B5EF4-FFF2-40B4-BE49-F238E27FC236}">
                <a16:creationId xmlns:a16="http://schemas.microsoft.com/office/drawing/2014/main" id="{2489C1A4-5C19-D71E-6B77-8D135ED3CA2F}"/>
              </a:ext>
            </a:extLst>
          </p:cNvPr>
          <p:cNvPicPr>
            <a:picLocks noChangeAspect="1"/>
          </p:cNvPicPr>
          <p:nvPr/>
        </p:nvPicPr>
        <p:blipFill rotWithShape="1">
          <a:blip r:embed="rId5">
            <a:extLst>
              <a:ext uri="{28A0092B-C50C-407E-A947-70E740481C1C}">
                <a14:useLocalDpi xmlns:a14="http://schemas.microsoft.com/office/drawing/2010/main" val="0"/>
              </a:ext>
            </a:extLst>
          </a:blip>
          <a:srcRect l="7732" t="17911" r="8247"/>
          <a:stretch/>
        </p:blipFill>
        <p:spPr>
          <a:xfrm>
            <a:off x="5410200" y="4774871"/>
            <a:ext cx="6534795" cy="2024584"/>
          </a:xfrm>
          <a:prstGeom prst="rect">
            <a:avLst/>
          </a:prstGeom>
        </p:spPr>
      </p:pic>
      <p:sp>
        <p:nvSpPr>
          <p:cNvPr id="9" name="Freeform 19">
            <a:extLst>
              <a:ext uri="{FF2B5EF4-FFF2-40B4-BE49-F238E27FC236}">
                <a16:creationId xmlns:a16="http://schemas.microsoft.com/office/drawing/2014/main" id="{5EBBD87E-42C0-0605-6ADE-49ECB64601B6}"/>
              </a:ext>
            </a:extLst>
          </p:cNvPr>
          <p:cNvSpPr/>
          <p:nvPr/>
        </p:nvSpPr>
        <p:spPr>
          <a:xfrm>
            <a:off x="2375216" y="2349267"/>
            <a:ext cx="609599" cy="1079733"/>
          </a:xfrm>
          <a:custGeom>
            <a:avLst/>
            <a:gdLst/>
            <a:ahLst/>
            <a:cxnLst/>
            <a:rect l="l" t="t" r="r" b="b"/>
            <a:pathLst>
              <a:path w="2085171" h="3693292">
                <a:moveTo>
                  <a:pt x="0" y="0"/>
                </a:moveTo>
                <a:lnTo>
                  <a:pt x="2085171" y="0"/>
                </a:lnTo>
                <a:lnTo>
                  <a:pt x="2085171" y="3693291"/>
                </a:lnTo>
                <a:lnTo>
                  <a:pt x="0" y="3693291"/>
                </a:lnTo>
                <a:lnTo>
                  <a:pt x="0" y="0"/>
                </a:lnTo>
                <a:close/>
              </a:path>
            </a:pathLst>
          </a:custGeom>
          <a:blipFill>
            <a:blip r:embed="rId6"/>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sp>
        <p:nvSpPr>
          <p:cNvPr id="10" name="Rectangle 9">
            <a:extLst>
              <a:ext uri="{FF2B5EF4-FFF2-40B4-BE49-F238E27FC236}">
                <a16:creationId xmlns:a16="http://schemas.microsoft.com/office/drawing/2014/main" id="{12FE62E9-CAAA-76FB-B67A-B0503D007BC8}"/>
              </a:ext>
            </a:extLst>
          </p:cNvPr>
          <p:cNvSpPr/>
          <p:nvPr/>
        </p:nvSpPr>
        <p:spPr>
          <a:xfrm>
            <a:off x="5410200" y="1066800"/>
            <a:ext cx="914400" cy="304800"/>
          </a:xfrm>
          <a:prstGeom prst="rect">
            <a:avLst/>
          </a:prstGeom>
          <a:solidFill>
            <a:srgbClr val="FF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075796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4" name="Freeform 13">
            <a:extLst>
              <a:ext uri="{FF2B5EF4-FFF2-40B4-BE49-F238E27FC236}">
                <a16:creationId xmlns:a16="http://schemas.microsoft.com/office/drawing/2014/main" id="{87864F0C-6327-E09D-0816-4D129071B0BE}"/>
              </a:ext>
            </a:extLst>
          </p:cNvPr>
          <p:cNvSpPr/>
          <p:nvPr/>
        </p:nvSpPr>
        <p:spPr>
          <a:xfrm>
            <a:off x="1600200" y="1542494"/>
            <a:ext cx="557505" cy="488169"/>
          </a:xfrm>
          <a:custGeom>
            <a:avLst/>
            <a:gdLst/>
            <a:ahLst/>
            <a:cxnLst/>
            <a:rect l="l" t="t" r="r" b="b"/>
            <a:pathLst>
              <a:path w="2441496" h="2097652">
                <a:moveTo>
                  <a:pt x="0" y="0"/>
                </a:moveTo>
                <a:lnTo>
                  <a:pt x="2441496" y="0"/>
                </a:lnTo>
                <a:lnTo>
                  <a:pt x="2441496" y="2097651"/>
                </a:lnTo>
                <a:lnTo>
                  <a:pt x="0" y="2097651"/>
                </a:lnTo>
                <a:lnTo>
                  <a:pt x="0" y="0"/>
                </a:lnTo>
                <a:close/>
              </a:path>
            </a:pathLst>
          </a:custGeom>
          <a:blipFill>
            <a:blip r:embed="rId4"/>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sp>
        <p:nvSpPr>
          <p:cNvPr id="15" name="Rectangle 14">
            <a:extLst>
              <a:ext uri="{FF2B5EF4-FFF2-40B4-BE49-F238E27FC236}">
                <a16:creationId xmlns:a16="http://schemas.microsoft.com/office/drawing/2014/main" id="{26D8B0F1-9C83-C915-99F1-0898C899BAD2}"/>
              </a:ext>
            </a:extLst>
          </p:cNvPr>
          <p:cNvSpPr/>
          <p:nvPr/>
        </p:nvSpPr>
        <p:spPr>
          <a:xfrm>
            <a:off x="2141730" y="1462815"/>
            <a:ext cx="7467109" cy="574388"/>
          </a:xfrm>
          <a:prstGeom prst="rect">
            <a:avLst/>
          </a:prstGeom>
        </p:spPr>
        <p:txBody>
          <a:bodyPr wrap="none">
            <a:spAutoFit/>
          </a:bodyPr>
          <a:lstStyle/>
          <a:p>
            <a:pPr algn="just" defTabSz="609630">
              <a:lnSpc>
                <a:spcPct val="150000"/>
              </a:lnSpc>
              <a:buClrTx/>
              <a:buFontTx/>
              <a:buNone/>
            </a:pPr>
            <a:r>
              <a:rPr lang="vi-VN" sz="2400" b="1" kern="1200" dirty="0">
                <a:solidFill>
                  <a:prstClr val="black"/>
                </a:solidFill>
                <a:latin typeface="UTM Avo"/>
                <a:cs typeface="+mn-ea"/>
                <a:sym typeface="+mn-lt"/>
              </a:rPr>
              <a:t>Nêu nguyên nhân có thể gây bệnh tả ở người.</a:t>
            </a:r>
            <a:endParaRPr lang="en-US" sz="2400" b="1" kern="1200" dirty="0">
              <a:solidFill>
                <a:prstClr val="black"/>
              </a:solidFill>
              <a:latin typeface="UTM Avo"/>
              <a:cs typeface="+mn-ea"/>
              <a:sym typeface="+mn-lt"/>
            </a:endParaRPr>
          </a:p>
        </p:txBody>
      </p:sp>
      <p:pic>
        <p:nvPicPr>
          <p:cNvPr id="16" name="Picture 15">
            <a:extLst>
              <a:ext uri="{FF2B5EF4-FFF2-40B4-BE49-F238E27FC236}">
                <a16:creationId xmlns:a16="http://schemas.microsoft.com/office/drawing/2014/main" id="{83F793C2-5797-9188-0BB8-5F55631C9404}"/>
              </a:ext>
            </a:extLst>
          </p:cNvPr>
          <p:cNvPicPr>
            <a:picLocks noChangeAspect="1"/>
          </p:cNvPicPr>
          <p:nvPr/>
        </p:nvPicPr>
        <p:blipFill rotWithShape="1">
          <a:blip r:embed="rId5">
            <a:extLst>
              <a:ext uri="{28A0092B-C50C-407E-A947-70E740481C1C}">
                <a14:useLocalDpi xmlns:a14="http://schemas.microsoft.com/office/drawing/2010/main" val="0"/>
              </a:ext>
            </a:extLst>
          </a:blip>
          <a:srcRect l="6313" t="13338" r="7324"/>
          <a:stretch/>
        </p:blipFill>
        <p:spPr>
          <a:xfrm>
            <a:off x="2286000" y="2133600"/>
            <a:ext cx="8089072" cy="4610324"/>
          </a:xfrm>
          <a:prstGeom prst="rect">
            <a:avLst/>
          </a:prstGeom>
        </p:spPr>
      </p:pic>
      <p:sp>
        <p:nvSpPr>
          <p:cNvPr id="17" name="Rounded Rectangle 16">
            <a:extLst>
              <a:ext uri="{FF2B5EF4-FFF2-40B4-BE49-F238E27FC236}">
                <a16:creationId xmlns:a16="http://schemas.microsoft.com/office/drawing/2014/main" id="{06FA49DE-2751-AFD6-71B0-68BF4EF59126}"/>
              </a:ext>
            </a:extLst>
          </p:cNvPr>
          <p:cNvSpPr/>
          <p:nvPr/>
        </p:nvSpPr>
        <p:spPr>
          <a:xfrm>
            <a:off x="4038600" y="3428918"/>
            <a:ext cx="1906836" cy="620876"/>
          </a:xfrm>
          <a:prstGeom prst="roundRect">
            <a:avLst/>
          </a:prstGeom>
          <a:noFill/>
          <a:ln w="28575" cap="flat" cmpd="sng" algn="ctr">
            <a:solidFill>
              <a:srgbClr val="FF0000"/>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noFill/>
              <a:effectLst/>
              <a:uLnTx/>
              <a:uFillTx/>
              <a:latin typeface="UTM Avo"/>
              <a:cs typeface="+mn-ea"/>
              <a:sym typeface="+mn-lt"/>
            </a:endParaRPr>
          </a:p>
        </p:txBody>
      </p:sp>
      <p:sp>
        <p:nvSpPr>
          <p:cNvPr id="18" name="Rounded Rectangle 17">
            <a:extLst>
              <a:ext uri="{FF2B5EF4-FFF2-40B4-BE49-F238E27FC236}">
                <a16:creationId xmlns:a16="http://schemas.microsoft.com/office/drawing/2014/main" id="{4D35A82F-6F3F-F084-C5A6-5DADC8F1D134}"/>
              </a:ext>
            </a:extLst>
          </p:cNvPr>
          <p:cNvSpPr/>
          <p:nvPr/>
        </p:nvSpPr>
        <p:spPr>
          <a:xfrm>
            <a:off x="2491466" y="4463947"/>
            <a:ext cx="2004334" cy="852747"/>
          </a:xfrm>
          <a:prstGeom prst="roundRect">
            <a:avLst/>
          </a:prstGeom>
          <a:noFill/>
          <a:ln w="28575" cap="flat" cmpd="sng" algn="ctr">
            <a:solidFill>
              <a:srgbClr val="FF0000"/>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noFill/>
              <a:effectLst/>
              <a:uLnTx/>
              <a:uFillTx/>
              <a:latin typeface="UTM Avo"/>
              <a:cs typeface="+mn-ea"/>
              <a:sym typeface="+mn-lt"/>
            </a:endParaRPr>
          </a:p>
        </p:txBody>
      </p:sp>
      <p:sp>
        <p:nvSpPr>
          <p:cNvPr id="19" name="Rounded Rectangle 18">
            <a:extLst>
              <a:ext uri="{FF2B5EF4-FFF2-40B4-BE49-F238E27FC236}">
                <a16:creationId xmlns:a16="http://schemas.microsoft.com/office/drawing/2014/main" id="{F2DBC58C-E7D7-6063-EF02-F816972CC948}"/>
              </a:ext>
            </a:extLst>
          </p:cNvPr>
          <p:cNvSpPr/>
          <p:nvPr/>
        </p:nvSpPr>
        <p:spPr>
          <a:xfrm>
            <a:off x="4187083" y="5575614"/>
            <a:ext cx="2004334" cy="852747"/>
          </a:xfrm>
          <a:prstGeom prst="roundRect">
            <a:avLst/>
          </a:prstGeom>
          <a:noFill/>
          <a:ln w="28575" cap="flat" cmpd="sng" algn="ctr">
            <a:solidFill>
              <a:srgbClr val="FF0000"/>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noFill/>
              <a:effectLst/>
              <a:uLnTx/>
              <a:uFillTx/>
              <a:latin typeface="UTM Avo"/>
              <a:cs typeface="+mn-ea"/>
              <a:sym typeface="+mn-lt"/>
            </a:endParaRPr>
          </a:p>
        </p:txBody>
      </p:sp>
      <p:sp>
        <p:nvSpPr>
          <p:cNvPr id="20" name="Rounded Rectangle 19">
            <a:extLst>
              <a:ext uri="{FF2B5EF4-FFF2-40B4-BE49-F238E27FC236}">
                <a16:creationId xmlns:a16="http://schemas.microsoft.com/office/drawing/2014/main" id="{7D72BB92-927A-A612-C2CD-0D5255E27C59}"/>
              </a:ext>
            </a:extLst>
          </p:cNvPr>
          <p:cNvSpPr/>
          <p:nvPr/>
        </p:nvSpPr>
        <p:spPr>
          <a:xfrm>
            <a:off x="7587535" y="5316694"/>
            <a:ext cx="2411761" cy="1040369"/>
          </a:xfrm>
          <a:prstGeom prst="roundRect">
            <a:avLst/>
          </a:prstGeom>
          <a:noFill/>
          <a:ln w="28575" cap="flat" cmpd="sng" algn="ctr">
            <a:solidFill>
              <a:srgbClr val="FF0000"/>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noFill/>
              <a:effectLst/>
              <a:uLnTx/>
              <a:uFillTx/>
              <a:latin typeface="UTM Avo"/>
              <a:cs typeface="+mn-ea"/>
              <a:sym typeface="+mn-lt"/>
            </a:endParaRPr>
          </a:p>
        </p:txBody>
      </p:sp>
      <p:sp>
        <p:nvSpPr>
          <p:cNvPr id="21" name="Rounded Rectangle 20">
            <a:extLst>
              <a:ext uri="{FF2B5EF4-FFF2-40B4-BE49-F238E27FC236}">
                <a16:creationId xmlns:a16="http://schemas.microsoft.com/office/drawing/2014/main" id="{34FF2E8C-7EA3-D11E-020A-F59DD659844E}"/>
              </a:ext>
            </a:extLst>
          </p:cNvPr>
          <p:cNvSpPr/>
          <p:nvPr/>
        </p:nvSpPr>
        <p:spPr>
          <a:xfrm>
            <a:off x="7562597" y="3389061"/>
            <a:ext cx="2763775" cy="1040370"/>
          </a:xfrm>
          <a:prstGeom prst="roundRect">
            <a:avLst/>
          </a:prstGeom>
          <a:noFill/>
          <a:ln w="28575" cap="flat" cmpd="sng" algn="ctr">
            <a:solidFill>
              <a:srgbClr val="FF0000"/>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noFill/>
              <a:effectLst/>
              <a:uLnTx/>
              <a:uFillTx/>
              <a:latin typeface="UTM Avo"/>
              <a:cs typeface="+mn-ea"/>
              <a:sym typeface="+mn-lt"/>
            </a:endParaRPr>
          </a:p>
        </p:txBody>
      </p:sp>
      <p:sp>
        <p:nvSpPr>
          <p:cNvPr id="22" name="Rectangle 21">
            <a:extLst>
              <a:ext uri="{FF2B5EF4-FFF2-40B4-BE49-F238E27FC236}">
                <a16:creationId xmlns:a16="http://schemas.microsoft.com/office/drawing/2014/main" id="{9B058694-6986-8B14-79D1-6B090E0E9BEB}"/>
              </a:ext>
            </a:extLst>
          </p:cNvPr>
          <p:cNvSpPr/>
          <p:nvPr/>
        </p:nvSpPr>
        <p:spPr>
          <a:xfrm>
            <a:off x="2286000" y="2014263"/>
            <a:ext cx="914400" cy="304800"/>
          </a:xfrm>
          <a:prstGeom prst="rect">
            <a:avLst/>
          </a:prstGeom>
          <a:solidFill>
            <a:srgbClr val="FF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72664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2" name="Freeform 1">
            <a:extLst>
              <a:ext uri="{FF2B5EF4-FFF2-40B4-BE49-F238E27FC236}">
                <a16:creationId xmlns:a16="http://schemas.microsoft.com/office/drawing/2014/main" id="{4EF37623-48D7-6B6A-791C-816435740EF9}"/>
              </a:ext>
            </a:extLst>
          </p:cNvPr>
          <p:cNvSpPr/>
          <p:nvPr/>
        </p:nvSpPr>
        <p:spPr>
          <a:xfrm>
            <a:off x="1600200" y="1838819"/>
            <a:ext cx="557505" cy="488169"/>
          </a:xfrm>
          <a:custGeom>
            <a:avLst/>
            <a:gdLst/>
            <a:ahLst/>
            <a:cxnLst/>
            <a:rect l="l" t="t" r="r" b="b"/>
            <a:pathLst>
              <a:path w="2441496" h="2097652">
                <a:moveTo>
                  <a:pt x="0" y="0"/>
                </a:moveTo>
                <a:lnTo>
                  <a:pt x="2441496" y="0"/>
                </a:lnTo>
                <a:lnTo>
                  <a:pt x="2441496" y="2097651"/>
                </a:lnTo>
                <a:lnTo>
                  <a:pt x="0" y="2097651"/>
                </a:lnTo>
                <a:lnTo>
                  <a:pt x="0" y="0"/>
                </a:lnTo>
                <a:close/>
              </a:path>
            </a:pathLst>
          </a:custGeom>
          <a:blipFill>
            <a:blip r:embed="rId4"/>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sp>
        <p:nvSpPr>
          <p:cNvPr id="3" name="Rectangle 2">
            <a:extLst>
              <a:ext uri="{FF2B5EF4-FFF2-40B4-BE49-F238E27FC236}">
                <a16:creationId xmlns:a16="http://schemas.microsoft.com/office/drawing/2014/main" id="{78AFCDFB-1BD4-0A7C-C73A-354C064C3C4D}"/>
              </a:ext>
            </a:extLst>
          </p:cNvPr>
          <p:cNvSpPr/>
          <p:nvPr/>
        </p:nvSpPr>
        <p:spPr>
          <a:xfrm>
            <a:off x="2286000" y="1752600"/>
            <a:ext cx="8473795" cy="574388"/>
          </a:xfrm>
          <a:prstGeom prst="rect">
            <a:avLst/>
          </a:prstGeom>
        </p:spPr>
        <p:txBody>
          <a:bodyPr wrap="none">
            <a:spAutoFit/>
          </a:bodyPr>
          <a:lstStyle/>
          <a:p>
            <a:pPr algn="just" defTabSz="609630">
              <a:lnSpc>
                <a:spcPct val="150000"/>
              </a:lnSpc>
              <a:buClrTx/>
              <a:buFontTx/>
              <a:buNone/>
            </a:pPr>
            <a:r>
              <a:rPr lang="vi-VN" sz="2400" b="1" kern="1200" dirty="0">
                <a:solidFill>
                  <a:prstClr val="black"/>
                </a:solidFill>
                <a:latin typeface="UTM Avo"/>
                <a:cs typeface="+mn-ea"/>
                <a:sym typeface="+mn-lt"/>
              </a:rPr>
              <a:t>Nêu một số biểu hiện thường gặp ở người bị bệnh tả</a:t>
            </a:r>
            <a:endParaRPr lang="en-US" sz="2400" b="1" kern="1200" dirty="0">
              <a:solidFill>
                <a:prstClr val="black"/>
              </a:solidFill>
              <a:latin typeface="UTM Avo"/>
              <a:cs typeface="+mn-ea"/>
              <a:sym typeface="+mn-lt"/>
            </a:endParaRPr>
          </a:p>
        </p:txBody>
      </p:sp>
      <p:pic>
        <p:nvPicPr>
          <p:cNvPr id="4" name="Picture 3">
            <a:extLst>
              <a:ext uri="{FF2B5EF4-FFF2-40B4-BE49-F238E27FC236}">
                <a16:creationId xmlns:a16="http://schemas.microsoft.com/office/drawing/2014/main" id="{CA36BECA-E8BA-B557-5DE5-E0E80057391B}"/>
              </a:ext>
            </a:extLst>
          </p:cNvPr>
          <p:cNvPicPr>
            <a:picLocks noChangeAspect="1"/>
          </p:cNvPicPr>
          <p:nvPr/>
        </p:nvPicPr>
        <p:blipFill rotWithShape="1">
          <a:blip r:embed="rId5">
            <a:extLst>
              <a:ext uri="{28A0092B-C50C-407E-A947-70E740481C1C}">
                <a14:useLocalDpi xmlns:a14="http://schemas.microsoft.com/office/drawing/2010/main" val="0"/>
              </a:ext>
            </a:extLst>
          </a:blip>
          <a:srcRect l="7732" t="17911" r="8247"/>
          <a:stretch/>
        </p:blipFill>
        <p:spPr>
          <a:xfrm>
            <a:off x="988511" y="2819400"/>
            <a:ext cx="10214977" cy="3164763"/>
          </a:xfrm>
          <a:prstGeom prst="rect">
            <a:avLst/>
          </a:prstGeom>
        </p:spPr>
      </p:pic>
    </p:spTree>
    <p:extLst>
      <p:ext uri="{BB962C8B-B14F-4D97-AF65-F5344CB8AC3E}">
        <p14:creationId xmlns:p14="http://schemas.microsoft.com/office/powerpoint/2010/main" val="4086658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5" name="Rounded Rectangle 4">
            <a:extLst>
              <a:ext uri="{FF2B5EF4-FFF2-40B4-BE49-F238E27FC236}">
                <a16:creationId xmlns:a16="http://schemas.microsoft.com/office/drawing/2014/main" id="{D21DB911-AD39-CEA6-60A5-4FC302649585}"/>
              </a:ext>
            </a:extLst>
          </p:cNvPr>
          <p:cNvSpPr/>
          <p:nvPr/>
        </p:nvSpPr>
        <p:spPr>
          <a:xfrm>
            <a:off x="508000" y="1676400"/>
            <a:ext cx="11176000" cy="4999812"/>
          </a:xfrm>
          <a:prstGeom prst="roundRect">
            <a:avLst>
              <a:gd name="adj" fmla="val 3246"/>
            </a:avLst>
          </a:prstGeom>
          <a:solidFill>
            <a:sysClr val="window" lastClr="FFFFFF">
              <a:alpha val="86000"/>
            </a:sys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chemeClr val="tx1"/>
              </a:solidFill>
              <a:effectLst/>
              <a:uLnTx/>
              <a:uFillTx/>
              <a:latin typeface="UTM Avo"/>
              <a:cs typeface="+mn-ea"/>
              <a:sym typeface="+mn-lt"/>
            </a:endParaRPr>
          </a:p>
        </p:txBody>
      </p:sp>
      <p:sp>
        <p:nvSpPr>
          <p:cNvPr id="6" name="Rectangle 5">
            <a:extLst>
              <a:ext uri="{FF2B5EF4-FFF2-40B4-BE49-F238E27FC236}">
                <a16:creationId xmlns:a16="http://schemas.microsoft.com/office/drawing/2014/main" id="{600AAEF1-7828-22F2-B320-93E7BEE178D5}"/>
              </a:ext>
            </a:extLst>
          </p:cNvPr>
          <p:cNvSpPr/>
          <p:nvPr/>
        </p:nvSpPr>
        <p:spPr>
          <a:xfrm>
            <a:off x="914400" y="3061385"/>
            <a:ext cx="10363200" cy="2229841"/>
          </a:xfrm>
          <a:prstGeom prst="rect">
            <a:avLst/>
          </a:prstGeom>
        </p:spPr>
        <p:txBody>
          <a:bodyPr wrap="square">
            <a:spAutoFit/>
          </a:bodyPr>
          <a:lstStyle/>
          <a:p>
            <a:pPr marL="304815" indent="-304815" algn="just" defTabSz="609630">
              <a:lnSpc>
                <a:spcPct val="150000"/>
              </a:lnSpc>
              <a:buClrTx/>
              <a:buFont typeface="Arial" panose="020B0604020202020204" pitchFamily="34" charset="0"/>
              <a:buChar char="•"/>
            </a:pPr>
            <a:r>
              <a:rPr lang="nl-NL" sz="2400" kern="1200" dirty="0">
                <a:solidFill>
                  <a:schemeClr val="tx1"/>
                </a:solidFill>
                <a:latin typeface="UTM Avo"/>
                <a:cs typeface="+mn-ea"/>
                <a:sym typeface="+mn-lt"/>
              </a:rPr>
              <a:t>Vi khuẩn tả sống tập trung chủ yếu ở các loài thực động </a:t>
            </a:r>
            <a:r>
              <a:rPr lang="nl-NL" sz="2400" kern="1200" dirty="0" err="1">
                <a:solidFill>
                  <a:schemeClr val="tx1"/>
                </a:solidFill>
                <a:latin typeface="UTM Avo"/>
                <a:cs typeface="+mn-ea"/>
                <a:sym typeface="+mn-lt"/>
              </a:rPr>
              <a:t>vật</a:t>
            </a:r>
            <a:r>
              <a:rPr lang="nl-NL" sz="2400" kern="1200" dirty="0">
                <a:solidFill>
                  <a:schemeClr val="tx1"/>
                </a:solidFill>
                <a:latin typeface="UTM Avo"/>
                <a:cs typeface="+mn-ea"/>
                <a:sym typeface="+mn-lt"/>
              </a:rPr>
              <a:t> </a:t>
            </a:r>
            <a:br>
              <a:rPr lang="nl-NL" sz="2400" kern="1200" dirty="0">
                <a:solidFill>
                  <a:schemeClr val="tx1"/>
                </a:solidFill>
                <a:latin typeface="UTM Avo"/>
                <a:cs typeface="+mn-ea"/>
                <a:sym typeface="+mn-lt"/>
              </a:rPr>
            </a:br>
            <a:r>
              <a:rPr lang="nl-NL" sz="2400" kern="1200" dirty="0" err="1">
                <a:solidFill>
                  <a:schemeClr val="tx1"/>
                </a:solidFill>
                <a:latin typeface="UTM Avo"/>
                <a:cs typeface="+mn-ea"/>
                <a:sym typeface="+mn-lt"/>
              </a:rPr>
              <a:t>phù</a:t>
            </a:r>
            <a:r>
              <a:rPr lang="nl-NL" sz="2400" kern="1200" dirty="0">
                <a:solidFill>
                  <a:schemeClr val="tx1"/>
                </a:solidFill>
                <a:latin typeface="UTM Avo"/>
                <a:cs typeface="+mn-ea"/>
                <a:sym typeface="+mn-lt"/>
              </a:rPr>
              <a:t> du như tảo, động vật giáp xác (tôm, cua,...) và sò, hến,... trong cả nước ngọt và nước mặn; trong đất và trong </a:t>
            </a:r>
            <a:r>
              <a:rPr lang="nl-NL" sz="2400" kern="1200" dirty="0" err="1">
                <a:solidFill>
                  <a:schemeClr val="tx1"/>
                </a:solidFill>
                <a:latin typeface="UTM Avo"/>
                <a:cs typeface="+mn-ea"/>
                <a:sym typeface="+mn-lt"/>
              </a:rPr>
              <a:t>các</a:t>
            </a:r>
            <a:r>
              <a:rPr lang="nl-NL" sz="2400" kern="1200" dirty="0">
                <a:solidFill>
                  <a:schemeClr val="tx1"/>
                </a:solidFill>
                <a:latin typeface="UTM Avo"/>
                <a:cs typeface="+mn-ea"/>
                <a:sym typeface="+mn-lt"/>
              </a:rPr>
              <a:t> </a:t>
            </a:r>
            <a:br>
              <a:rPr lang="nl-NL" sz="2400" kern="1200" dirty="0">
                <a:solidFill>
                  <a:schemeClr val="tx1"/>
                </a:solidFill>
                <a:latin typeface="UTM Avo"/>
                <a:cs typeface="+mn-ea"/>
                <a:sym typeface="+mn-lt"/>
              </a:rPr>
            </a:br>
            <a:r>
              <a:rPr lang="nl-NL" sz="2400" kern="1200" dirty="0" err="1">
                <a:solidFill>
                  <a:schemeClr val="tx1"/>
                </a:solidFill>
                <a:latin typeface="UTM Avo"/>
                <a:cs typeface="+mn-ea"/>
                <a:sym typeface="+mn-lt"/>
              </a:rPr>
              <a:t>chất</a:t>
            </a:r>
            <a:r>
              <a:rPr lang="nl-NL" sz="2400" kern="1200" dirty="0">
                <a:solidFill>
                  <a:schemeClr val="tx1"/>
                </a:solidFill>
                <a:latin typeface="UTM Avo"/>
                <a:cs typeface="+mn-ea"/>
                <a:sym typeface="+mn-lt"/>
              </a:rPr>
              <a:t> thải của con người và động vật. </a:t>
            </a:r>
            <a:endParaRPr lang="en-US" sz="2400" kern="1200" dirty="0">
              <a:solidFill>
                <a:schemeClr val="tx1"/>
              </a:solidFill>
              <a:latin typeface="UTM Avo"/>
              <a:cs typeface="+mn-ea"/>
              <a:sym typeface="+mn-lt"/>
            </a:endParaRPr>
          </a:p>
        </p:txBody>
      </p:sp>
      <p:sp>
        <p:nvSpPr>
          <p:cNvPr id="7" name="Rectangle: Rounded Corners 12">
            <a:extLst>
              <a:ext uri="{FF2B5EF4-FFF2-40B4-BE49-F238E27FC236}">
                <a16:creationId xmlns:a16="http://schemas.microsoft.com/office/drawing/2014/main" id="{4EB2AB4C-89CA-5FBF-67A7-259B8B55B602}"/>
              </a:ext>
            </a:extLst>
          </p:cNvPr>
          <p:cNvSpPr/>
          <p:nvPr/>
        </p:nvSpPr>
        <p:spPr>
          <a:xfrm>
            <a:off x="4495800" y="1841785"/>
            <a:ext cx="3200400" cy="1219200"/>
          </a:xfrm>
          <a:prstGeom prst="roundRect">
            <a:avLst/>
          </a:prstGeom>
          <a:noFill/>
          <a:ln>
            <a:noFill/>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tx1"/>
                </a:solidFill>
                <a:effectLst/>
                <a:uLnTx/>
                <a:uFillTx/>
                <a:latin typeface="UTM Avo"/>
                <a:cs typeface="+mn-ea"/>
                <a:sym typeface="+mn-lt"/>
              </a:rPr>
              <a:t>KẾT LUẬN</a:t>
            </a:r>
            <a:endParaRPr kumimoji="0" lang="en-US" sz="3200" b="1" i="0" u="none" strike="noStrike" kern="1200" cap="none" spc="0" normalizeH="0" baseline="0" noProof="0" dirty="0">
              <a:ln>
                <a:noFill/>
              </a:ln>
              <a:solidFill>
                <a:schemeClr val="tx1"/>
              </a:solidFill>
              <a:effectLst/>
              <a:uLnTx/>
              <a:uFillTx/>
              <a:latin typeface="UTM Avo"/>
              <a:cs typeface="+mn-ea"/>
              <a:sym typeface="+mn-lt"/>
            </a:endParaRPr>
          </a:p>
        </p:txBody>
      </p:sp>
    </p:spTree>
    <p:extLst>
      <p:ext uri="{BB962C8B-B14F-4D97-AF65-F5344CB8AC3E}">
        <p14:creationId xmlns:p14="http://schemas.microsoft.com/office/powerpoint/2010/main" val="3638006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5" name="Rounded Rectangle 4">
            <a:extLst>
              <a:ext uri="{FF2B5EF4-FFF2-40B4-BE49-F238E27FC236}">
                <a16:creationId xmlns:a16="http://schemas.microsoft.com/office/drawing/2014/main" id="{D21DB911-AD39-CEA6-60A5-4FC302649585}"/>
              </a:ext>
            </a:extLst>
          </p:cNvPr>
          <p:cNvSpPr/>
          <p:nvPr/>
        </p:nvSpPr>
        <p:spPr>
          <a:xfrm>
            <a:off x="508000" y="1676400"/>
            <a:ext cx="11176000" cy="4999812"/>
          </a:xfrm>
          <a:prstGeom prst="roundRect">
            <a:avLst>
              <a:gd name="adj" fmla="val 3246"/>
            </a:avLst>
          </a:prstGeom>
          <a:solidFill>
            <a:sysClr val="window" lastClr="FFFFFF">
              <a:alpha val="86000"/>
            </a:sys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chemeClr val="tx1"/>
              </a:solidFill>
              <a:effectLst/>
              <a:uLnTx/>
              <a:uFillTx/>
              <a:latin typeface="UTM Avo"/>
              <a:cs typeface="+mn-ea"/>
              <a:sym typeface="+mn-lt"/>
            </a:endParaRPr>
          </a:p>
        </p:txBody>
      </p:sp>
      <p:sp>
        <p:nvSpPr>
          <p:cNvPr id="6" name="Rectangle 5">
            <a:extLst>
              <a:ext uri="{FF2B5EF4-FFF2-40B4-BE49-F238E27FC236}">
                <a16:creationId xmlns:a16="http://schemas.microsoft.com/office/drawing/2014/main" id="{600AAEF1-7828-22F2-B320-93E7BEE178D5}"/>
              </a:ext>
            </a:extLst>
          </p:cNvPr>
          <p:cNvSpPr/>
          <p:nvPr/>
        </p:nvSpPr>
        <p:spPr>
          <a:xfrm>
            <a:off x="914400" y="2295727"/>
            <a:ext cx="10363200" cy="4181914"/>
          </a:xfrm>
          <a:prstGeom prst="rect">
            <a:avLst/>
          </a:prstGeom>
        </p:spPr>
        <p:txBody>
          <a:bodyPr wrap="square">
            <a:spAutoFit/>
          </a:bodyPr>
          <a:lstStyle/>
          <a:p>
            <a:pPr marL="304815" indent="-304815" algn="just" defTabSz="609630">
              <a:lnSpc>
                <a:spcPct val="150000"/>
              </a:lnSpc>
              <a:buClrTx/>
              <a:buFont typeface="Arial" panose="020B0604020202020204" pitchFamily="34" charset="0"/>
              <a:buChar char="•"/>
            </a:pPr>
            <a:r>
              <a:rPr lang="vi-VN" sz="2000" kern="1200" dirty="0">
                <a:solidFill>
                  <a:schemeClr val="tx1"/>
                </a:solidFill>
                <a:latin typeface="UTM Avo"/>
                <a:cs typeface="+mn-ea"/>
                <a:sym typeface="+mn-lt"/>
              </a:rPr>
              <a:t>V</a:t>
            </a:r>
            <a:r>
              <a:rPr lang="nl-NL" sz="2000" kern="1200" dirty="0">
                <a:solidFill>
                  <a:schemeClr val="tx1"/>
                </a:solidFill>
                <a:latin typeface="UTM Avo"/>
                <a:cs typeface="+mn-ea"/>
                <a:sym typeface="+mn-lt"/>
              </a:rPr>
              <a:t>i </a:t>
            </a:r>
            <a:r>
              <a:rPr lang="nl-NL" sz="2000" kern="1200" dirty="0" err="1">
                <a:solidFill>
                  <a:schemeClr val="tx1"/>
                </a:solidFill>
                <a:latin typeface="UTM Avo"/>
                <a:cs typeface="+mn-ea"/>
                <a:sym typeface="+mn-lt"/>
              </a:rPr>
              <a:t>khuẩn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tả</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xâm</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nhập</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vào</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cơ</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quan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tiêu</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hóa</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của</a:t>
            </a:r>
            <a:r>
              <a:rPr lang="nl-NL" sz="2000" kern="1200" dirty="0">
                <a:solidFill>
                  <a:schemeClr val="tx1"/>
                </a:solidFill>
                <a:latin typeface="UTM Avo"/>
                <a:cs typeface="+mn-ea"/>
                <a:sym typeface="+mn-lt"/>
              </a:rPr>
              <a:t> con </a:t>
            </a:r>
            <a:r>
              <a:rPr lang="nl-NL" sz="2000" kern="1200" dirty="0" err="1">
                <a:solidFill>
                  <a:schemeClr val="tx1"/>
                </a:solidFill>
                <a:latin typeface="UTM Avo"/>
                <a:cs typeface="+mn-ea"/>
                <a:sym typeface="+mn-lt"/>
              </a:rPr>
              <a:t>người</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trong</a:t>
            </a:r>
            <a:r>
              <a:rPr lang="nl-NL" sz="2000" kern="1200" dirty="0">
                <a:solidFill>
                  <a:schemeClr val="tx1"/>
                </a:solidFill>
                <a:latin typeface="UTM Avo"/>
                <a:cs typeface="+mn-ea"/>
                <a:sym typeface="+mn-lt"/>
              </a:rPr>
              <a:t> </a:t>
            </a:r>
            <a:br>
              <a:rPr lang="nl-NL" sz="2000" kern="1200" dirty="0">
                <a:solidFill>
                  <a:schemeClr val="tx1"/>
                </a:solidFill>
                <a:latin typeface="UTM Avo"/>
                <a:cs typeface="+mn-ea"/>
                <a:sym typeface="+mn-lt"/>
              </a:rPr>
            </a:br>
            <a:r>
              <a:rPr lang="nl-NL" sz="2000" kern="1200" dirty="0" err="1">
                <a:solidFill>
                  <a:schemeClr val="tx1"/>
                </a:solidFill>
                <a:latin typeface="UTM Avo"/>
                <a:cs typeface="+mn-ea"/>
                <a:sym typeface="+mn-lt"/>
              </a:rPr>
              <a:t>các</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trường</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hợp</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uống</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nước</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bị</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nhiễm</a:t>
            </a:r>
            <a:r>
              <a:rPr lang="nl-NL" sz="2000" kern="1200" dirty="0">
                <a:solidFill>
                  <a:schemeClr val="tx1"/>
                </a:solidFill>
                <a:latin typeface="UTM Avo"/>
                <a:cs typeface="+mn-ea"/>
                <a:sym typeface="+mn-lt"/>
              </a:rPr>
              <a:t> vi </a:t>
            </a:r>
            <a:r>
              <a:rPr lang="nl-NL" sz="2000" kern="1200" dirty="0" err="1">
                <a:solidFill>
                  <a:schemeClr val="tx1"/>
                </a:solidFill>
                <a:latin typeface="UTM Avo"/>
                <a:cs typeface="+mn-ea"/>
                <a:sym typeface="+mn-lt"/>
              </a:rPr>
              <a:t>khuẩn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tả</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ăn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các</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thủy</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hải</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sản</a:t>
            </a:r>
            <a:r>
              <a:rPr lang="nl-NL" sz="2000" kern="1200" dirty="0">
                <a:solidFill>
                  <a:schemeClr val="tx1"/>
                </a:solidFill>
                <a:latin typeface="UTM Avo"/>
                <a:cs typeface="+mn-ea"/>
                <a:sym typeface="+mn-lt"/>
              </a:rPr>
              <a:t> có </a:t>
            </a:r>
            <a:r>
              <a:rPr lang="nl-NL" sz="2000" kern="1200" dirty="0" err="1">
                <a:solidFill>
                  <a:schemeClr val="tx1"/>
                </a:solidFill>
                <a:latin typeface="UTM Avo"/>
                <a:cs typeface="+mn-ea"/>
                <a:sym typeface="+mn-lt"/>
              </a:rPr>
              <a:t>chứa</a:t>
            </a:r>
            <a:r>
              <a:rPr lang="nl-NL" sz="2000" kern="1200" dirty="0">
                <a:solidFill>
                  <a:schemeClr val="tx1"/>
                </a:solidFill>
                <a:latin typeface="UTM Avo"/>
                <a:cs typeface="+mn-ea"/>
                <a:sym typeface="+mn-lt"/>
              </a:rPr>
              <a:t> vi </a:t>
            </a:r>
            <a:r>
              <a:rPr lang="nl-NL" sz="2000" kern="1200" dirty="0" err="1">
                <a:solidFill>
                  <a:schemeClr val="tx1"/>
                </a:solidFill>
                <a:latin typeface="UTM Avo"/>
                <a:cs typeface="+mn-ea"/>
                <a:sym typeface="+mn-lt"/>
              </a:rPr>
              <a:t>khuẩn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tả</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chưa</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được</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nấu</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chín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ăn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rau</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sống</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được</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trồng</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trên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đất</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hoặc</a:t>
            </a:r>
            <a:r>
              <a:rPr lang="nl-NL" sz="2000" kern="1200" dirty="0">
                <a:solidFill>
                  <a:schemeClr val="tx1"/>
                </a:solidFill>
                <a:latin typeface="UTM Avo"/>
                <a:cs typeface="+mn-ea"/>
                <a:sym typeface="+mn-lt"/>
              </a:rPr>
              <a:t> </a:t>
            </a:r>
            <a:br>
              <a:rPr lang="nl-NL" sz="2000" kern="1200" dirty="0">
                <a:solidFill>
                  <a:schemeClr val="tx1"/>
                </a:solidFill>
                <a:latin typeface="UTM Avo"/>
                <a:cs typeface="+mn-ea"/>
                <a:sym typeface="+mn-lt"/>
              </a:rPr>
            </a:br>
            <a:r>
              <a:rPr lang="nl-NL" sz="2000" kern="1200" dirty="0" err="1">
                <a:solidFill>
                  <a:schemeClr val="tx1"/>
                </a:solidFill>
                <a:latin typeface="UTM Avo"/>
                <a:cs typeface="+mn-ea"/>
                <a:sym typeface="+mn-lt"/>
              </a:rPr>
              <a:t>nguồn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nước</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tưới</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bị</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nhiễm</a:t>
            </a:r>
            <a:r>
              <a:rPr lang="nl-NL" sz="2000" kern="1200" dirty="0">
                <a:solidFill>
                  <a:schemeClr val="tx1"/>
                </a:solidFill>
                <a:latin typeface="UTM Avo"/>
                <a:cs typeface="+mn-ea"/>
                <a:sym typeface="+mn-lt"/>
              </a:rPr>
              <a:t> vi </a:t>
            </a:r>
            <a:r>
              <a:rPr lang="nl-NL" sz="2000" kern="1200" dirty="0" err="1">
                <a:solidFill>
                  <a:schemeClr val="tx1"/>
                </a:solidFill>
                <a:latin typeface="UTM Avo"/>
                <a:cs typeface="+mn-ea"/>
                <a:sym typeface="+mn-lt"/>
              </a:rPr>
              <a:t>khuẩn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tả</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ăn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thức</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ăn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bị</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vật</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trung</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gian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như</a:t>
            </a:r>
            <a:r>
              <a:rPr lang="nl-NL" sz="2000" kern="1200" dirty="0">
                <a:solidFill>
                  <a:schemeClr val="tx1"/>
                </a:solidFill>
                <a:latin typeface="UTM Avo"/>
                <a:cs typeface="+mn-ea"/>
                <a:sym typeface="+mn-lt"/>
              </a:rPr>
              <a:t> </a:t>
            </a:r>
            <a:br>
              <a:rPr lang="nl-NL" sz="2000" kern="1200" dirty="0">
                <a:solidFill>
                  <a:schemeClr val="tx1"/>
                </a:solidFill>
                <a:latin typeface="UTM Avo"/>
                <a:cs typeface="+mn-ea"/>
                <a:sym typeface="+mn-lt"/>
              </a:rPr>
            </a:br>
            <a:r>
              <a:rPr lang="nl-NL" sz="2000" kern="1200" dirty="0" err="1">
                <a:solidFill>
                  <a:schemeClr val="tx1"/>
                </a:solidFill>
                <a:latin typeface="UTM Avo"/>
                <a:cs typeface="+mn-ea"/>
                <a:sym typeface="+mn-lt"/>
              </a:rPr>
              <a:t>ruồi</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nhặng</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mang</a:t>
            </a:r>
            <a:r>
              <a:rPr lang="nl-NL" sz="2000" kern="1200" dirty="0">
                <a:solidFill>
                  <a:schemeClr val="tx1"/>
                </a:solidFill>
                <a:latin typeface="UTM Avo"/>
                <a:cs typeface="+mn-ea"/>
                <a:sym typeface="+mn-lt"/>
              </a:rPr>
              <a:t> vi </a:t>
            </a:r>
            <a:r>
              <a:rPr lang="nl-NL" sz="2000" kern="1200" dirty="0" err="1">
                <a:solidFill>
                  <a:schemeClr val="tx1"/>
                </a:solidFill>
                <a:latin typeface="UTM Avo"/>
                <a:cs typeface="+mn-ea"/>
                <a:sym typeface="+mn-lt"/>
              </a:rPr>
              <a:t>khuẩn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tả</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đậu</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vào</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bàn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tay</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bị</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nhiễm</a:t>
            </a:r>
            <a:r>
              <a:rPr lang="nl-NL" sz="2000" kern="1200" dirty="0">
                <a:solidFill>
                  <a:schemeClr val="tx1"/>
                </a:solidFill>
                <a:latin typeface="UTM Avo"/>
                <a:cs typeface="+mn-ea"/>
                <a:sym typeface="+mn-lt"/>
              </a:rPr>
              <a:t> vi </a:t>
            </a:r>
            <a:r>
              <a:rPr lang="nl-NL" sz="2000" kern="1200" dirty="0" err="1">
                <a:solidFill>
                  <a:schemeClr val="tx1"/>
                </a:solidFill>
                <a:latin typeface="UTM Avo"/>
                <a:cs typeface="+mn-ea"/>
                <a:sym typeface="+mn-lt"/>
              </a:rPr>
              <a:t>khuẩn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tả</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không</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được</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rửa</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sạch</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trước</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khi</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ăn</a:t>
            </a:r>
            <a:r>
              <a:rPr lang="nl-NL" sz="2000" kern="1200" dirty="0">
                <a:solidFill>
                  <a:schemeClr val="tx1"/>
                </a:solidFill>
                <a:latin typeface="UTM Avo"/>
                <a:cs typeface="+mn-ea"/>
                <a:sym typeface="+mn-lt"/>
              </a:rPr>
              <a:t>.</a:t>
            </a:r>
            <a:endParaRPr lang="en-US" sz="2000" kern="1200" dirty="0">
              <a:solidFill>
                <a:schemeClr val="tx1"/>
              </a:solidFill>
              <a:latin typeface="UTM Avo"/>
              <a:cs typeface="+mn-ea"/>
              <a:sym typeface="+mn-lt"/>
            </a:endParaRPr>
          </a:p>
          <a:p>
            <a:pPr marL="304815" indent="-304815" algn="just" defTabSz="609630">
              <a:lnSpc>
                <a:spcPct val="150000"/>
              </a:lnSpc>
              <a:buClrTx/>
              <a:buFont typeface="Arial" panose="020B0604020202020204" pitchFamily="34" charset="0"/>
              <a:buChar char="•"/>
            </a:pPr>
            <a:r>
              <a:rPr lang="nl-NL" sz="2000" kern="1200" dirty="0" err="1">
                <a:solidFill>
                  <a:schemeClr val="tx1"/>
                </a:solidFill>
                <a:latin typeface="UTM Avo"/>
                <a:cs typeface="+mn-ea"/>
                <a:sym typeface="+mn-lt"/>
              </a:rPr>
              <a:t>Khi</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vào</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đến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ruột</a:t>
            </a:r>
            <a:r>
              <a:rPr lang="nl-NL" sz="2000" kern="1200" dirty="0">
                <a:solidFill>
                  <a:schemeClr val="tx1"/>
                </a:solidFill>
                <a:latin typeface="UTM Avo"/>
                <a:cs typeface="+mn-ea"/>
                <a:sym typeface="+mn-lt"/>
              </a:rPr>
              <a:t>, vi </a:t>
            </a:r>
            <a:r>
              <a:rPr lang="nl-NL" sz="2000" kern="1200" dirty="0" err="1">
                <a:solidFill>
                  <a:schemeClr val="tx1"/>
                </a:solidFill>
                <a:latin typeface="UTM Avo"/>
                <a:cs typeface="+mn-ea"/>
                <a:sym typeface="+mn-lt"/>
              </a:rPr>
              <a:t>khuẩn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tả</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gây</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rối</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loạn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chức</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năng</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tiêu</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hóa</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gây</a:t>
            </a:r>
            <a:r>
              <a:rPr lang="nl-NL" sz="2000" kern="1200" dirty="0">
                <a:solidFill>
                  <a:schemeClr val="tx1"/>
                </a:solidFill>
                <a:latin typeface="UTM Avo"/>
                <a:cs typeface="+mn-ea"/>
                <a:sym typeface="+mn-lt"/>
              </a:rPr>
              <a:t> ra </a:t>
            </a:r>
            <a:r>
              <a:rPr lang="nl-NL" sz="2000" kern="1200" dirty="0" err="1">
                <a:solidFill>
                  <a:schemeClr val="tx1"/>
                </a:solidFill>
                <a:latin typeface="UTM Avo"/>
                <a:cs typeface="+mn-ea"/>
                <a:sym typeface="+mn-lt"/>
              </a:rPr>
              <a:t>bệnh</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tả</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làm</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người</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bệnh</a:t>
            </a:r>
            <a:r>
              <a:rPr lang="nl-NL" sz="2000" kern="1200" dirty="0">
                <a:solidFill>
                  <a:schemeClr val="tx1"/>
                </a:solidFill>
                <a:latin typeface="UTM Avo"/>
                <a:cs typeface="+mn-ea"/>
                <a:sym typeface="+mn-lt"/>
              </a:rPr>
              <a:t> có </a:t>
            </a:r>
            <a:r>
              <a:rPr lang="nl-NL" sz="2000" kern="1200" dirty="0" err="1">
                <a:solidFill>
                  <a:schemeClr val="tx1"/>
                </a:solidFill>
                <a:latin typeface="UTM Avo"/>
                <a:cs typeface="+mn-ea"/>
                <a:sym typeface="+mn-lt"/>
              </a:rPr>
              <a:t>những</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biểu</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hiện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như</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đầy</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bụng</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và</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sôi</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bụng</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nôn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tiêu</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chảy</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nhiều</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lần</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mất</a:t>
            </a:r>
            <a:r>
              <a:rPr lang="nl-NL" sz="2000" kern="1200" dirty="0">
                <a:solidFill>
                  <a:schemeClr val="tx1"/>
                </a:solidFill>
                <a:latin typeface="UTM Avo"/>
                <a:cs typeface="+mn-ea"/>
                <a:sym typeface="+mn-lt"/>
              </a:rPr>
              <a:t> </a:t>
            </a:r>
            <a:r>
              <a:rPr lang="nl-NL" sz="2000" kern="1200" dirty="0" err="1">
                <a:solidFill>
                  <a:schemeClr val="tx1"/>
                </a:solidFill>
                <a:latin typeface="UTM Avo"/>
                <a:cs typeface="+mn-ea"/>
                <a:sym typeface="+mn-lt"/>
              </a:rPr>
              <a:t>nước</a:t>
            </a:r>
            <a:r>
              <a:rPr lang="nl-NL" sz="2000" kern="1200" dirty="0">
                <a:solidFill>
                  <a:schemeClr val="tx1"/>
                </a:solidFill>
                <a:latin typeface="UTM Avo"/>
                <a:cs typeface="+mn-ea"/>
                <a:sym typeface="+mn-lt"/>
              </a:rPr>
              <a:t>,.. </a:t>
            </a:r>
            <a:endParaRPr lang="en-US" sz="2000" kern="1200" dirty="0">
              <a:solidFill>
                <a:schemeClr val="tx1"/>
              </a:solidFill>
              <a:latin typeface="UTM Avo"/>
              <a:cs typeface="+mn-ea"/>
              <a:sym typeface="+mn-lt"/>
            </a:endParaRPr>
          </a:p>
        </p:txBody>
      </p:sp>
      <p:sp>
        <p:nvSpPr>
          <p:cNvPr id="7" name="Rectangle: Rounded Corners 12">
            <a:extLst>
              <a:ext uri="{FF2B5EF4-FFF2-40B4-BE49-F238E27FC236}">
                <a16:creationId xmlns:a16="http://schemas.microsoft.com/office/drawing/2014/main" id="{4EB2AB4C-89CA-5FBF-67A7-259B8B55B602}"/>
              </a:ext>
            </a:extLst>
          </p:cNvPr>
          <p:cNvSpPr/>
          <p:nvPr/>
        </p:nvSpPr>
        <p:spPr>
          <a:xfrm>
            <a:off x="4495800" y="1487556"/>
            <a:ext cx="3200400" cy="1219200"/>
          </a:xfrm>
          <a:prstGeom prst="roundRect">
            <a:avLst/>
          </a:prstGeom>
          <a:noFill/>
          <a:ln>
            <a:noFill/>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tx1"/>
                </a:solidFill>
                <a:effectLst/>
                <a:uLnTx/>
                <a:uFillTx/>
                <a:latin typeface="UTM Avo"/>
                <a:cs typeface="+mn-ea"/>
                <a:sym typeface="+mn-lt"/>
              </a:rPr>
              <a:t>KẾT LUẬN</a:t>
            </a:r>
            <a:endParaRPr kumimoji="0" lang="en-US" sz="2800" b="1" i="0" u="none" strike="noStrike" kern="1200" cap="none" spc="0" normalizeH="0" baseline="0" noProof="0" dirty="0">
              <a:ln>
                <a:noFill/>
              </a:ln>
              <a:solidFill>
                <a:schemeClr val="tx1"/>
              </a:solidFill>
              <a:effectLst/>
              <a:uLnTx/>
              <a:uFillTx/>
              <a:latin typeface="UTM Avo"/>
              <a:cs typeface="+mn-ea"/>
              <a:sym typeface="+mn-lt"/>
            </a:endParaRPr>
          </a:p>
        </p:txBody>
      </p:sp>
    </p:spTree>
    <p:extLst>
      <p:ext uri="{BB962C8B-B14F-4D97-AF65-F5344CB8AC3E}">
        <p14:creationId xmlns:p14="http://schemas.microsoft.com/office/powerpoint/2010/main" val="143701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pic>
        <p:nvPicPr>
          <p:cNvPr id="5" name="Picture 4">
            <a:extLst>
              <a:ext uri="{FF2B5EF4-FFF2-40B4-BE49-F238E27FC236}">
                <a16:creationId xmlns:a16="http://schemas.microsoft.com/office/drawing/2014/main" id="{DF6899A9-011F-D4EA-9EF3-436813E58F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72" r="7153"/>
          <a:stretch/>
        </p:blipFill>
        <p:spPr>
          <a:xfrm>
            <a:off x="5943600" y="1176016"/>
            <a:ext cx="6075471" cy="5652167"/>
          </a:xfrm>
          <a:prstGeom prst="rect">
            <a:avLst/>
          </a:prstGeom>
        </p:spPr>
      </p:pic>
      <p:sp>
        <p:nvSpPr>
          <p:cNvPr id="6" name="Rectangle 5">
            <a:extLst>
              <a:ext uri="{FF2B5EF4-FFF2-40B4-BE49-F238E27FC236}">
                <a16:creationId xmlns:a16="http://schemas.microsoft.com/office/drawing/2014/main" id="{9837673D-FF0A-6C39-147E-A9EB79A1590E}"/>
              </a:ext>
            </a:extLst>
          </p:cNvPr>
          <p:cNvSpPr/>
          <p:nvPr/>
        </p:nvSpPr>
        <p:spPr>
          <a:xfrm>
            <a:off x="505565" y="3124200"/>
            <a:ext cx="5130800" cy="3337837"/>
          </a:xfrm>
          <a:prstGeom prst="rect">
            <a:avLst/>
          </a:prstGeom>
        </p:spPr>
        <p:txBody>
          <a:bodyPr wrap="square">
            <a:spAutoFit/>
          </a:bodyPr>
          <a:lstStyle/>
          <a:p>
            <a:pPr algn="just" defTabSz="609630">
              <a:lnSpc>
                <a:spcPct val="150000"/>
              </a:lnSpc>
              <a:buClrTx/>
              <a:buFontTx/>
              <a:buNone/>
            </a:pPr>
            <a:r>
              <a:rPr lang="vi-VN" sz="2400" kern="1200" dirty="0">
                <a:solidFill>
                  <a:prstClr val="black"/>
                </a:solidFill>
                <a:latin typeface="UTM Avo"/>
                <a:cs typeface="+mn-ea"/>
                <a:sym typeface="+mn-lt"/>
              </a:rPr>
              <a:t>Q</a:t>
            </a:r>
            <a:r>
              <a:rPr lang="nl-NL" sz="2400" kern="1200" dirty="0">
                <a:solidFill>
                  <a:prstClr val="black"/>
                </a:solidFill>
                <a:latin typeface="UTM Avo"/>
                <a:cs typeface="+mn-ea"/>
                <a:sym typeface="+mn-lt"/>
              </a:rPr>
              <a:t>uan sát hình 10, thảo luận nhóm đôi thực hiện nhiệm vụ:</a:t>
            </a:r>
            <a:endParaRPr lang="en-US" sz="2400" kern="1200" dirty="0">
              <a:solidFill>
                <a:prstClr val="black"/>
              </a:solidFill>
              <a:latin typeface="UTM Avo"/>
              <a:cs typeface="+mn-ea"/>
              <a:sym typeface="+mn-lt"/>
            </a:endParaRPr>
          </a:p>
          <a:p>
            <a:pPr algn="just" defTabSz="609630">
              <a:lnSpc>
                <a:spcPct val="150000"/>
              </a:lnSpc>
              <a:buClrTx/>
              <a:buFontTx/>
              <a:buNone/>
            </a:pPr>
            <a:r>
              <a:rPr lang="nl-NL" sz="2400" i="1" kern="1200" dirty="0">
                <a:solidFill>
                  <a:prstClr val="black"/>
                </a:solidFill>
                <a:latin typeface="UTM Avo"/>
                <a:cs typeface="+mn-ea"/>
                <a:sym typeface="+mn-lt"/>
              </a:rPr>
              <a:t>Dựa vào hình 10, nêu một </a:t>
            </a:r>
            <a:r>
              <a:rPr lang="nl-NL" sz="2400" i="1" kern="1200" dirty="0" err="1">
                <a:solidFill>
                  <a:prstClr val="black"/>
                </a:solidFill>
                <a:latin typeface="UTM Avo"/>
                <a:cs typeface="+mn-ea"/>
                <a:sym typeface="+mn-lt"/>
              </a:rPr>
              <a:t>số</a:t>
            </a:r>
            <a:r>
              <a:rPr lang="nl-NL" sz="2400" i="1" kern="1200" dirty="0">
                <a:solidFill>
                  <a:prstClr val="black"/>
                </a:solidFill>
                <a:latin typeface="UTM Avo"/>
                <a:cs typeface="+mn-ea"/>
                <a:sym typeface="+mn-lt"/>
              </a:rPr>
              <a:t> </a:t>
            </a:r>
            <a:br>
              <a:rPr lang="nl-NL" sz="2400" i="1" kern="1200" dirty="0">
                <a:solidFill>
                  <a:prstClr val="black"/>
                </a:solidFill>
                <a:latin typeface="UTM Avo"/>
                <a:cs typeface="+mn-ea"/>
                <a:sym typeface="+mn-lt"/>
              </a:rPr>
            </a:br>
            <a:r>
              <a:rPr lang="nl-NL" sz="2400" i="1" kern="1200" dirty="0" err="1">
                <a:solidFill>
                  <a:prstClr val="black"/>
                </a:solidFill>
                <a:latin typeface="UTM Avo"/>
                <a:cs typeface="+mn-ea"/>
                <a:sym typeface="+mn-lt"/>
              </a:rPr>
              <a:t>việc</a:t>
            </a:r>
            <a:r>
              <a:rPr lang="nl-NL" sz="2400" i="1" kern="1200" dirty="0">
                <a:solidFill>
                  <a:prstClr val="black"/>
                </a:solidFill>
                <a:latin typeface="UTM Avo"/>
                <a:cs typeface="+mn-ea"/>
                <a:sym typeface="+mn-lt"/>
              </a:rPr>
              <a:t> làm để phòng tránh bệnh tả và giải thích tác dụng của những việc làm đó. </a:t>
            </a:r>
            <a:endParaRPr lang="en-US" sz="2400" kern="1200" dirty="0">
              <a:solidFill>
                <a:prstClr val="black"/>
              </a:solidFill>
              <a:latin typeface="UTM Avo"/>
              <a:cs typeface="+mn-ea"/>
              <a:sym typeface="+mn-lt"/>
            </a:endParaRPr>
          </a:p>
        </p:txBody>
      </p:sp>
      <p:sp>
        <p:nvSpPr>
          <p:cNvPr id="7" name="Freeform 19">
            <a:extLst>
              <a:ext uri="{FF2B5EF4-FFF2-40B4-BE49-F238E27FC236}">
                <a16:creationId xmlns:a16="http://schemas.microsoft.com/office/drawing/2014/main" id="{398E3392-DE9E-D77E-EAFC-E679A6E6909E}"/>
              </a:ext>
            </a:extLst>
          </p:cNvPr>
          <p:cNvSpPr/>
          <p:nvPr/>
        </p:nvSpPr>
        <p:spPr>
          <a:xfrm>
            <a:off x="2786740" y="1981200"/>
            <a:ext cx="568449" cy="1006848"/>
          </a:xfrm>
          <a:custGeom>
            <a:avLst/>
            <a:gdLst/>
            <a:ahLst/>
            <a:cxnLst/>
            <a:rect l="l" t="t" r="r" b="b"/>
            <a:pathLst>
              <a:path w="2085171" h="3693292">
                <a:moveTo>
                  <a:pt x="0" y="0"/>
                </a:moveTo>
                <a:lnTo>
                  <a:pt x="2085171" y="0"/>
                </a:lnTo>
                <a:lnTo>
                  <a:pt x="2085171" y="3693291"/>
                </a:lnTo>
                <a:lnTo>
                  <a:pt x="0" y="3693291"/>
                </a:lnTo>
                <a:lnTo>
                  <a:pt x="0" y="0"/>
                </a:lnTo>
                <a:close/>
              </a:path>
            </a:pathLst>
          </a:custGeom>
          <a:blipFill>
            <a:blip r:embed="rId5"/>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spTree>
    <p:extLst>
      <p:ext uri="{BB962C8B-B14F-4D97-AF65-F5344CB8AC3E}">
        <p14:creationId xmlns:p14="http://schemas.microsoft.com/office/powerpoint/2010/main" val="3527115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2" name="Rectangle 1">
            <a:extLst>
              <a:ext uri="{FF2B5EF4-FFF2-40B4-BE49-F238E27FC236}">
                <a16:creationId xmlns:a16="http://schemas.microsoft.com/office/drawing/2014/main" id="{1321DCDA-62BC-2EE1-DD1C-D343EE8CE19B}"/>
              </a:ext>
            </a:extLst>
          </p:cNvPr>
          <p:cNvSpPr/>
          <p:nvPr/>
        </p:nvSpPr>
        <p:spPr>
          <a:xfrm>
            <a:off x="5181600" y="1524000"/>
            <a:ext cx="1828800" cy="5588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b="1" err="1">
                <a:solidFill>
                  <a:schemeClr val="tx1"/>
                </a:solidFill>
                <a:latin typeface="UTM Avo" panose="02040603050506020204" pitchFamily="18"/>
                <a:cs typeface="+mn-ea"/>
                <a:sym typeface="+mn-lt"/>
              </a:rPr>
              <a:t>Trả</a:t>
            </a:r>
            <a:r>
              <a:rPr lang="en-US" sz="2800" b="1">
                <a:solidFill>
                  <a:schemeClr val="tx1"/>
                </a:solidFill>
                <a:latin typeface="UTM Avo" panose="02040603050506020204" pitchFamily="18"/>
                <a:cs typeface="+mn-ea"/>
                <a:sym typeface="+mn-lt"/>
              </a:rPr>
              <a:t> lời:</a:t>
            </a:r>
            <a:endParaRPr lang="en-US" sz="2800" b="1" dirty="0">
              <a:solidFill>
                <a:schemeClr val="tx1"/>
              </a:solidFill>
              <a:latin typeface="UTM Avo" panose="02040603050506020204" pitchFamily="18"/>
              <a:cs typeface="+mn-ea"/>
              <a:sym typeface="+mn-lt"/>
            </a:endParaRPr>
          </a:p>
        </p:txBody>
      </p:sp>
      <p:pic>
        <p:nvPicPr>
          <p:cNvPr id="3" name="Picture 2">
            <a:extLst>
              <a:ext uri="{FF2B5EF4-FFF2-40B4-BE49-F238E27FC236}">
                <a16:creationId xmlns:a16="http://schemas.microsoft.com/office/drawing/2014/main" id="{D7BBEC3A-25A9-8ED4-9B4A-E9B06A3829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0" t="13213" r="52741" b="69005"/>
          <a:stretch/>
        </p:blipFill>
        <p:spPr>
          <a:xfrm>
            <a:off x="1640415" y="2204164"/>
            <a:ext cx="2127250" cy="1117600"/>
          </a:xfrm>
          <a:prstGeom prst="rect">
            <a:avLst/>
          </a:prstGeom>
        </p:spPr>
      </p:pic>
      <p:sp>
        <p:nvSpPr>
          <p:cNvPr id="4" name="Rectangle 3">
            <a:extLst>
              <a:ext uri="{FF2B5EF4-FFF2-40B4-BE49-F238E27FC236}">
                <a16:creationId xmlns:a16="http://schemas.microsoft.com/office/drawing/2014/main" id="{94738EE3-D748-94F6-0A81-EE2EF5944E67}"/>
              </a:ext>
            </a:extLst>
          </p:cNvPr>
          <p:cNvSpPr/>
          <p:nvPr/>
        </p:nvSpPr>
        <p:spPr>
          <a:xfrm>
            <a:off x="826556" y="3443963"/>
            <a:ext cx="3754968" cy="2229841"/>
          </a:xfrm>
          <a:prstGeom prst="rect">
            <a:avLst/>
          </a:prstGeom>
        </p:spPr>
        <p:txBody>
          <a:bodyPr wrap="square">
            <a:spAutoFit/>
          </a:bodyPr>
          <a:lstStyle/>
          <a:p>
            <a:pPr algn="just">
              <a:lnSpc>
                <a:spcPct val="150000"/>
              </a:lnSpc>
            </a:pPr>
            <a:r>
              <a:rPr lang="en-US" sz="2400" dirty="0" err="1">
                <a:solidFill>
                  <a:schemeClr val="tx1"/>
                </a:solidFill>
                <a:latin typeface="UTM Avo" panose="02040603050506020204" pitchFamily="18"/>
                <a:cs typeface="+mn-ea"/>
                <a:sym typeface="+mn-lt"/>
              </a:rPr>
              <a:t>Sử</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dụng</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nước</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sạch</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cho</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ăn</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uống</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sinh</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hoạt</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tránh</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việc</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nước</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bị</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nhiễm</a:t>
            </a:r>
            <a:r>
              <a:rPr lang="en-US" sz="2400" dirty="0">
                <a:solidFill>
                  <a:schemeClr val="tx1"/>
                </a:solidFill>
                <a:latin typeface="UTM Avo" panose="02040603050506020204" pitchFamily="18"/>
                <a:cs typeface="+mn-ea"/>
                <a:sym typeface="+mn-lt"/>
              </a:rPr>
              <a:t> vi </a:t>
            </a:r>
            <a:r>
              <a:rPr lang="en-US" sz="2400" dirty="0" err="1">
                <a:solidFill>
                  <a:schemeClr val="tx1"/>
                </a:solidFill>
                <a:latin typeface="UTM Avo" panose="02040603050506020204" pitchFamily="18"/>
                <a:cs typeface="+mn-ea"/>
                <a:sym typeface="+mn-lt"/>
              </a:rPr>
              <a:t>khuẩn</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tả</a:t>
            </a:r>
            <a:endParaRPr lang="en-US" sz="2400" dirty="0">
              <a:solidFill>
                <a:schemeClr val="tx1"/>
              </a:solidFill>
              <a:latin typeface="UTM Avo" panose="02040603050506020204" pitchFamily="18"/>
              <a:cs typeface="+mn-ea"/>
              <a:sym typeface="+mn-lt"/>
            </a:endParaRPr>
          </a:p>
        </p:txBody>
      </p:sp>
      <p:pic>
        <p:nvPicPr>
          <p:cNvPr id="5" name="Picture 4">
            <a:extLst>
              <a:ext uri="{FF2B5EF4-FFF2-40B4-BE49-F238E27FC236}">
                <a16:creationId xmlns:a16="http://schemas.microsoft.com/office/drawing/2014/main" id="{710A9242-1429-D020-5938-EC7310C7FE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568" t="14167" r="11496" b="69668"/>
          <a:stretch/>
        </p:blipFill>
        <p:spPr>
          <a:xfrm>
            <a:off x="7476069" y="2204164"/>
            <a:ext cx="2286000" cy="1016000"/>
          </a:xfrm>
          <a:prstGeom prst="rect">
            <a:avLst/>
          </a:prstGeom>
        </p:spPr>
      </p:pic>
      <p:sp>
        <p:nvSpPr>
          <p:cNvPr id="6" name="Rectangle 5">
            <a:extLst>
              <a:ext uri="{FF2B5EF4-FFF2-40B4-BE49-F238E27FC236}">
                <a16:creationId xmlns:a16="http://schemas.microsoft.com/office/drawing/2014/main" id="{661E5F12-63A7-F181-FE27-DF3CE54AA0A0}"/>
              </a:ext>
            </a:extLst>
          </p:cNvPr>
          <p:cNvSpPr/>
          <p:nvPr/>
        </p:nvSpPr>
        <p:spPr>
          <a:xfrm>
            <a:off x="5872694" y="3443963"/>
            <a:ext cx="5492750" cy="3337837"/>
          </a:xfrm>
          <a:prstGeom prst="rect">
            <a:avLst/>
          </a:prstGeom>
        </p:spPr>
        <p:txBody>
          <a:bodyPr wrap="square">
            <a:spAutoFit/>
          </a:bodyPr>
          <a:lstStyle/>
          <a:p>
            <a:pPr algn="just">
              <a:lnSpc>
                <a:spcPct val="150000"/>
              </a:lnSpc>
            </a:pPr>
            <a:r>
              <a:rPr lang="en-US" sz="2400" dirty="0" err="1">
                <a:solidFill>
                  <a:schemeClr val="tx1"/>
                </a:solidFill>
                <a:latin typeface="UTM Avo" panose="02040603050506020204" pitchFamily="18"/>
                <a:cs typeface="+mn-ea"/>
                <a:sym typeface="+mn-lt"/>
              </a:rPr>
              <a:t>Thực</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hiện</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nguyên</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tắc</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Ăn</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chín</a:t>
            </a:r>
            <a:r>
              <a:rPr lang="en-US" sz="2400" dirty="0">
                <a:solidFill>
                  <a:schemeClr val="tx1"/>
                </a:solidFill>
                <a:latin typeface="UTM Avo" panose="02040603050506020204" pitchFamily="18"/>
                <a:cs typeface="+mn-ea"/>
                <a:sym typeface="+mn-lt"/>
              </a:rPr>
              <a:t>, </a:t>
            </a:r>
            <a:r>
              <a:rPr lang="en-US" sz="2400" err="1">
                <a:solidFill>
                  <a:schemeClr val="tx1"/>
                </a:solidFill>
                <a:latin typeface="UTM Avo" panose="02040603050506020204" pitchFamily="18"/>
                <a:cs typeface="+mn-ea"/>
                <a:sym typeface="+mn-lt"/>
              </a:rPr>
              <a:t>uống</a:t>
            </a:r>
            <a:r>
              <a:rPr lang="en-US" sz="2400">
                <a:solidFill>
                  <a:schemeClr val="tx1"/>
                </a:solidFill>
                <a:latin typeface="UTM Avo" panose="02040603050506020204" pitchFamily="18"/>
                <a:cs typeface="+mn-ea"/>
                <a:sym typeface="+mn-lt"/>
              </a:rPr>
              <a:t> chín”, </a:t>
            </a:r>
            <a:r>
              <a:rPr lang="en-US" sz="2400" dirty="0" err="1">
                <a:solidFill>
                  <a:schemeClr val="tx1"/>
                </a:solidFill>
                <a:latin typeface="UTM Avo" panose="02040603050506020204" pitchFamily="18"/>
                <a:cs typeface="+mn-ea"/>
                <a:sym typeface="+mn-lt"/>
              </a:rPr>
              <a:t>đảm</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bảo</a:t>
            </a:r>
            <a:r>
              <a:rPr lang="en-US" sz="2400" dirty="0">
                <a:solidFill>
                  <a:schemeClr val="tx1"/>
                </a:solidFill>
                <a:latin typeface="UTM Avo" panose="02040603050506020204" pitchFamily="18"/>
                <a:cs typeface="+mn-ea"/>
                <a:sym typeface="+mn-lt"/>
              </a:rPr>
              <a:t> an </a:t>
            </a:r>
            <a:r>
              <a:rPr lang="en-US" sz="2400" dirty="0" err="1">
                <a:solidFill>
                  <a:schemeClr val="tx1"/>
                </a:solidFill>
                <a:latin typeface="UTM Avo" panose="02040603050506020204" pitchFamily="18"/>
                <a:cs typeface="+mn-ea"/>
                <a:sym typeface="+mn-lt"/>
              </a:rPr>
              <a:t>toàn</a:t>
            </a:r>
            <a:r>
              <a:rPr lang="en-US" sz="2400" dirty="0">
                <a:solidFill>
                  <a:schemeClr val="tx1"/>
                </a:solidFill>
                <a:latin typeface="UTM Avo" panose="02040603050506020204" pitchFamily="18"/>
                <a:cs typeface="+mn-ea"/>
                <a:sym typeface="+mn-lt"/>
              </a:rPr>
              <a:t> </a:t>
            </a:r>
            <a:br>
              <a:rPr lang="en-US" sz="2400" dirty="0">
                <a:solidFill>
                  <a:schemeClr val="tx1"/>
                </a:solidFill>
                <a:latin typeface="UTM Avo" panose="02040603050506020204" pitchFamily="18"/>
                <a:cs typeface="+mn-ea"/>
                <a:sym typeface="+mn-lt"/>
              </a:rPr>
            </a:br>
            <a:r>
              <a:rPr lang="en-US" sz="2400" dirty="0" err="1">
                <a:solidFill>
                  <a:schemeClr val="tx1"/>
                </a:solidFill>
                <a:latin typeface="UTM Avo" panose="02040603050506020204" pitchFamily="18"/>
                <a:cs typeface="+mn-ea"/>
                <a:sym typeface="+mn-lt"/>
              </a:rPr>
              <a:t>vệ</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sinh</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thực</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phẩm</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giảm</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nguy</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cơ</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nhiễm</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khuẩn</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tả</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tránh</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việc</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thức</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ăn</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bị</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vật</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trung</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gian</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như</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ruồi</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nhặng</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mang</a:t>
            </a:r>
            <a:r>
              <a:rPr lang="en-US" sz="2400" dirty="0">
                <a:solidFill>
                  <a:schemeClr val="tx1"/>
                </a:solidFill>
                <a:latin typeface="UTM Avo" panose="02040603050506020204" pitchFamily="18"/>
                <a:cs typeface="+mn-ea"/>
                <a:sym typeface="+mn-lt"/>
              </a:rPr>
              <a:t> vi </a:t>
            </a:r>
            <a:r>
              <a:rPr lang="en-US" sz="2400" dirty="0" err="1">
                <a:solidFill>
                  <a:schemeClr val="tx1"/>
                </a:solidFill>
                <a:latin typeface="UTM Avo" panose="02040603050506020204" pitchFamily="18"/>
                <a:cs typeface="+mn-ea"/>
                <a:sym typeface="+mn-lt"/>
              </a:rPr>
              <a:t>khuẩn</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tả</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đậu</a:t>
            </a:r>
            <a:r>
              <a:rPr lang="en-US" sz="2400" dirty="0">
                <a:solidFill>
                  <a:schemeClr val="tx1"/>
                </a:solidFill>
                <a:latin typeface="UTM Avo" panose="02040603050506020204" pitchFamily="18"/>
                <a:cs typeface="+mn-ea"/>
                <a:sym typeface="+mn-lt"/>
              </a:rPr>
              <a:t> </a:t>
            </a:r>
            <a:r>
              <a:rPr lang="en-US" sz="2400" dirty="0" err="1">
                <a:solidFill>
                  <a:schemeClr val="tx1"/>
                </a:solidFill>
                <a:latin typeface="UTM Avo" panose="02040603050506020204" pitchFamily="18"/>
                <a:cs typeface="+mn-ea"/>
                <a:sym typeface="+mn-lt"/>
              </a:rPr>
              <a:t>vào</a:t>
            </a:r>
            <a:r>
              <a:rPr lang="en-US" sz="2400" dirty="0">
                <a:solidFill>
                  <a:schemeClr val="tx1"/>
                </a:solidFill>
                <a:latin typeface="UTM Avo" panose="02040603050506020204" pitchFamily="18"/>
                <a:cs typeface="+mn-ea"/>
                <a:sym typeface="+mn-lt"/>
              </a:rPr>
              <a:t>.</a:t>
            </a:r>
          </a:p>
        </p:txBody>
      </p:sp>
    </p:spTree>
    <p:extLst>
      <p:ext uri="{BB962C8B-B14F-4D97-AF65-F5344CB8AC3E}">
        <p14:creationId xmlns:p14="http://schemas.microsoft.com/office/powerpoint/2010/main" val="1948830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2" name="Rectangle 1">
            <a:extLst>
              <a:ext uri="{FF2B5EF4-FFF2-40B4-BE49-F238E27FC236}">
                <a16:creationId xmlns:a16="http://schemas.microsoft.com/office/drawing/2014/main" id="{2B164FB4-1CB6-6D25-87BE-545993551E2D}"/>
              </a:ext>
            </a:extLst>
          </p:cNvPr>
          <p:cNvSpPr/>
          <p:nvPr/>
        </p:nvSpPr>
        <p:spPr>
          <a:xfrm>
            <a:off x="5181600" y="1524000"/>
            <a:ext cx="1828800" cy="5588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b="1" err="1">
                <a:solidFill>
                  <a:schemeClr val="tx1"/>
                </a:solidFill>
                <a:latin typeface="UTM Avo" panose="02040603050506020204" pitchFamily="18"/>
                <a:cs typeface="+mn-ea"/>
                <a:sym typeface="+mn-lt"/>
              </a:rPr>
              <a:t>Trả</a:t>
            </a:r>
            <a:r>
              <a:rPr lang="en-US" sz="2800" b="1">
                <a:solidFill>
                  <a:schemeClr val="tx1"/>
                </a:solidFill>
                <a:latin typeface="UTM Avo" panose="02040603050506020204" pitchFamily="18"/>
                <a:cs typeface="+mn-ea"/>
                <a:sym typeface="+mn-lt"/>
              </a:rPr>
              <a:t> lời:</a:t>
            </a:r>
            <a:endParaRPr lang="en-US" sz="2800" b="1" dirty="0">
              <a:solidFill>
                <a:schemeClr val="tx1"/>
              </a:solidFill>
              <a:latin typeface="UTM Avo" panose="02040603050506020204" pitchFamily="18"/>
              <a:cs typeface="+mn-ea"/>
              <a:sym typeface="+mn-lt"/>
            </a:endParaRPr>
          </a:p>
        </p:txBody>
      </p:sp>
      <p:pic>
        <p:nvPicPr>
          <p:cNvPr id="7" name="Picture 6">
            <a:extLst>
              <a:ext uri="{FF2B5EF4-FFF2-40B4-BE49-F238E27FC236}">
                <a16:creationId xmlns:a16="http://schemas.microsoft.com/office/drawing/2014/main" id="{4B65752C-8ABD-F9E1-0768-43E304B701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62" t="42703" r="53031" b="39625"/>
          <a:stretch/>
        </p:blipFill>
        <p:spPr>
          <a:xfrm>
            <a:off x="609601" y="2237323"/>
            <a:ext cx="2133600" cy="1110716"/>
          </a:xfrm>
          <a:prstGeom prst="rect">
            <a:avLst/>
          </a:prstGeom>
        </p:spPr>
      </p:pic>
      <p:sp>
        <p:nvSpPr>
          <p:cNvPr id="8" name="Rectangle 7">
            <a:extLst>
              <a:ext uri="{FF2B5EF4-FFF2-40B4-BE49-F238E27FC236}">
                <a16:creationId xmlns:a16="http://schemas.microsoft.com/office/drawing/2014/main" id="{CFC8485F-D9C0-58C2-E74E-0916DFBF8BA1}"/>
              </a:ext>
            </a:extLst>
          </p:cNvPr>
          <p:cNvSpPr/>
          <p:nvPr/>
        </p:nvSpPr>
        <p:spPr>
          <a:xfrm>
            <a:off x="3575050" y="2209800"/>
            <a:ext cx="7086600" cy="1121846"/>
          </a:xfrm>
          <a:prstGeom prst="rect">
            <a:avLst/>
          </a:prstGeom>
        </p:spPr>
        <p:txBody>
          <a:bodyPr wrap="square">
            <a:spAutoFit/>
          </a:bodyPr>
          <a:lstStyle/>
          <a:p>
            <a:pPr algn="just" defTabSz="609630">
              <a:lnSpc>
                <a:spcPct val="150000"/>
              </a:lnSpc>
              <a:buClrTx/>
              <a:buFontTx/>
              <a:buNone/>
            </a:pPr>
            <a:r>
              <a:rPr lang="vi-VN" sz="2400" kern="1200" dirty="0">
                <a:solidFill>
                  <a:prstClr val="black"/>
                </a:solidFill>
                <a:latin typeface="UTM Avo" panose="02040603050506020204" pitchFamily="18"/>
                <a:cs typeface="+mn-ea"/>
                <a:sym typeface="+mn-lt"/>
              </a:rPr>
              <a:t>Rửa tay bằng xà phòng nước khi ăn và sau khi đi vệ sinh: tránh việc tay bị nhiễm khuẩn tả.</a:t>
            </a:r>
            <a:endParaRPr lang="en-US" sz="2400" kern="1200" dirty="0">
              <a:solidFill>
                <a:prstClr val="black"/>
              </a:solidFill>
              <a:latin typeface="UTM Avo" panose="02040603050506020204" pitchFamily="18"/>
              <a:cs typeface="+mn-ea"/>
              <a:sym typeface="+mn-lt"/>
            </a:endParaRPr>
          </a:p>
        </p:txBody>
      </p:sp>
      <p:pic>
        <p:nvPicPr>
          <p:cNvPr id="9" name="Picture 8">
            <a:extLst>
              <a:ext uri="{FF2B5EF4-FFF2-40B4-BE49-F238E27FC236}">
                <a16:creationId xmlns:a16="http://schemas.microsoft.com/office/drawing/2014/main" id="{EA105B34-C066-8E19-CAB7-E034D14134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795" t="43645" r="13598" b="39552"/>
          <a:stretch/>
        </p:blipFill>
        <p:spPr>
          <a:xfrm>
            <a:off x="609600" y="3915931"/>
            <a:ext cx="2133600" cy="1056119"/>
          </a:xfrm>
          <a:prstGeom prst="rect">
            <a:avLst/>
          </a:prstGeom>
        </p:spPr>
      </p:pic>
      <p:sp>
        <p:nvSpPr>
          <p:cNvPr id="10" name="Rectangle 9">
            <a:extLst>
              <a:ext uri="{FF2B5EF4-FFF2-40B4-BE49-F238E27FC236}">
                <a16:creationId xmlns:a16="http://schemas.microsoft.com/office/drawing/2014/main" id="{6899875E-B1FC-5E11-BB25-5F76D0301E79}"/>
              </a:ext>
            </a:extLst>
          </p:cNvPr>
          <p:cNvSpPr/>
          <p:nvPr/>
        </p:nvSpPr>
        <p:spPr>
          <a:xfrm>
            <a:off x="3575050" y="3560609"/>
            <a:ext cx="8007350" cy="1675843"/>
          </a:xfrm>
          <a:prstGeom prst="rect">
            <a:avLst/>
          </a:prstGeom>
        </p:spPr>
        <p:txBody>
          <a:bodyPr wrap="square">
            <a:spAutoFit/>
          </a:bodyPr>
          <a:lstStyle/>
          <a:p>
            <a:pPr algn="just" defTabSz="609630">
              <a:lnSpc>
                <a:spcPct val="150000"/>
              </a:lnSpc>
              <a:buClrTx/>
              <a:buFontTx/>
              <a:buNone/>
            </a:pPr>
            <a:r>
              <a:rPr lang="en-US" sz="2400" kern="1200" dirty="0" err="1">
                <a:solidFill>
                  <a:prstClr val="black"/>
                </a:solidFill>
                <a:latin typeface="UTM Avo" panose="02040603050506020204" pitchFamily="18"/>
                <a:cs typeface="+mn-ea"/>
                <a:sym typeface="+mn-lt"/>
              </a:rPr>
              <a:t>Xử</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lí</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đúng</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cách</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nguồn</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phân</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chất</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thải</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rác</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thải</a:t>
            </a:r>
            <a:r>
              <a:rPr lang="en-US" sz="2400" kern="1200" dirty="0">
                <a:solidFill>
                  <a:prstClr val="black"/>
                </a:solidFill>
                <a:latin typeface="UTM Avo" panose="02040603050506020204" pitchFamily="18"/>
                <a:cs typeface="+mn-ea"/>
                <a:sym typeface="+mn-lt"/>
              </a:rPr>
              <a:t>, </a:t>
            </a:r>
            <a:br>
              <a:rPr lang="en-US" sz="2400" kern="1200" dirty="0">
                <a:solidFill>
                  <a:prstClr val="black"/>
                </a:solidFill>
                <a:latin typeface="UTM Avo" panose="02040603050506020204" pitchFamily="18"/>
                <a:cs typeface="+mn-ea"/>
                <a:sym typeface="+mn-lt"/>
              </a:rPr>
            </a:br>
            <a:r>
              <a:rPr lang="en-US" sz="2400" kern="1200" dirty="0" err="1">
                <a:solidFill>
                  <a:prstClr val="black"/>
                </a:solidFill>
                <a:latin typeface="UTM Avo" panose="02040603050506020204" pitchFamily="18"/>
                <a:cs typeface="+mn-ea"/>
                <a:sym typeface="+mn-lt"/>
              </a:rPr>
              <a:t>xác</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động</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vật</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tiêu</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diệt</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vật</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trung</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gian</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truyền</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bệnh</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tránh</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cho</a:t>
            </a:r>
            <a:r>
              <a:rPr lang="en-US" sz="2400" kern="1200" dirty="0">
                <a:solidFill>
                  <a:prstClr val="black"/>
                </a:solidFill>
                <a:latin typeface="UTM Avo" panose="02040603050506020204" pitchFamily="18"/>
                <a:cs typeface="+mn-ea"/>
                <a:sym typeface="+mn-lt"/>
              </a:rPr>
              <a:t> vi </a:t>
            </a:r>
            <a:r>
              <a:rPr lang="en-US" sz="2400" kern="1200" dirty="0" err="1">
                <a:solidFill>
                  <a:prstClr val="black"/>
                </a:solidFill>
                <a:latin typeface="UTM Avo" panose="02040603050506020204" pitchFamily="18"/>
                <a:cs typeface="+mn-ea"/>
                <a:sym typeface="+mn-lt"/>
              </a:rPr>
              <a:t>khuẩn</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tả</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sinh</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sôi</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phát</a:t>
            </a:r>
            <a:r>
              <a:rPr lang="en-US" sz="2400" kern="1200" dirty="0">
                <a:solidFill>
                  <a:prstClr val="black"/>
                </a:solidFill>
                <a:latin typeface="UTM Avo" panose="02040603050506020204" pitchFamily="18"/>
                <a:cs typeface="+mn-ea"/>
                <a:sym typeface="+mn-lt"/>
              </a:rPr>
              <a:t> </a:t>
            </a:r>
            <a:r>
              <a:rPr lang="en-US" sz="2400" kern="1200" dirty="0" err="1">
                <a:solidFill>
                  <a:prstClr val="black"/>
                </a:solidFill>
                <a:latin typeface="UTM Avo" panose="02040603050506020204" pitchFamily="18"/>
                <a:cs typeface="+mn-ea"/>
                <a:sym typeface="+mn-lt"/>
              </a:rPr>
              <a:t>triển</a:t>
            </a:r>
            <a:r>
              <a:rPr lang="en-US" sz="2400" kern="1200" dirty="0">
                <a:solidFill>
                  <a:prstClr val="black"/>
                </a:solidFill>
                <a:latin typeface="UTM Avo" panose="02040603050506020204" pitchFamily="18"/>
                <a:cs typeface="+mn-ea"/>
                <a:sym typeface="+mn-lt"/>
              </a:rPr>
              <a:t>.</a:t>
            </a:r>
          </a:p>
        </p:txBody>
      </p:sp>
      <p:pic>
        <p:nvPicPr>
          <p:cNvPr id="11" name="Picture 10">
            <a:extLst>
              <a:ext uri="{FF2B5EF4-FFF2-40B4-BE49-F238E27FC236}">
                <a16:creationId xmlns:a16="http://schemas.microsoft.com/office/drawing/2014/main" id="{999E937D-1187-BBE3-8AD5-0A91CF18F5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318" t="73420" r="34010" b="10211"/>
          <a:stretch/>
        </p:blipFill>
        <p:spPr>
          <a:xfrm>
            <a:off x="423863" y="5539942"/>
            <a:ext cx="2435292" cy="1137083"/>
          </a:xfrm>
          <a:prstGeom prst="rect">
            <a:avLst/>
          </a:prstGeom>
        </p:spPr>
      </p:pic>
      <p:sp>
        <p:nvSpPr>
          <p:cNvPr id="12" name="Rectangle 11">
            <a:extLst>
              <a:ext uri="{FF2B5EF4-FFF2-40B4-BE49-F238E27FC236}">
                <a16:creationId xmlns:a16="http://schemas.microsoft.com/office/drawing/2014/main" id="{39E7387B-0D37-D079-AEB1-8605A3CC7A26}"/>
              </a:ext>
            </a:extLst>
          </p:cNvPr>
          <p:cNvSpPr/>
          <p:nvPr/>
        </p:nvSpPr>
        <p:spPr>
          <a:xfrm>
            <a:off x="3575050" y="5465415"/>
            <a:ext cx="8007350" cy="1121846"/>
          </a:xfrm>
          <a:prstGeom prst="rect">
            <a:avLst/>
          </a:prstGeom>
        </p:spPr>
        <p:txBody>
          <a:bodyPr wrap="square">
            <a:spAutoFit/>
          </a:bodyPr>
          <a:lstStyle/>
          <a:p>
            <a:pPr algn="just">
              <a:lnSpc>
                <a:spcPct val="150000"/>
              </a:lnSpc>
            </a:pPr>
            <a:r>
              <a:rPr lang="vi-VN" sz="2400" dirty="0">
                <a:solidFill>
                  <a:schemeClr val="tx1"/>
                </a:solidFill>
                <a:latin typeface="UTM Avo" panose="02040603050506020204" pitchFamily="18"/>
                <a:cs typeface="+mn-ea"/>
                <a:sym typeface="+mn-lt"/>
              </a:rPr>
              <a:t>Uống hoặc tiêm vắc-xin theo chỉ định: giúp </a:t>
            </a:r>
            <a:br>
              <a:rPr lang="vi-VN" sz="2400" dirty="0">
                <a:solidFill>
                  <a:schemeClr val="tx1"/>
                </a:solidFill>
                <a:latin typeface="UTM Avo" panose="02040603050506020204" pitchFamily="18"/>
                <a:cs typeface="+mn-ea"/>
                <a:sym typeface="+mn-lt"/>
              </a:rPr>
            </a:br>
            <a:r>
              <a:rPr lang="vi-VN" sz="2400" dirty="0">
                <a:solidFill>
                  <a:schemeClr val="tx1"/>
                </a:solidFill>
                <a:latin typeface="UTM Avo" panose="02040603050506020204" pitchFamily="18"/>
                <a:cs typeface="+mn-ea"/>
                <a:sym typeface="+mn-lt"/>
              </a:rPr>
              <a:t>con người phòng tránh được vi khuẩn tả.</a:t>
            </a:r>
            <a:endParaRPr lang="en-US" sz="2400" dirty="0">
              <a:solidFill>
                <a:schemeClr val="tx1"/>
              </a:solidFill>
              <a:latin typeface="UTM Avo" panose="02040603050506020204" pitchFamily="18"/>
              <a:cs typeface="+mn-ea"/>
              <a:sym typeface="+mn-lt"/>
            </a:endParaRPr>
          </a:p>
        </p:txBody>
      </p:sp>
    </p:spTree>
    <p:extLst>
      <p:ext uri="{BB962C8B-B14F-4D97-AF65-F5344CB8AC3E}">
        <p14:creationId xmlns:p14="http://schemas.microsoft.com/office/powerpoint/2010/main" val="425866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8" name="Freeform 8">
            <a:extLst>
              <a:ext uri="{FF2B5EF4-FFF2-40B4-BE49-F238E27FC236}">
                <a16:creationId xmlns:a16="http://schemas.microsoft.com/office/drawing/2014/main" id="{EF4774BE-026E-6136-E036-3B316D8A91E4}"/>
              </a:ext>
            </a:extLst>
          </p:cNvPr>
          <p:cNvSpPr/>
          <p:nvPr/>
        </p:nvSpPr>
        <p:spPr>
          <a:xfrm>
            <a:off x="1143000" y="1638499"/>
            <a:ext cx="584185" cy="787400"/>
          </a:xfrm>
          <a:custGeom>
            <a:avLst/>
            <a:gdLst/>
            <a:ahLst/>
            <a:cxnLst/>
            <a:rect l="l" t="t" r="r" b="b"/>
            <a:pathLst>
              <a:path w="1790677" h="2865083">
                <a:moveTo>
                  <a:pt x="0" y="0"/>
                </a:moveTo>
                <a:lnTo>
                  <a:pt x="1790677" y="0"/>
                </a:lnTo>
                <a:lnTo>
                  <a:pt x="1790677" y="2865083"/>
                </a:lnTo>
                <a:lnTo>
                  <a:pt x="0" y="2865083"/>
                </a:lnTo>
                <a:lnTo>
                  <a:pt x="0" y="0"/>
                </a:lnTo>
                <a:close/>
              </a:path>
            </a:pathLst>
          </a:custGeom>
          <a:blipFill>
            <a:blip r:embed="rId4"/>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sp>
        <p:nvSpPr>
          <p:cNvPr id="9" name="Rectangle 8">
            <a:extLst>
              <a:ext uri="{FF2B5EF4-FFF2-40B4-BE49-F238E27FC236}">
                <a16:creationId xmlns:a16="http://schemas.microsoft.com/office/drawing/2014/main" id="{BD5D199C-D34F-4CA8-8343-11ECA3C7D465}"/>
              </a:ext>
            </a:extLst>
          </p:cNvPr>
          <p:cNvSpPr/>
          <p:nvPr/>
        </p:nvSpPr>
        <p:spPr>
          <a:xfrm>
            <a:off x="1905000" y="1801366"/>
            <a:ext cx="5939446" cy="461665"/>
          </a:xfrm>
          <a:prstGeom prst="rect">
            <a:avLst/>
          </a:prstGeom>
        </p:spPr>
        <p:txBody>
          <a:bodyPr wrap="none">
            <a:spAutoFit/>
          </a:bodyPr>
          <a:lstStyle/>
          <a:p>
            <a:pPr defTabSz="609630">
              <a:buClrTx/>
              <a:buFontTx/>
              <a:buNone/>
            </a:pPr>
            <a:r>
              <a:rPr lang="vi-VN" sz="2400" b="1" kern="1200" dirty="0">
                <a:solidFill>
                  <a:prstClr val="black"/>
                </a:solidFill>
                <a:latin typeface="UTM Avo"/>
                <a:cs typeface="+mn-ea"/>
                <a:sym typeface="+mn-lt"/>
              </a:rPr>
              <a:t>Q</a:t>
            </a:r>
            <a:r>
              <a:rPr lang="nl-NL" sz="2400" b="1" kern="1200" dirty="0">
                <a:solidFill>
                  <a:prstClr val="black"/>
                </a:solidFill>
                <a:latin typeface="UTM Avo"/>
                <a:cs typeface="+mn-ea"/>
                <a:sym typeface="+mn-lt"/>
              </a:rPr>
              <a:t>uan sát hình sau</a:t>
            </a:r>
            <a:r>
              <a:rPr lang="vi-VN" sz="2400" b="1" kern="1200" dirty="0">
                <a:solidFill>
                  <a:prstClr val="black"/>
                </a:solidFill>
                <a:latin typeface="UTM Avo"/>
                <a:cs typeface="+mn-ea"/>
                <a:sym typeface="+mn-lt"/>
              </a:rPr>
              <a:t> và trả lời câu hỏi</a:t>
            </a:r>
            <a:r>
              <a:rPr lang="nl-NL" sz="2400" b="1" kern="1200" dirty="0">
                <a:solidFill>
                  <a:prstClr val="black"/>
                </a:solidFill>
                <a:latin typeface="UTM Avo"/>
                <a:cs typeface="+mn-ea"/>
                <a:sym typeface="+mn-lt"/>
              </a:rPr>
              <a:t>.</a:t>
            </a:r>
            <a:endParaRPr lang="en-US" sz="2400" b="1" kern="1200" dirty="0">
              <a:solidFill>
                <a:prstClr val="black"/>
              </a:solidFill>
              <a:latin typeface="UTM Avo"/>
              <a:cs typeface="+mn-ea"/>
              <a:sym typeface="+mn-lt"/>
            </a:endParaRPr>
          </a:p>
        </p:txBody>
      </p:sp>
      <p:pic>
        <p:nvPicPr>
          <p:cNvPr id="10" name="Picture 9">
            <a:extLst>
              <a:ext uri="{FF2B5EF4-FFF2-40B4-BE49-F238E27FC236}">
                <a16:creationId xmlns:a16="http://schemas.microsoft.com/office/drawing/2014/main" id="{59AAB914-26E5-BADE-C38A-D5B2A9B91C8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719546" y="3052088"/>
            <a:ext cx="4878579" cy="3191149"/>
          </a:xfrm>
          <a:prstGeom prst="rect">
            <a:avLst/>
          </a:prstGeom>
          <a:noFill/>
          <a:ln>
            <a:noFill/>
          </a:ln>
        </p:spPr>
      </p:pic>
      <p:sp>
        <p:nvSpPr>
          <p:cNvPr id="11" name="Rectangle 10">
            <a:extLst>
              <a:ext uri="{FF2B5EF4-FFF2-40B4-BE49-F238E27FC236}">
                <a16:creationId xmlns:a16="http://schemas.microsoft.com/office/drawing/2014/main" id="{90C70FF9-7B63-F559-383C-C4F786D14182}"/>
              </a:ext>
            </a:extLst>
          </p:cNvPr>
          <p:cNvSpPr/>
          <p:nvPr/>
        </p:nvSpPr>
        <p:spPr>
          <a:xfrm>
            <a:off x="590562" y="2617425"/>
            <a:ext cx="5505438" cy="1675843"/>
          </a:xfrm>
          <a:prstGeom prst="rect">
            <a:avLst/>
          </a:prstGeom>
        </p:spPr>
        <p:txBody>
          <a:bodyPr wrap="square">
            <a:spAutoFit/>
          </a:bodyPr>
          <a:lstStyle/>
          <a:p>
            <a:pPr algn="just" defTabSz="609630">
              <a:lnSpc>
                <a:spcPct val="150000"/>
              </a:lnSpc>
              <a:buClrTx/>
              <a:buFontTx/>
              <a:buNone/>
            </a:pPr>
            <a:r>
              <a:rPr lang="nl-NL" sz="2400" kern="1200" dirty="0">
                <a:solidFill>
                  <a:prstClr val="black"/>
                </a:solidFill>
                <a:latin typeface="UTM Avo"/>
                <a:cs typeface="+mn-ea"/>
                <a:sym typeface="+mn-lt"/>
              </a:rPr>
              <a:t>Vi khuẩn có trong đồ ăn chưa chín. Vậy, em có nhìn thấy vi khuẩn không? Vì sao?</a:t>
            </a:r>
            <a:endParaRPr lang="en-US" sz="2400" kern="1200" dirty="0">
              <a:solidFill>
                <a:prstClr val="black"/>
              </a:solidFill>
              <a:latin typeface="UTM Avo"/>
              <a:cs typeface="+mn-ea"/>
              <a:sym typeface="+mn-lt"/>
            </a:endParaRPr>
          </a:p>
        </p:txBody>
      </p:sp>
      <p:sp>
        <p:nvSpPr>
          <p:cNvPr id="12" name="Down Arrow 11">
            <a:extLst>
              <a:ext uri="{FF2B5EF4-FFF2-40B4-BE49-F238E27FC236}">
                <a16:creationId xmlns:a16="http://schemas.microsoft.com/office/drawing/2014/main" id="{CA434EF2-973E-641E-9EFB-126BB86F2024}"/>
              </a:ext>
            </a:extLst>
          </p:cNvPr>
          <p:cNvSpPr/>
          <p:nvPr/>
        </p:nvSpPr>
        <p:spPr>
          <a:xfrm>
            <a:off x="2873381" y="4484794"/>
            <a:ext cx="711200" cy="808600"/>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UTM Avo"/>
              <a:cs typeface="+mn-ea"/>
              <a:sym typeface="+mn-lt"/>
            </a:endParaRPr>
          </a:p>
        </p:txBody>
      </p:sp>
      <p:sp>
        <p:nvSpPr>
          <p:cNvPr id="13" name="Rectangle 12">
            <a:extLst>
              <a:ext uri="{FF2B5EF4-FFF2-40B4-BE49-F238E27FC236}">
                <a16:creationId xmlns:a16="http://schemas.microsoft.com/office/drawing/2014/main" id="{0BFEC23E-58C9-FF52-D273-96D6F8CE3322}"/>
              </a:ext>
            </a:extLst>
          </p:cNvPr>
          <p:cNvSpPr/>
          <p:nvPr/>
        </p:nvSpPr>
        <p:spPr>
          <a:xfrm>
            <a:off x="590562" y="5486400"/>
            <a:ext cx="5276838" cy="1128386"/>
          </a:xfrm>
          <a:prstGeom prst="rect">
            <a:avLst/>
          </a:prstGeom>
        </p:spPr>
        <p:txBody>
          <a:bodyPr wrap="square">
            <a:spAutoFit/>
          </a:bodyPr>
          <a:lstStyle/>
          <a:p>
            <a:pPr algn="just" defTabSz="609630">
              <a:lnSpc>
                <a:spcPct val="150000"/>
              </a:lnSpc>
              <a:buClrTx/>
              <a:buFontTx/>
              <a:buNone/>
            </a:pPr>
            <a:r>
              <a:rPr lang="nl-NL" sz="2400" kern="1200" dirty="0">
                <a:solidFill>
                  <a:prstClr val="black"/>
                </a:solidFill>
                <a:latin typeface="UTM Avo"/>
                <a:cs typeface="+mn-ea"/>
                <a:sym typeface="+mn-lt"/>
              </a:rPr>
              <a:t>Em không nhìn thấy vi khuẩn </a:t>
            </a:r>
            <a:r>
              <a:rPr lang="nl-NL" sz="2400" kern="1200" dirty="0" err="1">
                <a:solidFill>
                  <a:prstClr val="black"/>
                </a:solidFill>
                <a:latin typeface="UTM Avo"/>
                <a:cs typeface="+mn-ea"/>
                <a:sym typeface="+mn-lt"/>
              </a:rPr>
              <a:t>vì</a:t>
            </a:r>
            <a:r>
              <a:rPr lang="nl-NL" sz="2400" kern="1200" dirty="0">
                <a:solidFill>
                  <a:prstClr val="black"/>
                </a:solidFill>
                <a:latin typeface="UTM Avo"/>
                <a:cs typeface="+mn-ea"/>
                <a:sym typeface="+mn-lt"/>
              </a:rPr>
              <a:t> </a:t>
            </a:r>
            <a:br>
              <a:rPr lang="nl-NL" sz="2400" kern="1200" dirty="0">
                <a:solidFill>
                  <a:prstClr val="black"/>
                </a:solidFill>
                <a:latin typeface="UTM Avo"/>
                <a:cs typeface="+mn-ea"/>
                <a:sym typeface="+mn-lt"/>
              </a:rPr>
            </a:br>
            <a:r>
              <a:rPr lang="nl-NL" sz="2400" b="1" kern="1200" dirty="0">
                <a:solidFill>
                  <a:sysClr val="windowText" lastClr="000000"/>
                </a:solidFill>
                <a:latin typeface="UTM Avo"/>
                <a:cs typeface="+mn-ea"/>
                <a:sym typeface="+mn-lt"/>
              </a:rPr>
              <a:t>vi khuẩn có kích thước quá nhỏ.</a:t>
            </a:r>
            <a:endParaRPr lang="en-US" sz="2400" b="1" kern="1200" dirty="0">
              <a:solidFill>
                <a:sysClr val="windowText" lastClr="000000"/>
              </a:solidFill>
              <a:latin typeface="UTM Avo"/>
              <a:cs typeface="+mn-ea"/>
              <a:sym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12"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2" name="Rectangle: Rounded Corners 12">
            <a:extLst>
              <a:ext uri="{FF2B5EF4-FFF2-40B4-BE49-F238E27FC236}">
                <a16:creationId xmlns:a16="http://schemas.microsoft.com/office/drawing/2014/main" id="{8A4D3111-D48D-3780-F3F2-7C3D8CA2FEA2}"/>
              </a:ext>
            </a:extLst>
          </p:cNvPr>
          <p:cNvSpPr/>
          <p:nvPr/>
        </p:nvSpPr>
        <p:spPr>
          <a:xfrm>
            <a:off x="2648802" y="1295400"/>
            <a:ext cx="3200400" cy="12192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b="1" dirty="0">
                <a:solidFill>
                  <a:schemeClr val="tx1"/>
                </a:solidFill>
                <a:latin typeface="UTM Avo" panose="02040603050506020204" pitchFamily="18"/>
                <a:cs typeface="+mn-ea"/>
                <a:sym typeface="+mn-lt"/>
              </a:rPr>
              <a:t>KẾT LUẬN</a:t>
            </a:r>
          </a:p>
        </p:txBody>
      </p:sp>
      <p:sp>
        <p:nvSpPr>
          <p:cNvPr id="3" name="Rectangle 2">
            <a:extLst>
              <a:ext uri="{FF2B5EF4-FFF2-40B4-BE49-F238E27FC236}">
                <a16:creationId xmlns:a16="http://schemas.microsoft.com/office/drawing/2014/main" id="{B4179F9D-1F7C-A303-0BC3-B26C7CEC0A8B}"/>
              </a:ext>
            </a:extLst>
          </p:cNvPr>
          <p:cNvSpPr/>
          <p:nvPr/>
        </p:nvSpPr>
        <p:spPr>
          <a:xfrm>
            <a:off x="401697" y="2133600"/>
            <a:ext cx="7694609" cy="4590872"/>
          </a:xfrm>
          <a:prstGeom prst="rect">
            <a:avLst/>
          </a:prstGeom>
        </p:spPr>
        <p:txBody>
          <a:bodyPr wrap="square">
            <a:spAutoFit/>
          </a:bodyPr>
          <a:lstStyle/>
          <a:p>
            <a:pPr marL="381019" indent="-381019" algn="just">
              <a:lnSpc>
                <a:spcPct val="150000"/>
              </a:lnSpc>
              <a:buFont typeface="Arial" panose="020B0604020202020204" pitchFamily="34" charset="0"/>
              <a:buChar char="•"/>
            </a:pPr>
            <a:r>
              <a:rPr lang="vi-VN" sz="2200" dirty="0">
                <a:latin typeface="UTM Avo" panose="02040603050506020204" pitchFamily="18"/>
                <a:cs typeface="+mn-ea"/>
                <a:sym typeface="+mn-lt"/>
              </a:rPr>
              <a:t>Để phòng tránh bệnh tả, nguồn cung cấp nước dùng cho ăn uống, sinh hoạt cần được làm sạch; </a:t>
            </a:r>
          </a:p>
          <a:p>
            <a:pPr marL="381019" indent="-381019" algn="just">
              <a:lnSpc>
                <a:spcPct val="150000"/>
              </a:lnSpc>
              <a:buFont typeface="Arial" panose="020B0604020202020204" pitchFamily="34" charset="0"/>
              <a:buChar char="•"/>
            </a:pPr>
            <a:r>
              <a:rPr lang="vi-VN" sz="2200" dirty="0">
                <a:latin typeface="UTM Avo" panose="02040603050506020204" pitchFamily="18"/>
                <a:cs typeface="+mn-ea"/>
                <a:sym typeface="+mn-lt"/>
              </a:rPr>
              <a:t>Thực hiện ăn chín, uống chín, đảm bảo an toàn </a:t>
            </a:r>
            <a:br>
              <a:rPr lang="vi-VN" sz="2200" dirty="0">
                <a:latin typeface="UTM Avo" panose="02040603050506020204" pitchFamily="18"/>
                <a:cs typeface="+mn-ea"/>
                <a:sym typeface="+mn-lt"/>
              </a:rPr>
            </a:br>
            <a:r>
              <a:rPr lang="vi-VN" sz="2200" dirty="0">
                <a:latin typeface="UTM Avo" panose="02040603050506020204" pitchFamily="18"/>
                <a:cs typeface="+mn-ea"/>
                <a:sym typeface="+mn-lt"/>
              </a:rPr>
              <a:t>vệ sinh thực phẩm; </a:t>
            </a:r>
          </a:p>
          <a:p>
            <a:pPr marL="381019" indent="-381019" algn="just">
              <a:lnSpc>
                <a:spcPct val="150000"/>
              </a:lnSpc>
              <a:buFont typeface="Arial" panose="020B0604020202020204" pitchFamily="34" charset="0"/>
              <a:buChar char="•"/>
            </a:pPr>
            <a:r>
              <a:rPr lang="vi-VN" sz="2200" dirty="0">
                <a:latin typeface="UTM Avo" panose="02040603050506020204" pitchFamily="18"/>
                <a:cs typeface="+mn-ea"/>
                <a:sym typeface="+mn-lt"/>
              </a:rPr>
              <a:t>Rửa tay sạch bằng xà phòng trước khi ăn và sau khi đi vệ sinh; </a:t>
            </a:r>
          </a:p>
          <a:p>
            <a:pPr marL="381019" indent="-381019" algn="just">
              <a:lnSpc>
                <a:spcPct val="150000"/>
              </a:lnSpc>
              <a:buFont typeface="Arial" panose="020B0604020202020204" pitchFamily="34" charset="0"/>
              <a:buChar char="•"/>
            </a:pPr>
            <a:r>
              <a:rPr lang="vi-VN" sz="2200" dirty="0">
                <a:latin typeface="UTM Avo" panose="02040603050506020204" pitchFamily="18"/>
                <a:cs typeface="+mn-ea"/>
                <a:sym typeface="+mn-lt"/>
              </a:rPr>
              <a:t>Xử lí đúng cách nguồn phân, chất thải, rác thải, </a:t>
            </a:r>
            <a:br>
              <a:rPr lang="vi-VN" sz="2200" dirty="0">
                <a:latin typeface="UTM Avo" panose="02040603050506020204" pitchFamily="18"/>
                <a:cs typeface="+mn-ea"/>
                <a:sym typeface="+mn-lt"/>
              </a:rPr>
            </a:br>
            <a:r>
              <a:rPr lang="vi-VN" sz="2200" dirty="0">
                <a:latin typeface="UTM Avo" panose="02040603050506020204" pitchFamily="18"/>
                <a:cs typeface="+mn-ea"/>
                <a:sym typeface="+mn-lt"/>
              </a:rPr>
              <a:t>xác động vật; </a:t>
            </a:r>
          </a:p>
          <a:p>
            <a:pPr marL="381019" indent="-381019" algn="just">
              <a:lnSpc>
                <a:spcPct val="150000"/>
              </a:lnSpc>
              <a:buFont typeface="Arial" panose="020B0604020202020204" pitchFamily="34" charset="0"/>
              <a:buChar char="•"/>
            </a:pPr>
            <a:r>
              <a:rPr lang="vi-VN" sz="2200" dirty="0">
                <a:latin typeface="UTM Avo" panose="02040603050506020204" pitchFamily="18"/>
                <a:cs typeface="+mn-ea"/>
                <a:sym typeface="+mn-lt"/>
              </a:rPr>
              <a:t>Tiêu diệt vật trung gian truyền bệnh tả. </a:t>
            </a:r>
          </a:p>
        </p:txBody>
      </p:sp>
      <p:sp>
        <p:nvSpPr>
          <p:cNvPr id="4" name="Freeform 6">
            <a:extLst>
              <a:ext uri="{FF2B5EF4-FFF2-40B4-BE49-F238E27FC236}">
                <a16:creationId xmlns:a16="http://schemas.microsoft.com/office/drawing/2014/main" id="{AC59DF89-A744-6438-5B90-E51E4FFB526C}"/>
              </a:ext>
            </a:extLst>
          </p:cNvPr>
          <p:cNvSpPr/>
          <p:nvPr/>
        </p:nvSpPr>
        <p:spPr>
          <a:xfrm>
            <a:off x="8504088" y="960165"/>
            <a:ext cx="4713317" cy="6172200"/>
          </a:xfrm>
          <a:custGeom>
            <a:avLst/>
            <a:gdLst/>
            <a:ahLst/>
            <a:cxnLst/>
            <a:rect l="l" t="t" r="r" b="b"/>
            <a:pathLst>
              <a:path w="7710055" h="10096500">
                <a:moveTo>
                  <a:pt x="0" y="0"/>
                </a:moveTo>
                <a:lnTo>
                  <a:pt x="7710054" y="0"/>
                </a:lnTo>
                <a:lnTo>
                  <a:pt x="7710054" y="10096500"/>
                </a:lnTo>
                <a:lnTo>
                  <a:pt x="0" y="100965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sz="700">
              <a:latin typeface="UTM Avo" panose="02040603050506020204" pitchFamily="18"/>
              <a:cs typeface="+mn-ea"/>
              <a:sym typeface="+mn-lt"/>
            </a:endParaRPr>
          </a:p>
        </p:txBody>
      </p:sp>
      <p:sp>
        <p:nvSpPr>
          <p:cNvPr id="5" name="Freeform 7">
            <a:extLst>
              <a:ext uri="{FF2B5EF4-FFF2-40B4-BE49-F238E27FC236}">
                <a16:creationId xmlns:a16="http://schemas.microsoft.com/office/drawing/2014/main" id="{22EEED8D-98A7-3B9D-9DD0-6DAF33A26AB1}"/>
              </a:ext>
            </a:extLst>
          </p:cNvPr>
          <p:cNvSpPr/>
          <p:nvPr/>
        </p:nvSpPr>
        <p:spPr>
          <a:xfrm rot="-1994776">
            <a:off x="9509325" y="2591998"/>
            <a:ext cx="232845" cy="815701"/>
          </a:xfrm>
          <a:custGeom>
            <a:avLst/>
            <a:gdLst/>
            <a:ahLst/>
            <a:cxnLst/>
            <a:rect l="l" t="t" r="r" b="b"/>
            <a:pathLst>
              <a:path w="380889" h="1334326">
                <a:moveTo>
                  <a:pt x="0" y="0"/>
                </a:moveTo>
                <a:lnTo>
                  <a:pt x="380889" y="0"/>
                </a:lnTo>
                <a:lnTo>
                  <a:pt x="380889" y="1334325"/>
                </a:lnTo>
                <a:lnTo>
                  <a:pt x="0" y="133432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sz="800">
              <a:cs typeface="+mn-ea"/>
              <a:sym typeface="+mn-lt"/>
            </a:endParaRPr>
          </a:p>
        </p:txBody>
      </p:sp>
      <p:sp>
        <p:nvSpPr>
          <p:cNvPr id="6" name="Freeform 8">
            <a:extLst>
              <a:ext uri="{FF2B5EF4-FFF2-40B4-BE49-F238E27FC236}">
                <a16:creationId xmlns:a16="http://schemas.microsoft.com/office/drawing/2014/main" id="{1713F55B-7391-4773-3084-112B9850E36D}"/>
              </a:ext>
            </a:extLst>
          </p:cNvPr>
          <p:cNvSpPr/>
          <p:nvPr/>
        </p:nvSpPr>
        <p:spPr>
          <a:xfrm rot="-1048260">
            <a:off x="8836901" y="1364467"/>
            <a:ext cx="1116153" cy="965979"/>
          </a:xfrm>
          <a:custGeom>
            <a:avLst/>
            <a:gdLst/>
            <a:ahLst/>
            <a:cxnLst/>
            <a:rect l="l" t="t" r="r" b="b"/>
            <a:pathLst>
              <a:path w="1825805" h="1580151">
                <a:moveTo>
                  <a:pt x="0" y="0"/>
                </a:moveTo>
                <a:lnTo>
                  <a:pt x="1825805" y="0"/>
                </a:lnTo>
                <a:lnTo>
                  <a:pt x="1825805" y="1580151"/>
                </a:lnTo>
                <a:lnTo>
                  <a:pt x="0" y="158015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sz="800">
              <a:cs typeface="+mn-ea"/>
              <a:sym typeface="+mn-lt"/>
            </a:endParaRPr>
          </a:p>
        </p:txBody>
      </p:sp>
      <p:sp>
        <p:nvSpPr>
          <p:cNvPr id="7" name="Freeform 9">
            <a:extLst>
              <a:ext uri="{FF2B5EF4-FFF2-40B4-BE49-F238E27FC236}">
                <a16:creationId xmlns:a16="http://schemas.microsoft.com/office/drawing/2014/main" id="{6DF00E4E-D701-2FB8-6856-8F6ED5C30FA4}"/>
              </a:ext>
            </a:extLst>
          </p:cNvPr>
          <p:cNvSpPr/>
          <p:nvPr/>
        </p:nvSpPr>
        <p:spPr>
          <a:xfrm>
            <a:off x="10134600" y="1219200"/>
            <a:ext cx="712147" cy="589890"/>
          </a:xfrm>
          <a:custGeom>
            <a:avLst/>
            <a:gdLst/>
            <a:ahLst/>
            <a:cxnLst/>
            <a:rect l="l" t="t" r="r" b="b"/>
            <a:pathLst>
              <a:path w="1164932" h="964944">
                <a:moveTo>
                  <a:pt x="0" y="0"/>
                </a:moveTo>
                <a:lnTo>
                  <a:pt x="1164932" y="0"/>
                </a:lnTo>
                <a:lnTo>
                  <a:pt x="1164932" y="964944"/>
                </a:lnTo>
                <a:lnTo>
                  <a:pt x="0" y="96494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sz="800">
              <a:cs typeface="+mn-ea"/>
              <a:sym typeface="+mn-lt"/>
            </a:endParaRPr>
          </a:p>
        </p:txBody>
      </p:sp>
      <p:sp>
        <p:nvSpPr>
          <p:cNvPr id="8" name="Freeform 10">
            <a:extLst>
              <a:ext uri="{FF2B5EF4-FFF2-40B4-BE49-F238E27FC236}">
                <a16:creationId xmlns:a16="http://schemas.microsoft.com/office/drawing/2014/main" id="{91B9D5F7-3EEE-719E-1696-5294F27F2FA5}"/>
              </a:ext>
            </a:extLst>
          </p:cNvPr>
          <p:cNvSpPr/>
          <p:nvPr/>
        </p:nvSpPr>
        <p:spPr>
          <a:xfrm rot="-233308">
            <a:off x="11371448" y="1187095"/>
            <a:ext cx="422077" cy="583271"/>
          </a:xfrm>
          <a:custGeom>
            <a:avLst/>
            <a:gdLst/>
            <a:ahLst/>
            <a:cxnLst/>
            <a:rect l="l" t="t" r="r" b="b"/>
            <a:pathLst>
              <a:path w="690434" h="954117">
                <a:moveTo>
                  <a:pt x="0" y="0"/>
                </a:moveTo>
                <a:lnTo>
                  <a:pt x="690433" y="0"/>
                </a:lnTo>
                <a:lnTo>
                  <a:pt x="690433" y="954118"/>
                </a:lnTo>
                <a:lnTo>
                  <a:pt x="0" y="95411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sz="800">
              <a:cs typeface="+mn-ea"/>
              <a:sym typeface="+mn-lt"/>
            </a:endParaRPr>
          </a:p>
        </p:txBody>
      </p:sp>
      <p:sp>
        <p:nvSpPr>
          <p:cNvPr id="9" name="Freeform 11">
            <a:extLst>
              <a:ext uri="{FF2B5EF4-FFF2-40B4-BE49-F238E27FC236}">
                <a16:creationId xmlns:a16="http://schemas.microsoft.com/office/drawing/2014/main" id="{76A86151-9BE4-4D96-A222-AE58B7B6B1D8}"/>
              </a:ext>
            </a:extLst>
          </p:cNvPr>
          <p:cNvSpPr/>
          <p:nvPr/>
        </p:nvSpPr>
        <p:spPr>
          <a:xfrm>
            <a:off x="9084282" y="5892658"/>
            <a:ext cx="772431" cy="772431"/>
          </a:xfrm>
          <a:custGeom>
            <a:avLst/>
            <a:gdLst/>
            <a:ahLst/>
            <a:cxnLst/>
            <a:rect l="l" t="t" r="r" b="b"/>
            <a:pathLst>
              <a:path w="1263545" h="1263545">
                <a:moveTo>
                  <a:pt x="0" y="0"/>
                </a:moveTo>
                <a:lnTo>
                  <a:pt x="1263545" y="0"/>
                </a:lnTo>
                <a:lnTo>
                  <a:pt x="1263545" y="1263545"/>
                </a:lnTo>
                <a:lnTo>
                  <a:pt x="0" y="126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sz="800">
              <a:cs typeface="+mn-ea"/>
              <a:sym typeface="+mn-lt"/>
            </a:endParaRPr>
          </a:p>
        </p:txBody>
      </p:sp>
      <p:sp>
        <p:nvSpPr>
          <p:cNvPr id="10" name="Freeform 12">
            <a:extLst>
              <a:ext uri="{FF2B5EF4-FFF2-40B4-BE49-F238E27FC236}">
                <a16:creationId xmlns:a16="http://schemas.microsoft.com/office/drawing/2014/main" id="{B356BB31-72B9-556D-0301-DD7D35892F9F}"/>
              </a:ext>
            </a:extLst>
          </p:cNvPr>
          <p:cNvSpPr/>
          <p:nvPr/>
        </p:nvSpPr>
        <p:spPr>
          <a:xfrm rot="633052">
            <a:off x="11624077" y="4100037"/>
            <a:ext cx="648349" cy="325487"/>
          </a:xfrm>
          <a:custGeom>
            <a:avLst/>
            <a:gdLst/>
            <a:ahLst/>
            <a:cxnLst/>
            <a:rect l="l" t="t" r="r" b="b"/>
            <a:pathLst>
              <a:path w="1060571" h="532432">
                <a:moveTo>
                  <a:pt x="0" y="0"/>
                </a:moveTo>
                <a:lnTo>
                  <a:pt x="1060571" y="0"/>
                </a:lnTo>
                <a:lnTo>
                  <a:pt x="1060571" y="532432"/>
                </a:lnTo>
                <a:lnTo>
                  <a:pt x="0" y="532432"/>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US" sz="800">
              <a:cs typeface="+mn-ea"/>
              <a:sym typeface="+mn-lt"/>
            </a:endParaRPr>
          </a:p>
        </p:txBody>
      </p:sp>
      <p:sp>
        <p:nvSpPr>
          <p:cNvPr id="11" name="Freeform 17">
            <a:extLst>
              <a:ext uri="{FF2B5EF4-FFF2-40B4-BE49-F238E27FC236}">
                <a16:creationId xmlns:a16="http://schemas.microsoft.com/office/drawing/2014/main" id="{C401B1AD-8017-9F33-C315-00176746FDBB}"/>
              </a:ext>
            </a:extLst>
          </p:cNvPr>
          <p:cNvSpPr/>
          <p:nvPr/>
        </p:nvSpPr>
        <p:spPr>
          <a:xfrm>
            <a:off x="10838835" y="5597286"/>
            <a:ext cx="687087" cy="769649"/>
          </a:xfrm>
          <a:custGeom>
            <a:avLst/>
            <a:gdLst/>
            <a:ahLst/>
            <a:cxnLst/>
            <a:rect l="l" t="t" r="r" b="b"/>
            <a:pathLst>
              <a:path w="1123938" h="1258994">
                <a:moveTo>
                  <a:pt x="0" y="0"/>
                </a:moveTo>
                <a:lnTo>
                  <a:pt x="1123938" y="0"/>
                </a:lnTo>
                <a:lnTo>
                  <a:pt x="1123938" y="1258994"/>
                </a:lnTo>
                <a:lnTo>
                  <a:pt x="0" y="1258994"/>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en-US" sz="800">
              <a:cs typeface="+mn-ea"/>
              <a:sym typeface="+mn-lt"/>
            </a:endParaRPr>
          </a:p>
        </p:txBody>
      </p:sp>
    </p:spTree>
    <p:extLst>
      <p:ext uri="{BB962C8B-B14F-4D97-AF65-F5344CB8AC3E}">
        <p14:creationId xmlns:p14="http://schemas.microsoft.com/office/powerpoint/2010/main" val="2603316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
        <p:cNvGrpSpPr/>
        <p:nvPr/>
      </p:nvGrpSpPr>
      <p:grpSpPr>
        <a:xfrm>
          <a:off x="0" y="0"/>
          <a:ext cx="0" cy="0"/>
          <a:chOff x="0" y="0"/>
          <a:chExt cx="0" cy="0"/>
        </a:xfrm>
      </p:grpSpPr>
      <p:pic>
        <p:nvPicPr>
          <p:cNvPr id="112" name="Google Shape;112;p6">
            <a:hlinkClick r:id="rId4"/>
          </p:cNvPr>
          <p:cNvPicPr preferRelativeResize="0"/>
          <p:nvPr/>
        </p:nvPicPr>
        <p:blipFill rotWithShape="1">
          <a:blip r:embed="rId5">
            <a:alphaModFix/>
          </a:blip>
          <a:srcRect/>
          <a:stretch/>
        </p:blipFill>
        <p:spPr>
          <a:xfrm>
            <a:off x="4501083" y="3015453"/>
            <a:ext cx="3189835" cy="1764777"/>
          </a:xfrm>
          <a:prstGeom prst="rect">
            <a:avLst/>
          </a:prstGeom>
          <a:noFill/>
          <a:ln>
            <a:noFill/>
          </a:ln>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charset="0"/>
                <a:ea typeface="UD Digi Kyokasho N-B" panose="02020700000000000000" pitchFamily="18" charset="-128"/>
                <a:cs typeface="+mn-cs"/>
              </a:rPr>
              <a:t>Ong</a:t>
            </a:r>
            <a:endParaRPr kumimoji="0" lang="en-US" sz="6000" b="0" i="0" u="none" strike="noStrike" kern="1200" cap="none" spc="0" normalizeH="0" baseline="0" noProof="0">
              <a:ln>
                <a:noFill/>
              </a:ln>
              <a:solidFill>
                <a:prstClr val="white"/>
              </a:solidFill>
              <a:effectLst/>
              <a:uLnTx/>
              <a:uFillTx/>
              <a:latin typeface="UTM Avo" panose="02040603050506020204" pitchFamily="18" charset="0"/>
              <a:ea typeface="UD Digi Kyokasho N-B" panose="02020700000000000000" pitchFamily="18" charset="-128"/>
              <a:cs typeface="+mn-cs"/>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charset="0"/>
                <a:ea typeface="UD Digi Kyokasho N-B" panose="02020700000000000000" pitchFamily="18" charset="-128"/>
                <a:cs typeface="+mn-cs"/>
              </a:rPr>
              <a:t>non</a:t>
            </a:r>
            <a:endParaRPr kumimoji="0" lang="en-US" sz="6000" b="0" i="0" u="none" strike="noStrike" kern="1200" cap="none" spc="0" normalizeH="0" baseline="0" noProof="0">
              <a:ln>
                <a:noFill/>
              </a:ln>
              <a:solidFill>
                <a:prstClr val="white"/>
              </a:solidFill>
              <a:effectLst/>
              <a:uLnTx/>
              <a:uFillTx/>
              <a:latin typeface="UTM Avo" panose="02040603050506020204" pitchFamily="18" charset="0"/>
              <a:ea typeface="UD Digi Kyokasho N-B" panose="02020700000000000000" pitchFamily="18" charset="-128"/>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charset="0"/>
                <a:ea typeface="UD Digi Kyokasho N-B" panose="02020700000000000000" pitchFamily="18" charset="-128"/>
                <a:cs typeface="+mn-cs"/>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charset="0"/>
                <a:ea typeface="UD Digi Kyokasho N-B" panose="02020700000000000000" pitchFamily="18" charset="-128"/>
                <a:cs typeface="+mn-cs"/>
              </a:rPr>
              <a:t>học</a:t>
            </a:r>
            <a:endParaRPr kumimoji="0" lang="en-US" sz="6000" b="0" i="0" u="none" strike="noStrike" kern="1200" cap="none" spc="0" normalizeH="0" baseline="0" noProof="0">
              <a:ln>
                <a:noFill/>
              </a:ln>
              <a:solidFill>
                <a:prstClr val="white"/>
              </a:solidFill>
              <a:effectLst/>
              <a:uLnTx/>
              <a:uFillTx/>
              <a:latin typeface="UTM Avo" panose="02040603050506020204" pitchFamily="18" charset="0"/>
              <a:ea typeface="UD Digi Kyokasho N-B" panose="02020700000000000000" pitchFamily="18" charset="-128"/>
              <a:cs typeface="+mn-cs"/>
            </a:endParaRPr>
          </a:p>
        </p:txBody>
      </p:sp>
      <p:pic>
        <p:nvPicPr>
          <p:cNvPr id="3" name="Picture 2">
            <a:extLst>
              <a:ext uri="{FF2B5EF4-FFF2-40B4-BE49-F238E27FC236}">
                <a16:creationId xmlns:a16="http://schemas.microsoft.com/office/drawing/2014/main" id="{07CE6008-DA12-D3A7-0230-B4844F6005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4" name="Cartoon Background Music Funny Animation Free">
            <a:hlinkClick r:id="" action="ppaction://media"/>
            <a:extLst>
              <a:ext uri="{FF2B5EF4-FFF2-40B4-BE49-F238E27FC236}">
                <a16:creationId xmlns:a16="http://schemas.microsoft.com/office/drawing/2014/main" id="{797B971D-38DA-3671-AFF5-28C15AE341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80157" y="997334"/>
            <a:ext cx="487363" cy="487363"/>
          </a:xfrm>
          <a:prstGeom prst="rect">
            <a:avLst/>
          </a:prstGeom>
        </p:spPr>
      </p:pic>
      <p:pic>
        <p:nvPicPr>
          <p:cNvPr id="2" name="Picture 1">
            <a:extLst>
              <a:ext uri="{FF2B5EF4-FFF2-40B4-BE49-F238E27FC236}">
                <a16:creationId xmlns:a16="http://schemas.microsoft.com/office/drawing/2014/main" id="{C84762FE-2942-4F46-09ED-C4DD96A528AF}"/>
              </a:ext>
            </a:extLst>
          </p:cNvPr>
          <p:cNvPicPr>
            <a:picLocks noChangeAspect="1"/>
          </p:cNvPicPr>
          <p:nvPr/>
        </p:nvPicPr>
        <p:blipFill>
          <a:blip r:embed="rId7"/>
          <a:stretch>
            <a:fillRect/>
          </a:stretch>
        </p:blipFill>
        <p:spPr>
          <a:xfrm>
            <a:off x="9220200" y="882146"/>
            <a:ext cx="2859272" cy="2859272"/>
          </a:xfrm>
          <a:prstGeom prst="rect">
            <a:avLst/>
          </a:prstGeom>
        </p:spPr>
      </p:pic>
      <p:pic>
        <p:nvPicPr>
          <p:cNvPr id="6" name="Picture 5">
            <a:extLst>
              <a:ext uri="{FF2B5EF4-FFF2-40B4-BE49-F238E27FC236}">
                <a16:creationId xmlns:a16="http://schemas.microsoft.com/office/drawing/2014/main" id="{0C9BD52E-A5E5-4FC1-D01F-8E2D62307C41}"/>
              </a:ext>
            </a:extLst>
          </p:cNvPr>
          <p:cNvPicPr>
            <a:picLocks noChangeAspect="1"/>
          </p:cNvPicPr>
          <p:nvPr/>
        </p:nvPicPr>
        <p:blipFill>
          <a:blip r:embed="rId8"/>
          <a:stretch>
            <a:fillRect/>
          </a:stretch>
        </p:blipFill>
        <p:spPr>
          <a:xfrm>
            <a:off x="2659079" y="3179858"/>
            <a:ext cx="2645893" cy="2658086"/>
          </a:xfrm>
          <a:prstGeom prst="rect">
            <a:avLst/>
          </a:prstGeom>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1" accel="10000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1" accel="10000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4" accel="10000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accel="10000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numSld="9" showWhenStopped="0">
                <p:cTn id="27" repeatCount="indefinite" fill="hold" display="0">
                  <p:stCondLst>
                    <p:cond delay="indefinite"/>
                  </p:stCondLst>
                  <p:endCondLst>
                    <p:cond evt="onStopAudio" delay="0">
                      <p:tgtEl>
                        <p:sldTgt/>
                      </p:tgtEl>
                    </p:cond>
                  </p:endCondLst>
                </p:cTn>
                <p:tgtEl>
                  <p:spTgt spid="4"/>
                </p:tgtEl>
              </p:cMediaNode>
            </p:audio>
          </p:childTnLst>
        </p:cTn>
      </p:par>
    </p:tnLst>
    <p:bldLst>
      <p:bldP spid="8" grpId="0" animBg="1"/>
      <p:bldP spid="9" grpId="0" animBg="1"/>
      <p:bldP spid="10"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D4BBFA5-A531-CDFA-C006-225F65E53AEB}"/>
              </a:ext>
            </a:extLst>
          </p:cNvPr>
          <p:cNvSpPr/>
          <p:nvPr/>
        </p:nvSpPr>
        <p:spPr>
          <a:xfrm>
            <a:off x="319460" y="1365813"/>
            <a:ext cx="9211291" cy="2963119"/>
          </a:xfrm>
          <a:prstGeom prst="roundRect">
            <a:avLst/>
          </a:prstGeom>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50000"/>
              </a:lnSpc>
              <a:spcBef>
                <a:spcPts val="600"/>
              </a:spcBef>
              <a:spcAft>
                <a:spcPts val="800"/>
              </a:spcAft>
              <a:buClrTx/>
              <a:buSzTx/>
              <a:buFontTx/>
              <a:buNone/>
              <a:tabLst/>
              <a:defRPr/>
            </a:pPr>
            <a:r>
              <a:rPr kumimoji="0" lang="en-US" sz="2800" b="1"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HƯỚNG DẪN</a:t>
            </a:r>
            <a:endParaRPr kumimoji="0" lang="en-US" sz="28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Click vào ô đáp án để chọn đáp án đúng. </a:t>
            </a:r>
            <a:endPar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GV click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vào</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màn</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hình</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để</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chuyển</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sang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câu</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hỏi</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tiếp</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r>
              <a:rPr kumimoji="0" lang="en-US" sz="2400" b="0" i="0" u="none" strike="noStrike" kern="100" cap="none" spc="0" normalizeH="0" baseline="0" noProof="0" dirty="0" err="1">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theo.</a:t>
            </a:r>
            <a:r>
              <a:rPr kumimoji="0" lang="en-US" sz="2400" b="0" i="0" u="none" strike="noStrike" kern="100" cap="none" spc="0" normalizeH="0" baseline="0" noProof="0" dirty="0">
                <a:ln>
                  <a:noFill/>
                </a:ln>
                <a:solidFill>
                  <a:prstClr val="black"/>
                </a:solidFill>
                <a:effectLst/>
                <a:uLnTx/>
                <a:uFillTx/>
                <a:latin typeface="UTM Avo" panose="02040603050506020204" pitchFamily="18" charset="0"/>
                <a:ea typeface="Aptos" panose="020B0004020202020204" pitchFamily="34" charset="0"/>
                <a:cs typeface="Times New Roman" panose="02020603050405020304" pitchFamily="18" charset="0"/>
              </a:rPr>
              <a:t> </a:t>
            </a:r>
            <a:endPar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A72A571-5925-EDFE-1732-A8190920AB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2" name="Picture 1">
            <a:extLst>
              <a:ext uri="{FF2B5EF4-FFF2-40B4-BE49-F238E27FC236}">
                <a16:creationId xmlns:a16="http://schemas.microsoft.com/office/drawing/2014/main" id="{5C844EF8-9BF8-46B9-443C-1D0FE5BBDCDB}"/>
              </a:ext>
            </a:extLst>
          </p:cNvPr>
          <p:cNvPicPr>
            <a:picLocks noChangeAspect="1"/>
          </p:cNvPicPr>
          <p:nvPr/>
        </p:nvPicPr>
        <p:blipFill>
          <a:blip r:embed="rId4"/>
          <a:stretch>
            <a:fillRect/>
          </a:stretch>
        </p:blipFill>
        <p:spPr>
          <a:xfrm>
            <a:off x="228600" y="3810000"/>
            <a:ext cx="2645893" cy="2658086"/>
          </a:xfrm>
          <a:prstGeom prst="rect">
            <a:avLst/>
          </a:prstGeom>
        </p:spPr>
      </p:pic>
      <p:pic>
        <p:nvPicPr>
          <p:cNvPr id="6" name="Picture 5">
            <a:extLst>
              <a:ext uri="{FF2B5EF4-FFF2-40B4-BE49-F238E27FC236}">
                <a16:creationId xmlns:a16="http://schemas.microsoft.com/office/drawing/2014/main" id="{9DE29AD7-1A7F-8C5E-A98D-862B3DBF7791}"/>
              </a:ext>
            </a:extLst>
          </p:cNvPr>
          <p:cNvPicPr>
            <a:picLocks noChangeAspect="1"/>
          </p:cNvPicPr>
          <p:nvPr/>
        </p:nvPicPr>
        <p:blipFill>
          <a:blip r:embed="rId5"/>
          <a:stretch>
            <a:fillRect/>
          </a:stretch>
        </p:blipFill>
        <p:spPr>
          <a:xfrm>
            <a:off x="9372600" y="785131"/>
            <a:ext cx="2859272" cy="2859272"/>
          </a:xfrm>
          <a:prstGeom prst="rect">
            <a:avLst/>
          </a:prstGeom>
        </p:spPr>
      </p:pic>
    </p:spTree>
    <p:extLst>
      <p:ext uri="{BB962C8B-B14F-4D97-AF65-F5344CB8AC3E}">
        <p14:creationId xmlns:p14="http://schemas.microsoft.com/office/powerpoint/2010/main" val="1689517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42AB8999-3F54-A0C7-96A5-5EF0EA98CBC7}"/>
            </a:ext>
          </a:extLst>
        </p:cNvPr>
        <p:cNvGrpSpPr/>
        <p:nvPr/>
      </p:nvGrpSpPr>
      <p:grpSpPr>
        <a:xfrm>
          <a:off x="0" y="0"/>
          <a:ext cx="0" cy="0"/>
          <a:chOff x="0" y="0"/>
          <a:chExt cx="0" cy="0"/>
        </a:xfrm>
      </p:grpSpPr>
      <p:sp>
        <p:nvSpPr>
          <p:cNvPr id="3" name="Rectangle: Rounded Corners 13">
            <a:extLst>
              <a:ext uri="{FF2B5EF4-FFF2-40B4-BE49-F238E27FC236}">
                <a16:creationId xmlns:a16="http://schemas.microsoft.com/office/drawing/2014/main" id="{D691BE18-EB72-8F07-31FB-1BDACE41DE52}"/>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Mắt</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4" name="Rectangle: Rounded Corners 14">
            <a:extLst>
              <a:ext uri="{FF2B5EF4-FFF2-40B4-BE49-F238E27FC236}">
                <a16:creationId xmlns:a16="http://schemas.microsoft.com/office/drawing/2014/main" id="{64DD058A-C33C-3C55-9013-76DCDBBCEBC6}"/>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Kính</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hiển</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vi.</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316C1EDA-05B0-B50C-09E0-31D270D18D10}"/>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Kính</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lúp</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9" name="Rectangle: Rounded Corners 16">
            <a:extLst>
              <a:ext uri="{FF2B5EF4-FFF2-40B4-BE49-F238E27FC236}">
                <a16:creationId xmlns:a16="http://schemas.microsoft.com/office/drawing/2014/main" id="{C43355E6-1087-077B-1F9F-0C21F407F5E0}"/>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D.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Ống</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nhòm</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pic>
        <p:nvPicPr>
          <p:cNvPr id="10" name="Picture 18">
            <a:extLst>
              <a:ext uri="{FF2B5EF4-FFF2-40B4-BE49-F238E27FC236}">
                <a16:creationId xmlns:a16="http://schemas.microsoft.com/office/drawing/2014/main" id="{180C6ACF-7AD2-C36E-22F7-D9A982E19D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1779" y="5278335"/>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C0075063-6E1B-8983-1B1C-106F7AA9D1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32374" y="5353893"/>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6EFB13E7-9E65-4E1B-B292-B95753BD055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1779" y="3646830"/>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FE435D7-E385-0C6B-D973-CBBFD6964A4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19389" y="3564629"/>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8A1E607F-C3F6-989B-24FA-DEBA025DFC68}"/>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t"/>
          <a:lstStyle/>
          <a:p>
            <a:pPr lvl="0" algn="ctr" defTabSz="914446">
              <a:lnSpc>
                <a:spcPts val="5974"/>
              </a:lnSpc>
              <a:spcBef>
                <a:spcPct val="0"/>
              </a:spcBef>
              <a:buClrTx/>
              <a:defRPr/>
            </a:pPr>
            <a:r>
              <a:rPr lang="en-US" sz="2400" b="1" kern="1200" dirty="0" err="1">
                <a:solidFill>
                  <a:srgbClr val="4B4B4B">
                    <a:lumMod val="50000"/>
                  </a:srgbClr>
                </a:solidFill>
                <a:latin typeface="UTM Avo"/>
                <a:cs typeface="+mn-ea"/>
                <a:sym typeface="+mn-lt"/>
              </a:rPr>
              <a:t>Câu</a:t>
            </a:r>
            <a:r>
              <a:rPr lang="en-US" sz="2400" b="1" kern="1200" dirty="0">
                <a:solidFill>
                  <a:srgbClr val="4B4B4B">
                    <a:lumMod val="50000"/>
                  </a:srgbClr>
                </a:solidFill>
                <a:latin typeface="UTM Avo"/>
                <a:cs typeface="+mn-ea"/>
                <a:sym typeface="+mn-lt"/>
              </a:rPr>
              <a:t> 1: </a:t>
            </a:r>
            <a:r>
              <a:rPr lang="en-VN" sz="2400" kern="1200" dirty="0">
                <a:solidFill>
                  <a:srgbClr val="4B4B4B">
                    <a:lumMod val="50000"/>
                  </a:srgbClr>
                </a:solidFill>
                <a:latin typeface="UTM Avo"/>
                <a:cs typeface="+mn-ea"/>
                <a:sym typeface="+mn-lt"/>
              </a:rPr>
              <a:t>Ở </a:t>
            </a:r>
            <a:r>
              <a:rPr lang="en-US" sz="2400" kern="1200" dirty="0" err="1">
                <a:solidFill>
                  <a:srgbClr val="4B4B4B">
                    <a:lumMod val="50000"/>
                  </a:srgbClr>
                </a:solidFill>
                <a:latin typeface="UTM Avo"/>
                <a:cs typeface="+mn-ea"/>
                <a:sym typeface="+mn-lt"/>
              </a:rPr>
              <a:t>Để</a:t>
            </a:r>
            <a:r>
              <a:rPr lang="en-US" sz="2400" kern="1200" dirty="0">
                <a:solidFill>
                  <a:srgbClr val="4B4B4B">
                    <a:lumMod val="50000"/>
                  </a:srgbClr>
                </a:solidFill>
                <a:latin typeface="UTM Avo"/>
                <a:cs typeface="+mn-ea"/>
                <a:sym typeface="+mn-lt"/>
              </a:rPr>
              <a:t> </a:t>
            </a:r>
            <a:r>
              <a:rPr lang="en-US" sz="2400" kern="1200" dirty="0" err="1">
                <a:solidFill>
                  <a:srgbClr val="4B4B4B">
                    <a:lumMod val="50000"/>
                  </a:srgbClr>
                </a:solidFill>
                <a:latin typeface="UTM Avo"/>
                <a:cs typeface="+mn-ea"/>
                <a:sym typeface="+mn-lt"/>
              </a:rPr>
              <a:t>quan</a:t>
            </a:r>
            <a:r>
              <a:rPr lang="en-US" sz="2400" kern="1200" dirty="0">
                <a:solidFill>
                  <a:srgbClr val="4B4B4B">
                    <a:lumMod val="50000"/>
                  </a:srgbClr>
                </a:solidFill>
                <a:latin typeface="UTM Avo"/>
                <a:cs typeface="+mn-ea"/>
                <a:sym typeface="+mn-lt"/>
              </a:rPr>
              <a:t> </a:t>
            </a:r>
            <a:r>
              <a:rPr lang="en-US" sz="2400" kern="1200" dirty="0" err="1">
                <a:solidFill>
                  <a:srgbClr val="4B4B4B">
                    <a:lumMod val="50000"/>
                  </a:srgbClr>
                </a:solidFill>
                <a:latin typeface="UTM Avo"/>
                <a:cs typeface="+mn-ea"/>
                <a:sym typeface="+mn-lt"/>
              </a:rPr>
              <a:t>sát</a:t>
            </a:r>
            <a:r>
              <a:rPr lang="en-US" sz="2400" kern="1200" dirty="0">
                <a:solidFill>
                  <a:srgbClr val="4B4B4B">
                    <a:lumMod val="50000"/>
                  </a:srgbClr>
                </a:solidFill>
                <a:latin typeface="UTM Avo"/>
                <a:cs typeface="+mn-ea"/>
                <a:sym typeface="+mn-lt"/>
              </a:rPr>
              <a:t> vi </a:t>
            </a:r>
            <a:r>
              <a:rPr lang="en-US" sz="2400" kern="1200" dirty="0" err="1">
                <a:solidFill>
                  <a:srgbClr val="4B4B4B">
                    <a:lumMod val="50000"/>
                  </a:srgbClr>
                </a:solidFill>
                <a:latin typeface="UTM Avo"/>
                <a:cs typeface="+mn-ea"/>
                <a:sym typeface="+mn-lt"/>
              </a:rPr>
              <a:t>khuẩn</a:t>
            </a:r>
            <a:r>
              <a:rPr lang="en-US" sz="2400" kern="1200" dirty="0">
                <a:solidFill>
                  <a:srgbClr val="4B4B4B">
                    <a:lumMod val="50000"/>
                  </a:srgbClr>
                </a:solidFill>
                <a:latin typeface="UTM Avo"/>
                <a:cs typeface="+mn-ea"/>
                <a:sym typeface="+mn-lt"/>
              </a:rPr>
              <a:t>, </a:t>
            </a:r>
            <a:r>
              <a:rPr lang="en-US" sz="2400" kern="1200" dirty="0" err="1">
                <a:solidFill>
                  <a:srgbClr val="4B4B4B">
                    <a:lumMod val="50000"/>
                  </a:srgbClr>
                </a:solidFill>
                <a:latin typeface="UTM Avo"/>
                <a:cs typeface="+mn-ea"/>
                <a:sym typeface="+mn-lt"/>
              </a:rPr>
              <a:t>các</a:t>
            </a:r>
            <a:r>
              <a:rPr lang="en-US" sz="2400" kern="1200" dirty="0">
                <a:solidFill>
                  <a:srgbClr val="4B4B4B">
                    <a:lumMod val="50000"/>
                  </a:srgbClr>
                </a:solidFill>
                <a:latin typeface="UTM Avo"/>
                <a:cs typeface="+mn-ea"/>
                <a:sym typeface="+mn-lt"/>
              </a:rPr>
              <a:t> </a:t>
            </a:r>
            <a:r>
              <a:rPr lang="en-US" sz="2400" kern="1200" dirty="0" err="1">
                <a:solidFill>
                  <a:srgbClr val="4B4B4B">
                    <a:lumMod val="50000"/>
                  </a:srgbClr>
                </a:solidFill>
                <a:latin typeface="UTM Avo"/>
                <a:cs typeface="+mn-ea"/>
                <a:sym typeface="+mn-lt"/>
              </a:rPr>
              <a:t>nhà</a:t>
            </a:r>
            <a:r>
              <a:rPr lang="en-US" sz="2400" kern="1200" dirty="0">
                <a:solidFill>
                  <a:srgbClr val="4B4B4B">
                    <a:lumMod val="50000"/>
                  </a:srgbClr>
                </a:solidFill>
                <a:latin typeface="UTM Avo"/>
                <a:cs typeface="+mn-ea"/>
                <a:sym typeface="+mn-lt"/>
              </a:rPr>
              <a:t> khoa </a:t>
            </a:r>
            <a:r>
              <a:rPr lang="en-US" sz="2400" kern="1200" dirty="0" err="1">
                <a:solidFill>
                  <a:srgbClr val="4B4B4B">
                    <a:lumMod val="50000"/>
                  </a:srgbClr>
                </a:solidFill>
                <a:latin typeface="UTM Avo"/>
                <a:cs typeface="+mn-ea"/>
                <a:sym typeface="+mn-lt"/>
              </a:rPr>
              <a:t>học</a:t>
            </a:r>
            <a:r>
              <a:rPr lang="en-US" sz="2400" kern="1200" dirty="0">
                <a:solidFill>
                  <a:srgbClr val="4B4B4B">
                    <a:lumMod val="50000"/>
                  </a:srgbClr>
                </a:solidFill>
                <a:latin typeface="UTM Avo"/>
                <a:cs typeface="+mn-ea"/>
                <a:sym typeface="+mn-lt"/>
              </a:rPr>
              <a:t> </a:t>
            </a:r>
            <a:r>
              <a:rPr lang="en-US" sz="2400" kern="1200" dirty="0" err="1">
                <a:solidFill>
                  <a:srgbClr val="4B4B4B">
                    <a:lumMod val="50000"/>
                  </a:srgbClr>
                </a:solidFill>
                <a:latin typeface="UTM Avo"/>
                <a:cs typeface="+mn-ea"/>
                <a:sym typeface="+mn-lt"/>
              </a:rPr>
              <a:t>đã</a:t>
            </a:r>
            <a:r>
              <a:rPr lang="en-US" sz="2400" kern="1200" dirty="0">
                <a:solidFill>
                  <a:srgbClr val="4B4B4B">
                    <a:lumMod val="50000"/>
                  </a:srgbClr>
                </a:solidFill>
                <a:latin typeface="UTM Avo"/>
                <a:cs typeface="+mn-ea"/>
                <a:sym typeface="+mn-lt"/>
              </a:rPr>
              <a:t> </a:t>
            </a:r>
            <a:r>
              <a:rPr lang="en-US" sz="2400" kern="1200" dirty="0" err="1">
                <a:solidFill>
                  <a:srgbClr val="4B4B4B">
                    <a:lumMod val="50000"/>
                  </a:srgbClr>
                </a:solidFill>
                <a:latin typeface="UTM Avo"/>
                <a:cs typeface="+mn-ea"/>
                <a:sym typeface="+mn-lt"/>
              </a:rPr>
              <a:t>dùng</a:t>
            </a:r>
            <a:endParaRPr lang="en-US" sz="2400" kern="1200" dirty="0">
              <a:solidFill>
                <a:srgbClr val="4B4B4B">
                  <a:lumMod val="50000"/>
                </a:srgbClr>
              </a:solidFill>
              <a:latin typeface="UTM Avo"/>
              <a:cs typeface="+mn-ea"/>
              <a:sym typeface="+mn-lt"/>
            </a:endParaRPr>
          </a:p>
        </p:txBody>
      </p:sp>
      <p:pic>
        <p:nvPicPr>
          <p:cNvPr id="15" name="Picture 14">
            <a:extLst>
              <a:ext uri="{FF2B5EF4-FFF2-40B4-BE49-F238E27FC236}">
                <a16:creationId xmlns:a16="http://schemas.microsoft.com/office/drawing/2014/main" id="{510A1B37-DE10-4FE3-F190-742651C677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2" name="Picture 1" descr="ตาบนพื้นหลังสีขาวตาผู้หญิงโลโก้ดวงตาศิลปะดวงตาตามนุษย์ตาปิดขึ้น - เวกเตอร์:  เวกเตอร์สต็อก (ปลอดค่าลิขสิทธิ์) 483890299 | Shutterstock">
            <a:extLst>
              <a:ext uri="{FF2B5EF4-FFF2-40B4-BE49-F238E27FC236}">
                <a16:creationId xmlns:a16="http://schemas.microsoft.com/office/drawing/2014/main" id="{103BF172-163E-D282-B059-C7151EDC1375}"/>
              </a:ext>
            </a:extLst>
          </p:cNvPr>
          <p:cNvPicPr/>
          <p:nvPr/>
        </p:nvPicPr>
        <p:blipFill rotWithShape="1">
          <a:blip r:embed="rId9">
            <a:extLst>
              <a:ext uri="{28A0092B-C50C-407E-A947-70E740481C1C}">
                <a14:useLocalDpi xmlns:a14="http://schemas.microsoft.com/office/drawing/2010/main" val="0"/>
              </a:ext>
            </a:extLst>
          </a:blip>
          <a:srcRect b="8000"/>
          <a:stretch/>
        </p:blipFill>
        <p:spPr bwMode="auto">
          <a:xfrm>
            <a:off x="1877160" y="1240861"/>
            <a:ext cx="1208692" cy="1197539"/>
          </a:xfrm>
          <a:prstGeom prst="rect">
            <a:avLst/>
          </a:prstGeom>
          <a:noFill/>
          <a:ln>
            <a:noFill/>
          </a:ln>
          <a:extLst>
            <a:ext uri="{53640926-AAD7-44D8-BBD7-CCE9431645EC}">
              <a14:shadowObscured xmlns:a14="http://schemas.microsoft.com/office/drawing/2010/main"/>
            </a:ext>
          </a:extLst>
        </p:spPr>
      </p:pic>
      <p:pic>
        <p:nvPicPr>
          <p:cNvPr id="5" name="Picture 4" descr="Kính Lúp Đen Cầm Tay Độ Phóng Đại 5X Gọn Nhẹ, Tiện Dụng">
            <a:extLst>
              <a:ext uri="{FF2B5EF4-FFF2-40B4-BE49-F238E27FC236}">
                <a16:creationId xmlns:a16="http://schemas.microsoft.com/office/drawing/2014/main" id="{805E2625-F965-08A1-7A7F-F7840F3A256C}"/>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79005" y="1240860"/>
            <a:ext cx="1197540" cy="1197540"/>
          </a:xfrm>
          <a:prstGeom prst="rect">
            <a:avLst/>
          </a:prstGeom>
          <a:noFill/>
          <a:ln>
            <a:noFill/>
          </a:ln>
        </p:spPr>
      </p:pic>
      <p:pic>
        <p:nvPicPr>
          <p:cNvPr id="8" name="Picture 7" descr="Các loại kính hiển vi | Phân loại kính hiển vi | Kiểu kính hiển vi |  Bimetech">
            <a:extLst>
              <a:ext uri="{FF2B5EF4-FFF2-40B4-BE49-F238E27FC236}">
                <a16:creationId xmlns:a16="http://schemas.microsoft.com/office/drawing/2014/main" id="{7A486944-185F-76A0-0C9E-6969C58DADB6}"/>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68155" y="1240860"/>
            <a:ext cx="1197540" cy="1197540"/>
          </a:xfrm>
          <a:prstGeom prst="rect">
            <a:avLst/>
          </a:prstGeom>
          <a:noFill/>
          <a:ln>
            <a:noFill/>
          </a:ln>
        </p:spPr>
      </p:pic>
      <p:pic>
        <p:nvPicPr>
          <p:cNvPr id="16" name="Picture 15" descr="Ống nhòm Nikon Monarch 5 10x42 (Chính hãng VIC)">
            <a:extLst>
              <a:ext uri="{FF2B5EF4-FFF2-40B4-BE49-F238E27FC236}">
                <a16:creationId xmlns:a16="http://schemas.microsoft.com/office/drawing/2014/main" id="{9E63F720-1708-285D-75B4-07D42ABAF399}"/>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21862" y="1240860"/>
            <a:ext cx="1197540" cy="1197540"/>
          </a:xfrm>
          <a:prstGeom prst="rect">
            <a:avLst/>
          </a:prstGeom>
          <a:noFill/>
          <a:ln>
            <a:noFill/>
          </a:ln>
        </p:spPr>
      </p:pic>
      <p:pic>
        <p:nvPicPr>
          <p:cNvPr id="18" name="Picture 17">
            <a:extLst>
              <a:ext uri="{FF2B5EF4-FFF2-40B4-BE49-F238E27FC236}">
                <a16:creationId xmlns:a16="http://schemas.microsoft.com/office/drawing/2014/main" id="{BFFFF1A9-26F1-947B-7DB2-6A818EF3AB25}"/>
              </a:ext>
            </a:extLst>
          </p:cNvPr>
          <p:cNvPicPr>
            <a:picLocks noChangeAspect="1"/>
          </p:cNvPicPr>
          <p:nvPr/>
        </p:nvPicPr>
        <p:blipFill>
          <a:blip r:embed="rId13"/>
          <a:stretch>
            <a:fillRect/>
          </a:stretch>
        </p:blipFill>
        <p:spPr>
          <a:xfrm>
            <a:off x="10091098" y="677599"/>
            <a:ext cx="2066723" cy="2072820"/>
          </a:xfrm>
          <a:prstGeom prst="rect">
            <a:avLst/>
          </a:prstGeom>
        </p:spPr>
      </p:pic>
      <p:pic>
        <p:nvPicPr>
          <p:cNvPr id="19" name="Picture 18">
            <a:extLst>
              <a:ext uri="{FF2B5EF4-FFF2-40B4-BE49-F238E27FC236}">
                <a16:creationId xmlns:a16="http://schemas.microsoft.com/office/drawing/2014/main" id="{7A54B17D-6FE9-8CF4-BC9A-EC73FA4245D7}"/>
              </a:ext>
            </a:extLst>
          </p:cNvPr>
          <p:cNvPicPr>
            <a:picLocks noChangeAspect="1"/>
          </p:cNvPicPr>
          <p:nvPr/>
        </p:nvPicPr>
        <p:blipFill>
          <a:blip r:embed="rId14"/>
          <a:stretch>
            <a:fillRect/>
          </a:stretch>
        </p:blipFill>
        <p:spPr>
          <a:xfrm>
            <a:off x="94925" y="5720011"/>
            <a:ext cx="987638" cy="987638"/>
          </a:xfrm>
          <a:prstGeom prst="rect">
            <a:avLst/>
          </a:prstGeom>
        </p:spPr>
      </p:pic>
    </p:spTree>
    <p:extLst>
      <p:ext uri="{BB962C8B-B14F-4D97-AF65-F5344CB8AC3E}">
        <p14:creationId xmlns:p14="http://schemas.microsoft.com/office/powerpoint/2010/main" val="11679037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sai-wav-www_tiengdong_com.wav"/>
                                        </p:tgtEl>
                                      </p:cMediaNode>
                                    </p:audio>
                                  </p:subTnLst>
                                </p:cTn>
                              </p:par>
                              <p:par>
                                <p:cTn id="8" presetID="1" presetClass="emph" presetSubtype="2" fill="hold" nodeType="withEffect">
                                  <p:stCondLst>
                                    <p:cond delay="0"/>
                                  </p:stCondLst>
                                  <p:childTnLst>
                                    <p:animClr clrSpc="rgb" dir="cw">
                                      <p:cBhvr>
                                        <p:cTn id="9" dur="500" fill="hold"/>
                                        <p:tgtEl>
                                          <p:spTgt spid="9"/>
                                        </p:tgtEl>
                                        <p:attrNameLst>
                                          <p:attrName>fillcolor</p:attrName>
                                        </p:attrNameLst>
                                      </p:cBhvr>
                                      <p:to>
                                        <a:srgbClr val="E25858"/>
                                      </p:to>
                                    </p:animClr>
                                    <p:set>
                                      <p:cBhvr>
                                        <p:cTn id="10" dur="500" fill="hold"/>
                                        <p:tgtEl>
                                          <p:spTgt spid="9"/>
                                        </p:tgtEl>
                                        <p:attrNameLst>
                                          <p:attrName>fill.type</p:attrName>
                                        </p:attrNameLst>
                                      </p:cBhvr>
                                      <p:to>
                                        <p:strVal val="solid"/>
                                      </p:to>
                                    </p:set>
                                    <p:set>
                                      <p:cBhvr>
                                        <p:cTn id="11"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par>
                                <p:cTn id="18" presetID="1" presetClass="emph" presetSubtype="2" fill="hold" nodeType="withEffect">
                                  <p:stCondLst>
                                    <p:cond delay="0"/>
                                  </p:stCondLst>
                                  <p:childTnLst>
                                    <p:animClr clrSpc="rgb" dir="cw">
                                      <p:cBhvr>
                                        <p:cTn id="19" dur="500" fill="hold"/>
                                        <p:tgtEl>
                                          <p:spTgt spid="4"/>
                                        </p:tgtEl>
                                        <p:attrNameLst>
                                          <p:attrName>fillcolor</p:attrName>
                                        </p:attrNameLst>
                                      </p:cBhvr>
                                      <p:to>
                                        <a:srgbClr val="00B050"/>
                                      </p:to>
                                    </p:animClr>
                                    <p:set>
                                      <p:cBhvr>
                                        <p:cTn id="20" dur="500" fill="hold"/>
                                        <p:tgtEl>
                                          <p:spTgt spid="4"/>
                                        </p:tgtEl>
                                        <p:attrNameLst>
                                          <p:attrName>fill.type</p:attrName>
                                        </p:attrNameLst>
                                      </p:cBhvr>
                                      <p:to>
                                        <p:strVal val="solid"/>
                                      </p:to>
                                    </p:set>
                                    <p:set>
                                      <p:cBhvr>
                                        <p:cTn id="21"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3" name="Am-thanh-tra-loi-sai-wav-www_tiengdong_com.wav"/>
                                        </p:tgtEl>
                                      </p:cMediaNode>
                                    </p:audio>
                                  </p:subTnLst>
                                </p:cTn>
                              </p:par>
                              <p:par>
                                <p:cTn id="28" presetID="1" presetClass="emph" presetSubtype="2" fill="hold" nodeType="withEffect">
                                  <p:stCondLst>
                                    <p:cond delay="0"/>
                                  </p:stCondLst>
                                  <p:childTnLst>
                                    <p:animClr clrSpc="rgb" dir="cw">
                                      <p:cBhvr>
                                        <p:cTn id="29" dur="500" fill="hold"/>
                                        <p:tgtEl>
                                          <p:spTgt spid="3"/>
                                        </p:tgtEl>
                                        <p:attrNameLst>
                                          <p:attrName>fillcolor</p:attrName>
                                        </p:attrNameLst>
                                      </p:cBhvr>
                                      <p:to>
                                        <a:srgbClr val="E25858"/>
                                      </p:to>
                                    </p:animClr>
                                    <p:set>
                                      <p:cBhvr>
                                        <p:cTn id="30" dur="500" fill="hold"/>
                                        <p:tgtEl>
                                          <p:spTgt spid="3"/>
                                        </p:tgtEl>
                                        <p:attrNameLst>
                                          <p:attrName>fill.type</p:attrName>
                                        </p:attrNameLst>
                                      </p:cBhvr>
                                      <p:to>
                                        <p:strVal val="solid"/>
                                      </p:to>
                                    </p:set>
                                    <p:set>
                                      <p:cBhvr>
                                        <p:cTn id="31"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tra-loi-sai-wav-www_tiengdong_com.wav"/>
                                        </p:tgtEl>
                                      </p:cMediaNode>
                                    </p:audio>
                                  </p:subTnLst>
                                </p:cTn>
                              </p:par>
                              <p:par>
                                <p:cTn id="38" presetID="1" presetClass="emph" presetSubtype="2" fill="hold" nodeType="withEffect">
                                  <p:stCondLst>
                                    <p:cond delay="0"/>
                                  </p:stCondLst>
                                  <p:childTnLst>
                                    <p:animClr clrSpc="rgb" dir="cw">
                                      <p:cBhvr>
                                        <p:cTn id="39" dur="500" fill="hold"/>
                                        <p:tgtEl>
                                          <p:spTgt spid="6"/>
                                        </p:tgtEl>
                                        <p:attrNameLst>
                                          <p:attrName>fillcolor</p:attrName>
                                        </p:attrNameLst>
                                      </p:cBhvr>
                                      <p:to>
                                        <a:srgbClr val="E25858"/>
                                      </p:to>
                                    </p:animClr>
                                    <p:set>
                                      <p:cBhvr>
                                        <p:cTn id="40" dur="500" fill="hold"/>
                                        <p:tgtEl>
                                          <p:spTgt spid="6"/>
                                        </p:tgtEl>
                                        <p:attrNameLst>
                                          <p:attrName>fill.type</p:attrName>
                                        </p:attrNameLst>
                                      </p:cBhvr>
                                      <p:to>
                                        <p:strVal val="solid"/>
                                      </p:to>
                                    </p:set>
                                    <p:set>
                                      <p:cBhvr>
                                        <p:cTn id="41"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3">
            <a:extLst>
              <a:ext uri="{FF2B5EF4-FFF2-40B4-BE49-F238E27FC236}">
                <a16:creationId xmlns:a16="http://schemas.microsoft.com/office/drawing/2014/main" id="{977D5EBB-FE26-E366-0B4B-2369A5B223AA}"/>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Khoang</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miệng</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4" name="Rectangle: Rounded Corners 14">
            <a:extLst>
              <a:ext uri="{FF2B5EF4-FFF2-40B4-BE49-F238E27FC236}">
                <a16:creationId xmlns:a16="http://schemas.microsoft.com/office/drawing/2014/main" id="{06471633-64C7-793E-E649-217473BB639E}"/>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Thực</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phẩm</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CF149E8C-7629-526C-D172-22DC975D7B0C}"/>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Thức</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ăn</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bám</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dính</a:t>
            </a:r>
            <a:endPar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trên</a:t>
            </a:r>
            <a:r>
              <a:rPr kumimoji="0" lang="en-US" sz="2400" b="0" i="0" u="none" strike="noStrike" kern="1200" cap="none" spc="0" normalizeH="0" baseline="0" noProof="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r</a:t>
            </a:r>
            <a:r>
              <a:rPr lang="en-US" sz="2400" kern="1200">
                <a:solidFill>
                  <a:srgbClr val="000000"/>
                </a:solidFill>
                <a:latin typeface="UTM Avo" panose="02040603050506020204" pitchFamily="18"/>
                <a:ea typeface="Times New Roman" panose="02020603050405020304" pitchFamily="18" charset="0"/>
                <a:cs typeface="Arial" panose="020B0604020202020204" pitchFamily="34" charset="0"/>
              </a:rPr>
              <a:t>ă</a:t>
            </a:r>
            <a:r>
              <a:rPr kumimoji="0" lang="en-US" sz="2400" b="0" i="0" u="none" strike="noStrike" kern="1200" cap="none" spc="0" normalizeH="0" baseline="0" noProof="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ng</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9" name="Rectangle: Rounded Corners 16">
            <a:extLst>
              <a:ext uri="{FF2B5EF4-FFF2-40B4-BE49-F238E27FC236}">
                <a16:creationId xmlns:a16="http://schemas.microsoft.com/office/drawing/2014/main" id="{A1F87E2E-8B30-1BC1-0005-7AE72CDB9A48}"/>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D.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Nước</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pic>
        <p:nvPicPr>
          <p:cNvPr id="10" name="Picture 18">
            <a:extLst>
              <a:ext uri="{FF2B5EF4-FFF2-40B4-BE49-F238E27FC236}">
                <a16:creationId xmlns:a16="http://schemas.microsoft.com/office/drawing/2014/main" id="{A48BDCCE-CF62-9555-47CC-AAB456E87D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1779" y="3534666"/>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416FFE5C-8287-9E44-3AA2-7E3BC690A13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32374" y="5353893"/>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E220C753-46C3-30AB-F44F-B8E92966E6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58821" y="3537622"/>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CF8F1CD-381F-328E-71D0-F8E8FC84D43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1779" y="5278335"/>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63E84F76-64C6-FA5B-8D68-64B6ECA30BF4}"/>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t"/>
          <a:lstStyle/>
          <a:p>
            <a:pPr lvl="0" algn="ctr" defTabSz="914446">
              <a:lnSpc>
                <a:spcPct val="150000"/>
              </a:lnSpc>
              <a:spcBef>
                <a:spcPct val="0"/>
              </a:spcBef>
              <a:buClrTx/>
            </a:pPr>
            <a:r>
              <a:rPr lang="vi-VN" sz="2400" b="1" kern="1200" dirty="0">
                <a:solidFill>
                  <a:srgbClr val="4B4B4B">
                    <a:lumMod val="50000"/>
                  </a:srgbClr>
                </a:solidFill>
                <a:latin typeface="UTM Avo"/>
                <a:cs typeface="+mn-ea"/>
                <a:sym typeface="+mn-lt"/>
              </a:rPr>
              <a:t>Câu 2. </a:t>
            </a:r>
            <a:r>
              <a:rPr lang="vi-VN" sz="2400" kern="1200" dirty="0">
                <a:solidFill>
                  <a:srgbClr val="4B4B4B">
                    <a:lumMod val="50000"/>
                  </a:srgbClr>
                </a:solidFill>
                <a:latin typeface="UTM Avo"/>
                <a:cs typeface="+mn-ea"/>
                <a:sym typeface="+mn-lt"/>
              </a:rPr>
              <a:t>Vi khuẩn gây sâu răng sống ở đâu?</a:t>
            </a:r>
            <a:endParaRPr lang="en-US" sz="2400" kern="1200" dirty="0">
              <a:solidFill>
                <a:srgbClr val="4B4B4B">
                  <a:lumMod val="50000"/>
                </a:srgbClr>
              </a:solidFill>
              <a:latin typeface="UTM Avo"/>
              <a:cs typeface="+mn-ea"/>
              <a:sym typeface="+mn-lt"/>
            </a:endParaRPr>
          </a:p>
        </p:txBody>
      </p:sp>
      <p:pic>
        <p:nvPicPr>
          <p:cNvPr id="15" name="Picture 14">
            <a:extLst>
              <a:ext uri="{FF2B5EF4-FFF2-40B4-BE49-F238E27FC236}">
                <a16:creationId xmlns:a16="http://schemas.microsoft.com/office/drawing/2014/main" id="{BF4265AA-32EC-48B1-BDE0-6DC27A9D5E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2" name="Picture 1" descr="Hình ảnh Miệng Trắng Răng Khỏe Mạnh Biểu Tượng Phong Cách Hoạt Hình PNG ,  Miệng, Môi, Răng PNG và Vector với nền trong suốt để tải xuống miễn phí">
            <a:extLst>
              <a:ext uri="{FF2B5EF4-FFF2-40B4-BE49-F238E27FC236}">
                <a16:creationId xmlns:a16="http://schemas.microsoft.com/office/drawing/2014/main" id="{53DC2722-EF21-A815-3619-A946DF967A37}"/>
              </a:ext>
            </a:extLst>
          </p:cNvPr>
          <p:cNvPicPr/>
          <p:nvPr/>
        </p:nvPicPr>
        <p:blipFill rotWithShape="1">
          <a:blip r:embed="rId9" cstate="print">
            <a:extLst>
              <a:ext uri="{28A0092B-C50C-407E-A947-70E740481C1C}">
                <a14:useLocalDpi xmlns:a14="http://schemas.microsoft.com/office/drawing/2010/main" val="0"/>
              </a:ext>
            </a:extLst>
          </a:blip>
          <a:srcRect t="8975" b="9615"/>
          <a:stretch/>
        </p:blipFill>
        <p:spPr bwMode="auto">
          <a:xfrm>
            <a:off x="1644311" y="1231393"/>
            <a:ext cx="1548831" cy="1260907"/>
          </a:xfrm>
          <a:prstGeom prst="rect">
            <a:avLst/>
          </a:prstGeom>
          <a:noFill/>
          <a:ln>
            <a:noFill/>
          </a:ln>
          <a:extLst>
            <a:ext uri="{53640926-AAD7-44D8-BBD7-CCE9431645EC}">
              <a14:shadowObscured xmlns:a14="http://schemas.microsoft.com/office/drawing/2010/main"/>
            </a:ext>
          </a:extLst>
        </p:spPr>
      </p:pic>
      <p:pic>
        <p:nvPicPr>
          <p:cNvPr id="5" name="Picture 4" descr="Hình nền Nền đất Và Cỏ Trong đất Nền, Hình ảnh đất, đất, Powerpoint đất  Background Vector để tải xuống miễn phí - Pngtree">
            <a:extLst>
              <a:ext uri="{FF2B5EF4-FFF2-40B4-BE49-F238E27FC236}">
                <a16:creationId xmlns:a16="http://schemas.microsoft.com/office/drawing/2014/main" id="{F561C2DB-0E42-D0B7-593C-4AB9642D4394}"/>
              </a:ext>
            </a:extLst>
          </p:cNvPr>
          <p:cNvPicPr/>
          <p:nvPr/>
        </p:nvPicPr>
        <p:blipFill rotWithShape="1">
          <a:blip r:embed="rId10" cstate="print">
            <a:extLst>
              <a:ext uri="{28A0092B-C50C-407E-A947-70E740481C1C}">
                <a14:useLocalDpi xmlns:a14="http://schemas.microsoft.com/office/drawing/2010/main" val="0"/>
              </a:ext>
            </a:extLst>
          </a:blip>
          <a:srcRect l="18600" r="8403"/>
          <a:stretch/>
        </p:blipFill>
        <p:spPr bwMode="auto">
          <a:xfrm>
            <a:off x="3752434" y="1231393"/>
            <a:ext cx="1535771" cy="1178560"/>
          </a:xfrm>
          <a:prstGeom prst="rect">
            <a:avLst/>
          </a:prstGeom>
          <a:noFill/>
          <a:ln>
            <a:noFill/>
          </a:ln>
          <a:extLst>
            <a:ext uri="{53640926-AAD7-44D8-BBD7-CCE9431645EC}">
              <a14:shadowObscured xmlns:a14="http://schemas.microsoft.com/office/drawing/2010/main"/>
            </a:ext>
          </a:extLst>
        </p:spPr>
      </p:pic>
      <p:pic>
        <p:nvPicPr>
          <p:cNvPr id="8" name="Picture 7" descr="Thực phẩm – Wikipedia tiếng Việt">
            <a:extLst>
              <a:ext uri="{FF2B5EF4-FFF2-40B4-BE49-F238E27FC236}">
                <a16:creationId xmlns:a16="http://schemas.microsoft.com/office/drawing/2014/main" id="{8A6FF7E2-3CEB-5569-EC02-9F3585977863}"/>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3608" y="1218752"/>
            <a:ext cx="1701043" cy="1159641"/>
          </a:xfrm>
          <a:prstGeom prst="rect">
            <a:avLst/>
          </a:prstGeom>
          <a:noFill/>
          <a:ln>
            <a:noFill/>
          </a:ln>
        </p:spPr>
      </p:pic>
      <p:pic>
        <p:nvPicPr>
          <p:cNvPr id="16" name="Picture 15" descr="Nước khoáng là gì? Có nên uống nước khoáng thay nước tinh khiết không?">
            <a:extLst>
              <a:ext uri="{FF2B5EF4-FFF2-40B4-BE49-F238E27FC236}">
                <a16:creationId xmlns:a16="http://schemas.microsoft.com/office/drawing/2014/main" id="{32D5F75E-6B33-EBF9-4B1C-02EBD0C5340D}"/>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73096" y="1234366"/>
            <a:ext cx="1859278" cy="1133219"/>
          </a:xfrm>
          <a:prstGeom prst="rect">
            <a:avLst/>
          </a:prstGeom>
          <a:noFill/>
          <a:ln>
            <a:noFill/>
          </a:ln>
        </p:spPr>
      </p:pic>
      <p:pic>
        <p:nvPicPr>
          <p:cNvPr id="18" name="Picture 17">
            <a:extLst>
              <a:ext uri="{FF2B5EF4-FFF2-40B4-BE49-F238E27FC236}">
                <a16:creationId xmlns:a16="http://schemas.microsoft.com/office/drawing/2014/main" id="{588488A7-12BC-D56B-BB3E-6F822313254F}"/>
              </a:ext>
            </a:extLst>
          </p:cNvPr>
          <p:cNvPicPr>
            <a:picLocks noChangeAspect="1"/>
          </p:cNvPicPr>
          <p:nvPr/>
        </p:nvPicPr>
        <p:blipFill>
          <a:blip r:embed="rId13"/>
          <a:stretch>
            <a:fillRect/>
          </a:stretch>
        </p:blipFill>
        <p:spPr>
          <a:xfrm>
            <a:off x="10091098" y="677599"/>
            <a:ext cx="2066723" cy="2072820"/>
          </a:xfrm>
          <a:prstGeom prst="rect">
            <a:avLst/>
          </a:prstGeom>
        </p:spPr>
      </p:pic>
      <p:pic>
        <p:nvPicPr>
          <p:cNvPr id="19" name="Picture 18">
            <a:extLst>
              <a:ext uri="{FF2B5EF4-FFF2-40B4-BE49-F238E27FC236}">
                <a16:creationId xmlns:a16="http://schemas.microsoft.com/office/drawing/2014/main" id="{CE5EE1AC-3844-D5D7-6E3E-F537F9832AF5}"/>
              </a:ext>
            </a:extLst>
          </p:cNvPr>
          <p:cNvPicPr>
            <a:picLocks noChangeAspect="1"/>
          </p:cNvPicPr>
          <p:nvPr/>
        </p:nvPicPr>
        <p:blipFill>
          <a:blip r:embed="rId14"/>
          <a:stretch>
            <a:fillRect/>
          </a:stretch>
        </p:blipFill>
        <p:spPr>
          <a:xfrm>
            <a:off x="94925" y="5720011"/>
            <a:ext cx="987638" cy="987638"/>
          </a:xfrm>
          <a:prstGeom prst="rect">
            <a:avLst/>
          </a:prstGeom>
        </p:spPr>
      </p:pic>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sai-wav-www_tiengdong_com.wav"/>
                                        </p:tgtEl>
                                      </p:cMediaNode>
                                    </p:audio>
                                  </p:subTnLst>
                                </p:cTn>
                              </p:par>
                              <p:par>
                                <p:cTn id="8" presetID="1" presetClass="emph" presetSubtype="2" fill="hold" nodeType="withEffect">
                                  <p:stCondLst>
                                    <p:cond delay="0"/>
                                  </p:stCondLst>
                                  <p:childTnLst>
                                    <p:animClr clrSpc="rgb" dir="cw">
                                      <p:cBhvr>
                                        <p:cTn id="9" dur="500" fill="hold"/>
                                        <p:tgtEl>
                                          <p:spTgt spid="9"/>
                                        </p:tgtEl>
                                        <p:attrNameLst>
                                          <p:attrName>fillcolor</p:attrName>
                                        </p:attrNameLst>
                                      </p:cBhvr>
                                      <p:to>
                                        <a:srgbClr val="E25858"/>
                                      </p:to>
                                    </p:animClr>
                                    <p:set>
                                      <p:cBhvr>
                                        <p:cTn id="10" dur="500" fill="hold"/>
                                        <p:tgtEl>
                                          <p:spTgt spid="9"/>
                                        </p:tgtEl>
                                        <p:attrNameLst>
                                          <p:attrName>fill.type</p:attrName>
                                        </p:attrNameLst>
                                      </p:cBhvr>
                                      <p:to>
                                        <p:strVal val="solid"/>
                                      </p:to>
                                    </p:set>
                                    <p:set>
                                      <p:cBhvr>
                                        <p:cTn id="11"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sai-wav-www_tiengdong_com.wav"/>
                                        </p:tgtEl>
                                      </p:cMediaNode>
                                    </p:audio>
                                  </p:subTnLst>
                                </p:cTn>
                              </p:par>
                              <p:par>
                                <p:cTn id="18" presetID="1" presetClass="emph" presetSubtype="2" fill="hold" nodeType="withEffect">
                                  <p:stCondLst>
                                    <p:cond delay="0"/>
                                  </p:stCondLst>
                                  <p:childTnLst>
                                    <p:animClr clrSpc="rgb" dir="cw">
                                      <p:cBhvr>
                                        <p:cTn id="19" dur="500" fill="hold"/>
                                        <p:tgtEl>
                                          <p:spTgt spid="4"/>
                                        </p:tgtEl>
                                        <p:attrNameLst>
                                          <p:attrName>fillcolor</p:attrName>
                                        </p:attrNameLst>
                                      </p:cBhvr>
                                      <p:to>
                                        <a:srgbClr val="E25858"/>
                                      </p:to>
                                    </p:animClr>
                                    <p:set>
                                      <p:cBhvr>
                                        <p:cTn id="20" dur="500" fill="hold"/>
                                        <p:tgtEl>
                                          <p:spTgt spid="4"/>
                                        </p:tgtEl>
                                        <p:attrNameLst>
                                          <p:attrName>fill.type</p:attrName>
                                        </p:attrNameLst>
                                      </p:cBhvr>
                                      <p:to>
                                        <p:strVal val="solid"/>
                                      </p:to>
                                    </p:set>
                                    <p:set>
                                      <p:cBhvr>
                                        <p:cTn id="21"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applause.wav"/>
                                        </p:tgtEl>
                                      </p:cMediaNode>
                                    </p:audio>
                                  </p:subTnLst>
                                </p:cTn>
                              </p:par>
                              <p:par>
                                <p:cTn id="28" presetID="1" presetClass="emph" presetSubtype="2" fill="hold" nodeType="withEffect">
                                  <p:stCondLst>
                                    <p:cond delay="0"/>
                                  </p:stCondLst>
                                  <p:childTnLst>
                                    <p:animClr clrSpc="rgb" dir="cw">
                                      <p:cBhvr>
                                        <p:cTn id="29" dur="500" fill="hold"/>
                                        <p:tgtEl>
                                          <p:spTgt spid="3"/>
                                        </p:tgtEl>
                                        <p:attrNameLst>
                                          <p:attrName>fillcolor</p:attrName>
                                        </p:attrNameLst>
                                      </p:cBhvr>
                                      <p:to>
                                        <a:srgbClr val="00B050"/>
                                      </p:to>
                                    </p:animClr>
                                    <p:set>
                                      <p:cBhvr>
                                        <p:cTn id="30" dur="500" fill="hold"/>
                                        <p:tgtEl>
                                          <p:spTgt spid="3"/>
                                        </p:tgtEl>
                                        <p:attrNameLst>
                                          <p:attrName>fill.type</p:attrName>
                                        </p:attrNameLst>
                                      </p:cBhvr>
                                      <p:to>
                                        <p:strVal val="solid"/>
                                      </p:to>
                                    </p:set>
                                    <p:set>
                                      <p:cBhvr>
                                        <p:cTn id="31"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tra-loi-sai-wav-www_tiengdong_com.wav"/>
                                        </p:tgtEl>
                                      </p:cMediaNode>
                                    </p:audio>
                                  </p:subTnLst>
                                </p:cTn>
                              </p:par>
                              <p:par>
                                <p:cTn id="38" presetID="1" presetClass="emph" presetSubtype="2" fill="hold" nodeType="withEffect">
                                  <p:stCondLst>
                                    <p:cond delay="0"/>
                                  </p:stCondLst>
                                  <p:childTnLst>
                                    <p:animClr clrSpc="rgb" dir="cw">
                                      <p:cBhvr>
                                        <p:cTn id="39" dur="500" fill="hold"/>
                                        <p:tgtEl>
                                          <p:spTgt spid="6"/>
                                        </p:tgtEl>
                                        <p:attrNameLst>
                                          <p:attrName>fillcolor</p:attrName>
                                        </p:attrNameLst>
                                      </p:cBhvr>
                                      <p:to>
                                        <a:srgbClr val="E25858"/>
                                      </p:to>
                                    </p:animClr>
                                    <p:set>
                                      <p:cBhvr>
                                        <p:cTn id="40" dur="500" fill="hold"/>
                                        <p:tgtEl>
                                          <p:spTgt spid="6"/>
                                        </p:tgtEl>
                                        <p:attrNameLst>
                                          <p:attrName>fill.type</p:attrName>
                                        </p:attrNameLst>
                                      </p:cBhvr>
                                      <p:to>
                                        <p:strVal val="solid"/>
                                      </p:to>
                                    </p:set>
                                    <p:set>
                                      <p:cBhvr>
                                        <p:cTn id="41"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42AB8999-3F54-A0C7-96A5-5EF0EA98CBC7}"/>
            </a:ext>
          </a:extLst>
        </p:cNvPr>
        <p:cNvGrpSpPr/>
        <p:nvPr/>
      </p:nvGrpSpPr>
      <p:grpSpPr>
        <a:xfrm>
          <a:off x="0" y="0"/>
          <a:ext cx="0" cy="0"/>
          <a:chOff x="0" y="0"/>
          <a:chExt cx="0" cy="0"/>
        </a:xfrm>
      </p:grpSpPr>
      <p:sp>
        <p:nvSpPr>
          <p:cNvPr id="3" name="Rectangle: Rounded Corners 13">
            <a:extLst>
              <a:ext uri="{FF2B5EF4-FFF2-40B4-BE49-F238E27FC236}">
                <a16:creationId xmlns:a16="http://schemas.microsoft.com/office/drawing/2014/main" id="{D691BE18-EB72-8F07-31FB-1BDACE41DE52}"/>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buClrTx/>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 </a:t>
            </a:r>
            <a:r>
              <a:rPr lang="vi-VN" sz="2400" dirty="0">
                <a:solidFill>
                  <a:srgbClr val="4B4B4B">
                    <a:lumMod val="50000"/>
                  </a:srgbClr>
                </a:solidFill>
                <a:latin typeface="UTM Avo" panose="02040603050506020204" pitchFamily="18"/>
                <a:cs typeface="+mn-ea"/>
                <a:sym typeface="+mn-lt"/>
              </a:rPr>
              <a:t>Ăn, uống đồ lạnh</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4" name="Rectangle: Rounded Corners 14">
            <a:extLst>
              <a:ext uri="{FF2B5EF4-FFF2-40B4-BE49-F238E27FC236}">
                <a16:creationId xmlns:a16="http://schemas.microsoft.com/office/drawing/2014/main" id="{64DD058A-C33C-3C55-9013-76DCDBBCEBC6}"/>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914446">
              <a:lnSpc>
                <a:spcPct val="150000"/>
              </a:lnSpc>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 </a:t>
            </a:r>
            <a:r>
              <a:rPr lang="vi-VN" sz="2400" dirty="0">
                <a:solidFill>
                  <a:srgbClr val="4B4B4B">
                    <a:lumMod val="50000"/>
                  </a:srgbClr>
                </a:solidFill>
                <a:latin typeface="UTM Avo" panose="02040603050506020204" pitchFamily="18"/>
                <a:cs typeface="+mn-ea"/>
                <a:sym typeface="+mn-lt"/>
              </a:rPr>
              <a:t>Răng đau nhức </a:t>
            </a:r>
          </a:p>
          <a:p>
            <a:pPr algn="ctr" defTabSz="914446">
              <a:lnSpc>
                <a:spcPct val="150000"/>
              </a:lnSpc>
              <a:defRPr/>
            </a:pPr>
            <a:r>
              <a:rPr lang="vi-VN" sz="2400" dirty="0">
                <a:solidFill>
                  <a:srgbClr val="4B4B4B">
                    <a:lumMod val="50000"/>
                  </a:srgbClr>
                </a:solidFill>
                <a:latin typeface="UTM Avo" panose="02040603050506020204" pitchFamily="18"/>
                <a:cs typeface="+mn-ea"/>
                <a:sym typeface="+mn-lt"/>
              </a:rPr>
              <a:t>thường xuyên</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316C1EDA-05B0-B50C-09E0-31D270D18D10}"/>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buClrTx/>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 </a:t>
            </a:r>
            <a:r>
              <a:rPr lang="vi-VN" sz="2400" dirty="0">
                <a:solidFill>
                  <a:srgbClr val="4B4B4B">
                    <a:lumMod val="50000"/>
                  </a:srgbClr>
                </a:solidFill>
                <a:latin typeface="UTM Avo" panose="02040603050506020204" pitchFamily="18"/>
                <a:cs typeface="+mn-ea"/>
                <a:sym typeface="+mn-lt"/>
              </a:rPr>
              <a:t>Thức ăn bám </a:t>
            </a:r>
            <a:br>
              <a:rPr lang="vi-VN" sz="2400" dirty="0">
                <a:solidFill>
                  <a:srgbClr val="4B4B4B">
                    <a:lumMod val="50000"/>
                  </a:srgbClr>
                </a:solidFill>
                <a:latin typeface="UTM Avo" panose="02040603050506020204" pitchFamily="18"/>
                <a:cs typeface="+mn-ea"/>
                <a:sym typeface="+mn-lt"/>
              </a:rPr>
            </a:br>
            <a:r>
              <a:rPr lang="vi-VN" sz="2400" dirty="0">
                <a:solidFill>
                  <a:srgbClr val="4B4B4B">
                    <a:lumMod val="50000"/>
                  </a:srgbClr>
                </a:solidFill>
                <a:latin typeface="UTM Avo" panose="02040603050506020204" pitchFamily="18"/>
                <a:cs typeface="+mn-ea"/>
                <a:sym typeface="+mn-lt"/>
              </a:rPr>
              <a:t>trên răng</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9" name="Rectangle: Rounded Corners 16">
            <a:extLst>
              <a:ext uri="{FF2B5EF4-FFF2-40B4-BE49-F238E27FC236}">
                <a16:creationId xmlns:a16="http://schemas.microsoft.com/office/drawing/2014/main" id="{C43355E6-1087-077B-1F9F-0C21F407F5E0}"/>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buClrTx/>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D. </a:t>
            </a:r>
            <a:r>
              <a:rPr lang="vi-VN" sz="2400" dirty="0">
                <a:solidFill>
                  <a:srgbClr val="4B4B4B">
                    <a:lumMod val="50000"/>
                  </a:srgbClr>
                </a:solidFill>
                <a:latin typeface="UTM Avo" panose="02040603050506020204" pitchFamily="18"/>
                <a:cs typeface="+mn-ea"/>
                <a:sym typeface="+mn-lt"/>
              </a:rPr>
              <a:t>Ăn, uống </a:t>
            </a:r>
            <a:br>
              <a:rPr lang="vi-VN" sz="2400" dirty="0">
                <a:solidFill>
                  <a:srgbClr val="4B4B4B">
                    <a:lumMod val="50000"/>
                  </a:srgbClr>
                </a:solidFill>
                <a:latin typeface="UTM Avo" panose="02040603050506020204" pitchFamily="18"/>
                <a:cs typeface="+mn-ea"/>
                <a:sym typeface="+mn-lt"/>
              </a:rPr>
            </a:br>
            <a:r>
              <a:rPr lang="vi-VN" sz="2400" dirty="0">
                <a:solidFill>
                  <a:srgbClr val="4B4B4B">
                    <a:lumMod val="50000"/>
                  </a:srgbClr>
                </a:solidFill>
                <a:latin typeface="UTM Avo" panose="02040603050506020204" pitchFamily="18"/>
                <a:cs typeface="+mn-ea"/>
                <a:sym typeface="+mn-lt"/>
              </a:rPr>
              <a:t>nhiều đồ ngọt</a:t>
            </a:r>
            <a:r>
              <a:rPr lang="vi-VN" sz="2400" kern="1200" dirty="0">
                <a:solidFill>
                  <a:srgbClr val="000000"/>
                </a:solidFill>
                <a:latin typeface="UTM Avo" panose="02040603050506020204" pitchFamily="18"/>
                <a:cs typeface="Arial" panose="020B0604020202020204" pitchFamily="34" charset="0"/>
              </a:rPr>
              <a:t>.</a:t>
            </a:r>
            <a:endParaRPr lang="en-US" sz="2400" dirty="0">
              <a:solidFill>
                <a:srgbClr val="4B4B4B">
                  <a:lumMod val="50000"/>
                </a:srgbClr>
              </a:solidFill>
              <a:latin typeface="UTM Avo" panose="02040603050506020204" pitchFamily="18"/>
              <a:cs typeface="+mn-ea"/>
              <a:sym typeface="+mn-lt"/>
            </a:endParaRPr>
          </a:p>
        </p:txBody>
      </p:sp>
      <p:pic>
        <p:nvPicPr>
          <p:cNvPr id="10" name="Picture 18">
            <a:extLst>
              <a:ext uri="{FF2B5EF4-FFF2-40B4-BE49-F238E27FC236}">
                <a16:creationId xmlns:a16="http://schemas.microsoft.com/office/drawing/2014/main" id="{180C6ACF-7AD2-C36E-22F7-D9A982E19D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1779" y="5278335"/>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C0075063-6E1B-8983-1B1C-106F7AA9D1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32374" y="5353893"/>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6EFB13E7-9E65-4E1B-B292-B95753BD055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1779" y="3646830"/>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FE435D7-E385-0C6B-D973-CBBFD6964A4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19389" y="3564629"/>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8A1E607F-C3F6-989B-24FA-DEBA025DFC68}"/>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914446">
              <a:spcBef>
                <a:spcPct val="0"/>
              </a:spcBef>
              <a:buClrTx/>
            </a:pPr>
            <a:r>
              <a:rPr lang="en-US" sz="2400" b="1" kern="1200" dirty="0" err="1">
                <a:solidFill>
                  <a:srgbClr val="4B4B4B">
                    <a:lumMod val="50000"/>
                  </a:srgbClr>
                </a:solidFill>
                <a:latin typeface="UTM Avo"/>
                <a:cs typeface="+mn-ea"/>
                <a:sym typeface="+mn-lt"/>
              </a:rPr>
              <a:t>Câu</a:t>
            </a:r>
            <a:r>
              <a:rPr lang="en-US" sz="2400" b="1" kern="1200" dirty="0">
                <a:solidFill>
                  <a:srgbClr val="4B4B4B">
                    <a:lumMod val="50000"/>
                  </a:srgbClr>
                </a:solidFill>
                <a:latin typeface="UTM Avo"/>
                <a:cs typeface="+mn-ea"/>
                <a:sym typeface="+mn-lt"/>
              </a:rPr>
              <a:t> </a:t>
            </a:r>
            <a:r>
              <a:rPr lang="vi-VN" sz="2400" b="1" kern="1200" dirty="0">
                <a:solidFill>
                  <a:srgbClr val="4B4B4B">
                    <a:lumMod val="50000"/>
                  </a:srgbClr>
                </a:solidFill>
                <a:latin typeface="UTM Avo"/>
                <a:cs typeface="+mn-ea"/>
                <a:sym typeface="+mn-lt"/>
              </a:rPr>
              <a:t>3</a:t>
            </a:r>
            <a:r>
              <a:rPr lang="en-US" sz="2400" b="1" kern="1200" dirty="0">
                <a:solidFill>
                  <a:srgbClr val="4B4B4B">
                    <a:lumMod val="50000"/>
                  </a:srgbClr>
                </a:solidFill>
                <a:latin typeface="UTM Avo"/>
                <a:cs typeface="+mn-ea"/>
                <a:sym typeface="+mn-lt"/>
              </a:rPr>
              <a:t>: </a:t>
            </a:r>
            <a:r>
              <a:rPr lang="vi-VN" sz="2400" kern="1200" dirty="0">
                <a:solidFill>
                  <a:srgbClr val="4B4B4B">
                    <a:lumMod val="50000"/>
                  </a:srgbClr>
                </a:solidFill>
                <a:latin typeface="UTM Avo"/>
                <a:cs typeface="+mn-ea"/>
                <a:sym typeface="+mn-lt"/>
              </a:rPr>
              <a:t>Dấu hiệu của người bị bệnh sâu răng là</a:t>
            </a:r>
            <a:endParaRPr lang="en-US" sz="2400" kern="1200" dirty="0">
              <a:solidFill>
                <a:srgbClr val="4B4B4B">
                  <a:lumMod val="50000"/>
                </a:srgbClr>
              </a:solidFill>
              <a:latin typeface="UTM Avo"/>
              <a:cs typeface="+mn-ea"/>
              <a:sym typeface="+mn-lt"/>
            </a:endParaRPr>
          </a:p>
        </p:txBody>
      </p:sp>
      <p:pic>
        <p:nvPicPr>
          <p:cNvPr id="15" name="Picture 14">
            <a:extLst>
              <a:ext uri="{FF2B5EF4-FFF2-40B4-BE49-F238E27FC236}">
                <a16:creationId xmlns:a16="http://schemas.microsoft.com/office/drawing/2014/main" id="{510A1B37-DE10-4FE3-F190-742651C677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2" name="Picture 1">
            <a:extLst>
              <a:ext uri="{FF2B5EF4-FFF2-40B4-BE49-F238E27FC236}">
                <a16:creationId xmlns:a16="http://schemas.microsoft.com/office/drawing/2014/main" id="{39A48943-84CD-F58C-CD8E-26C7BFDED652}"/>
              </a:ext>
            </a:extLst>
          </p:cNvPr>
          <p:cNvPicPr>
            <a:picLocks noChangeAspect="1"/>
          </p:cNvPicPr>
          <p:nvPr/>
        </p:nvPicPr>
        <p:blipFill>
          <a:blip r:embed="rId9"/>
          <a:stretch>
            <a:fillRect/>
          </a:stretch>
        </p:blipFill>
        <p:spPr>
          <a:xfrm>
            <a:off x="10091098" y="677599"/>
            <a:ext cx="2066723" cy="2072820"/>
          </a:xfrm>
          <a:prstGeom prst="rect">
            <a:avLst/>
          </a:prstGeom>
        </p:spPr>
      </p:pic>
      <p:pic>
        <p:nvPicPr>
          <p:cNvPr id="5" name="Picture 4">
            <a:extLst>
              <a:ext uri="{FF2B5EF4-FFF2-40B4-BE49-F238E27FC236}">
                <a16:creationId xmlns:a16="http://schemas.microsoft.com/office/drawing/2014/main" id="{897A3558-18C8-77D1-29D0-797A3AA0DF80}"/>
              </a:ext>
            </a:extLst>
          </p:cNvPr>
          <p:cNvPicPr>
            <a:picLocks noChangeAspect="1"/>
          </p:cNvPicPr>
          <p:nvPr/>
        </p:nvPicPr>
        <p:blipFill>
          <a:blip r:embed="rId10"/>
          <a:stretch>
            <a:fillRect/>
          </a:stretch>
        </p:blipFill>
        <p:spPr>
          <a:xfrm>
            <a:off x="94925" y="5720011"/>
            <a:ext cx="987638" cy="987638"/>
          </a:xfrm>
          <a:prstGeom prst="rect">
            <a:avLst/>
          </a:prstGeom>
        </p:spPr>
      </p:pic>
    </p:spTree>
    <p:extLst>
      <p:ext uri="{BB962C8B-B14F-4D97-AF65-F5344CB8AC3E}">
        <p14:creationId xmlns:p14="http://schemas.microsoft.com/office/powerpoint/2010/main" val="1855753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sai-wav-www_tiengdong_com.wav"/>
                                        </p:tgtEl>
                                      </p:cMediaNode>
                                    </p:audio>
                                  </p:subTnLst>
                                </p:cTn>
                              </p:par>
                              <p:par>
                                <p:cTn id="8" presetID="1" presetClass="emph" presetSubtype="2" fill="hold" nodeType="withEffect">
                                  <p:stCondLst>
                                    <p:cond delay="0"/>
                                  </p:stCondLst>
                                  <p:childTnLst>
                                    <p:animClr clrSpc="rgb" dir="cw">
                                      <p:cBhvr>
                                        <p:cTn id="9" dur="500" fill="hold"/>
                                        <p:tgtEl>
                                          <p:spTgt spid="9"/>
                                        </p:tgtEl>
                                        <p:attrNameLst>
                                          <p:attrName>fillcolor</p:attrName>
                                        </p:attrNameLst>
                                      </p:cBhvr>
                                      <p:to>
                                        <a:srgbClr val="E25858"/>
                                      </p:to>
                                    </p:animClr>
                                    <p:set>
                                      <p:cBhvr>
                                        <p:cTn id="10" dur="500" fill="hold"/>
                                        <p:tgtEl>
                                          <p:spTgt spid="9"/>
                                        </p:tgtEl>
                                        <p:attrNameLst>
                                          <p:attrName>fill.type</p:attrName>
                                        </p:attrNameLst>
                                      </p:cBhvr>
                                      <p:to>
                                        <p:strVal val="solid"/>
                                      </p:to>
                                    </p:set>
                                    <p:set>
                                      <p:cBhvr>
                                        <p:cTn id="11"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par>
                                <p:cTn id="18" presetID="1" presetClass="emph" presetSubtype="2" fill="hold" nodeType="withEffect">
                                  <p:stCondLst>
                                    <p:cond delay="0"/>
                                  </p:stCondLst>
                                  <p:childTnLst>
                                    <p:animClr clrSpc="rgb" dir="cw">
                                      <p:cBhvr>
                                        <p:cTn id="19" dur="500" fill="hold"/>
                                        <p:tgtEl>
                                          <p:spTgt spid="4"/>
                                        </p:tgtEl>
                                        <p:attrNameLst>
                                          <p:attrName>fillcolor</p:attrName>
                                        </p:attrNameLst>
                                      </p:cBhvr>
                                      <p:to>
                                        <a:srgbClr val="00B050"/>
                                      </p:to>
                                    </p:animClr>
                                    <p:set>
                                      <p:cBhvr>
                                        <p:cTn id="20" dur="500" fill="hold"/>
                                        <p:tgtEl>
                                          <p:spTgt spid="4"/>
                                        </p:tgtEl>
                                        <p:attrNameLst>
                                          <p:attrName>fill.type</p:attrName>
                                        </p:attrNameLst>
                                      </p:cBhvr>
                                      <p:to>
                                        <p:strVal val="solid"/>
                                      </p:to>
                                    </p:set>
                                    <p:set>
                                      <p:cBhvr>
                                        <p:cTn id="21"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3" name="Am-thanh-tra-loi-sai-wav-www_tiengdong_com.wav"/>
                                        </p:tgtEl>
                                      </p:cMediaNode>
                                    </p:audio>
                                  </p:subTnLst>
                                </p:cTn>
                              </p:par>
                              <p:par>
                                <p:cTn id="28" presetID="1" presetClass="emph" presetSubtype="2" fill="hold" nodeType="withEffect">
                                  <p:stCondLst>
                                    <p:cond delay="0"/>
                                  </p:stCondLst>
                                  <p:childTnLst>
                                    <p:animClr clrSpc="rgb" dir="cw">
                                      <p:cBhvr>
                                        <p:cTn id="29" dur="500" fill="hold"/>
                                        <p:tgtEl>
                                          <p:spTgt spid="3"/>
                                        </p:tgtEl>
                                        <p:attrNameLst>
                                          <p:attrName>fillcolor</p:attrName>
                                        </p:attrNameLst>
                                      </p:cBhvr>
                                      <p:to>
                                        <a:srgbClr val="E25858"/>
                                      </p:to>
                                    </p:animClr>
                                    <p:set>
                                      <p:cBhvr>
                                        <p:cTn id="30" dur="500" fill="hold"/>
                                        <p:tgtEl>
                                          <p:spTgt spid="3"/>
                                        </p:tgtEl>
                                        <p:attrNameLst>
                                          <p:attrName>fill.type</p:attrName>
                                        </p:attrNameLst>
                                      </p:cBhvr>
                                      <p:to>
                                        <p:strVal val="solid"/>
                                      </p:to>
                                    </p:set>
                                    <p:set>
                                      <p:cBhvr>
                                        <p:cTn id="31"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tra-loi-sai-wav-www_tiengdong_com.wav"/>
                                        </p:tgtEl>
                                      </p:cMediaNode>
                                    </p:audio>
                                  </p:subTnLst>
                                </p:cTn>
                              </p:par>
                              <p:par>
                                <p:cTn id="38" presetID="1" presetClass="emph" presetSubtype="2" fill="hold" nodeType="withEffect">
                                  <p:stCondLst>
                                    <p:cond delay="0"/>
                                  </p:stCondLst>
                                  <p:childTnLst>
                                    <p:animClr clrSpc="rgb" dir="cw">
                                      <p:cBhvr>
                                        <p:cTn id="39" dur="500" fill="hold"/>
                                        <p:tgtEl>
                                          <p:spTgt spid="6"/>
                                        </p:tgtEl>
                                        <p:attrNameLst>
                                          <p:attrName>fillcolor</p:attrName>
                                        </p:attrNameLst>
                                      </p:cBhvr>
                                      <p:to>
                                        <a:srgbClr val="E25858"/>
                                      </p:to>
                                    </p:animClr>
                                    <p:set>
                                      <p:cBhvr>
                                        <p:cTn id="40" dur="500" fill="hold"/>
                                        <p:tgtEl>
                                          <p:spTgt spid="6"/>
                                        </p:tgtEl>
                                        <p:attrNameLst>
                                          <p:attrName>fill.type</p:attrName>
                                        </p:attrNameLst>
                                      </p:cBhvr>
                                      <p:to>
                                        <p:strVal val="solid"/>
                                      </p:to>
                                    </p:set>
                                    <p:set>
                                      <p:cBhvr>
                                        <p:cTn id="41"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B3D25AFB-4A99-DCB2-2DC0-851F940459BA}"/>
            </a:ext>
          </a:extLst>
        </p:cNvPr>
        <p:cNvGrpSpPr/>
        <p:nvPr/>
      </p:nvGrpSpPr>
      <p:grpSpPr>
        <a:xfrm>
          <a:off x="0" y="0"/>
          <a:ext cx="0" cy="0"/>
          <a:chOff x="0" y="0"/>
          <a:chExt cx="0" cy="0"/>
        </a:xfrm>
      </p:grpSpPr>
      <p:sp>
        <p:nvSpPr>
          <p:cNvPr id="3" name="Rectangle: Rounded Corners 13">
            <a:extLst>
              <a:ext uri="{FF2B5EF4-FFF2-40B4-BE49-F238E27FC236}">
                <a16:creationId xmlns:a16="http://schemas.microsoft.com/office/drawing/2014/main" id="{F69DC48F-2112-D391-B10E-D7C2CE16902F}"/>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Chải</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răng</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đúng</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cách</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4" name="Rectangle: Rounded Corners 14">
            <a:extLst>
              <a:ext uri="{FF2B5EF4-FFF2-40B4-BE49-F238E27FC236}">
                <a16:creationId xmlns:a16="http://schemas.microsoft.com/office/drawing/2014/main" id="{098536A7-05D2-20BD-9BDC-1B32A9D24A3C}"/>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Khám</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răng</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định</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kì</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919641C1-5682-0228-15BB-A83C78C1ECC9}"/>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Ăn</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đồ</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ngọt</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buổi</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tối</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9" name="Rectangle: Rounded Corners 16">
            <a:extLst>
              <a:ext uri="{FF2B5EF4-FFF2-40B4-BE49-F238E27FC236}">
                <a16:creationId xmlns:a16="http://schemas.microsoft.com/office/drawing/2014/main" id="{6965B021-B0BA-80E2-9232-C5539776FD36}"/>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D.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Sử</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dụng</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đa</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dạng</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b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b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thực</a:t>
            </a:r>
            <a:r>
              <a:rPr lang="en-US" sz="2400" kern="12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400" kern="1200" dirty="0" err="1">
                <a:solidFill>
                  <a:srgbClr val="000000"/>
                </a:solidFill>
                <a:latin typeface="UTM Avo" panose="02040603050506020204" pitchFamily="18"/>
                <a:ea typeface="Times New Roman" panose="02020603050405020304" pitchFamily="18" charset="0"/>
                <a:cs typeface="Arial" panose="020B0604020202020204" pitchFamily="34" charset="0"/>
              </a:rPr>
              <a:t>phẩm</a:t>
            </a: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 </a:t>
            </a:r>
            <a:endParaRPr kumimoji="0" lang="vi-VN"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pic>
        <p:nvPicPr>
          <p:cNvPr id="10" name="Picture 18">
            <a:extLst>
              <a:ext uri="{FF2B5EF4-FFF2-40B4-BE49-F238E27FC236}">
                <a16:creationId xmlns:a16="http://schemas.microsoft.com/office/drawing/2014/main" id="{A109382E-5AD0-9996-0B97-F3884816296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9738" y="3541533"/>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78D82B06-93A1-503A-9E57-0795658B4E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35315" y="5194222"/>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DEB5B180-857E-B451-0097-7A6D2EDBA6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0591" y="3577799"/>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F849C15-DE2D-99DD-A640-E795DF26E50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8174" y="5182634"/>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8F63B89E-C26D-74A5-4289-2478E7292FBA}"/>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914446">
              <a:lnSpc>
                <a:spcPct val="150000"/>
              </a:lnSpc>
              <a:spcBef>
                <a:spcPct val="0"/>
              </a:spcBef>
            </a:pPr>
            <a:r>
              <a:rPr lang="vi-VN" sz="2400" b="1" dirty="0">
                <a:solidFill>
                  <a:srgbClr val="4B4B4B">
                    <a:lumMod val="50000"/>
                  </a:srgbClr>
                </a:solidFill>
                <a:latin typeface="UTM Avo" panose="02040603050506020204" pitchFamily="18"/>
                <a:cs typeface="+mn-ea"/>
                <a:sym typeface="+mn-lt"/>
              </a:rPr>
              <a:t>Câu 4. </a:t>
            </a:r>
            <a:r>
              <a:rPr lang="vi-VN" sz="2400" dirty="0">
                <a:solidFill>
                  <a:srgbClr val="4B4B4B">
                    <a:lumMod val="50000"/>
                  </a:srgbClr>
                </a:solidFill>
                <a:latin typeface="UTM Avo" panose="02040603050506020204" pitchFamily="18"/>
                <a:cs typeface="+mn-ea"/>
                <a:sym typeface="+mn-lt"/>
              </a:rPr>
              <a:t>Để phòng tránh sâu răng, không nên làm việc nào dưới đây?</a:t>
            </a:r>
            <a:endParaRPr lang="en-US" sz="2400" dirty="0">
              <a:solidFill>
                <a:srgbClr val="4B4B4B">
                  <a:lumMod val="50000"/>
                </a:srgbClr>
              </a:solidFill>
              <a:latin typeface="UTM Avo" panose="02040603050506020204" pitchFamily="18"/>
              <a:cs typeface="+mn-ea"/>
              <a:sym typeface="+mn-lt"/>
            </a:endParaRPr>
          </a:p>
        </p:txBody>
      </p:sp>
      <p:pic>
        <p:nvPicPr>
          <p:cNvPr id="15" name="Picture 14">
            <a:extLst>
              <a:ext uri="{FF2B5EF4-FFF2-40B4-BE49-F238E27FC236}">
                <a16:creationId xmlns:a16="http://schemas.microsoft.com/office/drawing/2014/main" id="{F3DD7172-D8CD-2962-9648-8A8E56887D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2" name="Picture 1">
            <a:extLst>
              <a:ext uri="{FF2B5EF4-FFF2-40B4-BE49-F238E27FC236}">
                <a16:creationId xmlns:a16="http://schemas.microsoft.com/office/drawing/2014/main" id="{963E33D2-3322-CC14-D20E-FB2A7335BADC}"/>
              </a:ext>
            </a:extLst>
          </p:cNvPr>
          <p:cNvPicPr>
            <a:picLocks noChangeAspect="1"/>
          </p:cNvPicPr>
          <p:nvPr/>
        </p:nvPicPr>
        <p:blipFill>
          <a:blip r:embed="rId9"/>
          <a:stretch>
            <a:fillRect/>
          </a:stretch>
        </p:blipFill>
        <p:spPr>
          <a:xfrm>
            <a:off x="10091098" y="677599"/>
            <a:ext cx="2066723" cy="2072820"/>
          </a:xfrm>
          <a:prstGeom prst="rect">
            <a:avLst/>
          </a:prstGeom>
        </p:spPr>
      </p:pic>
      <p:pic>
        <p:nvPicPr>
          <p:cNvPr id="5" name="Picture 4">
            <a:extLst>
              <a:ext uri="{FF2B5EF4-FFF2-40B4-BE49-F238E27FC236}">
                <a16:creationId xmlns:a16="http://schemas.microsoft.com/office/drawing/2014/main" id="{AA228F75-A0C7-78AA-EA71-D1AC7A107A3B}"/>
              </a:ext>
            </a:extLst>
          </p:cNvPr>
          <p:cNvPicPr>
            <a:picLocks noChangeAspect="1"/>
          </p:cNvPicPr>
          <p:nvPr/>
        </p:nvPicPr>
        <p:blipFill>
          <a:blip r:embed="rId10"/>
          <a:stretch>
            <a:fillRect/>
          </a:stretch>
        </p:blipFill>
        <p:spPr>
          <a:xfrm>
            <a:off x="94925" y="5720011"/>
            <a:ext cx="987638" cy="987638"/>
          </a:xfrm>
          <a:prstGeom prst="rect">
            <a:avLst/>
          </a:prstGeom>
        </p:spPr>
      </p:pic>
    </p:spTree>
    <p:extLst>
      <p:ext uri="{BB962C8B-B14F-4D97-AF65-F5344CB8AC3E}">
        <p14:creationId xmlns:p14="http://schemas.microsoft.com/office/powerpoint/2010/main" val="92885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sai-wav-www_tiengdong_com.wav"/>
                                        </p:tgtEl>
                                      </p:cMediaNode>
                                    </p:audio>
                                  </p:subTnLst>
                                </p:cTn>
                              </p:par>
                              <p:par>
                                <p:cTn id="8" presetID="1" presetClass="emph" presetSubtype="2" fill="hold" nodeType="withEffect">
                                  <p:stCondLst>
                                    <p:cond delay="0"/>
                                  </p:stCondLst>
                                  <p:childTnLst>
                                    <p:animClr clrSpc="rgb" dir="cw">
                                      <p:cBhvr>
                                        <p:cTn id="9" dur="500" fill="hold"/>
                                        <p:tgtEl>
                                          <p:spTgt spid="9"/>
                                        </p:tgtEl>
                                        <p:attrNameLst>
                                          <p:attrName>fillcolor</p:attrName>
                                        </p:attrNameLst>
                                      </p:cBhvr>
                                      <p:to>
                                        <a:srgbClr val="E25858"/>
                                      </p:to>
                                    </p:animClr>
                                    <p:set>
                                      <p:cBhvr>
                                        <p:cTn id="10" dur="500" fill="hold"/>
                                        <p:tgtEl>
                                          <p:spTgt spid="9"/>
                                        </p:tgtEl>
                                        <p:attrNameLst>
                                          <p:attrName>fill.type</p:attrName>
                                        </p:attrNameLst>
                                      </p:cBhvr>
                                      <p:to>
                                        <p:strVal val="solid"/>
                                      </p:to>
                                    </p:set>
                                    <p:set>
                                      <p:cBhvr>
                                        <p:cTn id="11"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sai-wav-www_tiengdong_com.wav"/>
                                        </p:tgtEl>
                                      </p:cMediaNode>
                                    </p:audio>
                                  </p:subTnLst>
                                </p:cTn>
                              </p:par>
                              <p:par>
                                <p:cTn id="18" presetID="1" presetClass="emph" presetSubtype="2" fill="hold" nodeType="withEffect">
                                  <p:stCondLst>
                                    <p:cond delay="0"/>
                                  </p:stCondLst>
                                  <p:childTnLst>
                                    <p:animClr clrSpc="rgb" dir="cw">
                                      <p:cBhvr>
                                        <p:cTn id="19" dur="500" fill="hold"/>
                                        <p:tgtEl>
                                          <p:spTgt spid="4"/>
                                        </p:tgtEl>
                                        <p:attrNameLst>
                                          <p:attrName>fillcolor</p:attrName>
                                        </p:attrNameLst>
                                      </p:cBhvr>
                                      <p:to>
                                        <a:srgbClr val="E25858"/>
                                      </p:to>
                                    </p:animClr>
                                    <p:set>
                                      <p:cBhvr>
                                        <p:cTn id="20" dur="500" fill="hold"/>
                                        <p:tgtEl>
                                          <p:spTgt spid="4"/>
                                        </p:tgtEl>
                                        <p:attrNameLst>
                                          <p:attrName>fill.type</p:attrName>
                                        </p:attrNameLst>
                                      </p:cBhvr>
                                      <p:to>
                                        <p:strVal val="solid"/>
                                      </p:to>
                                    </p:set>
                                    <p:set>
                                      <p:cBhvr>
                                        <p:cTn id="21"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3" name="Am-thanh-tra-loi-sai-wav-www_tiengdong_com.wav"/>
                                        </p:tgtEl>
                                      </p:cMediaNode>
                                    </p:audio>
                                  </p:subTnLst>
                                </p:cTn>
                              </p:par>
                              <p:par>
                                <p:cTn id="28" presetID="1" presetClass="emph" presetSubtype="2" fill="hold" nodeType="withEffect">
                                  <p:stCondLst>
                                    <p:cond delay="0"/>
                                  </p:stCondLst>
                                  <p:childTnLst>
                                    <p:animClr clrSpc="rgb" dir="cw">
                                      <p:cBhvr>
                                        <p:cTn id="29" dur="500" fill="hold"/>
                                        <p:tgtEl>
                                          <p:spTgt spid="3"/>
                                        </p:tgtEl>
                                        <p:attrNameLst>
                                          <p:attrName>fillcolor</p:attrName>
                                        </p:attrNameLst>
                                      </p:cBhvr>
                                      <p:to>
                                        <a:srgbClr val="E25858"/>
                                      </p:to>
                                    </p:animClr>
                                    <p:set>
                                      <p:cBhvr>
                                        <p:cTn id="30" dur="500" fill="hold"/>
                                        <p:tgtEl>
                                          <p:spTgt spid="3"/>
                                        </p:tgtEl>
                                        <p:attrNameLst>
                                          <p:attrName>fill.type</p:attrName>
                                        </p:attrNameLst>
                                      </p:cBhvr>
                                      <p:to>
                                        <p:strVal val="solid"/>
                                      </p:to>
                                    </p:set>
                                    <p:set>
                                      <p:cBhvr>
                                        <p:cTn id="31"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par>
                                <p:cTn id="38" presetID="1" presetClass="emph" presetSubtype="2" fill="hold" nodeType="withEffect">
                                  <p:stCondLst>
                                    <p:cond delay="0"/>
                                  </p:stCondLst>
                                  <p:childTnLst>
                                    <p:animClr clrSpc="rgb" dir="cw">
                                      <p:cBhvr>
                                        <p:cTn id="39" dur="500" fill="hold"/>
                                        <p:tgtEl>
                                          <p:spTgt spid="6"/>
                                        </p:tgtEl>
                                        <p:attrNameLst>
                                          <p:attrName>fillcolor</p:attrName>
                                        </p:attrNameLst>
                                      </p:cBhvr>
                                      <p:to>
                                        <a:srgbClr val="00B050"/>
                                      </p:to>
                                    </p:animClr>
                                    <p:set>
                                      <p:cBhvr>
                                        <p:cTn id="40" dur="500" fill="hold"/>
                                        <p:tgtEl>
                                          <p:spTgt spid="6"/>
                                        </p:tgtEl>
                                        <p:attrNameLst>
                                          <p:attrName>fill.type</p:attrName>
                                        </p:attrNameLst>
                                      </p:cBhvr>
                                      <p:to>
                                        <p:strVal val="solid"/>
                                      </p:to>
                                    </p:set>
                                    <p:set>
                                      <p:cBhvr>
                                        <p:cTn id="41"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B0D74C69-FCFA-5FC2-597C-F196D4AAFA44}"/>
            </a:ext>
          </a:extLst>
        </p:cNvPr>
        <p:cNvGrpSpPr/>
        <p:nvPr/>
      </p:nvGrpSpPr>
      <p:grpSpPr>
        <a:xfrm>
          <a:off x="0" y="0"/>
          <a:ext cx="0" cy="0"/>
          <a:chOff x="0" y="0"/>
          <a:chExt cx="0" cy="0"/>
        </a:xfrm>
      </p:grpSpPr>
      <p:sp>
        <p:nvSpPr>
          <p:cNvPr id="3" name="Rectangle: Rounded Corners 13">
            <a:extLst>
              <a:ext uri="{FF2B5EF4-FFF2-40B4-BE49-F238E27FC236}">
                <a16:creationId xmlns:a16="http://schemas.microsoft.com/office/drawing/2014/main" id="{B710AA99-4BF9-655A-A2F6-83032EA0A526}"/>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buClrTx/>
              <a:defRPr/>
            </a:pPr>
            <a:r>
              <a:rPr kumimoji="0" lang="en-US" sz="2200" b="0" i="0" u="none" strike="noStrike" kern="1200" cap="none" spc="0" normalizeH="0" baseline="0" noProof="0" dirty="0">
                <a:ln>
                  <a:noFill/>
                </a:ln>
                <a:solidFill>
                  <a:sysClr val="windowText" lastClr="000000"/>
                </a:solidFill>
                <a:effectLst/>
                <a:uLnTx/>
                <a:uFillTx/>
                <a:latin typeface="UTM Avo" panose="02040603050506020204" pitchFamily="18"/>
                <a:ea typeface="Times New Roman" panose="02020603050405020304" pitchFamily="18" charset="0"/>
                <a:cs typeface="Arial" panose="020B0604020202020204" pitchFamily="34" charset="0"/>
              </a:rPr>
              <a:t>A. </a:t>
            </a:r>
            <a:r>
              <a:rPr lang="vi-VN" sz="2200" dirty="0">
                <a:solidFill>
                  <a:sysClr val="windowText" lastClr="000000"/>
                </a:solidFill>
                <a:latin typeface="UTM Avo" panose="02040603050506020204" pitchFamily="18"/>
                <a:cs typeface="+mn-ea"/>
                <a:sym typeface="+mn-lt"/>
              </a:rPr>
              <a:t>điều trị ngay khi có </a:t>
            </a:r>
            <a:br>
              <a:rPr lang="vi-VN" sz="2200" dirty="0">
                <a:solidFill>
                  <a:sysClr val="windowText" lastClr="000000"/>
                </a:solidFill>
                <a:latin typeface="UTM Avo" panose="02040603050506020204" pitchFamily="18"/>
                <a:cs typeface="+mn-ea"/>
                <a:sym typeface="+mn-lt"/>
              </a:rPr>
            </a:br>
            <a:r>
              <a:rPr lang="vi-VN" sz="2200" dirty="0">
                <a:solidFill>
                  <a:sysClr val="windowText" lastClr="000000"/>
                </a:solidFill>
                <a:latin typeface="UTM Avo" panose="02040603050506020204" pitchFamily="18"/>
                <a:cs typeface="+mn-ea"/>
                <a:sym typeface="+mn-lt"/>
              </a:rPr>
              <a:t>dấu hiệu bị sâu răng. </a:t>
            </a:r>
            <a:r>
              <a:rPr kumimoji="0" lang="en-US" sz="2200" b="0" i="0" u="none" strike="noStrike" kern="1200" cap="none" spc="0" normalizeH="0" baseline="0" noProof="0" dirty="0">
                <a:ln>
                  <a:noFill/>
                </a:ln>
                <a:solidFill>
                  <a:sysClr val="windowText" lastClr="000000"/>
                </a:solidFill>
                <a:effectLst/>
                <a:uLnTx/>
                <a:uFillTx/>
                <a:latin typeface="UTM Avo" panose="02040603050506020204" pitchFamily="18"/>
                <a:ea typeface="Times New Roman" panose="02020603050405020304" pitchFamily="18" charset="0"/>
                <a:cs typeface="Arial" panose="020B0604020202020204" pitchFamily="34" charset="0"/>
              </a:rPr>
              <a:t> </a:t>
            </a:r>
            <a:endParaRPr kumimoji="0" lang="vi-VN" sz="2200" b="0" i="0" u="none" strike="noStrike" kern="1200" cap="none" spc="0" normalizeH="0" baseline="0" noProof="0" dirty="0">
              <a:ln>
                <a:noFill/>
              </a:ln>
              <a:solidFill>
                <a:sysClr val="windowText" lastClr="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4" name="Rectangle: Rounded Corners 14">
            <a:extLst>
              <a:ext uri="{FF2B5EF4-FFF2-40B4-BE49-F238E27FC236}">
                <a16:creationId xmlns:a16="http://schemas.microsoft.com/office/drawing/2014/main" id="{538D04FF-FC47-D358-C77F-892F2F0104FC}"/>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buClrTx/>
              <a:defRPr/>
            </a:pPr>
            <a:r>
              <a:rPr kumimoji="0" lang="en-US" sz="2200" b="0" i="0" u="none" strike="noStrike" kern="1200" cap="none" spc="0" normalizeH="0" baseline="0" noProof="0" dirty="0">
                <a:ln>
                  <a:noFill/>
                </a:ln>
                <a:solidFill>
                  <a:sysClr val="windowText" lastClr="000000"/>
                </a:solidFill>
                <a:effectLst/>
                <a:uLnTx/>
                <a:uFillTx/>
                <a:latin typeface="UTM Avo" panose="02040603050506020204" pitchFamily="18"/>
                <a:ea typeface="Times New Roman" panose="02020603050405020304" pitchFamily="18" charset="0"/>
                <a:cs typeface="Arial" panose="020B0604020202020204" pitchFamily="34" charset="0"/>
              </a:rPr>
              <a:t>C. </a:t>
            </a:r>
            <a:r>
              <a:rPr lang="vi-VN" sz="2200" dirty="0">
                <a:solidFill>
                  <a:sysClr val="windowText" lastClr="000000"/>
                </a:solidFill>
                <a:latin typeface="UTM Avo" panose="02040603050506020204" pitchFamily="18"/>
                <a:cs typeface="+mn-ea"/>
                <a:sym typeface="+mn-lt"/>
              </a:rPr>
              <a:t>đi ngoài liên tục, </a:t>
            </a:r>
            <a:br>
              <a:rPr lang="vi-VN" sz="2200" dirty="0">
                <a:solidFill>
                  <a:sysClr val="windowText" lastClr="000000"/>
                </a:solidFill>
                <a:latin typeface="UTM Avo" panose="02040603050506020204" pitchFamily="18"/>
                <a:cs typeface="+mn-ea"/>
                <a:sym typeface="+mn-lt"/>
              </a:rPr>
            </a:br>
            <a:r>
              <a:rPr lang="vi-VN" sz="2200" dirty="0">
                <a:solidFill>
                  <a:sysClr val="windowText" lastClr="000000"/>
                </a:solidFill>
                <a:latin typeface="UTM Avo" panose="02040603050506020204" pitchFamily="18"/>
                <a:cs typeface="+mn-ea"/>
                <a:sym typeface="+mn-lt"/>
              </a:rPr>
              <a:t>nhiều lần, khó kiềm chế. </a:t>
            </a:r>
            <a:r>
              <a:rPr kumimoji="0" lang="en-US" sz="2200" b="0" i="0" u="none" strike="noStrike" kern="1200" cap="none" spc="0" normalizeH="0" baseline="0" noProof="0" dirty="0">
                <a:ln>
                  <a:noFill/>
                </a:ln>
                <a:solidFill>
                  <a:sysClr val="windowText" lastClr="000000"/>
                </a:solidFill>
                <a:effectLst/>
                <a:uLnTx/>
                <a:uFillTx/>
                <a:latin typeface="UTM Avo" panose="02040603050506020204" pitchFamily="18"/>
                <a:ea typeface="Times New Roman" panose="02020603050405020304" pitchFamily="18" charset="0"/>
                <a:cs typeface="Arial" panose="020B0604020202020204" pitchFamily="34" charset="0"/>
              </a:rPr>
              <a:t> </a:t>
            </a:r>
            <a:endParaRPr kumimoji="0" lang="vi-VN" sz="2200" b="0" i="0" u="none" strike="noStrike" kern="1200" cap="none" spc="0" normalizeH="0" baseline="0" noProof="0" dirty="0">
              <a:ln>
                <a:noFill/>
              </a:ln>
              <a:solidFill>
                <a:sysClr val="windowText" lastClr="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0AC7CB9E-E3F2-137B-943F-E36E7D8E28E0}"/>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buClrTx/>
              <a:defRPr/>
            </a:pPr>
            <a:r>
              <a:rPr kumimoji="0" lang="en-US" sz="2200" b="0" i="0" u="none" strike="noStrike" kern="1200" cap="none" spc="0" normalizeH="0" baseline="0" noProof="0" dirty="0">
                <a:ln>
                  <a:noFill/>
                </a:ln>
                <a:solidFill>
                  <a:sysClr val="windowText" lastClr="000000"/>
                </a:solidFill>
                <a:effectLst/>
                <a:uLnTx/>
                <a:uFillTx/>
                <a:latin typeface="UTM Avo" panose="02040603050506020204" pitchFamily="18"/>
                <a:ea typeface="Times New Roman" panose="02020603050405020304" pitchFamily="18" charset="0"/>
                <a:cs typeface="Arial" panose="020B0604020202020204" pitchFamily="34" charset="0"/>
              </a:rPr>
              <a:t>B. </a:t>
            </a:r>
            <a:r>
              <a:rPr lang="vi-VN" sz="2200" dirty="0">
                <a:solidFill>
                  <a:sysClr val="windowText" lastClr="000000"/>
                </a:solidFill>
                <a:latin typeface="UTM Avo" panose="02040603050506020204" pitchFamily="18"/>
                <a:cs typeface="+mn-ea"/>
                <a:sym typeface="+mn-lt"/>
              </a:rPr>
              <a:t>răng ê buốt khi nhai hoặc ăn thức ăn lạnh. </a:t>
            </a:r>
            <a:endParaRPr lang="en-US" sz="2200" dirty="0">
              <a:solidFill>
                <a:sysClr val="windowText" lastClr="000000"/>
              </a:solidFill>
              <a:latin typeface="UTM Avo" panose="02040603050506020204" pitchFamily="18"/>
              <a:cs typeface="+mn-ea"/>
              <a:sym typeface="+mn-lt"/>
            </a:endParaRPr>
          </a:p>
        </p:txBody>
      </p:sp>
      <p:sp>
        <p:nvSpPr>
          <p:cNvPr id="9" name="Rectangle: Rounded Corners 16">
            <a:extLst>
              <a:ext uri="{FF2B5EF4-FFF2-40B4-BE49-F238E27FC236}">
                <a16:creationId xmlns:a16="http://schemas.microsoft.com/office/drawing/2014/main" id="{C3942692-833F-B6BB-83DE-F23602106D5D}"/>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buClrTx/>
              <a:defRPr/>
            </a:pPr>
            <a:r>
              <a:rPr kumimoji="0" lang="en-US" sz="2200" b="0" i="0" u="none" strike="noStrike" kern="1200" cap="none" spc="0" normalizeH="0" baseline="0" noProof="0" dirty="0">
                <a:ln>
                  <a:noFill/>
                </a:ln>
                <a:solidFill>
                  <a:sysClr val="windowText" lastClr="000000"/>
                </a:solidFill>
                <a:effectLst/>
                <a:uLnTx/>
                <a:uFillTx/>
                <a:latin typeface="UTM Avo" panose="02040603050506020204" pitchFamily="18"/>
                <a:ea typeface="Times New Roman" panose="02020603050405020304" pitchFamily="18" charset="0"/>
                <a:cs typeface="Arial" panose="020B0604020202020204" pitchFamily="34" charset="0"/>
              </a:rPr>
              <a:t>D. </a:t>
            </a:r>
            <a:r>
              <a:rPr lang="vi-VN" sz="2200" dirty="0">
                <a:solidFill>
                  <a:sysClr val="windowText" lastClr="000000"/>
                </a:solidFill>
                <a:latin typeface="UTM Avo" panose="02040603050506020204" pitchFamily="18"/>
                <a:cs typeface="+mn-ea"/>
                <a:sym typeface="+mn-lt"/>
              </a:rPr>
              <a:t>sử dụng thức ăn chưa được nấu chín có chứa </a:t>
            </a:r>
            <a:br>
              <a:rPr lang="vi-VN" sz="2200" dirty="0">
                <a:solidFill>
                  <a:sysClr val="windowText" lastClr="000000"/>
                </a:solidFill>
                <a:latin typeface="UTM Avo" panose="02040603050506020204" pitchFamily="18"/>
                <a:cs typeface="+mn-ea"/>
                <a:sym typeface="+mn-lt"/>
              </a:rPr>
            </a:br>
            <a:r>
              <a:rPr lang="vi-VN" sz="2200" dirty="0">
                <a:solidFill>
                  <a:sysClr val="windowText" lastClr="000000"/>
                </a:solidFill>
                <a:latin typeface="UTM Avo" panose="02040603050506020204" pitchFamily="18"/>
                <a:cs typeface="+mn-ea"/>
                <a:sym typeface="+mn-lt"/>
              </a:rPr>
              <a:t>vi khuẩn tả. </a:t>
            </a:r>
            <a:r>
              <a:rPr kumimoji="0" lang="en-US" sz="2200" b="0" i="0" u="none" strike="noStrike" kern="1200" cap="none" spc="0" normalizeH="0" baseline="0" noProof="0" dirty="0">
                <a:ln>
                  <a:noFill/>
                </a:ln>
                <a:solidFill>
                  <a:sysClr val="windowText" lastClr="000000"/>
                </a:solidFill>
                <a:effectLst/>
                <a:uLnTx/>
                <a:uFillTx/>
                <a:latin typeface="UTM Avo" panose="02040603050506020204" pitchFamily="18"/>
                <a:ea typeface="Times New Roman" panose="02020603050405020304" pitchFamily="18" charset="0"/>
                <a:cs typeface="Arial" panose="020B0604020202020204" pitchFamily="34" charset="0"/>
              </a:rPr>
              <a:t> </a:t>
            </a:r>
            <a:endParaRPr kumimoji="0" lang="vi-VN" sz="2200" b="0" i="0" u="none" strike="noStrike" kern="1200" cap="none" spc="0" normalizeH="0" baseline="0" noProof="0" dirty="0">
              <a:ln>
                <a:noFill/>
              </a:ln>
              <a:solidFill>
                <a:sysClr val="windowText" lastClr="000000"/>
              </a:solidFill>
              <a:effectLst/>
              <a:uLnTx/>
              <a:uFillTx/>
              <a:latin typeface="UTM Avo" panose="02040603050506020204" pitchFamily="18"/>
              <a:ea typeface="Times New Roman" panose="02020603050405020304" pitchFamily="18" charset="0"/>
              <a:cs typeface="Arial" panose="020B0604020202020204" pitchFamily="34" charset="0"/>
            </a:endParaRPr>
          </a:p>
        </p:txBody>
      </p:sp>
      <p:pic>
        <p:nvPicPr>
          <p:cNvPr id="10" name="Picture 18">
            <a:extLst>
              <a:ext uri="{FF2B5EF4-FFF2-40B4-BE49-F238E27FC236}">
                <a16:creationId xmlns:a16="http://schemas.microsoft.com/office/drawing/2014/main" id="{DA180DEA-D0C2-E680-1658-7BB40DC5B2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80216" y="5254499"/>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626FCDBC-2129-9EF0-C8C2-694E65056D1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18754" y="5234020"/>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2D2C16BB-0721-9DEF-1E1D-0E7B5230A0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14804" y="3572006"/>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1F2624E-F82F-5907-5193-067AEA8E55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53568" y="3564880"/>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9E2B4A9-2FA6-AE70-5047-9539C3C8214A}"/>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914446">
              <a:spcBef>
                <a:spcPct val="0"/>
              </a:spcBef>
            </a:pPr>
            <a:r>
              <a:rPr lang="vi-VN" sz="2400" b="1" dirty="0">
                <a:solidFill>
                  <a:srgbClr val="4B4B4B">
                    <a:lumMod val="50000"/>
                  </a:srgbClr>
                </a:solidFill>
                <a:latin typeface="UTM Avo" panose="02040603050506020204" pitchFamily="18"/>
                <a:cs typeface="+mn-ea"/>
                <a:sym typeface="+mn-lt"/>
              </a:rPr>
              <a:t>Câu 5. </a:t>
            </a:r>
            <a:r>
              <a:rPr lang="vi-VN" sz="2400" dirty="0">
                <a:solidFill>
                  <a:srgbClr val="4B4B4B">
                    <a:lumMod val="50000"/>
                  </a:srgbClr>
                </a:solidFill>
                <a:latin typeface="UTM Avo" panose="02040603050506020204" pitchFamily="18"/>
                <a:cs typeface="+mn-ea"/>
                <a:sym typeface="+mn-lt"/>
              </a:rPr>
              <a:t>Nguyên nhân gây bệnh tả là</a:t>
            </a:r>
            <a:endParaRPr lang="en-US" sz="2400" dirty="0">
              <a:solidFill>
                <a:srgbClr val="4B4B4B">
                  <a:lumMod val="50000"/>
                </a:srgbClr>
              </a:solidFill>
              <a:latin typeface="UTM Avo" panose="02040603050506020204" pitchFamily="18"/>
              <a:cs typeface="+mn-ea"/>
              <a:sym typeface="+mn-lt"/>
            </a:endParaRPr>
          </a:p>
        </p:txBody>
      </p:sp>
      <p:pic>
        <p:nvPicPr>
          <p:cNvPr id="15" name="Picture 14">
            <a:extLst>
              <a:ext uri="{FF2B5EF4-FFF2-40B4-BE49-F238E27FC236}">
                <a16:creationId xmlns:a16="http://schemas.microsoft.com/office/drawing/2014/main" id="{6FA1C8C8-C220-ED3A-9D26-85AD4044CC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2" name="Picture 1">
            <a:extLst>
              <a:ext uri="{FF2B5EF4-FFF2-40B4-BE49-F238E27FC236}">
                <a16:creationId xmlns:a16="http://schemas.microsoft.com/office/drawing/2014/main" id="{13FCE8F6-B697-320D-99D9-2AC81358923A}"/>
              </a:ext>
            </a:extLst>
          </p:cNvPr>
          <p:cNvPicPr>
            <a:picLocks noChangeAspect="1"/>
          </p:cNvPicPr>
          <p:nvPr/>
        </p:nvPicPr>
        <p:blipFill>
          <a:blip r:embed="rId9"/>
          <a:stretch>
            <a:fillRect/>
          </a:stretch>
        </p:blipFill>
        <p:spPr>
          <a:xfrm>
            <a:off x="10091098" y="677599"/>
            <a:ext cx="2066723" cy="2072820"/>
          </a:xfrm>
          <a:prstGeom prst="rect">
            <a:avLst/>
          </a:prstGeom>
        </p:spPr>
      </p:pic>
      <p:pic>
        <p:nvPicPr>
          <p:cNvPr id="5" name="Picture 4">
            <a:extLst>
              <a:ext uri="{FF2B5EF4-FFF2-40B4-BE49-F238E27FC236}">
                <a16:creationId xmlns:a16="http://schemas.microsoft.com/office/drawing/2014/main" id="{F4EFBFF3-CC72-437D-4F36-C5C0EC1F8C96}"/>
              </a:ext>
            </a:extLst>
          </p:cNvPr>
          <p:cNvPicPr>
            <a:picLocks noChangeAspect="1"/>
          </p:cNvPicPr>
          <p:nvPr/>
        </p:nvPicPr>
        <p:blipFill>
          <a:blip r:embed="rId10"/>
          <a:stretch>
            <a:fillRect/>
          </a:stretch>
        </p:blipFill>
        <p:spPr>
          <a:xfrm>
            <a:off x="94925" y="5720011"/>
            <a:ext cx="987638" cy="987638"/>
          </a:xfrm>
          <a:prstGeom prst="rect">
            <a:avLst/>
          </a:prstGeom>
        </p:spPr>
      </p:pic>
    </p:spTree>
    <p:extLst>
      <p:ext uri="{BB962C8B-B14F-4D97-AF65-F5344CB8AC3E}">
        <p14:creationId xmlns:p14="http://schemas.microsoft.com/office/powerpoint/2010/main" val="267679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8" presetID="1" presetClass="emph" presetSubtype="2" fill="hold" nodeType="withEffect">
                                  <p:stCondLst>
                                    <p:cond delay="0"/>
                                  </p:stCondLst>
                                  <p:childTnLst>
                                    <p:animClr clrSpc="rgb" dir="cw">
                                      <p:cBhvr>
                                        <p:cTn id="9" dur="500" fill="hold"/>
                                        <p:tgtEl>
                                          <p:spTgt spid="9"/>
                                        </p:tgtEl>
                                        <p:attrNameLst>
                                          <p:attrName>fillcolor</p:attrName>
                                        </p:attrNameLst>
                                      </p:cBhvr>
                                      <p:to>
                                        <a:srgbClr val="00B050"/>
                                      </p:to>
                                    </p:animClr>
                                    <p:set>
                                      <p:cBhvr>
                                        <p:cTn id="10" dur="500" fill="hold"/>
                                        <p:tgtEl>
                                          <p:spTgt spid="9"/>
                                        </p:tgtEl>
                                        <p:attrNameLst>
                                          <p:attrName>fill.type</p:attrName>
                                        </p:attrNameLst>
                                      </p:cBhvr>
                                      <p:to>
                                        <p:strVal val="solid"/>
                                      </p:to>
                                    </p:set>
                                    <p:set>
                                      <p:cBhvr>
                                        <p:cTn id="11"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Am-thanh-tra-loi-sai-wav-www_tiengdong_com.wav"/>
                                        </p:tgtEl>
                                      </p:cMediaNode>
                                    </p:audio>
                                  </p:subTnLst>
                                </p:cTn>
                              </p:par>
                              <p:par>
                                <p:cTn id="18" presetID="1" presetClass="emph" presetSubtype="2" fill="hold" nodeType="withEffect">
                                  <p:stCondLst>
                                    <p:cond delay="0"/>
                                  </p:stCondLst>
                                  <p:childTnLst>
                                    <p:animClr clrSpc="rgb" dir="cw">
                                      <p:cBhvr>
                                        <p:cTn id="19" dur="500" fill="hold"/>
                                        <p:tgtEl>
                                          <p:spTgt spid="4"/>
                                        </p:tgtEl>
                                        <p:attrNameLst>
                                          <p:attrName>fillcolor</p:attrName>
                                        </p:attrNameLst>
                                      </p:cBhvr>
                                      <p:to>
                                        <a:srgbClr val="E25858"/>
                                      </p:to>
                                    </p:animClr>
                                    <p:set>
                                      <p:cBhvr>
                                        <p:cTn id="20" dur="500" fill="hold"/>
                                        <p:tgtEl>
                                          <p:spTgt spid="4"/>
                                        </p:tgtEl>
                                        <p:attrNameLst>
                                          <p:attrName>fill.type</p:attrName>
                                        </p:attrNameLst>
                                      </p:cBhvr>
                                      <p:to>
                                        <p:strVal val="solid"/>
                                      </p:to>
                                    </p:set>
                                    <p:set>
                                      <p:cBhvr>
                                        <p:cTn id="21"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Am-thanh-tra-loi-sai-wav-www_tiengdong_com.wav"/>
                                        </p:tgtEl>
                                      </p:cMediaNode>
                                    </p:audio>
                                  </p:subTnLst>
                                </p:cTn>
                              </p:par>
                              <p:par>
                                <p:cTn id="28" presetID="1" presetClass="emph" presetSubtype="2" fill="hold" nodeType="withEffect">
                                  <p:stCondLst>
                                    <p:cond delay="0"/>
                                  </p:stCondLst>
                                  <p:childTnLst>
                                    <p:animClr clrSpc="rgb" dir="cw">
                                      <p:cBhvr>
                                        <p:cTn id="29" dur="500" fill="hold"/>
                                        <p:tgtEl>
                                          <p:spTgt spid="3"/>
                                        </p:tgtEl>
                                        <p:attrNameLst>
                                          <p:attrName>fillcolor</p:attrName>
                                        </p:attrNameLst>
                                      </p:cBhvr>
                                      <p:to>
                                        <a:srgbClr val="E25858"/>
                                      </p:to>
                                    </p:animClr>
                                    <p:set>
                                      <p:cBhvr>
                                        <p:cTn id="30" dur="500" fill="hold"/>
                                        <p:tgtEl>
                                          <p:spTgt spid="3"/>
                                        </p:tgtEl>
                                        <p:attrNameLst>
                                          <p:attrName>fill.type</p:attrName>
                                        </p:attrNameLst>
                                      </p:cBhvr>
                                      <p:to>
                                        <p:strVal val="solid"/>
                                      </p:to>
                                    </p:set>
                                    <p:set>
                                      <p:cBhvr>
                                        <p:cTn id="31"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4" name="Am-thanh-tra-loi-sai-wav-www_tiengdong_com.wav"/>
                                        </p:tgtEl>
                                      </p:cMediaNode>
                                    </p:audio>
                                  </p:subTnLst>
                                </p:cTn>
                              </p:par>
                              <p:par>
                                <p:cTn id="38" presetID="1" presetClass="emph" presetSubtype="2" fill="hold" nodeType="withEffect">
                                  <p:stCondLst>
                                    <p:cond delay="0"/>
                                  </p:stCondLst>
                                  <p:childTnLst>
                                    <p:animClr clrSpc="rgb" dir="cw">
                                      <p:cBhvr>
                                        <p:cTn id="39" dur="500" fill="hold"/>
                                        <p:tgtEl>
                                          <p:spTgt spid="6"/>
                                        </p:tgtEl>
                                        <p:attrNameLst>
                                          <p:attrName>fillcolor</p:attrName>
                                        </p:attrNameLst>
                                      </p:cBhvr>
                                      <p:to>
                                        <a:srgbClr val="E25858"/>
                                      </p:to>
                                    </p:animClr>
                                    <p:set>
                                      <p:cBhvr>
                                        <p:cTn id="40" dur="500" fill="hold"/>
                                        <p:tgtEl>
                                          <p:spTgt spid="6"/>
                                        </p:tgtEl>
                                        <p:attrNameLst>
                                          <p:attrName>fill.type</p:attrName>
                                        </p:attrNameLst>
                                      </p:cBhvr>
                                      <p:to>
                                        <p:strVal val="solid"/>
                                      </p:to>
                                    </p:set>
                                    <p:set>
                                      <p:cBhvr>
                                        <p:cTn id="41"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B3D25AFB-4A99-DCB2-2DC0-851F940459BA}"/>
            </a:ext>
          </a:extLst>
        </p:cNvPr>
        <p:cNvGrpSpPr/>
        <p:nvPr/>
      </p:nvGrpSpPr>
      <p:grpSpPr>
        <a:xfrm>
          <a:off x="0" y="0"/>
          <a:ext cx="0" cy="0"/>
          <a:chOff x="0" y="0"/>
          <a:chExt cx="0" cy="0"/>
        </a:xfrm>
      </p:grpSpPr>
      <p:sp>
        <p:nvSpPr>
          <p:cNvPr id="3" name="Rectangle: Rounded Corners 13">
            <a:extLst>
              <a:ext uri="{FF2B5EF4-FFF2-40B4-BE49-F238E27FC236}">
                <a16:creationId xmlns:a16="http://schemas.microsoft.com/office/drawing/2014/main" id="{F69DC48F-2112-D391-B10E-D7C2CE16902F}"/>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buClrTx/>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A. </a:t>
            </a:r>
            <a:r>
              <a:rPr lang="vi-VN" sz="2400" dirty="0">
                <a:solidFill>
                  <a:srgbClr val="4B4B4B">
                    <a:lumMod val="50000"/>
                  </a:srgbClr>
                </a:solidFill>
                <a:latin typeface="UTM Avo" panose="02040603050506020204" pitchFamily="18"/>
                <a:cs typeface="+mn-ea"/>
                <a:sym typeface="+mn-lt"/>
              </a:rPr>
              <a:t>Hô hấp.</a:t>
            </a:r>
            <a:endParaRPr lang="en-US" sz="2400" dirty="0">
              <a:solidFill>
                <a:srgbClr val="4B4B4B">
                  <a:lumMod val="50000"/>
                </a:srgbClr>
              </a:solidFill>
              <a:latin typeface="UTM Avo" panose="02040603050506020204" pitchFamily="18"/>
              <a:cs typeface="+mn-ea"/>
              <a:sym typeface="+mn-lt"/>
            </a:endParaRPr>
          </a:p>
        </p:txBody>
      </p:sp>
      <p:sp>
        <p:nvSpPr>
          <p:cNvPr id="4" name="Rectangle: Rounded Corners 14">
            <a:extLst>
              <a:ext uri="{FF2B5EF4-FFF2-40B4-BE49-F238E27FC236}">
                <a16:creationId xmlns:a16="http://schemas.microsoft.com/office/drawing/2014/main" id="{098536A7-05D2-20BD-9BDC-1B32A9D24A3C}"/>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buClrTx/>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C. </a:t>
            </a:r>
            <a:r>
              <a:rPr lang="vi-VN" sz="2400" dirty="0">
                <a:solidFill>
                  <a:srgbClr val="4B4B4B">
                    <a:lumMod val="50000"/>
                  </a:srgbClr>
                </a:solidFill>
                <a:latin typeface="UTM Avo" panose="02040603050506020204" pitchFamily="18"/>
                <a:cs typeface="+mn-ea"/>
                <a:sym typeface="+mn-lt"/>
              </a:rPr>
              <a:t>Tuần hoàn.</a:t>
            </a:r>
            <a:endParaRPr lang="en-US" sz="2400" dirty="0">
              <a:solidFill>
                <a:srgbClr val="4B4B4B">
                  <a:lumMod val="50000"/>
                </a:srgbClr>
              </a:solidFill>
              <a:latin typeface="UTM Avo" panose="02040603050506020204" pitchFamily="18"/>
              <a:cs typeface="+mn-ea"/>
              <a:sym typeface="+mn-lt"/>
            </a:endParaRPr>
          </a:p>
        </p:txBody>
      </p:sp>
      <p:sp>
        <p:nvSpPr>
          <p:cNvPr id="6" name="Rectangle: Rounded Corners 15">
            <a:extLst>
              <a:ext uri="{FF2B5EF4-FFF2-40B4-BE49-F238E27FC236}">
                <a16:creationId xmlns:a16="http://schemas.microsoft.com/office/drawing/2014/main" id="{919641C1-5682-0228-15BB-A83C78C1ECC9}"/>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buClrTx/>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B. </a:t>
            </a:r>
            <a:r>
              <a:rPr lang="vi-VN" sz="2400" dirty="0">
                <a:solidFill>
                  <a:srgbClr val="4B4B4B">
                    <a:lumMod val="50000"/>
                  </a:srgbClr>
                </a:solidFill>
                <a:latin typeface="UTM Avo" panose="02040603050506020204" pitchFamily="18"/>
                <a:cs typeface="+mn-ea"/>
                <a:sym typeface="+mn-lt"/>
              </a:rPr>
              <a:t>Tiêu hóa.</a:t>
            </a:r>
            <a:endParaRPr lang="en-US" sz="2400" dirty="0">
              <a:solidFill>
                <a:srgbClr val="4B4B4B">
                  <a:lumMod val="50000"/>
                </a:srgbClr>
              </a:solidFill>
              <a:latin typeface="UTM Avo" panose="02040603050506020204" pitchFamily="18"/>
              <a:cs typeface="+mn-ea"/>
              <a:sym typeface="+mn-lt"/>
            </a:endParaRPr>
          </a:p>
        </p:txBody>
      </p:sp>
      <p:sp>
        <p:nvSpPr>
          <p:cNvPr id="9" name="Rectangle: Rounded Corners 16">
            <a:extLst>
              <a:ext uri="{FF2B5EF4-FFF2-40B4-BE49-F238E27FC236}">
                <a16:creationId xmlns:a16="http://schemas.microsoft.com/office/drawing/2014/main" id="{6965B021-B0BA-80E2-9232-C5539776FD36}"/>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495330">
              <a:lnSpc>
                <a:spcPct val="150000"/>
              </a:lnSpc>
              <a:buClrTx/>
              <a:defRPr/>
            </a:pPr>
            <a:r>
              <a:rPr kumimoji="0" lang="en-US" sz="2400" b="0" i="0" u="none" strike="noStrike" kern="1200" cap="none" spc="0" normalizeH="0" baseline="0" noProof="0" dirty="0">
                <a:ln>
                  <a:noFill/>
                </a:ln>
                <a:solidFill>
                  <a:srgbClr val="000000"/>
                </a:solidFill>
                <a:effectLst/>
                <a:uLnTx/>
                <a:uFillTx/>
                <a:latin typeface="UTM Avo" panose="02040603050506020204" pitchFamily="18"/>
                <a:ea typeface="Times New Roman" panose="02020603050405020304" pitchFamily="18" charset="0"/>
                <a:cs typeface="Arial" panose="020B0604020202020204" pitchFamily="34" charset="0"/>
              </a:rPr>
              <a:t>D. </a:t>
            </a:r>
            <a:r>
              <a:rPr lang="vi-VN" sz="2400" dirty="0">
                <a:solidFill>
                  <a:srgbClr val="4B4B4B">
                    <a:lumMod val="50000"/>
                  </a:srgbClr>
                </a:solidFill>
                <a:latin typeface="UTM Avo" panose="02040603050506020204" pitchFamily="18"/>
                <a:cs typeface="+mn-ea"/>
                <a:sym typeface="+mn-lt"/>
              </a:rPr>
              <a:t>Bài tiết.</a:t>
            </a:r>
            <a:endParaRPr lang="en-US" sz="2400" dirty="0">
              <a:solidFill>
                <a:srgbClr val="4B4B4B">
                  <a:lumMod val="50000"/>
                </a:srgbClr>
              </a:solidFill>
              <a:latin typeface="UTM Avo" panose="02040603050506020204" pitchFamily="18"/>
              <a:cs typeface="+mn-ea"/>
              <a:sym typeface="+mn-lt"/>
            </a:endParaRPr>
          </a:p>
        </p:txBody>
      </p:sp>
      <p:pic>
        <p:nvPicPr>
          <p:cNvPr id="10" name="Picture 18">
            <a:extLst>
              <a:ext uri="{FF2B5EF4-FFF2-40B4-BE49-F238E27FC236}">
                <a16:creationId xmlns:a16="http://schemas.microsoft.com/office/drawing/2014/main" id="{A109382E-5AD0-9996-0B97-F3884816296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9738" y="3541533"/>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id="{78D82B06-93A1-503A-9E57-0795658B4E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35315" y="5194222"/>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DEB5B180-857E-B451-0097-7A6D2EDBA6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0591" y="3577799"/>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F849C15-DE2D-99DD-A640-E795DF26E50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8174" y="5182634"/>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8F63B89E-C26D-74A5-4289-2478E7292FBA}"/>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914446">
              <a:lnSpc>
                <a:spcPct val="150000"/>
              </a:lnSpc>
              <a:spcBef>
                <a:spcPct val="0"/>
              </a:spcBef>
            </a:pPr>
            <a:r>
              <a:rPr lang="vi-VN" sz="2400" b="1" dirty="0">
                <a:solidFill>
                  <a:srgbClr val="4B4B4B">
                    <a:lumMod val="50000"/>
                  </a:srgbClr>
                </a:solidFill>
                <a:latin typeface="UTM Avo" panose="02040603050506020204" pitchFamily="18"/>
                <a:cs typeface="+mn-ea"/>
                <a:sym typeface="+mn-lt"/>
              </a:rPr>
              <a:t>Câu 6. </a:t>
            </a:r>
            <a:r>
              <a:rPr lang="vi-VN" sz="2400" dirty="0">
                <a:solidFill>
                  <a:srgbClr val="4B4B4B">
                    <a:lumMod val="50000"/>
                  </a:srgbClr>
                </a:solidFill>
                <a:latin typeface="UTM Avo" panose="02040603050506020204" pitchFamily="18"/>
                <a:cs typeface="+mn-ea"/>
                <a:sym typeface="+mn-lt"/>
              </a:rPr>
              <a:t>Vi khuẩn gây bệnh tả được truyền từ người bệnh này sang người lành bằng đường nào?</a:t>
            </a:r>
            <a:endParaRPr lang="en-US" sz="2400" dirty="0">
              <a:solidFill>
                <a:srgbClr val="4B4B4B">
                  <a:lumMod val="50000"/>
                </a:srgbClr>
              </a:solidFill>
              <a:latin typeface="UTM Avo" panose="02040603050506020204" pitchFamily="18"/>
              <a:cs typeface="+mn-ea"/>
              <a:sym typeface="+mn-lt"/>
            </a:endParaRPr>
          </a:p>
        </p:txBody>
      </p:sp>
      <p:pic>
        <p:nvPicPr>
          <p:cNvPr id="15" name="Picture 14">
            <a:extLst>
              <a:ext uri="{FF2B5EF4-FFF2-40B4-BE49-F238E27FC236}">
                <a16:creationId xmlns:a16="http://schemas.microsoft.com/office/drawing/2014/main" id="{F3DD7172-D8CD-2962-9648-8A8E56887D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704105" cy="785131"/>
          </a:xfrm>
          <a:prstGeom prst="rect">
            <a:avLst/>
          </a:prstGeom>
          <a:solidFill>
            <a:sysClr val="window" lastClr="FFFFFF"/>
          </a:solidFill>
        </p:spPr>
      </p:pic>
      <p:pic>
        <p:nvPicPr>
          <p:cNvPr id="2" name="Picture 1">
            <a:extLst>
              <a:ext uri="{FF2B5EF4-FFF2-40B4-BE49-F238E27FC236}">
                <a16:creationId xmlns:a16="http://schemas.microsoft.com/office/drawing/2014/main" id="{E2CECD28-1868-A08B-8FC0-84DE330F99ED}"/>
              </a:ext>
            </a:extLst>
          </p:cNvPr>
          <p:cNvPicPr>
            <a:picLocks noChangeAspect="1"/>
          </p:cNvPicPr>
          <p:nvPr/>
        </p:nvPicPr>
        <p:blipFill>
          <a:blip r:embed="rId9"/>
          <a:stretch>
            <a:fillRect/>
          </a:stretch>
        </p:blipFill>
        <p:spPr>
          <a:xfrm>
            <a:off x="10091098" y="677599"/>
            <a:ext cx="2066723" cy="2072820"/>
          </a:xfrm>
          <a:prstGeom prst="rect">
            <a:avLst/>
          </a:prstGeom>
        </p:spPr>
      </p:pic>
      <p:pic>
        <p:nvPicPr>
          <p:cNvPr id="5" name="Picture 4">
            <a:extLst>
              <a:ext uri="{FF2B5EF4-FFF2-40B4-BE49-F238E27FC236}">
                <a16:creationId xmlns:a16="http://schemas.microsoft.com/office/drawing/2014/main" id="{327FE797-67B7-2220-6671-B352BD4FB6EC}"/>
              </a:ext>
            </a:extLst>
          </p:cNvPr>
          <p:cNvPicPr>
            <a:picLocks noChangeAspect="1"/>
          </p:cNvPicPr>
          <p:nvPr/>
        </p:nvPicPr>
        <p:blipFill>
          <a:blip r:embed="rId10"/>
          <a:stretch>
            <a:fillRect/>
          </a:stretch>
        </p:blipFill>
        <p:spPr>
          <a:xfrm>
            <a:off x="94925" y="5720011"/>
            <a:ext cx="987638" cy="987638"/>
          </a:xfrm>
          <a:prstGeom prst="rect">
            <a:avLst/>
          </a:prstGeom>
        </p:spPr>
      </p:pic>
    </p:spTree>
    <p:extLst>
      <p:ext uri="{BB962C8B-B14F-4D97-AF65-F5344CB8AC3E}">
        <p14:creationId xmlns:p14="http://schemas.microsoft.com/office/powerpoint/2010/main" val="446989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sai-wav-www_tiengdong_com.wav"/>
                                        </p:tgtEl>
                                      </p:cMediaNode>
                                    </p:audio>
                                  </p:subTnLst>
                                </p:cTn>
                              </p:par>
                              <p:par>
                                <p:cTn id="8" presetID="1" presetClass="emph" presetSubtype="2" fill="hold" nodeType="withEffect">
                                  <p:stCondLst>
                                    <p:cond delay="0"/>
                                  </p:stCondLst>
                                  <p:childTnLst>
                                    <p:animClr clrSpc="rgb" dir="cw">
                                      <p:cBhvr>
                                        <p:cTn id="9" dur="500" fill="hold"/>
                                        <p:tgtEl>
                                          <p:spTgt spid="9"/>
                                        </p:tgtEl>
                                        <p:attrNameLst>
                                          <p:attrName>fillcolor</p:attrName>
                                        </p:attrNameLst>
                                      </p:cBhvr>
                                      <p:to>
                                        <a:srgbClr val="E25858"/>
                                      </p:to>
                                    </p:animClr>
                                    <p:set>
                                      <p:cBhvr>
                                        <p:cTn id="10" dur="500" fill="hold"/>
                                        <p:tgtEl>
                                          <p:spTgt spid="9"/>
                                        </p:tgtEl>
                                        <p:attrNameLst>
                                          <p:attrName>fill.type</p:attrName>
                                        </p:attrNameLst>
                                      </p:cBhvr>
                                      <p:to>
                                        <p:strVal val="solid"/>
                                      </p:to>
                                    </p:set>
                                    <p:set>
                                      <p:cBhvr>
                                        <p:cTn id="11"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sai-wav-www_tiengdong_com.wav"/>
                                        </p:tgtEl>
                                      </p:cMediaNode>
                                    </p:audio>
                                  </p:subTnLst>
                                </p:cTn>
                              </p:par>
                              <p:par>
                                <p:cTn id="18" presetID="1" presetClass="emph" presetSubtype="2" fill="hold" nodeType="withEffect">
                                  <p:stCondLst>
                                    <p:cond delay="0"/>
                                  </p:stCondLst>
                                  <p:childTnLst>
                                    <p:animClr clrSpc="rgb" dir="cw">
                                      <p:cBhvr>
                                        <p:cTn id="19" dur="500" fill="hold"/>
                                        <p:tgtEl>
                                          <p:spTgt spid="4"/>
                                        </p:tgtEl>
                                        <p:attrNameLst>
                                          <p:attrName>fillcolor</p:attrName>
                                        </p:attrNameLst>
                                      </p:cBhvr>
                                      <p:to>
                                        <a:srgbClr val="E25858"/>
                                      </p:to>
                                    </p:animClr>
                                    <p:set>
                                      <p:cBhvr>
                                        <p:cTn id="20" dur="500" fill="hold"/>
                                        <p:tgtEl>
                                          <p:spTgt spid="4"/>
                                        </p:tgtEl>
                                        <p:attrNameLst>
                                          <p:attrName>fill.type</p:attrName>
                                        </p:attrNameLst>
                                      </p:cBhvr>
                                      <p:to>
                                        <p:strVal val="solid"/>
                                      </p:to>
                                    </p:set>
                                    <p:set>
                                      <p:cBhvr>
                                        <p:cTn id="21"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3" name="Am-thanh-tra-loi-sai-wav-www_tiengdong_com.wav"/>
                                        </p:tgtEl>
                                      </p:cMediaNode>
                                    </p:audio>
                                  </p:subTnLst>
                                </p:cTn>
                              </p:par>
                              <p:par>
                                <p:cTn id="28" presetID="1" presetClass="emph" presetSubtype="2" fill="hold" nodeType="withEffect">
                                  <p:stCondLst>
                                    <p:cond delay="0"/>
                                  </p:stCondLst>
                                  <p:childTnLst>
                                    <p:animClr clrSpc="rgb" dir="cw">
                                      <p:cBhvr>
                                        <p:cTn id="29" dur="500" fill="hold"/>
                                        <p:tgtEl>
                                          <p:spTgt spid="3"/>
                                        </p:tgtEl>
                                        <p:attrNameLst>
                                          <p:attrName>fillcolor</p:attrName>
                                        </p:attrNameLst>
                                      </p:cBhvr>
                                      <p:to>
                                        <a:srgbClr val="E25858"/>
                                      </p:to>
                                    </p:animClr>
                                    <p:set>
                                      <p:cBhvr>
                                        <p:cTn id="30" dur="500" fill="hold"/>
                                        <p:tgtEl>
                                          <p:spTgt spid="3"/>
                                        </p:tgtEl>
                                        <p:attrNameLst>
                                          <p:attrName>fill.type</p:attrName>
                                        </p:attrNameLst>
                                      </p:cBhvr>
                                      <p:to>
                                        <p:strVal val="solid"/>
                                      </p:to>
                                    </p:set>
                                    <p:set>
                                      <p:cBhvr>
                                        <p:cTn id="31"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par>
                                <p:cTn id="38" presetID="1" presetClass="emph" presetSubtype="2" fill="hold" nodeType="withEffect">
                                  <p:stCondLst>
                                    <p:cond delay="0"/>
                                  </p:stCondLst>
                                  <p:childTnLst>
                                    <p:animClr clrSpc="rgb" dir="cw">
                                      <p:cBhvr>
                                        <p:cTn id="39" dur="500" fill="hold"/>
                                        <p:tgtEl>
                                          <p:spTgt spid="6"/>
                                        </p:tgtEl>
                                        <p:attrNameLst>
                                          <p:attrName>fillcolor</p:attrName>
                                        </p:attrNameLst>
                                      </p:cBhvr>
                                      <p:to>
                                        <a:srgbClr val="00B050"/>
                                      </p:to>
                                    </p:animClr>
                                    <p:set>
                                      <p:cBhvr>
                                        <p:cTn id="40" dur="500" fill="hold"/>
                                        <p:tgtEl>
                                          <p:spTgt spid="6"/>
                                        </p:tgtEl>
                                        <p:attrNameLst>
                                          <p:attrName>fill.type</p:attrName>
                                        </p:attrNameLst>
                                      </p:cBhvr>
                                      <p:to>
                                        <p:strVal val="solid"/>
                                      </p:to>
                                    </p:set>
                                    <p:set>
                                      <p:cBhvr>
                                        <p:cTn id="41"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pic>
        <p:nvPicPr>
          <p:cNvPr id="103" name="Google Shape;103;p4">
            <a:hlinkClick r:id="rId4"/>
          </p:cNvPr>
          <p:cNvPicPr preferRelativeResize="0"/>
          <p:nvPr/>
        </p:nvPicPr>
        <p:blipFill rotWithShape="1">
          <a:blip r:embed="rId5">
            <a:alphaModFix/>
          </a:blip>
          <a:srcRect/>
          <a:stretch/>
        </p:blipFill>
        <p:spPr>
          <a:xfrm>
            <a:off x="4501083" y="3015453"/>
            <a:ext cx="3189835" cy="1764777"/>
          </a:xfrm>
          <a:prstGeom prst="rect">
            <a:avLst/>
          </a:prstGeom>
          <a:noFill/>
          <a:ln>
            <a:noFill/>
          </a:ln>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CHÚC</a:t>
            </a: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mn-cs"/>
              </a:rPr>
              <a:t>MỪNG</a:t>
            </a:r>
            <a:endParaRPr kumimoji="0" lang="en-US" sz="4000" b="0" i="0" u="none" strike="noStrike" kern="1200" cap="none" spc="0" normalizeH="0" baseline="0" noProof="0" dirty="0">
              <a:ln w="6600">
                <a:noFill/>
                <a:prstDash val="solid"/>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mn-cs"/>
              </a:rPr>
              <a:t>EM</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mn-cs"/>
              </a:rPr>
              <a:t>CÁC</a:t>
            </a:r>
            <a:endParaRPr kumimoji="0" lang="en-US" sz="4000" b="0" i="0" u="none" strike="noStrike" kern="1200" cap="none" spc="0" normalizeH="0" baseline="0" noProof="0" dirty="0">
              <a:ln w="6600">
                <a:noFill/>
                <a:prstDash val="solid"/>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pic>
        <p:nvPicPr>
          <p:cNvPr id="2" name="Picture 1" descr="Logo, company name&#10;&#10;Description automatically generated">
            <a:extLst>
              <a:ext uri="{FF2B5EF4-FFF2-40B4-BE49-F238E27FC236}">
                <a16:creationId xmlns:a16="http://schemas.microsoft.com/office/drawing/2014/main" id="{A21C611E-6BE5-B79A-3801-98D1DA1FE41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009" y="0"/>
            <a:ext cx="570902" cy="637101"/>
          </a:xfrm>
          <a:prstGeom prst="rect">
            <a:avLst/>
          </a:prstGeom>
        </p:spPr>
      </p:pic>
      <p:pic>
        <p:nvPicPr>
          <p:cNvPr id="3" name="Picture 2">
            <a:extLst>
              <a:ext uri="{FF2B5EF4-FFF2-40B4-BE49-F238E27FC236}">
                <a16:creationId xmlns:a16="http://schemas.microsoft.com/office/drawing/2014/main" id="{856581F4-1BB6-B576-9EB7-E16587B97A18}"/>
              </a:ext>
            </a:extLst>
          </p:cNvPr>
          <p:cNvPicPr>
            <a:picLocks noChangeAspect="1"/>
          </p:cNvPicPr>
          <p:nvPr/>
        </p:nvPicPr>
        <p:blipFill>
          <a:blip r:embed="rId5"/>
          <a:stretch>
            <a:fillRect/>
          </a:stretch>
        </p:blipFill>
        <p:spPr>
          <a:xfrm>
            <a:off x="228600" y="3810000"/>
            <a:ext cx="2645893" cy="2658086"/>
          </a:xfrm>
          <a:prstGeom prst="rect">
            <a:avLst/>
          </a:prstGeom>
        </p:spPr>
      </p:pic>
      <p:pic>
        <p:nvPicPr>
          <p:cNvPr id="4" name="Picture 3">
            <a:extLst>
              <a:ext uri="{FF2B5EF4-FFF2-40B4-BE49-F238E27FC236}">
                <a16:creationId xmlns:a16="http://schemas.microsoft.com/office/drawing/2014/main" id="{E7E24F44-2B9D-7AA7-7098-549AABE44048}"/>
              </a:ext>
            </a:extLst>
          </p:cNvPr>
          <p:cNvPicPr>
            <a:picLocks noChangeAspect="1"/>
          </p:cNvPicPr>
          <p:nvPr/>
        </p:nvPicPr>
        <p:blipFill>
          <a:blip r:embed="rId6"/>
          <a:stretch>
            <a:fillRect/>
          </a:stretch>
        </p:blipFill>
        <p:spPr>
          <a:xfrm>
            <a:off x="9372600" y="785131"/>
            <a:ext cx="2859272" cy="2859272"/>
          </a:xfrm>
          <a:prstGeom prst="rect">
            <a:avLst/>
          </a:prstGeom>
        </p:spPr>
      </p:pic>
    </p:spTree>
    <p:extLst>
      <p:ext uri="{BB962C8B-B14F-4D97-AF65-F5344CB8AC3E}">
        <p14:creationId xmlns:p14="http://schemas.microsoft.com/office/powerpoint/2010/main" val="142459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7" name="Rectangle 6">
            <a:extLst>
              <a:ext uri="{FF2B5EF4-FFF2-40B4-BE49-F238E27FC236}">
                <a16:creationId xmlns:a16="http://schemas.microsoft.com/office/drawing/2014/main" id="{B09F5A71-6767-9DD6-0D41-A2DFFBE94BE7}"/>
              </a:ext>
            </a:extLst>
          </p:cNvPr>
          <p:cNvSpPr/>
          <p:nvPr/>
        </p:nvSpPr>
        <p:spPr>
          <a:xfrm>
            <a:off x="1780593" y="1759565"/>
            <a:ext cx="9601200" cy="1675843"/>
          </a:xfrm>
          <a:prstGeom prst="rect">
            <a:avLst/>
          </a:prstGeom>
        </p:spPr>
        <p:txBody>
          <a:bodyPr wrap="square">
            <a:spAutoFit/>
          </a:bodyPr>
          <a:lstStyle/>
          <a:p>
            <a:pPr algn="just" defTabSz="609630">
              <a:lnSpc>
                <a:spcPct val="150000"/>
              </a:lnSpc>
              <a:buClrTx/>
              <a:buFontTx/>
              <a:buNone/>
            </a:pPr>
            <a:r>
              <a:rPr lang="vi-VN" sz="2400" b="1" kern="1200" dirty="0">
                <a:solidFill>
                  <a:schemeClr val="tx1"/>
                </a:solidFill>
                <a:latin typeface="UTM Avo"/>
                <a:cs typeface="+mn-ea"/>
                <a:sym typeface="+mn-lt"/>
              </a:rPr>
              <a:t>Câu 1</a:t>
            </a:r>
            <a:r>
              <a:rPr lang="vi-VN" sz="2400" kern="1200" dirty="0">
                <a:solidFill>
                  <a:schemeClr val="tx1"/>
                </a:solidFill>
                <a:latin typeface="UTM Avo"/>
                <a:cs typeface="+mn-ea"/>
                <a:sym typeface="+mn-lt"/>
              </a:rPr>
              <a:t>. Trong thói quen ăn uống và vệ sinh răng miệng của em, những việc nào có thể dẫn đến bệnh sâu răng? Nêu cách em thay đổi để phòng tránh bệnh sâu răng.</a:t>
            </a:r>
            <a:endParaRPr lang="en-US" sz="1800" kern="1200" dirty="0">
              <a:solidFill>
                <a:schemeClr val="tx1"/>
              </a:solidFill>
              <a:latin typeface="UTM Avo"/>
              <a:cs typeface="+mn-ea"/>
              <a:sym typeface="+mn-lt"/>
            </a:endParaRPr>
          </a:p>
        </p:txBody>
      </p:sp>
      <p:sp>
        <p:nvSpPr>
          <p:cNvPr id="8" name="Freeform 19">
            <a:extLst>
              <a:ext uri="{FF2B5EF4-FFF2-40B4-BE49-F238E27FC236}">
                <a16:creationId xmlns:a16="http://schemas.microsoft.com/office/drawing/2014/main" id="{82E83FC2-4827-D56E-4AB4-32F76CD99FCA}"/>
              </a:ext>
            </a:extLst>
          </p:cNvPr>
          <p:cNvSpPr/>
          <p:nvPr/>
        </p:nvSpPr>
        <p:spPr>
          <a:xfrm>
            <a:off x="1013690" y="2527260"/>
            <a:ext cx="512725" cy="908148"/>
          </a:xfrm>
          <a:custGeom>
            <a:avLst/>
            <a:gdLst/>
            <a:ahLst/>
            <a:cxnLst/>
            <a:rect l="l" t="t" r="r" b="b"/>
            <a:pathLst>
              <a:path w="2085171" h="3693292">
                <a:moveTo>
                  <a:pt x="0" y="0"/>
                </a:moveTo>
                <a:lnTo>
                  <a:pt x="2085171" y="0"/>
                </a:lnTo>
                <a:lnTo>
                  <a:pt x="2085171" y="3693291"/>
                </a:lnTo>
                <a:lnTo>
                  <a:pt x="0" y="3693291"/>
                </a:lnTo>
                <a:lnTo>
                  <a:pt x="0" y="0"/>
                </a:lnTo>
                <a:close/>
              </a:path>
            </a:pathLst>
          </a:custGeom>
          <a:blipFill>
            <a:blip r:embed="rId4"/>
            <a:stretch>
              <a:fillRect/>
            </a:stretch>
          </a:blipFill>
        </p:spPr>
        <p:txBody>
          <a:bodyPr/>
          <a:lstStyle/>
          <a:p>
            <a:pPr defTabSz="609630">
              <a:buClrTx/>
              <a:buFontTx/>
              <a:buNone/>
            </a:pPr>
            <a:endParaRPr lang="en-US" sz="700" kern="1200">
              <a:solidFill>
                <a:schemeClr val="tx1"/>
              </a:solidFill>
              <a:latin typeface="UTM Avo"/>
              <a:cs typeface="+mn-ea"/>
              <a:sym typeface="+mn-lt"/>
            </a:endParaRPr>
          </a:p>
        </p:txBody>
      </p:sp>
      <p:graphicFrame>
        <p:nvGraphicFramePr>
          <p:cNvPr id="9" name="Table 8">
            <a:extLst>
              <a:ext uri="{FF2B5EF4-FFF2-40B4-BE49-F238E27FC236}">
                <a16:creationId xmlns:a16="http://schemas.microsoft.com/office/drawing/2014/main" id="{6F1F9297-93C5-5867-592E-DD483DEBC848}"/>
              </a:ext>
            </a:extLst>
          </p:cNvPr>
          <p:cNvGraphicFramePr>
            <a:graphicFrameLocks noGrp="1"/>
          </p:cNvGraphicFramePr>
          <p:nvPr>
            <p:extLst>
              <p:ext uri="{D42A27DB-BD31-4B8C-83A1-F6EECF244321}">
                <p14:modId xmlns:p14="http://schemas.microsoft.com/office/powerpoint/2010/main" val="895341803"/>
              </p:ext>
            </p:extLst>
          </p:nvPr>
        </p:nvGraphicFramePr>
        <p:xfrm>
          <a:off x="1270053" y="3929897"/>
          <a:ext cx="10111740" cy="2796490"/>
        </p:xfrm>
        <a:graphic>
          <a:graphicData uri="http://schemas.openxmlformats.org/drawingml/2006/table">
            <a:tbl>
              <a:tblPr firstRow="1" firstCol="1" bandRow="1"/>
              <a:tblGrid>
                <a:gridCol w="4695682">
                  <a:extLst>
                    <a:ext uri="{9D8B030D-6E8A-4147-A177-3AD203B41FA5}">
                      <a16:colId xmlns:a16="http://schemas.microsoft.com/office/drawing/2014/main" val="1709155141"/>
                    </a:ext>
                  </a:extLst>
                </a:gridCol>
                <a:gridCol w="5416058">
                  <a:extLst>
                    <a:ext uri="{9D8B030D-6E8A-4147-A177-3AD203B41FA5}">
                      <a16:colId xmlns:a16="http://schemas.microsoft.com/office/drawing/2014/main" val="2950244857"/>
                    </a:ext>
                  </a:extLst>
                </a:gridCol>
              </a:tblGrid>
              <a:tr h="1369398">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9pPr>
                    </a:lstStyle>
                    <a:p>
                      <a:pPr marL="0" marR="0" algn="ctr">
                        <a:lnSpc>
                          <a:spcPct val="150000"/>
                        </a:lnSpc>
                        <a:spcBef>
                          <a:spcPts val="0"/>
                        </a:spcBef>
                        <a:spcAft>
                          <a:spcPts val="0"/>
                        </a:spcAft>
                      </a:pPr>
                      <a:r>
                        <a:rPr lang="nl-NL" sz="2400" dirty="0">
                          <a:solidFill>
                            <a:schemeClr val="tx1"/>
                          </a:solidFill>
                          <a:effectLst/>
                          <a:latin typeface="+mn-lt"/>
                          <a:ea typeface="+mn-ea"/>
                          <a:cs typeface="+mn-ea"/>
                          <a:sym typeface="+mn-lt"/>
                        </a:rPr>
                        <a:t>Thói quen có thể dẫn đến bệnh sâu răng</a:t>
                      </a:r>
                      <a:endParaRPr lang="en-US" sz="240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9pPr>
                    </a:lstStyle>
                    <a:p>
                      <a:pPr marL="0" marR="0" algn="ctr">
                        <a:lnSpc>
                          <a:spcPct val="150000"/>
                        </a:lnSpc>
                        <a:spcBef>
                          <a:spcPts val="0"/>
                        </a:spcBef>
                        <a:spcAft>
                          <a:spcPts val="0"/>
                        </a:spcAft>
                      </a:pPr>
                      <a:r>
                        <a:rPr lang="nl-NL" sz="2400" dirty="0">
                          <a:solidFill>
                            <a:schemeClr val="tx1"/>
                          </a:solidFill>
                          <a:effectLst/>
                          <a:latin typeface="+mn-lt"/>
                          <a:ea typeface="+mn-ea"/>
                          <a:cs typeface="+mn-ea"/>
                          <a:sym typeface="+mn-lt"/>
                        </a:rPr>
                        <a:t>Cách thay đổi để phòng tránh bệnh sâu răng</a:t>
                      </a:r>
                      <a:endParaRPr lang="en-US" sz="240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2951149512"/>
                  </a:ext>
                </a:extLst>
              </a:tr>
              <a:tr h="896655">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9pPr>
                    </a:lstStyle>
                    <a:p>
                      <a:pPr marL="0" marR="0" algn="ctr">
                        <a:lnSpc>
                          <a:spcPct val="150000"/>
                        </a:lnSpc>
                        <a:spcBef>
                          <a:spcPts val="0"/>
                        </a:spcBef>
                        <a:spcAft>
                          <a:spcPts val="0"/>
                        </a:spcAft>
                      </a:pPr>
                      <a:r>
                        <a:rPr lang="nl-NL" sz="2400" dirty="0">
                          <a:ln>
                            <a:noFill/>
                          </a:ln>
                          <a:solidFill>
                            <a:schemeClr val="tx1"/>
                          </a:solidFill>
                          <a:effectLst/>
                          <a:latin typeface="+mn-lt"/>
                          <a:ea typeface="+mn-ea"/>
                          <a:cs typeface="+mn-ea"/>
                          <a:sym typeface="+mn-lt"/>
                        </a:rPr>
                        <a:t>Ăn nhiều thức </a:t>
                      </a:r>
                      <a:r>
                        <a:rPr lang="nl-NL" sz="2400">
                          <a:ln>
                            <a:noFill/>
                          </a:ln>
                          <a:solidFill>
                            <a:schemeClr val="tx1"/>
                          </a:solidFill>
                          <a:effectLst/>
                          <a:latin typeface="+mn-lt"/>
                          <a:ea typeface="+mn-ea"/>
                          <a:cs typeface="+mn-ea"/>
                          <a:sym typeface="+mn-lt"/>
                        </a:rPr>
                        <a:t>ăn ngọt</a:t>
                      </a:r>
                      <a:endParaRPr lang="en-US" sz="2400" dirty="0">
                        <a:ln>
                          <a:noFill/>
                        </a:ln>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9pPr>
                    </a:lstStyle>
                    <a:p>
                      <a:pPr marL="0" marR="0" algn="ctr">
                        <a:lnSpc>
                          <a:spcPct val="150000"/>
                        </a:lnSpc>
                        <a:spcBef>
                          <a:spcPts val="0"/>
                        </a:spcBef>
                        <a:spcAft>
                          <a:spcPts val="0"/>
                        </a:spcAft>
                      </a:pPr>
                      <a:r>
                        <a:rPr lang="nl-NL" sz="2400" dirty="0">
                          <a:ln>
                            <a:noFill/>
                          </a:ln>
                          <a:solidFill>
                            <a:schemeClr val="tx1"/>
                          </a:solidFill>
                          <a:effectLst/>
                          <a:latin typeface="+mn-lt"/>
                          <a:ea typeface="+mn-ea"/>
                          <a:cs typeface="+mn-ea"/>
                          <a:sym typeface="+mn-lt"/>
                        </a:rPr>
                        <a:t>Hạn chế ăn </a:t>
                      </a:r>
                      <a:r>
                        <a:rPr lang="nl-NL" sz="2400">
                          <a:ln>
                            <a:noFill/>
                          </a:ln>
                          <a:solidFill>
                            <a:schemeClr val="tx1"/>
                          </a:solidFill>
                          <a:effectLst/>
                          <a:latin typeface="+mn-lt"/>
                          <a:ea typeface="+mn-ea"/>
                          <a:cs typeface="+mn-ea"/>
                          <a:sym typeface="+mn-lt"/>
                        </a:rPr>
                        <a:t>đồ ngọt</a:t>
                      </a:r>
                      <a:endParaRPr lang="en-US" sz="2400" dirty="0">
                        <a:ln>
                          <a:noFill/>
                        </a:ln>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181733350"/>
                  </a:ext>
                </a:extLst>
              </a:tr>
              <a:tr h="53043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9pPr>
                    </a:lstStyle>
                    <a:p>
                      <a:pPr marL="0" marR="0" algn="ctr">
                        <a:lnSpc>
                          <a:spcPct val="150000"/>
                        </a:lnSpc>
                        <a:spcBef>
                          <a:spcPts val="0"/>
                        </a:spcBef>
                        <a:spcAft>
                          <a:spcPts val="0"/>
                        </a:spcAft>
                      </a:pPr>
                      <a:r>
                        <a:rPr lang="nl-NL" sz="2400">
                          <a:ln>
                            <a:noFill/>
                          </a:ln>
                          <a:solidFill>
                            <a:schemeClr val="tx1"/>
                          </a:solidFill>
                          <a:effectLst/>
                          <a:latin typeface="+mn-lt"/>
                          <a:ea typeface="+mn-ea"/>
                          <a:cs typeface="+mn-ea"/>
                          <a:sym typeface="+mn-lt"/>
                        </a:rPr>
                        <a:t>?</a:t>
                      </a:r>
                      <a:endParaRPr lang="en-US" sz="2400">
                        <a:ln>
                          <a:noFill/>
                        </a:ln>
                        <a:solidFill>
                          <a:schemeClr val="tx1"/>
                        </a:solidFill>
                        <a:effectLst/>
                        <a:latin typeface="+mn-lt"/>
                        <a:ea typeface="+mn-ea"/>
                        <a:cs typeface="+mn-ea"/>
                        <a:sym typeface="+mn-lt"/>
                      </a:endParaRP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9pPr>
                    </a:lstStyle>
                    <a:p>
                      <a:pPr marL="0" marR="0" algn="ctr">
                        <a:lnSpc>
                          <a:spcPct val="150000"/>
                        </a:lnSpc>
                        <a:spcBef>
                          <a:spcPts val="0"/>
                        </a:spcBef>
                        <a:spcAft>
                          <a:spcPts val="0"/>
                        </a:spcAft>
                      </a:pPr>
                      <a:r>
                        <a:rPr lang="nl-NL" sz="2400" dirty="0">
                          <a:ln>
                            <a:noFill/>
                          </a:ln>
                          <a:solidFill>
                            <a:schemeClr val="tx1"/>
                          </a:solidFill>
                          <a:effectLst/>
                          <a:latin typeface="+mn-lt"/>
                          <a:ea typeface="+mn-ea"/>
                          <a:cs typeface="+mn-ea"/>
                          <a:sym typeface="+mn-lt"/>
                        </a:rPr>
                        <a:t>?</a:t>
                      </a:r>
                      <a:endParaRPr lang="en-US" sz="2400" dirty="0">
                        <a:ln>
                          <a:noFill/>
                        </a:ln>
                        <a:solidFill>
                          <a:schemeClr val="tx1"/>
                        </a:solidFill>
                        <a:effectLst/>
                        <a:latin typeface="+mn-lt"/>
                        <a:ea typeface="+mn-ea"/>
                        <a:cs typeface="+mn-ea"/>
                        <a:sym typeface="+mn-lt"/>
                      </a:endParaRPr>
                    </a:p>
                  </a:txBody>
                  <a:tcPr marL="45720" marR="4572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16684478"/>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DACE3-AF9E-7A6C-0C02-90B537394763}"/>
              </a:ext>
            </a:extLst>
          </p:cNvPr>
          <p:cNvGraphicFramePr>
            <a:graphicFrameLocks noGrp="1"/>
          </p:cNvGraphicFramePr>
          <p:nvPr>
            <p:extLst>
              <p:ext uri="{D42A27DB-BD31-4B8C-83A1-F6EECF244321}">
                <p14:modId xmlns:p14="http://schemas.microsoft.com/office/powerpoint/2010/main" val="2440062981"/>
              </p:ext>
            </p:extLst>
          </p:nvPr>
        </p:nvGraphicFramePr>
        <p:xfrm>
          <a:off x="457200" y="2241600"/>
          <a:ext cx="11277600" cy="4464000"/>
        </p:xfrm>
        <a:graphic>
          <a:graphicData uri="http://schemas.openxmlformats.org/drawingml/2006/table">
            <a:tbl>
              <a:tblPr firstRow="1" firstCol="1" bandRow="1"/>
              <a:tblGrid>
                <a:gridCol w="4793471">
                  <a:extLst>
                    <a:ext uri="{9D8B030D-6E8A-4147-A177-3AD203B41FA5}">
                      <a16:colId xmlns:a16="http://schemas.microsoft.com/office/drawing/2014/main" val="22470704"/>
                    </a:ext>
                  </a:extLst>
                </a:gridCol>
                <a:gridCol w="6484129">
                  <a:extLst>
                    <a:ext uri="{9D8B030D-6E8A-4147-A177-3AD203B41FA5}">
                      <a16:colId xmlns:a16="http://schemas.microsoft.com/office/drawing/2014/main" val="3019200342"/>
                    </a:ext>
                  </a:extLst>
                </a:gridCol>
              </a:tblGrid>
              <a:tr h="111600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9pPr>
                    </a:lstStyle>
                    <a:p>
                      <a:pPr marL="0" marR="0" algn="ctr">
                        <a:lnSpc>
                          <a:spcPct val="150000"/>
                        </a:lnSpc>
                        <a:spcBef>
                          <a:spcPts val="0"/>
                        </a:spcBef>
                        <a:spcAft>
                          <a:spcPts val="0"/>
                        </a:spcAft>
                      </a:pPr>
                      <a:r>
                        <a:rPr lang="nl-NL" sz="2400" dirty="0">
                          <a:solidFill>
                            <a:schemeClr val="tx1"/>
                          </a:solidFill>
                          <a:effectLst/>
                          <a:latin typeface="+mn-lt"/>
                          <a:ea typeface="+mn-ea"/>
                          <a:cs typeface="+mn-ea"/>
                          <a:sym typeface="+mn-lt"/>
                        </a:rPr>
                        <a:t>Thói quen có thể dẫn đến bệnh sâu răng</a:t>
                      </a:r>
                      <a:endParaRPr lang="en-US" sz="240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9pPr>
                    </a:lstStyle>
                    <a:p>
                      <a:pPr marL="0" marR="0" algn="ctr">
                        <a:lnSpc>
                          <a:spcPct val="150000"/>
                        </a:lnSpc>
                        <a:spcBef>
                          <a:spcPts val="0"/>
                        </a:spcBef>
                        <a:spcAft>
                          <a:spcPts val="0"/>
                        </a:spcAft>
                      </a:pPr>
                      <a:r>
                        <a:rPr lang="nl-NL" sz="2400" dirty="0">
                          <a:solidFill>
                            <a:schemeClr val="tx1"/>
                          </a:solidFill>
                          <a:effectLst/>
                          <a:latin typeface="+mn-lt"/>
                          <a:ea typeface="+mn-ea"/>
                          <a:cs typeface="+mn-ea"/>
                          <a:sym typeface="+mn-lt"/>
                        </a:rPr>
                        <a:t>Cách thay đổi để phòng tránh </a:t>
                      </a:r>
                      <a:r>
                        <a:rPr lang="nl-NL" sz="2400" dirty="0" err="1">
                          <a:solidFill>
                            <a:schemeClr val="tx1"/>
                          </a:solidFill>
                          <a:effectLst/>
                          <a:latin typeface="+mn-lt"/>
                          <a:ea typeface="+mn-ea"/>
                          <a:cs typeface="+mn-ea"/>
                          <a:sym typeface="+mn-lt"/>
                        </a:rPr>
                        <a:t>bệnh</a:t>
                      </a:r>
                      <a:r>
                        <a:rPr lang="nl-NL" sz="2400" dirty="0">
                          <a:solidFill>
                            <a:schemeClr val="tx1"/>
                          </a:solidFill>
                          <a:effectLst/>
                          <a:latin typeface="+mn-lt"/>
                          <a:ea typeface="+mn-ea"/>
                          <a:cs typeface="+mn-ea"/>
                          <a:sym typeface="+mn-lt"/>
                        </a:rPr>
                        <a:t> </a:t>
                      </a:r>
                      <a:br>
                        <a:rPr lang="nl-NL" sz="2400" dirty="0">
                          <a:solidFill>
                            <a:schemeClr val="tx1"/>
                          </a:solidFill>
                          <a:effectLst/>
                          <a:latin typeface="+mn-lt"/>
                          <a:ea typeface="+mn-ea"/>
                          <a:cs typeface="+mn-ea"/>
                          <a:sym typeface="+mn-lt"/>
                        </a:rPr>
                      </a:br>
                      <a:r>
                        <a:rPr lang="nl-NL" sz="2400" dirty="0" err="1">
                          <a:solidFill>
                            <a:schemeClr val="tx1"/>
                          </a:solidFill>
                          <a:effectLst/>
                          <a:latin typeface="+mn-lt"/>
                          <a:ea typeface="+mn-ea"/>
                          <a:cs typeface="+mn-ea"/>
                          <a:sym typeface="+mn-lt"/>
                        </a:rPr>
                        <a:t>sâu</a:t>
                      </a:r>
                      <a:r>
                        <a:rPr lang="nl-NL" sz="2400" dirty="0">
                          <a:solidFill>
                            <a:schemeClr val="tx1"/>
                          </a:solidFill>
                          <a:effectLst/>
                          <a:latin typeface="+mn-lt"/>
                          <a:ea typeface="+mn-ea"/>
                          <a:cs typeface="+mn-ea"/>
                          <a:sym typeface="+mn-lt"/>
                        </a:rPr>
                        <a:t> răng</a:t>
                      </a:r>
                      <a:endParaRPr lang="en-US" sz="240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2433705571"/>
                  </a:ext>
                </a:extLst>
              </a:tr>
              <a:tr h="111600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9pPr>
                    </a:lstStyle>
                    <a:p>
                      <a:pPr marL="0" marR="0" algn="ctr">
                        <a:lnSpc>
                          <a:spcPct val="150000"/>
                        </a:lnSpc>
                        <a:spcBef>
                          <a:spcPts val="0"/>
                        </a:spcBef>
                        <a:spcAft>
                          <a:spcPts val="0"/>
                        </a:spcAft>
                      </a:pPr>
                      <a:r>
                        <a:rPr lang="nl-NL" sz="2400" dirty="0">
                          <a:solidFill>
                            <a:schemeClr val="tx1"/>
                          </a:solidFill>
                          <a:effectLst/>
                          <a:latin typeface="+mn-lt"/>
                          <a:ea typeface="+mn-ea"/>
                          <a:cs typeface="+mn-ea"/>
                          <a:sym typeface="+mn-lt"/>
                        </a:rPr>
                        <a:t>Ăn nhiều thức </a:t>
                      </a:r>
                      <a:r>
                        <a:rPr lang="nl-NL" sz="2400">
                          <a:solidFill>
                            <a:schemeClr val="tx1"/>
                          </a:solidFill>
                          <a:effectLst/>
                          <a:latin typeface="+mn-lt"/>
                          <a:ea typeface="+mn-ea"/>
                          <a:cs typeface="+mn-ea"/>
                          <a:sym typeface="+mn-lt"/>
                        </a:rPr>
                        <a:t>ăn ngọt</a:t>
                      </a:r>
                      <a:endParaRPr lang="en-US" sz="240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9pPr>
                    </a:lstStyle>
                    <a:p>
                      <a:pPr marL="0" marR="0" algn="ctr">
                        <a:lnSpc>
                          <a:spcPct val="150000"/>
                        </a:lnSpc>
                        <a:spcBef>
                          <a:spcPts val="0"/>
                        </a:spcBef>
                        <a:spcAft>
                          <a:spcPts val="0"/>
                        </a:spcAft>
                      </a:pPr>
                      <a:r>
                        <a:rPr lang="nl-NL" sz="2400" dirty="0">
                          <a:solidFill>
                            <a:schemeClr val="tx1"/>
                          </a:solidFill>
                          <a:effectLst/>
                          <a:latin typeface="+mn-lt"/>
                          <a:ea typeface="+mn-ea"/>
                          <a:cs typeface="+mn-ea"/>
                          <a:sym typeface="+mn-lt"/>
                        </a:rPr>
                        <a:t>Hạn chế ăn </a:t>
                      </a:r>
                      <a:r>
                        <a:rPr lang="nl-NL" sz="2400">
                          <a:solidFill>
                            <a:schemeClr val="tx1"/>
                          </a:solidFill>
                          <a:effectLst/>
                          <a:latin typeface="+mn-lt"/>
                          <a:ea typeface="+mn-ea"/>
                          <a:cs typeface="+mn-ea"/>
                          <a:sym typeface="+mn-lt"/>
                        </a:rPr>
                        <a:t>đồ ngọt</a:t>
                      </a:r>
                      <a:endParaRPr lang="en-US" sz="240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29377738"/>
                  </a:ext>
                </a:extLst>
              </a:tr>
              <a:tr h="111600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9pPr>
                    </a:lstStyle>
                    <a:p>
                      <a:pPr marL="0" marR="0" algn="ctr">
                        <a:lnSpc>
                          <a:spcPct val="150000"/>
                        </a:lnSpc>
                        <a:spcBef>
                          <a:spcPts val="0"/>
                        </a:spcBef>
                        <a:spcAft>
                          <a:spcPts val="0"/>
                        </a:spcAft>
                      </a:pPr>
                      <a:r>
                        <a:rPr lang="nl-NL" sz="2400" dirty="0">
                          <a:solidFill>
                            <a:schemeClr val="tx1"/>
                          </a:solidFill>
                          <a:effectLst/>
                          <a:latin typeface="+mn-lt"/>
                          <a:ea typeface="+mn-ea"/>
                          <a:cs typeface="+mn-ea"/>
                          <a:sym typeface="+mn-lt"/>
                        </a:rPr>
                        <a:t>Không khám răng </a:t>
                      </a:r>
                      <a:endParaRPr lang="vi-VN" sz="2400" dirty="0">
                        <a:solidFill>
                          <a:schemeClr val="tx1"/>
                        </a:solidFill>
                        <a:effectLst/>
                        <a:latin typeface="+mn-lt"/>
                        <a:ea typeface="+mn-ea"/>
                        <a:cs typeface="+mn-ea"/>
                        <a:sym typeface="+mn-lt"/>
                      </a:endParaRPr>
                    </a:p>
                    <a:p>
                      <a:pPr marL="0" marR="0" algn="ctr">
                        <a:lnSpc>
                          <a:spcPct val="150000"/>
                        </a:lnSpc>
                        <a:spcBef>
                          <a:spcPts val="0"/>
                        </a:spcBef>
                        <a:spcAft>
                          <a:spcPts val="0"/>
                        </a:spcAft>
                      </a:pPr>
                      <a:r>
                        <a:rPr lang="nl-NL" sz="2400" dirty="0">
                          <a:solidFill>
                            <a:schemeClr val="tx1"/>
                          </a:solidFill>
                          <a:effectLst/>
                          <a:latin typeface="+mn-lt"/>
                          <a:ea typeface="+mn-ea"/>
                          <a:cs typeface="+mn-ea"/>
                          <a:sym typeface="+mn-lt"/>
                        </a:rPr>
                        <a:t>định kì </a:t>
                      </a:r>
                      <a:endParaRPr lang="en-US" sz="240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9pPr>
                    </a:lstStyle>
                    <a:p>
                      <a:pPr marL="0" marR="0" algn="ctr">
                        <a:lnSpc>
                          <a:spcPct val="150000"/>
                        </a:lnSpc>
                        <a:spcBef>
                          <a:spcPts val="0"/>
                        </a:spcBef>
                        <a:spcAft>
                          <a:spcPts val="0"/>
                        </a:spcAft>
                      </a:pPr>
                      <a:r>
                        <a:rPr lang="nl-NL" sz="2400" dirty="0">
                          <a:solidFill>
                            <a:schemeClr val="tx1"/>
                          </a:solidFill>
                          <a:effectLst/>
                          <a:latin typeface="+mn-lt"/>
                          <a:ea typeface="+mn-ea"/>
                          <a:cs typeface="+mn-ea"/>
                          <a:sym typeface="+mn-lt"/>
                        </a:rPr>
                        <a:t>Khám răng định kì 6 tháng một lần </a:t>
                      </a:r>
                      <a:r>
                        <a:rPr lang="nl-NL" sz="2400" dirty="0" err="1">
                          <a:solidFill>
                            <a:schemeClr val="tx1"/>
                          </a:solidFill>
                          <a:effectLst/>
                          <a:latin typeface="+mn-lt"/>
                          <a:ea typeface="+mn-ea"/>
                          <a:cs typeface="+mn-ea"/>
                          <a:sym typeface="+mn-lt"/>
                        </a:rPr>
                        <a:t>và</a:t>
                      </a:r>
                      <a:r>
                        <a:rPr lang="nl-NL" sz="2400" dirty="0">
                          <a:solidFill>
                            <a:schemeClr val="tx1"/>
                          </a:solidFill>
                          <a:effectLst/>
                          <a:latin typeface="+mn-lt"/>
                          <a:ea typeface="+mn-ea"/>
                          <a:cs typeface="+mn-ea"/>
                          <a:sym typeface="+mn-lt"/>
                        </a:rPr>
                        <a:t> </a:t>
                      </a:r>
                      <a:br>
                        <a:rPr lang="nl-NL" sz="2400" dirty="0">
                          <a:solidFill>
                            <a:schemeClr val="tx1"/>
                          </a:solidFill>
                          <a:effectLst/>
                          <a:latin typeface="+mn-lt"/>
                          <a:ea typeface="+mn-ea"/>
                          <a:cs typeface="+mn-ea"/>
                          <a:sym typeface="+mn-lt"/>
                        </a:rPr>
                      </a:br>
                      <a:r>
                        <a:rPr lang="nl-NL" sz="2400" dirty="0" err="1">
                          <a:solidFill>
                            <a:schemeClr val="tx1"/>
                          </a:solidFill>
                          <a:effectLst/>
                          <a:latin typeface="+mn-lt"/>
                          <a:ea typeface="+mn-ea"/>
                          <a:cs typeface="+mn-ea"/>
                          <a:sym typeface="+mn-lt"/>
                        </a:rPr>
                        <a:t>điều</a:t>
                      </a:r>
                      <a:r>
                        <a:rPr lang="nl-NL" sz="2400" dirty="0">
                          <a:solidFill>
                            <a:schemeClr val="tx1"/>
                          </a:solidFill>
                          <a:effectLst/>
                          <a:latin typeface="+mn-lt"/>
                          <a:ea typeface="+mn-ea"/>
                          <a:cs typeface="+mn-ea"/>
                          <a:sym typeface="+mn-lt"/>
                        </a:rPr>
                        <a:t> trị ngay khi có dấu hiệu bị </a:t>
                      </a:r>
                      <a:r>
                        <a:rPr lang="nl-NL" sz="2400">
                          <a:solidFill>
                            <a:schemeClr val="tx1"/>
                          </a:solidFill>
                          <a:effectLst/>
                          <a:latin typeface="+mn-lt"/>
                          <a:ea typeface="+mn-ea"/>
                          <a:cs typeface="+mn-ea"/>
                          <a:sym typeface="+mn-lt"/>
                        </a:rPr>
                        <a:t>sâu răng  </a:t>
                      </a:r>
                      <a:endParaRPr lang="en-US" sz="240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383029891"/>
                  </a:ext>
                </a:extLst>
              </a:tr>
              <a:tr h="111600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9pPr>
                    </a:lstStyle>
                    <a:p>
                      <a:pPr marL="0" marR="0" algn="ctr">
                        <a:lnSpc>
                          <a:spcPct val="150000"/>
                        </a:lnSpc>
                        <a:spcBef>
                          <a:spcPts val="0"/>
                        </a:spcBef>
                        <a:spcAft>
                          <a:spcPts val="0"/>
                        </a:spcAft>
                      </a:pPr>
                      <a:r>
                        <a:rPr lang="nl-NL" sz="2400">
                          <a:solidFill>
                            <a:schemeClr val="tx1"/>
                          </a:solidFill>
                          <a:effectLst/>
                          <a:latin typeface="+mn-lt"/>
                          <a:ea typeface="+mn-ea"/>
                          <a:cs typeface="+mn-ea"/>
                          <a:sym typeface="+mn-lt"/>
                        </a:rPr>
                        <a:t>Chải răng chưa đúng cách</a:t>
                      </a:r>
                      <a:endParaRPr lang="en-US" sz="240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9pPr>
                    </a:lstStyle>
                    <a:p>
                      <a:pPr marL="0" marR="0" algn="ctr">
                        <a:lnSpc>
                          <a:spcPct val="150000"/>
                        </a:lnSpc>
                        <a:spcBef>
                          <a:spcPts val="0"/>
                        </a:spcBef>
                        <a:spcAft>
                          <a:spcPts val="0"/>
                        </a:spcAft>
                      </a:pPr>
                      <a:r>
                        <a:rPr lang="nl-NL" sz="2400" dirty="0">
                          <a:solidFill>
                            <a:schemeClr val="tx1"/>
                          </a:solidFill>
                          <a:effectLst/>
                          <a:latin typeface="+mn-lt"/>
                          <a:ea typeface="+mn-ea"/>
                          <a:cs typeface="+mn-ea"/>
                          <a:sym typeface="+mn-lt"/>
                        </a:rPr>
                        <a:t>Chải răng đúng cách </a:t>
                      </a:r>
                      <a:r>
                        <a:rPr lang="nl-NL" sz="2400">
                          <a:solidFill>
                            <a:schemeClr val="tx1"/>
                          </a:solidFill>
                          <a:effectLst/>
                          <a:latin typeface="+mn-lt"/>
                          <a:ea typeface="+mn-ea"/>
                          <a:cs typeface="+mn-ea"/>
                          <a:sym typeface="+mn-lt"/>
                        </a:rPr>
                        <a:t>hằng ngày</a:t>
                      </a:r>
                      <a:endParaRPr lang="en-US" sz="240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29966182"/>
                  </a:ext>
                </a:extLst>
              </a:tr>
            </a:tbl>
          </a:graphicData>
        </a:graphic>
      </p:graphicFrame>
      <p:sp>
        <p:nvSpPr>
          <p:cNvPr id="5" name="Rectangle 4">
            <a:extLst>
              <a:ext uri="{FF2B5EF4-FFF2-40B4-BE49-F238E27FC236}">
                <a16:creationId xmlns:a16="http://schemas.microsoft.com/office/drawing/2014/main" id="{D55B8B7C-59F6-271C-A882-15D19028B59E}"/>
              </a:ext>
            </a:extLst>
          </p:cNvPr>
          <p:cNvSpPr/>
          <p:nvPr/>
        </p:nvSpPr>
        <p:spPr>
          <a:xfrm>
            <a:off x="5181600" y="1574800"/>
            <a:ext cx="1828800" cy="558800"/>
          </a:xfrm>
          <a:prstGeom prst="rect">
            <a:avLst/>
          </a:prstGeom>
          <a:noFill/>
          <a:ln>
            <a:noFill/>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tx1"/>
                </a:solidFill>
                <a:effectLst/>
                <a:uLnTx/>
                <a:uFillTx/>
                <a:latin typeface="UTM Avo"/>
                <a:cs typeface="+mn-ea"/>
                <a:sym typeface="+mn-lt"/>
              </a:rPr>
              <a:t>Trả</a:t>
            </a:r>
            <a:r>
              <a:rPr kumimoji="0" lang="en-US" sz="2400" b="1" i="0" u="none" strike="noStrike" kern="1200" cap="none" spc="0" normalizeH="0" baseline="0" noProof="0" dirty="0">
                <a:ln>
                  <a:noFill/>
                </a:ln>
                <a:solidFill>
                  <a:schemeClr val="tx1"/>
                </a:solidFill>
                <a:effectLst/>
                <a:uLnTx/>
                <a:uFillTx/>
                <a:latin typeface="UTM Avo"/>
                <a:cs typeface="+mn-ea"/>
                <a:sym typeface="+mn-lt"/>
              </a:rPr>
              <a:t> </a:t>
            </a:r>
            <a:r>
              <a:rPr kumimoji="0" lang="en-US" sz="2400" b="1" i="0" u="none" strike="noStrike" kern="1200" cap="none" spc="0" normalizeH="0" baseline="0" noProof="0" dirty="0" err="1">
                <a:ln>
                  <a:noFill/>
                </a:ln>
                <a:solidFill>
                  <a:schemeClr val="tx1"/>
                </a:solidFill>
                <a:effectLst/>
                <a:uLnTx/>
                <a:uFillTx/>
                <a:latin typeface="UTM Avo"/>
                <a:cs typeface="+mn-ea"/>
                <a:sym typeface="+mn-lt"/>
              </a:rPr>
              <a:t>lời</a:t>
            </a:r>
            <a:r>
              <a:rPr kumimoji="0" lang="en-US" sz="2400" b="1" i="0" u="none" strike="noStrike" kern="1200" cap="none" spc="0" normalizeH="0" baseline="0" noProof="0" dirty="0">
                <a:ln>
                  <a:noFill/>
                </a:ln>
                <a:solidFill>
                  <a:schemeClr val="tx1"/>
                </a:solidFill>
                <a:effectLst/>
                <a:uLnTx/>
                <a:uFillTx/>
                <a:latin typeface="UTM Avo"/>
                <a:cs typeface="+mn-ea"/>
                <a:sym typeface="+mn-lt"/>
              </a:rPr>
              <a:t> :</a:t>
            </a:r>
          </a:p>
        </p:txBody>
      </p:sp>
    </p:spTree>
    <p:extLst>
      <p:ext uri="{BB962C8B-B14F-4D97-AF65-F5344CB8AC3E}">
        <p14:creationId xmlns:p14="http://schemas.microsoft.com/office/powerpoint/2010/main" val="2311502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11" name="Rectangle 10">
            <a:extLst>
              <a:ext uri="{FF2B5EF4-FFF2-40B4-BE49-F238E27FC236}">
                <a16:creationId xmlns:a16="http://schemas.microsoft.com/office/drawing/2014/main" id="{A5C66819-62E0-AB7F-79C6-A99AB43B472A}"/>
              </a:ext>
            </a:extLst>
          </p:cNvPr>
          <p:cNvSpPr/>
          <p:nvPr/>
        </p:nvSpPr>
        <p:spPr>
          <a:xfrm>
            <a:off x="1991248" y="1807778"/>
            <a:ext cx="9601200" cy="1293496"/>
          </a:xfrm>
          <a:prstGeom prst="rect">
            <a:avLst/>
          </a:prstGeom>
        </p:spPr>
        <p:txBody>
          <a:bodyPr wrap="square">
            <a:spAutoFit/>
          </a:bodyPr>
          <a:lstStyle/>
          <a:p>
            <a:pPr algn="just" defTabSz="609630">
              <a:lnSpc>
                <a:spcPct val="150000"/>
              </a:lnSpc>
              <a:buClrTx/>
              <a:buFontTx/>
              <a:buNone/>
            </a:pPr>
            <a:r>
              <a:rPr lang="vi-VN" sz="2800" b="1" kern="1200" dirty="0">
                <a:solidFill>
                  <a:schemeClr val="tx1"/>
                </a:solidFill>
                <a:latin typeface="UTM Avo" panose="02040603050506020204" pitchFamily="18"/>
                <a:cs typeface="+mn-ea"/>
                <a:sym typeface="+mn-lt"/>
              </a:rPr>
              <a:t>Câu 2. </a:t>
            </a:r>
            <a:r>
              <a:rPr lang="vi-VN" sz="2800" kern="1200" dirty="0">
                <a:solidFill>
                  <a:schemeClr val="tx1"/>
                </a:solidFill>
                <a:latin typeface="UTM Avo" panose="02040603050506020204" pitchFamily="18"/>
                <a:cs typeface="+mn-ea"/>
                <a:sym typeface="+mn-lt"/>
              </a:rPr>
              <a:t>Ngoài những việc trên, em cần làm gì khác để phòng tránh bệnh sâu răng? </a:t>
            </a:r>
            <a:endParaRPr lang="en-US" sz="2000" kern="1200" dirty="0">
              <a:solidFill>
                <a:schemeClr val="tx1"/>
              </a:solidFill>
              <a:latin typeface="UTM Avo" panose="02040603050506020204" pitchFamily="18"/>
              <a:cs typeface="+mn-ea"/>
              <a:sym typeface="+mn-lt"/>
            </a:endParaRPr>
          </a:p>
        </p:txBody>
      </p:sp>
      <p:sp>
        <p:nvSpPr>
          <p:cNvPr id="12" name="Freeform 19">
            <a:extLst>
              <a:ext uri="{FF2B5EF4-FFF2-40B4-BE49-F238E27FC236}">
                <a16:creationId xmlns:a16="http://schemas.microsoft.com/office/drawing/2014/main" id="{6BE6B6D4-8175-6BF9-F8CE-2BB30A6906D6}"/>
              </a:ext>
            </a:extLst>
          </p:cNvPr>
          <p:cNvSpPr/>
          <p:nvPr/>
        </p:nvSpPr>
        <p:spPr>
          <a:xfrm>
            <a:off x="754956" y="1678418"/>
            <a:ext cx="876355" cy="1552215"/>
          </a:xfrm>
          <a:custGeom>
            <a:avLst/>
            <a:gdLst/>
            <a:ahLst/>
            <a:cxnLst/>
            <a:rect l="l" t="t" r="r" b="b"/>
            <a:pathLst>
              <a:path w="2085171" h="3693292">
                <a:moveTo>
                  <a:pt x="0" y="0"/>
                </a:moveTo>
                <a:lnTo>
                  <a:pt x="2085171" y="0"/>
                </a:lnTo>
                <a:lnTo>
                  <a:pt x="2085171" y="3693291"/>
                </a:lnTo>
                <a:lnTo>
                  <a:pt x="0" y="3693291"/>
                </a:lnTo>
                <a:lnTo>
                  <a:pt x="0" y="0"/>
                </a:lnTo>
                <a:close/>
              </a:path>
            </a:pathLst>
          </a:custGeom>
          <a:blipFill>
            <a:blip r:embed="rId4"/>
            <a:stretch>
              <a:fillRect/>
            </a:stretch>
          </a:blipFill>
        </p:spPr>
        <p:txBody>
          <a:bodyPr/>
          <a:lstStyle/>
          <a:p>
            <a:pPr defTabSz="609630">
              <a:buClrTx/>
              <a:buFontTx/>
              <a:buNone/>
            </a:pPr>
            <a:endParaRPr lang="en-US" sz="700" kern="1200">
              <a:solidFill>
                <a:schemeClr val="tx1"/>
              </a:solidFill>
              <a:latin typeface="UTM Avo" panose="02040603050506020204" pitchFamily="18"/>
              <a:cs typeface="+mn-ea"/>
              <a:sym typeface="+mn-lt"/>
            </a:endParaRPr>
          </a:p>
        </p:txBody>
      </p:sp>
      <p:sp>
        <p:nvSpPr>
          <p:cNvPr id="13" name="Rectangle 12">
            <a:extLst>
              <a:ext uri="{FF2B5EF4-FFF2-40B4-BE49-F238E27FC236}">
                <a16:creationId xmlns:a16="http://schemas.microsoft.com/office/drawing/2014/main" id="{77F68D90-F5A7-B9E6-5761-E5115133EDD1}"/>
              </a:ext>
            </a:extLst>
          </p:cNvPr>
          <p:cNvSpPr/>
          <p:nvPr/>
        </p:nvSpPr>
        <p:spPr>
          <a:xfrm>
            <a:off x="754956" y="3486570"/>
            <a:ext cx="1828800" cy="558800"/>
          </a:xfrm>
          <a:prstGeom prst="rect">
            <a:avLst/>
          </a:prstGeom>
          <a:noFill/>
          <a:ln>
            <a:noFill/>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tx1"/>
                </a:solidFill>
                <a:effectLst/>
                <a:uLnTx/>
                <a:uFillTx/>
                <a:latin typeface="UTM Avo" panose="02040603050506020204" pitchFamily="18"/>
                <a:cs typeface="+mn-ea"/>
                <a:sym typeface="+mn-lt"/>
              </a:rPr>
              <a:t>Trả</a:t>
            </a:r>
            <a:r>
              <a:rPr kumimoji="0" lang="en-US" sz="2400" b="1" i="0" u="none" strike="noStrike" kern="1200" cap="none" spc="0" normalizeH="0" baseline="0" noProof="0" dirty="0">
                <a:ln>
                  <a:noFill/>
                </a:ln>
                <a:solidFill>
                  <a:schemeClr val="tx1"/>
                </a:solidFill>
                <a:effectLst/>
                <a:uLnTx/>
                <a:uFillTx/>
                <a:latin typeface="UTM Avo" panose="02040603050506020204" pitchFamily="18"/>
                <a:cs typeface="+mn-ea"/>
                <a:sym typeface="+mn-lt"/>
              </a:rPr>
              <a:t> </a:t>
            </a:r>
            <a:r>
              <a:rPr kumimoji="0" lang="en-US" sz="2400" b="1" i="0" u="none" strike="noStrike" kern="1200" cap="none" spc="0" normalizeH="0" baseline="0" noProof="0" dirty="0" err="1">
                <a:ln>
                  <a:noFill/>
                </a:ln>
                <a:solidFill>
                  <a:schemeClr val="tx1"/>
                </a:solidFill>
                <a:effectLst/>
                <a:uLnTx/>
                <a:uFillTx/>
                <a:latin typeface="UTM Avo" panose="02040603050506020204" pitchFamily="18"/>
                <a:cs typeface="+mn-ea"/>
                <a:sym typeface="+mn-lt"/>
              </a:rPr>
              <a:t>lời</a:t>
            </a:r>
            <a:r>
              <a:rPr kumimoji="0" lang="en-US" sz="2400" b="1" i="0" u="none" strike="noStrike" kern="1200" cap="none" spc="0" normalizeH="0" baseline="0" noProof="0" dirty="0">
                <a:ln>
                  <a:noFill/>
                </a:ln>
                <a:solidFill>
                  <a:schemeClr val="tx1"/>
                </a:solidFill>
                <a:effectLst/>
                <a:uLnTx/>
                <a:uFillTx/>
                <a:latin typeface="UTM Avo" panose="02040603050506020204" pitchFamily="18"/>
                <a:cs typeface="+mn-ea"/>
                <a:sym typeface="+mn-lt"/>
              </a:rPr>
              <a:t> :</a:t>
            </a:r>
          </a:p>
        </p:txBody>
      </p:sp>
      <p:sp>
        <p:nvSpPr>
          <p:cNvPr id="14" name="Rectangle 13">
            <a:extLst>
              <a:ext uri="{FF2B5EF4-FFF2-40B4-BE49-F238E27FC236}">
                <a16:creationId xmlns:a16="http://schemas.microsoft.com/office/drawing/2014/main" id="{1982D203-D3C5-818D-7E5D-2B96E4883207}"/>
              </a:ext>
            </a:extLst>
          </p:cNvPr>
          <p:cNvSpPr/>
          <p:nvPr/>
        </p:nvSpPr>
        <p:spPr>
          <a:xfrm>
            <a:off x="754956" y="4094759"/>
            <a:ext cx="5938236" cy="2229841"/>
          </a:xfrm>
          <a:prstGeom prst="rect">
            <a:avLst/>
          </a:prstGeom>
        </p:spPr>
        <p:txBody>
          <a:bodyPr wrap="square">
            <a:spAutoFit/>
          </a:bodyPr>
          <a:lstStyle/>
          <a:p>
            <a:pPr algn="just" defTabSz="609630">
              <a:lnSpc>
                <a:spcPct val="150000"/>
              </a:lnSpc>
              <a:buClrTx/>
              <a:buFontTx/>
              <a:buNone/>
            </a:pPr>
            <a:r>
              <a:rPr lang="nl-NL" sz="2400" kern="1200" dirty="0">
                <a:solidFill>
                  <a:schemeClr val="tx1"/>
                </a:solidFill>
                <a:latin typeface="UTM Avo" panose="02040603050506020204" pitchFamily="18"/>
                <a:cs typeface="+mn-ea"/>
                <a:sym typeface="+mn-lt"/>
              </a:rPr>
              <a:t>Ngoài những việc nêu trên, em </a:t>
            </a:r>
            <a:r>
              <a:rPr lang="nl-NL" sz="2400" kern="1200" dirty="0" err="1">
                <a:solidFill>
                  <a:schemeClr val="tx1"/>
                </a:solidFill>
                <a:latin typeface="UTM Avo" panose="02040603050506020204" pitchFamily="18"/>
                <a:cs typeface="+mn-ea"/>
                <a:sym typeface="+mn-lt"/>
              </a:rPr>
              <a:t>cần</a:t>
            </a:r>
            <a:r>
              <a:rPr lang="nl-NL" sz="2400" kern="1200" dirty="0">
                <a:solidFill>
                  <a:schemeClr val="tx1"/>
                </a:solidFill>
                <a:latin typeface="UTM Avo" panose="02040603050506020204" pitchFamily="18"/>
                <a:cs typeface="+mn-ea"/>
                <a:sym typeface="+mn-lt"/>
              </a:rPr>
              <a:t> </a:t>
            </a:r>
            <a:br>
              <a:rPr lang="nl-NL" sz="2400" kern="1200" dirty="0">
                <a:solidFill>
                  <a:schemeClr val="tx1"/>
                </a:solidFill>
                <a:latin typeface="UTM Avo" panose="02040603050506020204" pitchFamily="18"/>
                <a:cs typeface="+mn-ea"/>
                <a:sym typeface="+mn-lt"/>
              </a:rPr>
            </a:br>
            <a:r>
              <a:rPr lang="nl-NL" sz="2400" kern="1200" dirty="0" err="1">
                <a:solidFill>
                  <a:schemeClr val="tx1"/>
                </a:solidFill>
                <a:latin typeface="UTM Avo" panose="02040603050506020204" pitchFamily="18"/>
                <a:cs typeface="+mn-ea"/>
                <a:sym typeface="+mn-lt"/>
              </a:rPr>
              <a:t>sử</a:t>
            </a:r>
            <a:r>
              <a:rPr lang="nl-NL" sz="2400" kern="1200" dirty="0">
                <a:solidFill>
                  <a:schemeClr val="tx1"/>
                </a:solidFill>
                <a:latin typeface="UTM Avo" panose="02040603050506020204" pitchFamily="18"/>
                <a:cs typeface="+mn-ea"/>
                <a:sym typeface="+mn-lt"/>
              </a:rPr>
              <a:t> dụng đa dạng thực phẩm </a:t>
            </a:r>
            <a:r>
              <a:rPr lang="nl-NL" sz="2400" kern="1200" dirty="0" err="1">
                <a:solidFill>
                  <a:schemeClr val="tx1"/>
                </a:solidFill>
                <a:latin typeface="UTM Avo" panose="02040603050506020204" pitchFamily="18"/>
                <a:cs typeface="+mn-ea"/>
                <a:sym typeface="+mn-lt"/>
              </a:rPr>
              <a:t>để</a:t>
            </a:r>
            <a:r>
              <a:rPr lang="nl-NL" sz="2400" kern="1200" dirty="0">
                <a:solidFill>
                  <a:schemeClr val="tx1"/>
                </a:solidFill>
                <a:latin typeface="UTM Avo" panose="02040603050506020204" pitchFamily="18"/>
                <a:cs typeface="+mn-ea"/>
                <a:sym typeface="+mn-lt"/>
              </a:rPr>
              <a:t> </a:t>
            </a:r>
            <a:br>
              <a:rPr lang="nl-NL" sz="2400" kern="1200" dirty="0">
                <a:solidFill>
                  <a:schemeClr val="tx1"/>
                </a:solidFill>
                <a:latin typeface="UTM Avo" panose="02040603050506020204" pitchFamily="18"/>
                <a:cs typeface="+mn-ea"/>
                <a:sym typeface="+mn-lt"/>
              </a:rPr>
            </a:br>
            <a:r>
              <a:rPr lang="nl-NL" sz="2400" kern="1200" dirty="0" err="1">
                <a:solidFill>
                  <a:schemeClr val="tx1"/>
                </a:solidFill>
                <a:latin typeface="UTM Avo" panose="02040603050506020204" pitchFamily="18"/>
                <a:cs typeface="+mn-ea"/>
                <a:sym typeface="+mn-lt"/>
              </a:rPr>
              <a:t>cung</a:t>
            </a:r>
            <a:r>
              <a:rPr lang="nl-NL" sz="2400" kern="1200" dirty="0">
                <a:solidFill>
                  <a:schemeClr val="tx1"/>
                </a:solidFill>
                <a:latin typeface="UTM Avo" panose="02040603050506020204" pitchFamily="18"/>
                <a:cs typeface="+mn-ea"/>
                <a:sym typeface="+mn-lt"/>
              </a:rPr>
              <a:t> cấp đủ chất dinh dưỡng cho răng, lợi khỏe. </a:t>
            </a:r>
            <a:endParaRPr lang="en-US" sz="2400" kern="1200" dirty="0">
              <a:solidFill>
                <a:schemeClr val="tx1"/>
              </a:solidFill>
              <a:latin typeface="UTM Avo" panose="02040603050506020204" pitchFamily="18"/>
              <a:cs typeface="+mn-ea"/>
              <a:sym typeface="+mn-lt"/>
            </a:endParaRPr>
          </a:p>
        </p:txBody>
      </p:sp>
      <p:grpSp>
        <p:nvGrpSpPr>
          <p:cNvPr id="15" name="Group 4">
            <a:extLst>
              <a:ext uri="{FF2B5EF4-FFF2-40B4-BE49-F238E27FC236}">
                <a16:creationId xmlns:a16="http://schemas.microsoft.com/office/drawing/2014/main" id="{6070D57D-CD24-B5A4-7BC3-A31D79BB5A60}"/>
              </a:ext>
            </a:extLst>
          </p:cNvPr>
          <p:cNvGrpSpPr/>
          <p:nvPr/>
        </p:nvGrpSpPr>
        <p:grpSpPr>
          <a:xfrm>
            <a:off x="7038408" y="3756726"/>
            <a:ext cx="4792800" cy="2442133"/>
            <a:chOff x="0" y="0"/>
            <a:chExt cx="4077720" cy="1838942"/>
          </a:xfrm>
        </p:grpSpPr>
        <p:sp>
          <p:nvSpPr>
            <p:cNvPr id="16" name="Freeform 5">
              <a:extLst>
                <a:ext uri="{FF2B5EF4-FFF2-40B4-BE49-F238E27FC236}">
                  <a16:creationId xmlns:a16="http://schemas.microsoft.com/office/drawing/2014/main" id="{5D24C46B-CAE7-5E6D-1DCE-B70553151E6E}"/>
                </a:ext>
              </a:extLst>
            </p:cNvPr>
            <p:cNvSpPr/>
            <p:nvPr/>
          </p:nvSpPr>
          <p:spPr>
            <a:xfrm>
              <a:off x="0" y="0"/>
              <a:ext cx="4077720" cy="1838942"/>
            </a:xfrm>
            <a:custGeom>
              <a:avLst/>
              <a:gdLst/>
              <a:ahLst/>
              <a:cxnLst/>
              <a:rect l="l" t="t" r="r" b="b"/>
              <a:pathLst>
                <a:path w="4077720" h="1838942">
                  <a:moveTo>
                    <a:pt x="55280" y="0"/>
                  </a:moveTo>
                  <a:lnTo>
                    <a:pt x="4022441" y="0"/>
                  </a:lnTo>
                  <a:cubicBezTo>
                    <a:pt x="4052971" y="0"/>
                    <a:pt x="4077720" y="24750"/>
                    <a:pt x="4077720" y="55280"/>
                  </a:cubicBezTo>
                  <a:lnTo>
                    <a:pt x="4077720" y="1783662"/>
                  </a:lnTo>
                  <a:cubicBezTo>
                    <a:pt x="4077720" y="1798324"/>
                    <a:pt x="4071896" y="1812384"/>
                    <a:pt x="4061529" y="1822751"/>
                  </a:cubicBezTo>
                  <a:cubicBezTo>
                    <a:pt x="4051162" y="1833118"/>
                    <a:pt x="4037102" y="1838942"/>
                    <a:pt x="4022441" y="1838942"/>
                  </a:cubicBezTo>
                  <a:lnTo>
                    <a:pt x="55280" y="1838942"/>
                  </a:lnTo>
                  <a:cubicBezTo>
                    <a:pt x="40619" y="1838942"/>
                    <a:pt x="26558" y="1833118"/>
                    <a:pt x="16191" y="1822751"/>
                  </a:cubicBezTo>
                  <a:cubicBezTo>
                    <a:pt x="5824" y="1812384"/>
                    <a:pt x="0" y="1798324"/>
                    <a:pt x="0" y="1783662"/>
                  </a:cubicBezTo>
                  <a:lnTo>
                    <a:pt x="0" y="55280"/>
                  </a:lnTo>
                  <a:cubicBezTo>
                    <a:pt x="0" y="40619"/>
                    <a:pt x="5824" y="26558"/>
                    <a:pt x="16191" y="16191"/>
                  </a:cubicBezTo>
                  <a:cubicBezTo>
                    <a:pt x="26558" y="5824"/>
                    <a:pt x="40619" y="0"/>
                    <a:pt x="55280" y="0"/>
                  </a:cubicBezTo>
                  <a:close/>
                </a:path>
              </a:pathLst>
            </a:custGeom>
            <a:solidFill>
              <a:srgbClr val="595EA4"/>
            </a:solidFill>
          </p:spPr>
          <p:txBody>
            <a:bodyPr/>
            <a:lstStyle/>
            <a:p>
              <a:pPr defTabSz="609630">
                <a:buClrTx/>
                <a:buFontTx/>
                <a:buNone/>
              </a:pPr>
              <a:endParaRPr lang="en-US" sz="700" kern="1200">
                <a:solidFill>
                  <a:schemeClr val="tx1"/>
                </a:solidFill>
                <a:latin typeface="UTM Avo" panose="02040603050506020204" pitchFamily="18"/>
                <a:cs typeface="+mn-ea"/>
                <a:sym typeface="+mn-lt"/>
              </a:endParaRPr>
            </a:p>
          </p:txBody>
        </p:sp>
        <p:sp>
          <p:nvSpPr>
            <p:cNvPr id="17" name="TextBox 6">
              <a:extLst>
                <a:ext uri="{FF2B5EF4-FFF2-40B4-BE49-F238E27FC236}">
                  <a16:creationId xmlns:a16="http://schemas.microsoft.com/office/drawing/2014/main" id="{318884DF-FE7A-18D9-ED70-0284B458CC10}"/>
                </a:ext>
              </a:extLst>
            </p:cNvPr>
            <p:cNvSpPr txBox="1"/>
            <p:nvPr/>
          </p:nvSpPr>
          <p:spPr>
            <a:xfrm>
              <a:off x="0" y="0"/>
              <a:ext cx="4077720" cy="1838942"/>
            </a:xfrm>
            <a:prstGeom prst="rect">
              <a:avLst/>
            </a:prstGeom>
          </p:spPr>
          <p:txBody>
            <a:bodyPr lIns="25369" tIns="25369" rIns="25369" bIns="25369" rtlCol="0" anchor="ctr"/>
            <a:lstStyle/>
            <a:p>
              <a:pPr algn="ctr" defTabSz="609630">
                <a:lnSpc>
                  <a:spcPts val="1390"/>
                </a:lnSpc>
                <a:buClrTx/>
                <a:buFontTx/>
                <a:buNone/>
              </a:pPr>
              <a:endParaRPr sz="700" kern="1200">
                <a:solidFill>
                  <a:schemeClr val="tx1"/>
                </a:solidFill>
                <a:latin typeface="UTM Avo" panose="02040603050506020204" pitchFamily="18"/>
                <a:cs typeface="+mn-ea"/>
                <a:sym typeface="+mn-lt"/>
              </a:endParaRPr>
            </a:p>
          </p:txBody>
        </p:sp>
      </p:grpSp>
      <p:sp>
        <p:nvSpPr>
          <p:cNvPr id="18" name="Freeform 12">
            <a:extLst>
              <a:ext uri="{FF2B5EF4-FFF2-40B4-BE49-F238E27FC236}">
                <a16:creationId xmlns:a16="http://schemas.microsoft.com/office/drawing/2014/main" id="{9DF2FEE4-A619-4F38-BE8A-D41C468FFACE}"/>
              </a:ext>
            </a:extLst>
          </p:cNvPr>
          <p:cNvSpPr/>
          <p:nvPr/>
        </p:nvSpPr>
        <p:spPr>
          <a:xfrm>
            <a:off x="7907174" y="4222499"/>
            <a:ext cx="3529870" cy="2625341"/>
          </a:xfrm>
          <a:custGeom>
            <a:avLst/>
            <a:gdLst/>
            <a:ahLst/>
            <a:cxnLst/>
            <a:rect l="l" t="t" r="r" b="b"/>
            <a:pathLst>
              <a:path w="5294805" h="3938011">
                <a:moveTo>
                  <a:pt x="0" y="0"/>
                </a:moveTo>
                <a:lnTo>
                  <a:pt x="5294804" y="0"/>
                </a:lnTo>
                <a:lnTo>
                  <a:pt x="5294804" y="3938011"/>
                </a:lnTo>
                <a:lnTo>
                  <a:pt x="0" y="39380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buFontTx/>
              <a:buNone/>
            </a:pPr>
            <a:endParaRPr lang="en-US" sz="700" kern="1200">
              <a:solidFill>
                <a:schemeClr val="tx1"/>
              </a:solidFill>
              <a:latin typeface="UTM Avo" panose="02040603050506020204" pitchFamily="18"/>
              <a:cs typeface="+mn-ea"/>
              <a:sym typeface="+mn-lt"/>
            </a:endParaRPr>
          </a:p>
        </p:txBody>
      </p:sp>
      <p:sp>
        <p:nvSpPr>
          <p:cNvPr id="19" name="Freeform 13">
            <a:extLst>
              <a:ext uri="{FF2B5EF4-FFF2-40B4-BE49-F238E27FC236}">
                <a16:creationId xmlns:a16="http://schemas.microsoft.com/office/drawing/2014/main" id="{003D251D-10B0-66B0-8A3D-C46B95B5A764}"/>
              </a:ext>
            </a:extLst>
          </p:cNvPr>
          <p:cNvSpPr/>
          <p:nvPr/>
        </p:nvSpPr>
        <p:spPr>
          <a:xfrm>
            <a:off x="8382000" y="3628923"/>
            <a:ext cx="2105616" cy="1779246"/>
          </a:xfrm>
          <a:custGeom>
            <a:avLst/>
            <a:gdLst/>
            <a:ahLst/>
            <a:cxnLst/>
            <a:rect l="l" t="t" r="r" b="b"/>
            <a:pathLst>
              <a:path w="3158424" h="2668869">
                <a:moveTo>
                  <a:pt x="0" y="0"/>
                </a:moveTo>
                <a:lnTo>
                  <a:pt x="3158424" y="0"/>
                </a:lnTo>
                <a:lnTo>
                  <a:pt x="3158424" y="2668869"/>
                </a:lnTo>
                <a:lnTo>
                  <a:pt x="0" y="26688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buClrTx/>
              <a:buFontTx/>
              <a:buNone/>
            </a:pPr>
            <a:endParaRPr lang="en-US" sz="700" kern="1200">
              <a:solidFill>
                <a:schemeClr val="tx1"/>
              </a:solidFill>
              <a:latin typeface="UTM Avo" panose="02040603050506020204" pitchFamily="18"/>
              <a:cs typeface="+mn-ea"/>
              <a:sym typeface="+mn-lt"/>
            </a:endParaRPr>
          </a:p>
        </p:txBody>
      </p:sp>
    </p:spTree>
    <p:extLst>
      <p:ext uri="{BB962C8B-B14F-4D97-AF65-F5344CB8AC3E}">
        <p14:creationId xmlns:p14="http://schemas.microsoft.com/office/powerpoint/2010/main" val="1127437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8" name="Rectangle 7">
            <a:extLst>
              <a:ext uri="{FF2B5EF4-FFF2-40B4-BE49-F238E27FC236}">
                <a16:creationId xmlns:a16="http://schemas.microsoft.com/office/drawing/2014/main" id="{C8C2245B-54D6-3A3A-BA8D-7796E718149D}"/>
              </a:ext>
            </a:extLst>
          </p:cNvPr>
          <p:cNvSpPr/>
          <p:nvPr/>
        </p:nvSpPr>
        <p:spPr>
          <a:xfrm>
            <a:off x="1905000" y="1468954"/>
            <a:ext cx="9260735" cy="1121846"/>
          </a:xfrm>
          <a:prstGeom prst="rect">
            <a:avLst/>
          </a:prstGeom>
        </p:spPr>
        <p:txBody>
          <a:bodyPr wrap="square">
            <a:spAutoFit/>
          </a:bodyPr>
          <a:lstStyle/>
          <a:p>
            <a:pPr algn="just" defTabSz="609630">
              <a:lnSpc>
                <a:spcPct val="150000"/>
              </a:lnSpc>
              <a:buClrTx/>
              <a:buFontTx/>
              <a:buNone/>
            </a:pPr>
            <a:r>
              <a:rPr lang="vi-VN" sz="2400" kern="1200" dirty="0">
                <a:solidFill>
                  <a:prstClr val="black"/>
                </a:solidFill>
                <a:latin typeface="UTM Avo"/>
                <a:cs typeface="+mn-ea"/>
                <a:sym typeface="+mn-lt"/>
              </a:rPr>
              <a:t>Liệt kê những việc nên và không nên làm để phòng tránh </a:t>
            </a:r>
            <a:br>
              <a:rPr lang="vi-VN" sz="2400" kern="1200" dirty="0">
                <a:solidFill>
                  <a:prstClr val="black"/>
                </a:solidFill>
                <a:latin typeface="UTM Avo"/>
                <a:cs typeface="+mn-ea"/>
                <a:sym typeface="+mn-lt"/>
              </a:rPr>
            </a:br>
            <a:r>
              <a:rPr lang="vi-VN" sz="2400" kern="1200" dirty="0">
                <a:solidFill>
                  <a:prstClr val="black"/>
                </a:solidFill>
                <a:latin typeface="UTM Avo"/>
                <a:cs typeface="+mn-ea"/>
                <a:sym typeface="+mn-lt"/>
              </a:rPr>
              <a:t>bệnh tả; chia sẻ với bạn những việc em đã thực hiện được. </a:t>
            </a:r>
            <a:endParaRPr lang="en-US" sz="2400" kern="1200" dirty="0">
              <a:solidFill>
                <a:prstClr val="black"/>
              </a:solidFill>
              <a:latin typeface="UTM Avo"/>
              <a:cs typeface="+mn-ea"/>
              <a:sym typeface="+mn-lt"/>
            </a:endParaRPr>
          </a:p>
        </p:txBody>
      </p:sp>
      <p:sp>
        <p:nvSpPr>
          <p:cNvPr id="9" name="Freeform 19">
            <a:extLst>
              <a:ext uri="{FF2B5EF4-FFF2-40B4-BE49-F238E27FC236}">
                <a16:creationId xmlns:a16="http://schemas.microsoft.com/office/drawing/2014/main" id="{D62C595F-3C43-AA18-75F9-C36FCB37B9AD}"/>
              </a:ext>
            </a:extLst>
          </p:cNvPr>
          <p:cNvSpPr/>
          <p:nvPr/>
        </p:nvSpPr>
        <p:spPr>
          <a:xfrm>
            <a:off x="1034471" y="1539904"/>
            <a:ext cx="554723" cy="982535"/>
          </a:xfrm>
          <a:custGeom>
            <a:avLst/>
            <a:gdLst/>
            <a:ahLst/>
            <a:cxnLst/>
            <a:rect l="l" t="t" r="r" b="b"/>
            <a:pathLst>
              <a:path w="2085171" h="3693292">
                <a:moveTo>
                  <a:pt x="0" y="0"/>
                </a:moveTo>
                <a:lnTo>
                  <a:pt x="2085171" y="0"/>
                </a:lnTo>
                <a:lnTo>
                  <a:pt x="2085171" y="3693291"/>
                </a:lnTo>
                <a:lnTo>
                  <a:pt x="0" y="3693291"/>
                </a:lnTo>
                <a:lnTo>
                  <a:pt x="0" y="0"/>
                </a:lnTo>
                <a:close/>
              </a:path>
            </a:pathLst>
          </a:custGeom>
          <a:blipFill>
            <a:blip r:embed="rId4"/>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graphicFrame>
        <p:nvGraphicFramePr>
          <p:cNvPr id="10" name="Table 9">
            <a:extLst>
              <a:ext uri="{FF2B5EF4-FFF2-40B4-BE49-F238E27FC236}">
                <a16:creationId xmlns:a16="http://schemas.microsoft.com/office/drawing/2014/main" id="{04C7BB86-0687-6660-CC7B-97CB7CA4D7C8}"/>
              </a:ext>
            </a:extLst>
          </p:cNvPr>
          <p:cNvGraphicFramePr>
            <a:graphicFrameLocks noGrp="1"/>
          </p:cNvGraphicFramePr>
          <p:nvPr>
            <p:extLst>
              <p:ext uri="{D42A27DB-BD31-4B8C-83A1-F6EECF244321}">
                <p14:modId xmlns:p14="http://schemas.microsoft.com/office/powerpoint/2010/main" val="2514991376"/>
              </p:ext>
            </p:extLst>
          </p:nvPr>
        </p:nvGraphicFramePr>
        <p:xfrm>
          <a:off x="1026265" y="2678271"/>
          <a:ext cx="10139470" cy="4103529"/>
        </p:xfrm>
        <a:graphic>
          <a:graphicData uri="http://schemas.openxmlformats.org/drawingml/2006/table">
            <a:tbl>
              <a:tblPr firstRow="1" firstCol="1" bandRow="1"/>
              <a:tblGrid>
                <a:gridCol w="5739700">
                  <a:extLst>
                    <a:ext uri="{9D8B030D-6E8A-4147-A177-3AD203B41FA5}">
                      <a16:colId xmlns:a16="http://schemas.microsoft.com/office/drawing/2014/main" val="893888092"/>
                    </a:ext>
                  </a:extLst>
                </a:gridCol>
                <a:gridCol w="2199885">
                  <a:extLst>
                    <a:ext uri="{9D8B030D-6E8A-4147-A177-3AD203B41FA5}">
                      <a16:colId xmlns:a16="http://schemas.microsoft.com/office/drawing/2014/main" val="4115848242"/>
                    </a:ext>
                  </a:extLst>
                </a:gridCol>
                <a:gridCol w="2199885">
                  <a:extLst>
                    <a:ext uri="{9D8B030D-6E8A-4147-A177-3AD203B41FA5}">
                      <a16:colId xmlns:a16="http://schemas.microsoft.com/office/drawing/2014/main" val="3302424039"/>
                    </a:ext>
                  </a:extLst>
                </a:gridCol>
              </a:tblGrid>
              <a:tr h="70488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9pPr>
                    </a:lstStyle>
                    <a:p>
                      <a:pPr marL="0" marR="0" algn="ctr">
                        <a:lnSpc>
                          <a:spcPct val="150000"/>
                        </a:lnSpc>
                        <a:spcBef>
                          <a:spcPts val="0"/>
                        </a:spcBef>
                        <a:spcAft>
                          <a:spcPts val="0"/>
                        </a:spcAft>
                      </a:pPr>
                      <a:r>
                        <a:rPr lang="nl-NL" sz="2400" dirty="0">
                          <a:solidFill>
                            <a:schemeClr val="tx1"/>
                          </a:solidFill>
                          <a:effectLst/>
                          <a:latin typeface="+mn-lt"/>
                          <a:ea typeface="+mn-ea"/>
                          <a:cs typeface="+mn-ea"/>
                          <a:sym typeface="+mn-lt"/>
                        </a:rPr>
                        <a:t>Việc làm</a:t>
                      </a:r>
                      <a:endParaRPr lang="en-US" sz="240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9pPr>
                    </a:lstStyle>
                    <a:p>
                      <a:pPr marL="0" marR="0" algn="ctr">
                        <a:lnSpc>
                          <a:spcPct val="150000"/>
                        </a:lnSpc>
                        <a:spcBef>
                          <a:spcPts val="0"/>
                        </a:spcBef>
                        <a:spcAft>
                          <a:spcPts val="0"/>
                        </a:spcAft>
                      </a:pPr>
                      <a:r>
                        <a:rPr lang="nl-NL" sz="2400" dirty="0">
                          <a:solidFill>
                            <a:schemeClr val="tx1"/>
                          </a:solidFill>
                          <a:effectLst/>
                          <a:latin typeface="+mn-lt"/>
                          <a:ea typeface="+mn-ea"/>
                          <a:cs typeface="+mn-ea"/>
                          <a:sym typeface="+mn-lt"/>
                        </a:rPr>
                        <a:t>Nên</a:t>
                      </a:r>
                      <a:endParaRPr lang="en-US" sz="240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9pPr>
                    </a:lstStyle>
                    <a:p>
                      <a:pPr marL="0" marR="0" algn="ctr">
                        <a:lnSpc>
                          <a:spcPct val="150000"/>
                        </a:lnSpc>
                        <a:spcBef>
                          <a:spcPts val="0"/>
                        </a:spcBef>
                        <a:spcAft>
                          <a:spcPts val="0"/>
                        </a:spcAft>
                      </a:pPr>
                      <a:r>
                        <a:rPr lang="nl-NL" sz="2400" dirty="0">
                          <a:solidFill>
                            <a:schemeClr val="tx1"/>
                          </a:solidFill>
                          <a:effectLst/>
                          <a:latin typeface="+mn-lt"/>
                          <a:ea typeface="+mn-ea"/>
                          <a:cs typeface="+mn-ea"/>
                          <a:sym typeface="+mn-lt"/>
                        </a:rPr>
                        <a:t>Không nên</a:t>
                      </a:r>
                      <a:endParaRPr lang="en-US" sz="240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853554974"/>
                  </a:ext>
                </a:extLst>
              </a:tr>
              <a:tr h="1132883">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9pPr>
                    </a:lstStyle>
                    <a:p>
                      <a:pPr marL="0" marR="0" algn="just">
                        <a:lnSpc>
                          <a:spcPct val="150000"/>
                        </a:lnSpc>
                        <a:spcBef>
                          <a:spcPts val="0"/>
                        </a:spcBef>
                        <a:spcAft>
                          <a:spcPts val="0"/>
                        </a:spcAft>
                      </a:pPr>
                      <a:r>
                        <a:rPr lang="nl-NL" sz="2400" b="0" dirty="0">
                          <a:solidFill>
                            <a:schemeClr val="tx1"/>
                          </a:solidFill>
                          <a:effectLst/>
                          <a:latin typeface="+mn-lt"/>
                          <a:ea typeface="+mn-ea"/>
                          <a:cs typeface="+mn-ea"/>
                          <a:sym typeface="+mn-lt"/>
                        </a:rPr>
                        <a:t>Sử dụng thức ăn chưa được nấu chín có chứa vi khuẩn tả.</a:t>
                      </a:r>
                      <a:endParaRPr lang="en-US" sz="2400" b="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9pPr>
                    </a:lstStyle>
                    <a:p>
                      <a:pPr marL="0" marR="0" algn="ctr">
                        <a:lnSpc>
                          <a:spcPct val="150000"/>
                        </a:lnSpc>
                        <a:spcBef>
                          <a:spcPts val="0"/>
                        </a:spcBef>
                        <a:spcAft>
                          <a:spcPts val="0"/>
                        </a:spcAft>
                      </a:pPr>
                      <a:r>
                        <a:rPr lang="nl-NL" sz="800" dirty="0">
                          <a:solidFill>
                            <a:schemeClr val="tx1"/>
                          </a:solidFill>
                          <a:effectLst/>
                          <a:latin typeface="+mn-lt"/>
                          <a:ea typeface="+mn-ea"/>
                          <a:cs typeface="+mn-ea"/>
                          <a:sym typeface="+mn-lt"/>
                        </a:rPr>
                        <a:t> </a:t>
                      </a:r>
                      <a:endParaRPr lang="en-US" sz="60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9pPr>
                    </a:lstStyle>
                    <a:p>
                      <a:pPr marL="0" marR="0" algn="ctr">
                        <a:lnSpc>
                          <a:spcPct val="150000"/>
                        </a:lnSpc>
                        <a:spcBef>
                          <a:spcPts val="0"/>
                        </a:spcBef>
                        <a:spcAft>
                          <a:spcPts val="0"/>
                        </a:spcAft>
                      </a:pPr>
                      <a:endParaRPr lang="en-US" sz="60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745978395"/>
                  </a:ext>
                </a:extLst>
              </a:tr>
              <a:tr h="1132883">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9pPr>
                    </a:lstStyle>
                    <a:p>
                      <a:pPr marL="0" marR="0" algn="just">
                        <a:lnSpc>
                          <a:spcPct val="150000"/>
                        </a:lnSpc>
                        <a:spcBef>
                          <a:spcPts val="0"/>
                        </a:spcBef>
                        <a:spcAft>
                          <a:spcPts val="0"/>
                        </a:spcAft>
                      </a:pPr>
                      <a:r>
                        <a:rPr lang="nl-NL" sz="2400" b="0" dirty="0">
                          <a:solidFill>
                            <a:schemeClr val="tx1"/>
                          </a:solidFill>
                          <a:effectLst/>
                          <a:latin typeface="+mn-lt"/>
                          <a:ea typeface="+mn-ea"/>
                          <a:cs typeface="+mn-ea"/>
                          <a:sym typeface="+mn-lt"/>
                        </a:rPr>
                        <a:t>Đeo khẩu trang, găng tay </a:t>
                      </a:r>
                      <a:r>
                        <a:rPr lang="nl-NL" sz="2400" b="0" dirty="0" err="1">
                          <a:solidFill>
                            <a:schemeClr val="tx1"/>
                          </a:solidFill>
                          <a:effectLst/>
                          <a:latin typeface="+mn-lt"/>
                          <a:ea typeface="+mn-ea"/>
                          <a:cs typeface="+mn-ea"/>
                          <a:sym typeface="+mn-lt"/>
                        </a:rPr>
                        <a:t>khi</a:t>
                      </a:r>
                      <a:r>
                        <a:rPr lang="nl-NL" sz="2400" b="0" dirty="0">
                          <a:solidFill>
                            <a:schemeClr val="tx1"/>
                          </a:solidFill>
                          <a:effectLst/>
                          <a:latin typeface="+mn-lt"/>
                          <a:ea typeface="+mn-ea"/>
                          <a:cs typeface="+mn-ea"/>
                          <a:sym typeface="+mn-lt"/>
                        </a:rPr>
                        <a:t> </a:t>
                      </a:r>
                      <a:br>
                        <a:rPr lang="nl-NL" sz="2400" b="0" dirty="0">
                          <a:solidFill>
                            <a:schemeClr val="tx1"/>
                          </a:solidFill>
                          <a:effectLst/>
                          <a:latin typeface="+mn-lt"/>
                          <a:ea typeface="+mn-ea"/>
                          <a:cs typeface="+mn-ea"/>
                          <a:sym typeface="+mn-lt"/>
                        </a:rPr>
                      </a:br>
                      <a:r>
                        <a:rPr lang="nl-NL" sz="2400" b="0" dirty="0" err="1">
                          <a:solidFill>
                            <a:schemeClr val="tx1"/>
                          </a:solidFill>
                          <a:effectLst/>
                          <a:latin typeface="+mn-lt"/>
                          <a:ea typeface="+mn-ea"/>
                          <a:cs typeface="+mn-ea"/>
                          <a:sym typeface="+mn-lt"/>
                        </a:rPr>
                        <a:t>chăm</a:t>
                      </a:r>
                      <a:r>
                        <a:rPr lang="nl-NL" sz="2400" b="0" dirty="0">
                          <a:solidFill>
                            <a:schemeClr val="tx1"/>
                          </a:solidFill>
                          <a:effectLst/>
                          <a:latin typeface="+mn-lt"/>
                          <a:ea typeface="+mn-ea"/>
                          <a:cs typeface="+mn-ea"/>
                          <a:sym typeface="+mn-lt"/>
                        </a:rPr>
                        <a:t> sóc người bị bệnh tả.</a:t>
                      </a:r>
                      <a:endParaRPr lang="en-US" sz="2400" b="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9pPr>
                    </a:lstStyle>
                    <a:p>
                      <a:pPr marL="0" marR="0" algn="ctr">
                        <a:lnSpc>
                          <a:spcPct val="150000"/>
                        </a:lnSpc>
                        <a:spcBef>
                          <a:spcPts val="0"/>
                        </a:spcBef>
                        <a:spcAft>
                          <a:spcPts val="0"/>
                        </a:spcAft>
                      </a:pPr>
                      <a:endParaRPr lang="en-US" sz="60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9pPr>
                    </a:lstStyle>
                    <a:p>
                      <a:pPr marL="0" marR="0" algn="ctr">
                        <a:lnSpc>
                          <a:spcPct val="150000"/>
                        </a:lnSpc>
                        <a:spcBef>
                          <a:spcPts val="0"/>
                        </a:spcBef>
                        <a:spcAft>
                          <a:spcPts val="0"/>
                        </a:spcAft>
                      </a:pPr>
                      <a:r>
                        <a:rPr lang="nl-NL" sz="800">
                          <a:solidFill>
                            <a:schemeClr val="tx1"/>
                          </a:solidFill>
                          <a:effectLst/>
                          <a:latin typeface="+mn-lt"/>
                          <a:ea typeface="+mn-ea"/>
                          <a:cs typeface="+mn-ea"/>
                          <a:sym typeface="+mn-lt"/>
                        </a:rPr>
                        <a:t> </a:t>
                      </a:r>
                      <a:endParaRPr lang="en-US" sz="60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604596160"/>
                  </a:ext>
                </a:extLst>
              </a:tr>
              <a:tr h="1132883">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UTM Avo"/>
                          <a:ea typeface="UTM Avo"/>
                          <a:sym typeface="Arial"/>
                        </a:defRPr>
                      </a:lvl9pPr>
                    </a:lstStyle>
                    <a:p>
                      <a:pPr marL="0" marR="0" algn="just">
                        <a:lnSpc>
                          <a:spcPct val="150000"/>
                        </a:lnSpc>
                        <a:spcBef>
                          <a:spcPts val="0"/>
                        </a:spcBef>
                        <a:spcAft>
                          <a:spcPts val="0"/>
                        </a:spcAft>
                      </a:pPr>
                      <a:r>
                        <a:rPr lang="nl-NL" sz="2400" b="0" dirty="0">
                          <a:solidFill>
                            <a:schemeClr val="tx1"/>
                          </a:solidFill>
                          <a:effectLst/>
                          <a:latin typeface="+mn-lt"/>
                          <a:ea typeface="+mn-ea"/>
                          <a:cs typeface="+mn-ea"/>
                          <a:sym typeface="+mn-lt"/>
                        </a:rPr>
                        <a:t>Rửa tay bằng xà phòng trước khi ăn và sau khi đi vệ sinh. </a:t>
                      </a:r>
                      <a:endParaRPr lang="en-US" sz="2400" b="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9pPr>
                    </a:lstStyle>
                    <a:p>
                      <a:pPr marL="0" marR="0" algn="ctr">
                        <a:lnSpc>
                          <a:spcPct val="150000"/>
                        </a:lnSpc>
                        <a:spcBef>
                          <a:spcPts val="0"/>
                        </a:spcBef>
                        <a:spcAft>
                          <a:spcPts val="0"/>
                        </a:spcAft>
                      </a:pPr>
                      <a:endParaRPr lang="en-US" sz="60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UTM Avo"/>
                          <a:ea typeface="UTM Avo"/>
                          <a:sym typeface="Arial"/>
                        </a:defRPr>
                      </a:lvl9pPr>
                    </a:lstStyle>
                    <a:p>
                      <a:pPr marL="0" marR="0" algn="ctr">
                        <a:lnSpc>
                          <a:spcPct val="150000"/>
                        </a:lnSpc>
                        <a:spcBef>
                          <a:spcPts val="0"/>
                        </a:spcBef>
                        <a:spcAft>
                          <a:spcPts val="0"/>
                        </a:spcAft>
                      </a:pPr>
                      <a:r>
                        <a:rPr lang="nl-NL" sz="800" dirty="0">
                          <a:solidFill>
                            <a:schemeClr val="tx1"/>
                          </a:solidFill>
                          <a:effectLst/>
                          <a:latin typeface="+mn-lt"/>
                          <a:ea typeface="+mn-ea"/>
                          <a:cs typeface="+mn-ea"/>
                          <a:sym typeface="+mn-lt"/>
                        </a:rPr>
                        <a:t> </a:t>
                      </a:r>
                      <a:endParaRPr lang="en-US" sz="600" dirty="0">
                        <a:solidFill>
                          <a:schemeClr val="tx1"/>
                        </a:solidFill>
                        <a:effectLst/>
                        <a:latin typeface="+mn-lt"/>
                        <a:ea typeface="+mn-ea"/>
                        <a:cs typeface="+mn-ea"/>
                        <a:sym typeface="+mn-lt"/>
                      </a:endParaRPr>
                    </a:p>
                  </a:txBody>
                  <a:tcPr marL="45720" marR="4572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171306467"/>
                  </a:ext>
                </a:extLst>
              </a:tr>
            </a:tbl>
          </a:graphicData>
        </a:graphic>
      </p:graphicFrame>
      <p:sp>
        <p:nvSpPr>
          <p:cNvPr id="11" name="Freeform 17">
            <a:extLst>
              <a:ext uri="{FF2B5EF4-FFF2-40B4-BE49-F238E27FC236}">
                <a16:creationId xmlns:a16="http://schemas.microsoft.com/office/drawing/2014/main" id="{48738F87-1F29-46C5-B62A-802B7B010A4F}"/>
              </a:ext>
            </a:extLst>
          </p:cNvPr>
          <p:cNvSpPr/>
          <p:nvPr/>
        </p:nvSpPr>
        <p:spPr>
          <a:xfrm>
            <a:off x="9677400" y="3570437"/>
            <a:ext cx="772963" cy="77296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sp>
        <p:nvSpPr>
          <p:cNvPr id="12" name="Freeform 18">
            <a:extLst>
              <a:ext uri="{FF2B5EF4-FFF2-40B4-BE49-F238E27FC236}">
                <a16:creationId xmlns:a16="http://schemas.microsoft.com/office/drawing/2014/main" id="{B76AC987-C9F4-AB78-59F5-446F0BBD5208}"/>
              </a:ext>
            </a:extLst>
          </p:cNvPr>
          <p:cNvSpPr/>
          <p:nvPr/>
        </p:nvSpPr>
        <p:spPr>
          <a:xfrm>
            <a:off x="7467600" y="4648200"/>
            <a:ext cx="831971" cy="83197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sp>
        <p:nvSpPr>
          <p:cNvPr id="13" name="Freeform 18">
            <a:extLst>
              <a:ext uri="{FF2B5EF4-FFF2-40B4-BE49-F238E27FC236}">
                <a16:creationId xmlns:a16="http://schemas.microsoft.com/office/drawing/2014/main" id="{2C20A48A-63DC-75EC-66CD-E56B6697DDDA}"/>
              </a:ext>
            </a:extLst>
          </p:cNvPr>
          <p:cNvSpPr/>
          <p:nvPr/>
        </p:nvSpPr>
        <p:spPr>
          <a:xfrm>
            <a:off x="7472082" y="5791200"/>
            <a:ext cx="831971" cy="83197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spTree>
    <p:extLst>
      <p:ext uri="{BB962C8B-B14F-4D97-AF65-F5344CB8AC3E}">
        <p14:creationId xmlns:p14="http://schemas.microsoft.com/office/powerpoint/2010/main" val="577977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0" descr="back trốn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1" name="Freeform 3">
            <a:extLst>
              <a:ext uri="{FF2B5EF4-FFF2-40B4-BE49-F238E27FC236}">
                <a16:creationId xmlns:a16="http://schemas.microsoft.com/office/drawing/2014/main" id="{7AD5C4EC-E097-4F60-542C-8F84ADA45C6B}"/>
              </a:ext>
            </a:extLst>
          </p:cNvPr>
          <p:cNvSpPr/>
          <p:nvPr/>
        </p:nvSpPr>
        <p:spPr>
          <a:xfrm rot="-1659740">
            <a:off x="4265558" y="5077500"/>
            <a:ext cx="5996021" cy="5974217"/>
          </a:xfrm>
          <a:custGeom>
            <a:avLst/>
            <a:gdLst/>
            <a:ahLst/>
            <a:cxnLst/>
            <a:rect l="l" t="t" r="r" b="b"/>
            <a:pathLst>
              <a:path w="8994031" h="8961326">
                <a:moveTo>
                  <a:pt x="0" y="0"/>
                </a:moveTo>
                <a:lnTo>
                  <a:pt x="8994032" y="0"/>
                </a:lnTo>
                <a:lnTo>
                  <a:pt x="8994032" y="8961326"/>
                </a:lnTo>
                <a:lnTo>
                  <a:pt x="0" y="8961326"/>
                </a:lnTo>
                <a:lnTo>
                  <a:pt x="0" y="0"/>
                </a:lnTo>
                <a:close/>
              </a:path>
            </a:pathLst>
          </a:custGeom>
          <a:blipFill>
            <a:blip r:embed="rId4">
              <a:alphaModFix amt="76000"/>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buClrTx/>
              <a:buFontTx/>
              <a:buNone/>
            </a:pPr>
            <a:endParaRPr lang="en-US" sz="700" kern="1200">
              <a:solidFill>
                <a:prstClr val="black"/>
              </a:solidFill>
              <a:latin typeface="UTM Avo"/>
              <a:cs typeface="+mn-ea"/>
              <a:sym typeface="+mn-lt"/>
            </a:endParaRPr>
          </a:p>
        </p:txBody>
      </p:sp>
      <p:sp>
        <p:nvSpPr>
          <p:cNvPr id="22" name="Freeform 4">
            <a:extLst>
              <a:ext uri="{FF2B5EF4-FFF2-40B4-BE49-F238E27FC236}">
                <a16:creationId xmlns:a16="http://schemas.microsoft.com/office/drawing/2014/main" id="{FD88FE64-0B4B-B4DB-2F03-A8AEE1CFF8D2}"/>
              </a:ext>
            </a:extLst>
          </p:cNvPr>
          <p:cNvSpPr/>
          <p:nvPr/>
        </p:nvSpPr>
        <p:spPr>
          <a:xfrm rot="-3657557">
            <a:off x="5391153" y="727774"/>
            <a:ext cx="9536359" cy="9501682"/>
          </a:xfrm>
          <a:custGeom>
            <a:avLst/>
            <a:gdLst/>
            <a:ahLst/>
            <a:cxnLst/>
            <a:rect l="l" t="t" r="r" b="b"/>
            <a:pathLst>
              <a:path w="14304539" h="14252523">
                <a:moveTo>
                  <a:pt x="0" y="0"/>
                </a:moveTo>
                <a:lnTo>
                  <a:pt x="14304539" y="0"/>
                </a:lnTo>
                <a:lnTo>
                  <a:pt x="14304539" y="14252522"/>
                </a:lnTo>
                <a:lnTo>
                  <a:pt x="0" y="1425252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buClrTx/>
              <a:buFontTx/>
              <a:buNone/>
            </a:pPr>
            <a:endParaRPr lang="en-US" sz="700" kern="1200">
              <a:solidFill>
                <a:prstClr val="black"/>
              </a:solidFill>
              <a:latin typeface="UTM Avo"/>
              <a:cs typeface="+mn-ea"/>
              <a:sym typeface="+mn-lt"/>
            </a:endParaRPr>
          </a:p>
        </p:txBody>
      </p:sp>
      <p:sp>
        <p:nvSpPr>
          <p:cNvPr id="23" name="Freeform 5">
            <a:extLst>
              <a:ext uri="{FF2B5EF4-FFF2-40B4-BE49-F238E27FC236}">
                <a16:creationId xmlns:a16="http://schemas.microsoft.com/office/drawing/2014/main" id="{A6EA4F4A-F734-BC11-9FA5-FDC02426B6F3}"/>
              </a:ext>
            </a:extLst>
          </p:cNvPr>
          <p:cNvSpPr/>
          <p:nvPr/>
        </p:nvSpPr>
        <p:spPr>
          <a:xfrm rot="-5835070">
            <a:off x="-1391598" y="3979879"/>
            <a:ext cx="4156386" cy="4141271"/>
          </a:xfrm>
          <a:custGeom>
            <a:avLst/>
            <a:gdLst/>
            <a:ahLst/>
            <a:cxnLst/>
            <a:rect l="l" t="t" r="r" b="b"/>
            <a:pathLst>
              <a:path w="6234579" h="6211907">
                <a:moveTo>
                  <a:pt x="0" y="0"/>
                </a:moveTo>
                <a:lnTo>
                  <a:pt x="6234578" y="0"/>
                </a:lnTo>
                <a:lnTo>
                  <a:pt x="6234578" y="6211907"/>
                </a:lnTo>
                <a:lnTo>
                  <a:pt x="0" y="6211907"/>
                </a:lnTo>
                <a:lnTo>
                  <a:pt x="0" y="0"/>
                </a:lnTo>
                <a:close/>
              </a:path>
            </a:pathLst>
          </a:custGeom>
          <a:blipFill>
            <a:blip r:embed="rId4">
              <a:alphaModFix amt="76000"/>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buClrTx/>
              <a:buFontTx/>
              <a:buNone/>
            </a:pPr>
            <a:endParaRPr lang="en-US" sz="700" kern="1200">
              <a:solidFill>
                <a:prstClr val="black"/>
              </a:solidFill>
              <a:latin typeface="UTM Avo"/>
              <a:cs typeface="+mn-ea"/>
              <a:sym typeface="+mn-lt"/>
            </a:endParaRPr>
          </a:p>
        </p:txBody>
      </p:sp>
      <p:sp>
        <p:nvSpPr>
          <p:cNvPr id="24" name="Freeform 6">
            <a:extLst>
              <a:ext uri="{FF2B5EF4-FFF2-40B4-BE49-F238E27FC236}">
                <a16:creationId xmlns:a16="http://schemas.microsoft.com/office/drawing/2014/main" id="{A917FD9B-1C26-B03A-69D0-C7B8A61B7219}"/>
              </a:ext>
            </a:extLst>
          </p:cNvPr>
          <p:cNvSpPr/>
          <p:nvPr/>
        </p:nvSpPr>
        <p:spPr>
          <a:xfrm>
            <a:off x="7117540" y="919156"/>
            <a:ext cx="4549838" cy="5958120"/>
          </a:xfrm>
          <a:custGeom>
            <a:avLst/>
            <a:gdLst/>
            <a:ahLst/>
            <a:cxnLst/>
            <a:rect l="l" t="t" r="r" b="b"/>
            <a:pathLst>
              <a:path w="7710055" h="10096500">
                <a:moveTo>
                  <a:pt x="0" y="0"/>
                </a:moveTo>
                <a:lnTo>
                  <a:pt x="7710054" y="0"/>
                </a:lnTo>
                <a:lnTo>
                  <a:pt x="7710054" y="10096500"/>
                </a:lnTo>
                <a:lnTo>
                  <a:pt x="0" y="1009650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defTabSz="609630">
              <a:buClrTx/>
              <a:buFontTx/>
              <a:buNone/>
            </a:pPr>
            <a:endParaRPr lang="en-US" sz="700" kern="1200">
              <a:solidFill>
                <a:prstClr val="black"/>
              </a:solidFill>
              <a:latin typeface="UTM Avo"/>
              <a:cs typeface="+mn-ea"/>
              <a:sym typeface="+mn-lt"/>
            </a:endParaRPr>
          </a:p>
        </p:txBody>
      </p:sp>
      <p:sp>
        <p:nvSpPr>
          <p:cNvPr id="25" name="Freeform 7">
            <a:extLst>
              <a:ext uri="{FF2B5EF4-FFF2-40B4-BE49-F238E27FC236}">
                <a16:creationId xmlns:a16="http://schemas.microsoft.com/office/drawing/2014/main" id="{7338A3E9-A76E-36DE-E3B9-425AE936EA33}"/>
              </a:ext>
            </a:extLst>
          </p:cNvPr>
          <p:cNvSpPr/>
          <p:nvPr/>
        </p:nvSpPr>
        <p:spPr>
          <a:xfrm rot="-1994776">
            <a:off x="8433208" y="1753122"/>
            <a:ext cx="253926" cy="889551"/>
          </a:xfrm>
          <a:custGeom>
            <a:avLst/>
            <a:gdLst/>
            <a:ahLst/>
            <a:cxnLst/>
            <a:rect l="l" t="t" r="r" b="b"/>
            <a:pathLst>
              <a:path w="380889" h="1334326">
                <a:moveTo>
                  <a:pt x="0" y="0"/>
                </a:moveTo>
                <a:lnTo>
                  <a:pt x="380889" y="0"/>
                </a:lnTo>
                <a:lnTo>
                  <a:pt x="380889" y="1334325"/>
                </a:lnTo>
                <a:lnTo>
                  <a:pt x="0" y="133432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defTabSz="609630">
              <a:buClrTx/>
              <a:buFontTx/>
              <a:buNone/>
            </a:pPr>
            <a:endParaRPr lang="en-US" sz="700" kern="1200">
              <a:solidFill>
                <a:prstClr val="black"/>
              </a:solidFill>
              <a:latin typeface="UTM Avo"/>
              <a:cs typeface="+mn-ea"/>
              <a:sym typeface="+mn-lt"/>
            </a:endParaRPr>
          </a:p>
        </p:txBody>
      </p:sp>
      <p:sp>
        <p:nvSpPr>
          <p:cNvPr id="26" name="Freeform 8">
            <a:extLst>
              <a:ext uri="{FF2B5EF4-FFF2-40B4-BE49-F238E27FC236}">
                <a16:creationId xmlns:a16="http://schemas.microsoft.com/office/drawing/2014/main" id="{F5DEA538-659A-AC2A-62C4-010C30422E26}"/>
              </a:ext>
            </a:extLst>
          </p:cNvPr>
          <p:cNvSpPr/>
          <p:nvPr/>
        </p:nvSpPr>
        <p:spPr>
          <a:xfrm rot="-1048260">
            <a:off x="7076921" y="2486698"/>
            <a:ext cx="1217203" cy="1053434"/>
          </a:xfrm>
          <a:custGeom>
            <a:avLst/>
            <a:gdLst/>
            <a:ahLst/>
            <a:cxnLst/>
            <a:rect l="l" t="t" r="r" b="b"/>
            <a:pathLst>
              <a:path w="1825805" h="1580151">
                <a:moveTo>
                  <a:pt x="0" y="0"/>
                </a:moveTo>
                <a:lnTo>
                  <a:pt x="1825805" y="0"/>
                </a:lnTo>
                <a:lnTo>
                  <a:pt x="1825805" y="1580151"/>
                </a:lnTo>
                <a:lnTo>
                  <a:pt x="0" y="1580151"/>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buClrTx/>
              <a:buFontTx/>
              <a:buNone/>
            </a:pPr>
            <a:endParaRPr lang="en-US" sz="700" kern="1200">
              <a:solidFill>
                <a:prstClr val="black"/>
              </a:solidFill>
              <a:latin typeface="UTM Avo"/>
              <a:cs typeface="+mn-ea"/>
              <a:sym typeface="+mn-lt"/>
            </a:endParaRPr>
          </a:p>
        </p:txBody>
      </p:sp>
      <p:sp>
        <p:nvSpPr>
          <p:cNvPr id="27" name="Freeform 9">
            <a:extLst>
              <a:ext uri="{FF2B5EF4-FFF2-40B4-BE49-F238E27FC236}">
                <a16:creationId xmlns:a16="http://schemas.microsoft.com/office/drawing/2014/main" id="{013C0404-0554-C710-D284-8A00E2BBFA13}"/>
              </a:ext>
            </a:extLst>
          </p:cNvPr>
          <p:cNvSpPr/>
          <p:nvPr/>
        </p:nvSpPr>
        <p:spPr>
          <a:xfrm>
            <a:off x="9456422" y="950292"/>
            <a:ext cx="776621" cy="643296"/>
          </a:xfrm>
          <a:custGeom>
            <a:avLst/>
            <a:gdLst/>
            <a:ahLst/>
            <a:cxnLst/>
            <a:rect l="l" t="t" r="r" b="b"/>
            <a:pathLst>
              <a:path w="1164932" h="964944">
                <a:moveTo>
                  <a:pt x="0" y="0"/>
                </a:moveTo>
                <a:lnTo>
                  <a:pt x="1164932" y="0"/>
                </a:lnTo>
                <a:lnTo>
                  <a:pt x="1164932" y="964944"/>
                </a:lnTo>
                <a:lnTo>
                  <a:pt x="0" y="96494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defTabSz="609630">
              <a:buClrTx/>
              <a:buFontTx/>
              <a:buNone/>
            </a:pPr>
            <a:endParaRPr lang="en-US" sz="700" kern="1200">
              <a:solidFill>
                <a:prstClr val="black"/>
              </a:solidFill>
              <a:latin typeface="UTM Avo"/>
              <a:cs typeface="+mn-ea"/>
              <a:sym typeface="+mn-lt"/>
            </a:endParaRPr>
          </a:p>
        </p:txBody>
      </p:sp>
      <p:sp>
        <p:nvSpPr>
          <p:cNvPr id="28" name="Freeform 10">
            <a:extLst>
              <a:ext uri="{FF2B5EF4-FFF2-40B4-BE49-F238E27FC236}">
                <a16:creationId xmlns:a16="http://schemas.microsoft.com/office/drawing/2014/main" id="{C3B6C0E7-E639-012B-BCCC-CEAC90459132}"/>
              </a:ext>
            </a:extLst>
          </p:cNvPr>
          <p:cNvSpPr/>
          <p:nvPr/>
        </p:nvSpPr>
        <p:spPr>
          <a:xfrm rot="-233308">
            <a:off x="10695510" y="2277320"/>
            <a:ext cx="460289" cy="636078"/>
          </a:xfrm>
          <a:custGeom>
            <a:avLst/>
            <a:gdLst/>
            <a:ahLst/>
            <a:cxnLst/>
            <a:rect l="l" t="t" r="r" b="b"/>
            <a:pathLst>
              <a:path w="690434" h="954117">
                <a:moveTo>
                  <a:pt x="0" y="0"/>
                </a:moveTo>
                <a:lnTo>
                  <a:pt x="690433" y="0"/>
                </a:lnTo>
                <a:lnTo>
                  <a:pt x="690433" y="954118"/>
                </a:lnTo>
                <a:lnTo>
                  <a:pt x="0" y="954118"/>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pPr defTabSz="609630">
              <a:buClrTx/>
              <a:buFontTx/>
              <a:buNone/>
            </a:pPr>
            <a:endParaRPr lang="en-US" sz="700" kern="1200">
              <a:solidFill>
                <a:prstClr val="black"/>
              </a:solidFill>
              <a:latin typeface="UTM Avo"/>
              <a:cs typeface="+mn-ea"/>
              <a:sym typeface="+mn-lt"/>
            </a:endParaRPr>
          </a:p>
        </p:txBody>
      </p:sp>
      <p:sp>
        <p:nvSpPr>
          <p:cNvPr id="29" name="Freeform 11">
            <a:extLst>
              <a:ext uri="{FF2B5EF4-FFF2-40B4-BE49-F238E27FC236}">
                <a16:creationId xmlns:a16="http://schemas.microsoft.com/office/drawing/2014/main" id="{6DBE9F0B-9D79-D383-109B-08CBDD019384}"/>
              </a:ext>
            </a:extLst>
          </p:cNvPr>
          <p:cNvSpPr/>
          <p:nvPr/>
        </p:nvSpPr>
        <p:spPr>
          <a:xfrm>
            <a:off x="8030134" y="5057434"/>
            <a:ext cx="842363" cy="842363"/>
          </a:xfrm>
          <a:custGeom>
            <a:avLst/>
            <a:gdLst/>
            <a:ahLst/>
            <a:cxnLst/>
            <a:rect l="l" t="t" r="r" b="b"/>
            <a:pathLst>
              <a:path w="1263545" h="1263545">
                <a:moveTo>
                  <a:pt x="0" y="0"/>
                </a:moveTo>
                <a:lnTo>
                  <a:pt x="1263545" y="0"/>
                </a:lnTo>
                <a:lnTo>
                  <a:pt x="1263545" y="1263545"/>
                </a:lnTo>
                <a:lnTo>
                  <a:pt x="0" y="1263545"/>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defTabSz="609630">
              <a:buClrTx/>
              <a:buFontTx/>
              <a:buNone/>
            </a:pPr>
            <a:endParaRPr lang="en-US" sz="700" kern="1200">
              <a:solidFill>
                <a:prstClr val="black"/>
              </a:solidFill>
              <a:latin typeface="UTM Avo"/>
              <a:cs typeface="+mn-ea"/>
              <a:sym typeface="+mn-lt"/>
            </a:endParaRPr>
          </a:p>
        </p:txBody>
      </p:sp>
      <p:sp>
        <p:nvSpPr>
          <p:cNvPr id="30" name="Freeform 12">
            <a:extLst>
              <a:ext uri="{FF2B5EF4-FFF2-40B4-BE49-F238E27FC236}">
                <a16:creationId xmlns:a16="http://schemas.microsoft.com/office/drawing/2014/main" id="{8BDB5920-C518-7E0F-44B7-108DE1CD42C6}"/>
              </a:ext>
            </a:extLst>
          </p:cNvPr>
          <p:cNvSpPr/>
          <p:nvPr/>
        </p:nvSpPr>
        <p:spPr>
          <a:xfrm rot="633052">
            <a:off x="10572131" y="3310901"/>
            <a:ext cx="707047" cy="354955"/>
          </a:xfrm>
          <a:custGeom>
            <a:avLst/>
            <a:gdLst/>
            <a:ahLst/>
            <a:cxnLst/>
            <a:rect l="l" t="t" r="r" b="b"/>
            <a:pathLst>
              <a:path w="1060571" h="532432">
                <a:moveTo>
                  <a:pt x="0" y="0"/>
                </a:moveTo>
                <a:lnTo>
                  <a:pt x="1060571" y="0"/>
                </a:lnTo>
                <a:lnTo>
                  <a:pt x="1060571" y="532432"/>
                </a:lnTo>
                <a:lnTo>
                  <a:pt x="0" y="532432"/>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pPr defTabSz="609630">
              <a:buClrTx/>
              <a:buFontTx/>
              <a:buNone/>
            </a:pPr>
            <a:endParaRPr lang="en-US" sz="700" kern="1200">
              <a:solidFill>
                <a:prstClr val="black"/>
              </a:solidFill>
              <a:latin typeface="UTM Avo"/>
              <a:cs typeface="+mn-ea"/>
              <a:sym typeface="+mn-lt"/>
            </a:endParaRPr>
          </a:p>
        </p:txBody>
      </p:sp>
      <p:sp>
        <p:nvSpPr>
          <p:cNvPr id="31" name="Freeform 17">
            <a:extLst>
              <a:ext uri="{FF2B5EF4-FFF2-40B4-BE49-F238E27FC236}">
                <a16:creationId xmlns:a16="http://schemas.microsoft.com/office/drawing/2014/main" id="{ED96E07D-5AFB-781A-E9AA-CFCC629F198E}"/>
              </a:ext>
            </a:extLst>
          </p:cNvPr>
          <p:cNvSpPr/>
          <p:nvPr/>
        </p:nvSpPr>
        <p:spPr>
          <a:xfrm>
            <a:off x="9784687" y="4762314"/>
            <a:ext cx="749292" cy="839329"/>
          </a:xfrm>
          <a:custGeom>
            <a:avLst/>
            <a:gdLst/>
            <a:ahLst/>
            <a:cxnLst/>
            <a:rect l="l" t="t" r="r" b="b"/>
            <a:pathLst>
              <a:path w="1123938" h="1258994">
                <a:moveTo>
                  <a:pt x="0" y="0"/>
                </a:moveTo>
                <a:lnTo>
                  <a:pt x="1123938" y="0"/>
                </a:lnTo>
                <a:lnTo>
                  <a:pt x="1123938" y="1258994"/>
                </a:lnTo>
                <a:lnTo>
                  <a:pt x="0" y="1258994"/>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pPr defTabSz="609630">
              <a:buClrTx/>
              <a:buFontTx/>
              <a:buNone/>
            </a:pPr>
            <a:endParaRPr lang="en-US" sz="700" kern="1200">
              <a:solidFill>
                <a:prstClr val="black"/>
              </a:solidFill>
              <a:latin typeface="UTM Avo"/>
              <a:cs typeface="+mn-ea"/>
              <a:sym typeface="+mn-lt"/>
            </a:endParaRPr>
          </a:p>
        </p:txBody>
      </p:sp>
      <p:sp>
        <p:nvSpPr>
          <p:cNvPr id="32" name="Rounded Rectangle 31">
            <a:extLst>
              <a:ext uri="{FF2B5EF4-FFF2-40B4-BE49-F238E27FC236}">
                <a16:creationId xmlns:a16="http://schemas.microsoft.com/office/drawing/2014/main" id="{4174E3A3-59E0-B8B5-2B78-C201C5807949}"/>
              </a:ext>
            </a:extLst>
          </p:cNvPr>
          <p:cNvSpPr/>
          <p:nvPr/>
        </p:nvSpPr>
        <p:spPr>
          <a:xfrm>
            <a:off x="495467" y="1556888"/>
            <a:ext cx="6240055" cy="1411114"/>
          </a:xfrm>
          <a:prstGeom prst="roundRect">
            <a:avLst/>
          </a:prstGeom>
          <a:solidFill>
            <a:srgbClr val="9BBB59">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a:cs typeface="+mn-ea"/>
                <a:sym typeface="+mn-lt"/>
              </a:rPr>
              <a:t>1. </a:t>
            </a:r>
            <a:r>
              <a:rPr kumimoji="0" lang="nl-NL" sz="2400" b="0" i="0" u="none" strike="noStrike" kern="1200" cap="none" spc="0" normalizeH="0" baseline="0" noProof="0" dirty="0">
                <a:ln>
                  <a:noFill/>
                </a:ln>
                <a:solidFill>
                  <a:prstClr val="black"/>
                </a:solidFill>
                <a:effectLst/>
                <a:uLnTx/>
                <a:uFillTx/>
                <a:latin typeface="UTM Avo"/>
                <a:cs typeface="+mn-ea"/>
                <a:sym typeface="+mn-lt"/>
              </a:rPr>
              <a:t>Ôn tập kiến thức </a:t>
            </a:r>
            <a:r>
              <a:rPr kumimoji="0" lang="nl-NL" sz="2400" b="0" i="0" u="none" strike="noStrike" kern="1200" cap="none" spc="0" normalizeH="0" baseline="0" noProof="0">
                <a:ln>
                  <a:noFill/>
                </a:ln>
                <a:solidFill>
                  <a:prstClr val="black"/>
                </a:solidFill>
                <a:effectLst/>
                <a:uLnTx/>
                <a:uFillTx/>
                <a:latin typeface="UTM Avo"/>
                <a:cs typeface="+mn-ea"/>
                <a:sym typeface="+mn-lt"/>
              </a:rPr>
              <a:t>đã</a:t>
            </a:r>
            <a:r>
              <a:rPr kumimoji="0" lang="vi-VN" sz="2400" b="0" i="0" u="none" strike="noStrike" kern="1200" cap="none" spc="0" normalizeH="0" baseline="0" noProof="0">
                <a:ln>
                  <a:noFill/>
                </a:ln>
                <a:solidFill>
                  <a:prstClr val="black"/>
                </a:solidFill>
                <a:effectLst/>
                <a:uLnTx/>
                <a:uFillTx/>
                <a:latin typeface="UTM Avo"/>
                <a:cs typeface="+mn-ea"/>
                <a:sym typeface="+mn-lt"/>
              </a:rPr>
              <a:t> </a:t>
            </a:r>
            <a:r>
              <a:rPr kumimoji="0" lang="nl-NL" sz="2400" b="0" i="0" u="none" strike="noStrike" kern="1200" cap="none" spc="0" normalizeH="0" baseline="0" noProof="0">
                <a:ln>
                  <a:noFill/>
                </a:ln>
                <a:solidFill>
                  <a:prstClr val="black"/>
                </a:solidFill>
                <a:effectLst/>
                <a:uLnTx/>
                <a:uFillTx/>
                <a:latin typeface="UTM Avo"/>
                <a:cs typeface="+mn-ea"/>
                <a:sym typeface="+mn-lt"/>
              </a:rPr>
              <a:t>học</a:t>
            </a:r>
            <a:endParaRPr kumimoji="0" lang="en-US" sz="2400" b="0" i="0" u="none" strike="noStrike" kern="1200" cap="none" spc="0" normalizeH="0" baseline="0" noProof="0" dirty="0">
              <a:ln>
                <a:noFill/>
              </a:ln>
              <a:solidFill>
                <a:prstClr val="black"/>
              </a:solidFill>
              <a:effectLst/>
              <a:uLnTx/>
              <a:uFillTx/>
              <a:latin typeface="UTM Avo"/>
              <a:cs typeface="+mn-ea"/>
              <a:sym typeface="+mn-lt"/>
            </a:endParaRPr>
          </a:p>
        </p:txBody>
      </p:sp>
      <p:sp>
        <p:nvSpPr>
          <p:cNvPr id="33" name="TextBox 32">
            <a:extLst>
              <a:ext uri="{FF2B5EF4-FFF2-40B4-BE49-F238E27FC236}">
                <a16:creationId xmlns:a16="http://schemas.microsoft.com/office/drawing/2014/main" id="{ABF768FA-4022-7E0C-A6D0-47EDF21EDD09}"/>
              </a:ext>
            </a:extLst>
          </p:cNvPr>
          <p:cNvSpPr txBox="1"/>
          <p:nvPr/>
        </p:nvSpPr>
        <p:spPr>
          <a:xfrm>
            <a:off x="719894" y="646060"/>
            <a:ext cx="5791200" cy="815480"/>
          </a:xfrm>
          <a:prstGeom prst="rect">
            <a:avLst/>
          </a:prstGeom>
          <a:noFill/>
        </p:spPr>
        <p:txBody>
          <a:bodyPr wrap="square" rtlCol="0">
            <a:spAutoFit/>
          </a:bodyPr>
          <a:lstStyle/>
          <a:p>
            <a:pPr algn="ctr" defTabSz="609630">
              <a:lnSpc>
                <a:spcPct val="150000"/>
              </a:lnSpc>
              <a:buClrTx/>
              <a:buFontTx/>
              <a:buNone/>
              <a:defRPr/>
            </a:pPr>
            <a:r>
              <a:rPr lang="vi-VN" sz="3600" b="1" kern="1200" dirty="0">
                <a:solidFill>
                  <a:prstClr val="black"/>
                </a:solidFill>
                <a:latin typeface="UTM Avo"/>
                <a:cs typeface="+mn-ea"/>
                <a:sym typeface="+mn-lt"/>
              </a:rPr>
              <a:t>HƯỚNG DẪN VỀ NHÀ</a:t>
            </a:r>
            <a:endParaRPr lang="en-US" sz="3600" b="1" kern="1200" dirty="0">
              <a:solidFill>
                <a:prstClr val="black"/>
              </a:solidFill>
              <a:latin typeface="UTM Avo"/>
              <a:cs typeface="+mn-ea"/>
              <a:sym typeface="+mn-lt"/>
            </a:endParaRPr>
          </a:p>
        </p:txBody>
      </p:sp>
      <p:sp>
        <p:nvSpPr>
          <p:cNvPr id="34" name="Rounded Rectangle 33">
            <a:extLst>
              <a:ext uri="{FF2B5EF4-FFF2-40B4-BE49-F238E27FC236}">
                <a16:creationId xmlns:a16="http://schemas.microsoft.com/office/drawing/2014/main" id="{5EC51D26-37DB-750D-50F1-261AF03530E4}"/>
              </a:ext>
            </a:extLst>
          </p:cNvPr>
          <p:cNvSpPr/>
          <p:nvPr/>
        </p:nvSpPr>
        <p:spPr>
          <a:xfrm>
            <a:off x="495467" y="3192659"/>
            <a:ext cx="6240055" cy="1411114"/>
          </a:xfrm>
          <a:prstGeom prst="roundRect">
            <a:avLst/>
          </a:prstGeom>
          <a:solidFill>
            <a:srgbClr val="9BBB59">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a:cs typeface="+mn-ea"/>
                <a:sym typeface="+mn-lt"/>
              </a:rPr>
              <a:t>2. </a:t>
            </a:r>
            <a:r>
              <a:rPr kumimoji="0" lang="vi-VN" sz="2400" b="0" i="0" u="none" strike="noStrike" kern="1200" cap="none" spc="0" normalizeH="0" baseline="0" noProof="0" dirty="0">
                <a:ln>
                  <a:noFill/>
                </a:ln>
                <a:solidFill>
                  <a:prstClr val="black"/>
                </a:solidFill>
                <a:effectLst/>
                <a:uLnTx/>
                <a:uFillTx/>
                <a:latin typeface="UTM Avo"/>
                <a:cs typeface="+mn-ea"/>
                <a:sym typeface="+mn-lt"/>
              </a:rPr>
              <a:t>Hoàn thành bài tập trong VBT</a:t>
            </a:r>
          </a:p>
        </p:txBody>
      </p:sp>
      <p:sp>
        <p:nvSpPr>
          <p:cNvPr id="35" name="Rounded Rectangle 34">
            <a:extLst>
              <a:ext uri="{FF2B5EF4-FFF2-40B4-BE49-F238E27FC236}">
                <a16:creationId xmlns:a16="http://schemas.microsoft.com/office/drawing/2014/main" id="{8A4ECF17-9082-4210-CCCD-A7D971CE3FC9}"/>
              </a:ext>
            </a:extLst>
          </p:cNvPr>
          <p:cNvSpPr/>
          <p:nvPr/>
        </p:nvSpPr>
        <p:spPr>
          <a:xfrm>
            <a:off x="495467" y="4808088"/>
            <a:ext cx="6240055" cy="1803786"/>
          </a:xfrm>
          <a:prstGeom prst="roundRect">
            <a:avLst/>
          </a:prstGeom>
          <a:solidFill>
            <a:srgbClr val="9BBB59">
              <a:lumMod val="20000"/>
              <a:lumOff val="80000"/>
            </a:srgbClr>
          </a:solidFill>
          <a:ln w="25400" cap="flat" cmpd="sng" algn="ctr">
            <a:solidFill>
              <a:sysClr val="windowText" lastClr="000000"/>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a:cs typeface="+mn-ea"/>
                <a:sym typeface="+mn-lt"/>
              </a:rPr>
              <a:t> 3. </a:t>
            </a:r>
            <a:r>
              <a:rPr kumimoji="0" lang="vi-VN" sz="2400" b="0" i="0" u="none" strike="noStrike" kern="1200" cap="none" spc="0" normalizeH="0" baseline="0" noProof="0" dirty="0">
                <a:ln>
                  <a:noFill/>
                </a:ln>
                <a:solidFill>
                  <a:prstClr val="black"/>
                </a:solidFill>
                <a:effectLst/>
                <a:uLnTx/>
                <a:uFillTx/>
                <a:latin typeface="UTM Avo"/>
                <a:cs typeface="+mn-ea"/>
                <a:sym typeface="+mn-lt"/>
              </a:rPr>
              <a:t>Chuẩn bị</a:t>
            </a:r>
          </a:p>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UTM Avo"/>
                <a:cs typeface="+mn-ea"/>
                <a:sym typeface="+mn-lt"/>
              </a:rPr>
              <a:t>Bài 13. Vi khuẩn có ích trong </a:t>
            </a:r>
            <a:br>
              <a:rPr kumimoji="0" lang="vi-VN" sz="2400" b="1" i="0" u="none" strike="noStrike" kern="1200" cap="none" spc="0" normalizeH="0" baseline="0" noProof="0" dirty="0">
                <a:ln>
                  <a:noFill/>
                </a:ln>
                <a:solidFill>
                  <a:prstClr val="black"/>
                </a:solidFill>
                <a:effectLst/>
                <a:uLnTx/>
                <a:uFillTx/>
                <a:latin typeface="UTM Avo"/>
                <a:cs typeface="+mn-ea"/>
                <a:sym typeface="+mn-lt"/>
              </a:rPr>
            </a:br>
            <a:r>
              <a:rPr kumimoji="0" lang="vi-VN" sz="2400" b="1" i="0" u="none" strike="noStrike" kern="1200" cap="none" spc="0" normalizeH="0" baseline="0" noProof="0" dirty="0">
                <a:ln>
                  <a:noFill/>
                </a:ln>
                <a:solidFill>
                  <a:prstClr val="black"/>
                </a:solidFill>
                <a:effectLst/>
                <a:uLnTx/>
                <a:uFillTx/>
                <a:latin typeface="UTM Avo"/>
                <a:cs typeface="+mn-ea"/>
                <a:sym typeface="+mn-lt"/>
              </a:rPr>
              <a:t>chế biến thực phẩm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qr code&#10;&#10;Description automatically generated">
            <a:hlinkClick r:id="rId3"/>
            <a:extLst>
              <a:ext uri="{FF2B5EF4-FFF2-40B4-BE49-F238E27FC236}">
                <a16:creationId xmlns:a16="http://schemas.microsoft.com/office/drawing/2014/main" id="{343DE31A-F937-679E-1D1C-2449DBA2CDC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8613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9">
          <a:extLst>
            <a:ext uri="{FF2B5EF4-FFF2-40B4-BE49-F238E27FC236}">
              <a16:creationId xmlns:a16="http://schemas.microsoft.com/office/drawing/2014/main" id="{00CCC50A-AB54-1791-A198-B978C96E8BCB}"/>
            </a:ext>
          </a:extLst>
        </p:cNvPr>
        <p:cNvGrpSpPr/>
        <p:nvPr/>
      </p:nvGrpSpPr>
      <p:grpSpPr>
        <a:xfrm>
          <a:off x="0" y="0"/>
          <a:ext cx="0" cy="0"/>
          <a:chOff x="0" y="0"/>
          <a:chExt cx="0" cy="0"/>
        </a:xfrm>
      </p:grpSpPr>
    </p:spTree>
    <p:extLst>
      <p:ext uri="{BB962C8B-B14F-4D97-AF65-F5344CB8AC3E}">
        <p14:creationId xmlns:p14="http://schemas.microsoft.com/office/powerpoint/2010/main" val="1766447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6" name="Rectangle 5">
            <a:extLst>
              <a:ext uri="{FF2B5EF4-FFF2-40B4-BE49-F238E27FC236}">
                <a16:creationId xmlns:a16="http://schemas.microsoft.com/office/drawing/2014/main" id="{CF9D17B9-1C28-F9C3-6E9E-0E76DC7A710C}"/>
              </a:ext>
            </a:extLst>
          </p:cNvPr>
          <p:cNvSpPr/>
          <p:nvPr/>
        </p:nvSpPr>
        <p:spPr>
          <a:xfrm>
            <a:off x="685800" y="2574812"/>
            <a:ext cx="7721600" cy="3149600"/>
          </a:xfrm>
          <a:prstGeom prst="rect">
            <a:avLst/>
          </a:prstGeom>
          <a:solidFill>
            <a:srgbClr val="9BBB59">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UTM Avo"/>
                <a:cs typeface="+mn-ea"/>
                <a:sym typeface="+mn-lt"/>
              </a:rPr>
              <a:t>01</a:t>
            </a:r>
          </a:p>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UTM Avo"/>
                <a:cs typeface="+mn-ea"/>
                <a:sym typeface="+mn-lt"/>
              </a:rPr>
              <a:t>VI KHUẨN</a:t>
            </a:r>
            <a:endParaRPr kumimoji="0" lang="en-US" sz="5400" b="1" i="0" u="none" strike="noStrike" kern="1200" cap="none" spc="0" normalizeH="0" baseline="0" noProof="0" dirty="0">
              <a:ln>
                <a:noFill/>
              </a:ln>
              <a:solidFill>
                <a:prstClr val="black"/>
              </a:solidFill>
              <a:effectLst/>
              <a:uLnTx/>
              <a:uFillTx/>
              <a:latin typeface="UTM Avo"/>
              <a:cs typeface="+mn-ea"/>
              <a:sym typeface="+mn-lt"/>
            </a:endParaRPr>
          </a:p>
        </p:txBody>
      </p:sp>
      <p:sp>
        <p:nvSpPr>
          <p:cNvPr id="7" name="Freeform 37">
            <a:extLst>
              <a:ext uri="{FF2B5EF4-FFF2-40B4-BE49-F238E27FC236}">
                <a16:creationId xmlns:a16="http://schemas.microsoft.com/office/drawing/2014/main" id="{89DF0289-249A-A0C8-285E-85FB099CEC80}"/>
              </a:ext>
            </a:extLst>
          </p:cNvPr>
          <p:cNvSpPr/>
          <p:nvPr/>
        </p:nvSpPr>
        <p:spPr>
          <a:xfrm>
            <a:off x="7010400" y="1981200"/>
            <a:ext cx="4587025" cy="4336824"/>
          </a:xfrm>
          <a:custGeom>
            <a:avLst/>
            <a:gdLst/>
            <a:ahLst/>
            <a:cxnLst/>
            <a:rect l="l" t="t" r="r" b="b"/>
            <a:pathLst>
              <a:path w="2886507" h="2729061">
                <a:moveTo>
                  <a:pt x="0" y="0"/>
                </a:moveTo>
                <a:lnTo>
                  <a:pt x="2886507" y="0"/>
                </a:lnTo>
                <a:lnTo>
                  <a:pt x="2886507" y="2729062"/>
                </a:lnTo>
                <a:lnTo>
                  <a:pt x="0" y="27290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sp>
        <p:nvSpPr>
          <p:cNvPr id="8" name="Freeform 77">
            <a:extLst>
              <a:ext uri="{FF2B5EF4-FFF2-40B4-BE49-F238E27FC236}">
                <a16:creationId xmlns:a16="http://schemas.microsoft.com/office/drawing/2014/main" id="{BB5292AB-46E7-06E2-2A1A-99FD3E76E266}"/>
              </a:ext>
            </a:extLst>
          </p:cNvPr>
          <p:cNvSpPr/>
          <p:nvPr/>
        </p:nvSpPr>
        <p:spPr>
          <a:xfrm rot="4096831">
            <a:off x="7553583" y="868701"/>
            <a:ext cx="736600" cy="1231399"/>
          </a:xfrm>
          <a:custGeom>
            <a:avLst/>
            <a:gdLst/>
            <a:ahLst/>
            <a:cxnLst/>
            <a:rect l="l" t="t" r="r" b="b"/>
            <a:pathLst>
              <a:path w="895350" h="1496786">
                <a:moveTo>
                  <a:pt x="0" y="0"/>
                </a:moveTo>
                <a:lnTo>
                  <a:pt x="895350" y="0"/>
                </a:lnTo>
                <a:lnTo>
                  <a:pt x="895350" y="1496785"/>
                </a:lnTo>
                <a:lnTo>
                  <a:pt x="0" y="14967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sp>
        <p:nvSpPr>
          <p:cNvPr id="9" name="Freeform 79">
            <a:extLst>
              <a:ext uri="{FF2B5EF4-FFF2-40B4-BE49-F238E27FC236}">
                <a16:creationId xmlns:a16="http://schemas.microsoft.com/office/drawing/2014/main" id="{6278B58A-D495-32CC-FF30-5E6AABC2E315}"/>
              </a:ext>
            </a:extLst>
          </p:cNvPr>
          <p:cNvSpPr/>
          <p:nvPr/>
        </p:nvSpPr>
        <p:spPr>
          <a:xfrm>
            <a:off x="6096000" y="5724412"/>
            <a:ext cx="1243232" cy="965200"/>
          </a:xfrm>
          <a:custGeom>
            <a:avLst/>
            <a:gdLst/>
            <a:ahLst/>
            <a:cxnLst/>
            <a:rect l="l" t="t" r="r" b="b"/>
            <a:pathLst>
              <a:path w="1153261" h="895350">
                <a:moveTo>
                  <a:pt x="0" y="0"/>
                </a:moveTo>
                <a:lnTo>
                  <a:pt x="1153261" y="0"/>
                </a:lnTo>
                <a:lnTo>
                  <a:pt x="1153261" y="895350"/>
                </a:lnTo>
                <a:lnTo>
                  <a:pt x="0" y="8953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8" name="Rectangle 7">
            <a:extLst>
              <a:ext uri="{FF2B5EF4-FFF2-40B4-BE49-F238E27FC236}">
                <a16:creationId xmlns:a16="http://schemas.microsoft.com/office/drawing/2014/main" id="{F3B3BA2F-0788-0064-F25F-D3E298994DC3}"/>
              </a:ext>
            </a:extLst>
          </p:cNvPr>
          <p:cNvSpPr/>
          <p:nvPr/>
        </p:nvSpPr>
        <p:spPr>
          <a:xfrm>
            <a:off x="2810741" y="1424871"/>
            <a:ext cx="8431211" cy="1675843"/>
          </a:xfrm>
          <a:prstGeom prst="rect">
            <a:avLst/>
          </a:prstGeom>
        </p:spPr>
        <p:txBody>
          <a:bodyPr wrap="square">
            <a:spAutoFit/>
          </a:bodyPr>
          <a:lstStyle/>
          <a:p>
            <a:pPr algn="just" defTabSz="609630">
              <a:lnSpc>
                <a:spcPct val="150000"/>
              </a:lnSpc>
              <a:buClrTx/>
              <a:buFontTx/>
              <a:buNone/>
            </a:pPr>
            <a:r>
              <a:rPr lang="vi-VN" sz="2400" kern="1200" dirty="0">
                <a:solidFill>
                  <a:prstClr val="black"/>
                </a:solidFill>
                <a:latin typeface="UTM Avo"/>
                <a:cs typeface="+mn-ea"/>
                <a:sym typeface="+mn-lt"/>
              </a:rPr>
              <a:t>Đọc mục </a:t>
            </a:r>
            <a:r>
              <a:rPr lang="vi-VN" sz="2400" b="1" kern="1200" dirty="0">
                <a:solidFill>
                  <a:prstClr val="black"/>
                </a:solidFill>
                <a:latin typeface="UTM Avo"/>
                <a:cs typeface="+mn-ea"/>
                <a:sym typeface="+mn-lt"/>
              </a:rPr>
              <a:t>Con ong </a:t>
            </a:r>
            <a:r>
              <a:rPr lang="vi-VN" sz="2400" kern="1200" dirty="0">
                <a:solidFill>
                  <a:prstClr val="black"/>
                </a:solidFill>
                <a:latin typeface="UTM Avo"/>
                <a:cs typeface="+mn-ea"/>
                <a:sym typeface="+mn-lt"/>
              </a:rPr>
              <a:t>SGK trang 55 và mục </a:t>
            </a:r>
            <a:r>
              <a:rPr lang="vi-VN" sz="2400" b="1" kern="1200" dirty="0">
                <a:solidFill>
                  <a:prstClr val="black"/>
                </a:solidFill>
                <a:latin typeface="UTM Avo"/>
                <a:cs typeface="+mn-ea"/>
                <a:sym typeface="+mn-lt"/>
              </a:rPr>
              <a:t>Em có biết </a:t>
            </a:r>
            <a:r>
              <a:rPr lang="vi-VN" sz="2400" kern="1200" dirty="0">
                <a:solidFill>
                  <a:prstClr val="black"/>
                </a:solidFill>
                <a:latin typeface="UTM Avo"/>
                <a:cs typeface="+mn-ea"/>
                <a:sym typeface="+mn-lt"/>
              </a:rPr>
              <a:t>SGK trang 56. quan sát các hình 1, 2 SGK trang 55, 56 và hoàn thành các yêu cầu sau: </a:t>
            </a:r>
            <a:endParaRPr lang="en-US" sz="2400" kern="1200" dirty="0">
              <a:solidFill>
                <a:prstClr val="black"/>
              </a:solidFill>
              <a:latin typeface="UTM Avo"/>
              <a:cs typeface="+mn-ea"/>
              <a:sym typeface="+mn-lt"/>
            </a:endParaRPr>
          </a:p>
        </p:txBody>
      </p:sp>
      <p:sp>
        <p:nvSpPr>
          <p:cNvPr id="9" name="Freeform 43">
            <a:extLst>
              <a:ext uri="{FF2B5EF4-FFF2-40B4-BE49-F238E27FC236}">
                <a16:creationId xmlns:a16="http://schemas.microsoft.com/office/drawing/2014/main" id="{B99E87C0-55CA-6FAA-5013-6E624F73A0F2}"/>
              </a:ext>
            </a:extLst>
          </p:cNvPr>
          <p:cNvSpPr/>
          <p:nvPr/>
        </p:nvSpPr>
        <p:spPr>
          <a:xfrm>
            <a:off x="1147041" y="1752600"/>
            <a:ext cx="1143000" cy="1020387"/>
          </a:xfrm>
          <a:custGeom>
            <a:avLst/>
            <a:gdLst/>
            <a:ahLst/>
            <a:cxnLst/>
            <a:rect l="l" t="t" r="r" b="b"/>
            <a:pathLst>
              <a:path w="1076324" h="960864">
                <a:moveTo>
                  <a:pt x="0" y="0"/>
                </a:moveTo>
                <a:lnTo>
                  <a:pt x="1076324" y="0"/>
                </a:lnTo>
                <a:lnTo>
                  <a:pt x="1076324" y="960864"/>
                </a:lnTo>
                <a:lnTo>
                  <a:pt x="0" y="960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sp>
        <p:nvSpPr>
          <p:cNvPr id="10" name="Freeform 89">
            <a:extLst>
              <a:ext uri="{FF2B5EF4-FFF2-40B4-BE49-F238E27FC236}">
                <a16:creationId xmlns:a16="http://schemas.microsoft.com/office/drawing/2014/main" id="{61FFAA5D-5203-1EA2-CED9-236D7344203B}"/>
              </a:ext>
            </a:extLst>
          </p:cNvPr>
          <p:cNvSpPr/>
          <p:nvPr/>
        </p:nvSpPr>
        <p:spPr>
          <a:xfrm>
            <a:off x="11125200" y="5777372"/>
            <a:ext cx="802607" cy="889988"/>
          </a:xfrm>
          <a:custGeom>
            <a:avLst/>
            <a:gdLst/>
            <a:ahLst/>
            <a:cxnLst/>
            <a:rect l="l" t="t" r="r" b="b"/>
            <a:pathLst>
              <a:path w="601287" h="666750">
                <a:moveTo>
                  <a:pt x="0" y="0"/>
                </a:moveTo>
                <a:lnTo>
                  <a:pt x="601287" y="0"/>
                </a:lnTo>
                <a:lnTo>
                  <a:pt x="601287" y="666750"/>
                </a:lnTo>
                <a:lnTo>
                  <a:pt x="0" y="666750"/>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buClrTx/>
              <a:buFontTx/>
              <a:buNone/>
            </a:pPr>
            <a:endParaRPr lang="en-US" sz="700" kern="1200" dirty="0">
              <a:solidFill>
                <a:prstClr val="black"/>
              </a:solidFill>
              <a:latin typeface="UTM Avo"/>
              <a:cs typeface="+mn-ea"/>
              <a:sym typeface="+mn-lt"/>
            </a:endParaRPr>
          </a:p>
        </p:txBody>
      </p:sp>
      <p:pic>
        <p:nvPicPr>
          <p:cNvPr id="11" name="Picture 10">
            <a:extLst>
              <a:ext uri="{FF2B5EF4-FFF2-40B4-BE49-F238E27FC236}">
                <a16:creationId xmlns:a16="http://schemas.microsoft.com/office/drawing/2014/main" id="{A884BABF-3C2B-E45D-1A33-59AB08873798}"/>
              </a:ext>
            </a:extLst>
          </p:cNvPr>
          <p:cNvPicPr>
            <a:picLocks noChangeAspect="1"/>
          </p:cNvPicPr>
          <p:nvPr/>
        </p:nvPicPr>
        <p:blipFill rotWithShape="1">
          <a:blip r:embed="rId8">
            <a:extLst>
              <a:ext uri="{28A0092B-C50C-407E-A947-70E740481C1C}">
                <a14:useLocalDpi xmlns:a14="http://schemas.microsoft.com/office/drawing/2010/main" val="0"/>
              </a:ext>
            </a:extLst>
          </a:blip>
          <a:srcRect l="43182" r="8333" b="4062"/>
          <a:stretch/>
        </p:blipFill>
        <p:spPr>
          <a:xfrm>
            <a:off x="6445250" y="3090736"/>
            <a:ext cx="4419600" cy="3601652"/>
          </a:xfrm>
          <a:prstGeom prst="rect">
            <a:avLst/>
          </a:prstGeom>
        </p:spPr>
      </p:pic>
      <p:pic>
        <p:nvPicPr>
          <p:cNvPr id="12" name="Picture 11">
            <a:extLst>
              <a:ext uri="{FF2B5EF4-FFF2-40B4-BE49-F238E27FC236}">
                <a16:creationId xmlns:a16="http://schemas.microsoft.com/office/drawing/2014/main" id="{A2C7FB76-48C1-EA5C-3697-5227FB6335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9968"/>
          <a:stretch/>
        </p:blipFill>
        <p:spPr>
          <a:xfrm>
            <a:off x="990600" y="3124200"/>
            <a:ext cx="4645879" cy="3568188"/>
          </a:xfrm>
          <a:prstGeom prst="rect">
            <a:avLst/>
          </a:prstGeom>
        </p:spPr>
      </p:pic>
      <p:sp>
        <p:nvSpPr>
          <p:cNvPr id="13" name="Freeform 91">
            <a:extLst>
              <a:ext uri="{FF2B5EF4-FFF2-40B4-BE49-F238E27FC236}">
                <a16:creationId xmlns:a16="http://schemas.microsoft.com/office/drawing/2014/main" id="{E0131A20-2D4F-C853-0FBC-8584549AE8AC}"/>
              </a:ext>
            </a:extLst>
          </p:cNvPr>
          <p:cNvSpPr/>
          <p:nvPr/>
        </p:nvSpPr>
        <p:spPr>
          <a:xfrm rot="402730">
            <a:off x="-88939" y="5857598"/>
            <a:ext cx="1166597" cy="1255634"/>
          </a:xfrm>
          <a:custGeom>
            <a:avLst/>
            <a:gdLst/>
            <a:ahLst/>
            <a:cxnLst/>
            <a:rect l="l" t="t" r="r" b="b"/>
            <a:pathLst>
              <a:path w="619471" h="666750">
                <a:moveTo>
                  <a:pt x="0" y="0"/>
                </a:moveTo>
                <a:lnTo>
                  <a:pt x="619471" y="0"/>
                </a:lnTo>
                <a:lnTo>
                  <a:pt x="619471" y="666750"/>
                </a:lnTo>
                <a:lnTo>
                  <a:pt x="0" y="66675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defTabSz="609630">
              <a:buClrTx/>
              <a:buFontTx/>
              <a:buNone/>
            </a:pPr>
            <a:endParaRPr lang="en-US" sz="700" kern="1200">
              <a:solidFill>
                <a:prstClr val="black"/>
              </a:solidFill>
              <a:latin typeface="UTM Avo"/>
              <a:cs typeface="+mn-ea"/>
              <a:sym typeface="+mn-lt"/>
            </a:endParaRPr>
          </a:p>
        </p:txBody>
      </p:sp>
    </p:spTree>
    <p:extLst>
      <p:ext uri="{BB962C8B-B14F-4D97-AF65-F5344CB8AC3E}">
        <p14:creationId xmlns:p14="http://schemas.microsoft.com/office/powerpoint/2010/main" val="2718907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20" name="Rectangle 19">
            <a:extLst>
              <a:ext uri="{FF2B5EF4-FFF2-40B4-BE49-F238E27FC236}">
                <a16:creationId xmlns:a16="http://schemas.microsoft.com/office/drawing/2014/main" id="{BF6DAA68-BB78-7863-FF0A-A00E33F727DE}"/>
              </a:ext>
            </a:extLst>
          </p:cNvPr>
          <p:cNvSpPr/>
          <p:nvPr/>
        </p:nvSpPr>
        <p:spPr>
          <a:xfrm>
            <a:off x="2215949" y="1664746"/>
            <a:ext cx="9448800" cy="1121846"/>
          </a:xfrm>
          <a:prstGeom prst="rect">
            <a:avLst/>
          </a:prstGeom>
        </p:spPr>
        <p:txBody>
          <a:bodyPr wrap="square">
            <a:spAutoFit/>
          </a:bodyPr>
          <a:lstStyle/>
          <a:p>
            <a:pPr algn="just" defTabSz="609630">
              <a:lnSpc>
                <a:spcPct val="150000"/>
              </a:lnSpc>
              <a:buClrTx/>
              <a:buFontTx/>
              <a:buNone/>
            </a:pPr>
            <a:r>
              <a:rPr lang="vi-VN" sz="2400" kern="1200" dirty="0">
                <a:solidFill>
                  <a:schemeClr val="tx1"/>
                </a:solidFill>
                <a:latin typeface="UTM Avo"/>
                <a:cs typeface="+mn-ea"/>
                <a:sym typeface="+mn-lt"/>
              </a:rPr>
              <a:t>Nhờ dụng cụ nào chúng ta có thể quan sát được vi khuẩn? Từ đó, em có nhận xét gì về kích thước của vi khuẩn?</a:t>
            </a:r>
          </a:p>
        </p:txBody>
      </p:sp>
      <p:sp>
        <p:nvSpPr>
          <p:cNvPr id="21" name="Freeform 89">
            <a:extLst>
              <a:ext uri="{FF2B5EF4-FFF2-40B4-BE49-F238E27FC236}">
                <a16:creationId xmlns:a16="http://schemas.microsoft.com/office/drawing/2014/main" id="{F2054E59-AD84-E786-58E4-A242100A5CE7}"/>
              </a:ext>
            </a:extLst>
          </p:cNvPr>
          <p:cNvSpPr/>
          <p:nvPr/>
        </p:nvSpPr>
        <p:spPr>
          <a:xfrm>
            <a:off x="11278395" y="5968012"/>
            <a:ext cx="802607" cy="889988"/>
          </a:xfrm>
          <a:custGeom>
            <a:avLst/>
            <a:gdLst/>
            <a:ahLst/>
            <a:cxnLst/>
            <a:rect l="l" t="t" r="r" b="b"/>
            <a:pathLst>
              <a:path w="601287" h="666750">
                <a:moveTo>
                  <a:pt x="0" y="0"/>
                </a:moveTo>
                <a:lnTo>
                  <a:pt x="601287" y="0"/>
                </a:lnTo>
                <a:lnTo>
                  <a:pt x="601287" y="666750"/>
                </a:lnTo>
                <a:lnTo>
                  <a:pt x="0" y="666750"/>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buClrTx/>
              <a:buFontTx/>
              <a:buNone/>
            </a:pPr>
            <a:endParaRPr lang="en-US" sz="700" kern="1200" dirty="0">
              <a:solidFill>
                <a:schemeClr val="tx1"/>
              </a:solidFill>
              <a:latin typeface="UTM Avo"/>
              <a:cs typeface="+mn-ea"/>
              <a:sym typeface="+mn-lt"/>
            </a:endParaRPr>
          </a:p>
        </p:txBody>
      </p:sp>
      <p:sp>
        <p:nvSpPr>
          <p:cNvPr id="22" name="Freeform 91">
            <a:extLst>
              <a:ext uri="{FF2B5EF4-FFF2-40B4-BE49-F238E27FC236}">
                <a16:creationId xmlns:a16="http://schemas.microsoft.com/office/drawing/2014/main" id="{0A1D365A-DE97-563A-070E-32367A39431A}"/>
              </a:ext>
            </a:extLst>
          </p:cNvPr>
          <p:cNvSpPr/>
          <p:nvPr/>
        </p:nvSpPr>
        <p:spPr>
          <a:xfrm rot="1351361">
            <a:off x="-180305" y="6233048"/>
            <a:ext cx="1166597" cy="1255634"/>
          </a:xfrm>
          <a:custGeom>
            <a:avLst/>
            <a:gdLst/>
            <a:ahLst/>
            <a:cxnLst/>
            <a:rect l="l" t="t" r="r" b="b"/>
            <a:pathLst>
              <a:path w="619471" h="666750">
                <a:moveTo>
                  <a:pt x="0" y="0"/>
                </a:moveTo>
                <a:lnTo>
                  <a:pt x="619471" y="0"/>
                </a:lnTo>
                <a:lnTo>
                  <a:pt x="619471" y="666750"/>
                </a:lnTo>
                <a:lnTo>
                  <a:pt x="0" y="66675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buClrTx/>
              <a:buFontTx/>
              <a:buNone/>
            </a:pPr>
            <a:endParaRPr lang="en-US" sz="700" kern="1200">
              <a:solidFill>
                <a:schemeClr val="tx1"/>
              </a:solidFill>
              <a:latin typeface="UTM Avo"/>
              <a:cs typeface="+mn-ea"/>
              <a:sym typeface="+mn-lt"/>
            </a:endParaRPr>
          </a:p>
        </p:txBody>
      </p:sp>
      <p:sp>
        <p:nvSpPr>
          <p:cNvPr id="23" name="Freeform 8">
            <a:extLst>
              <a:ext uri="{FF2B5EF4-FFF2-40B4-BE49-F238E27FC236}">
                <a16:creationId xmlns:a16="http://schemas.microsoft.com/office/drawing/2014/main" id="{6C992DF1-D599-B838-0991-43160ADDDA29}"/>
              </a:ext>
            </a:extLst>
          </p:cNvPr>
          <p:cNvSpPr/>
          <p:nvPr/>
        </p:nvSpPr>
        <p:spPr>
          <a:xfrm>
            <a:off x="974576" y="1623046"/>
            <a:ext cx="847455" cy="1205246"/>
          </a:xfrm>
          <a:custGeom>
            <a:avLst/>
            <a:gdLst/>
            <a:ahLst/>
            <a:cxnLst/>
            <a:rect l="l" t="t" r="r" b="b"/>
            <a:pathLst>
              <a:path w="1790677" h="2865083">
                <a:moveTo>
                  <a:pt x="0" y="0"/>
                </a:moveTo>
                <a:lnTo>
                  <a:pt x="1790677" y="0"/>
                </a:lnTo>
                <a:lnTo>
                  <a:pt x="1790677" y="2865083"/>
                </a:lnTo>
                <a:lnTo>
                  <a:pt x="0" y="2865083"/>
                </a:lnTo>
                <a:lnTo>
                  <a:pt x="0" y="0"/>
                </a:lnTo>
                <a:close/>
              </a:path>
            </a:pathLst>
          </a:custGeom>
          <a:blipFill>
            <a:blip r:embed="rId8"/>
            <a:stretch>
              <a:fillRect/>
            </a:stretch>
          </a:blipFill>
        </p:spPr>
        <p:txBody>
          <a:bodyPr/>
          <a:lstStyle/>
          <a:p>
            <a:pPr defTabSz="609630">
              <a:buClrTx/>
              <a:buFontTx/>
              <a:buNone/>
            </a:pPr>
            <a:endParaRPr lang="en-US" sz="700" kern="1200">
              <a:solidFill>
                <a:schemeClr val="tx1"/>
              </a:solidFill>
              <a:latin typeface="UTM Avo"/>
              <a:cs typeface="+mn-ea"/>
              <a:sym typeface="+mn-lt"/>
            </a:endParaRPr>
          </a:p>
        </p:txBody>
      </p:sp>
      <p:sp>
        <p:nvSpPr>
          <p:cNvPr id="24" name="Rectangle 23">
            <a:extLst>
              <a:ext uri="{FF2B5EF4-FFF2-40B4-BE49-F238E27FC236}">
                <a16:creationId xmlns:a16="http://schemas.microsoft.com/office/drawing/2014/main" id="{ED7D3DE9-3160-C4FD-B535-15D021914AD8}"/>
              </a:ext>
            </a:extLst>
          </p:cNvPr>
          <p:cNvSpPr/>
          <p:nvPr/>
        </p:nvSpPr>
        <p:spPr>
          <a:xfrm>
            <a:off x="387149" y="2981147"/>
            <a:ext cx="1828800" cy="558800"/>
          </a:xfrm>
          <a:prstGeom prst="rect">
            <a:avLst/>
          </a:prstGeom>
          <a:noFill/>
          <a:ln>
            <a:noFill/>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tx1"/>
                </a:solidFill>
                <a:effectLst/>
                <a:uLnTx/>
                <a:uFillTx/>
                <a:latin typeface="UTM Avo"/>
                <a:cs typeface="+mn-ea"/>
                <a:sym typeface="+mn-lt"/>
              </a:rPr>
              <a:t>Trả</a:t>
            </a:r>
            <a:r>
              <a:rPr kumimoji="0" lang="en-US" sz="2400" b="1" i="0" u="none" strike="noStrike" kern="1200" cap="none" spc="0" normalizeH="0" baseline="0" noProof="0" dirty="0">
                <a:ln>
                  <a:noFill/>
                </a:ln>
                <a:solidFill>
                  <a:schemeClr val="tx1"/>
                </a:solidFill>
                <a:effectLst/>
                <a:uLnTx/>
                <a:uFillTx/>
                <a:latin typeface="UTM Avo"/>
                <a:cs typeface="+mn-ea"/>
                <a:sym typeface="+mn-lt"/>
              </a:rPr>
              <a:t> </a:t>
            </a:r>
            <a:r>
              <a:rPr kumimoji="0" lang="en-US" sz="2400" b="1" i="0" u="none" strike="noStrike" kern="1200" cap="none" spc="0" normalizeH="0" baseline="0" noProof="0" dirty="0" err="1">
                <a:ln>
                  <a:noFill/>
                </a:ln>
                <a:solidFill>
                  <a:schemeClr val="tx1"/>
                </a:solidFill>
                <a:effectLst/>
                <a:uLnTx/>
                <a:uFillTx/>
                <a:latin typeface="UTM Avo"/>
                <a:cs typeface="+mn-ea"/>
                <a:sym typeface="+mn-lt"/>
              </a:rPr>
              <a:t>lời</a:t>
            </a:r>
            <a:r>
              <a:rPr kumimoji="0" lang="en-US" sz="2400" b="1" i="0" u="none" strike="noStrike" kern="1200" cap="none" spc="0" normalizeH="0" baseline="0" noProof="0" dirty="0">
                <a:ln>
                  <a:noFill/>
                </a:ln>
                <a:solidFill>
                  <a:schemeClr val="tx1"/>
                </a:solidFill>
                <a:effectLst/>
                <a:uLnTx/>
                <a:uFillTx/>
                <a:latin typeface="UTM Avo"/>
                <a:cs typeface="+mn-ea"/>
                <a:sym typeface="+mn-lt"/>
              </a:rPr>
              <a:t> :</a:t>
            </a:r>
          </a:p>
        </p:txBody>
      </p:sp>
      <p:sp>
        <p:nvSpPr>
          <p:cNvPr id="25" name="Rectangle 24">
            <a:extLst>
              <a:ext uri="{FF2B5EF4-FFF2-40B4-BE49-F238E27FC236}">
                <a16:creationId xmlns:a16="http://schemas.microsoft.com/office/drawing/2014/main" id="{1C276C47-6463-721C-AA90-6C14902CE1F6}"/>
              </a:ext>
            </a:extLst>
          </p:cNvPr>
          <p:cNvSpPr/>
          <p:nvPr/>
        </p:nvSpPr>
        <p:spPr>
          <a:xfrm>
            <a:off x="1434966" y="3536398"/>
            <a:ext cx="5950910" cy="1128386"/>
          </a:xfrm>
          <a:prstGeom prst="rect">
            <a:avLst/>
          </a:prstGeom>
        </p:spPr>
        <p:txBody>
          <a:bodyPr wrap="square">
            <a:spAutoFit/>
          </a:bodyPr>
          <a:lstStyle/>
          <a:p>
            <a:pPr algn="just" defTabSz="609630">
              <a:lnSpc>
                <a:spcPct val="150000"/>
              </a:lnSpc>
              <a:buClrTx/>
              <a:buFontTx/>
              <a:buNone/>
            </a:pPr>
            <a:r>
              <a:rPr lang="nl-NL" sz="2400" kern="1200" dirty="0">
                <a:solidFill>
                  <a:schemeClr val="tx1"/>
                </a:solidFill>
                <a:latin typeface="UTM Avo"/>
                <a:cs typeface="+mn-ea"/>
                <a:sym typeface="+mn-lt"/>
              </a:rPr>
              <a:t>Để quan sát vi khuẩn ta phải </a:t>
            </a:r>
            <a:r>
              <a:rPr lang="nl-NL" sz="2400" b="1" kern="1200" dirty="0">
                <a:solidFill>
                  <a:schemeClr val="tx1"/>
                </a:solidFill>
                <a:latin typeface="UTM Avo"/>
                <a:cs typeface="+mn-ea"/>
                <a:sym typeface="+mn-lt"/>
              </a:rPr>
              <a:t>dùng kính hiển vi. </a:t>
            </a:r>
            <a:endParaRPr lang="en-US" sz="2400" b="1" kern="1200" dirty="0">
              <a:solidFill>
                <a:schemeClr val="tx1"/>
              </a:solidFill>
              <a:latin typeface="UTM Avo"/>
              <a:cs typeface="+mn-ea"/>
              <a:sym typeface="+mn-lt"/>
            </a:endParaRPr>
          </a:p>
        </p:txBody>
      </p:sp>
      <p:sp>
        <p:nvSpPr>
          <p:cNvPr id="26" name="Rectangle 25">
            <a:extLst>
              <a:ext uri="{FF2B5EF4-FFF2-40B4-BE49-F238E27FC236}">
                <a16:creationId xmlns:a16="http://schemas.microsoft.com/office/drawing/2014/main" id="{F0BC74ED-7E9C-074E-1EC8-47238F0E8EA8}"/>
              </a:ext>
            </a:extLst>
          </p:cNvPr>
          <p:cNvSpPr/>
          <p:nvPr/>
        </p:nvSpPr>
        <p:spPr>
          <a:xfrm>
            <a:off x="1398304" y="4817639"/>
            <a:ext cx="5993095" cy="1675843"/>
          </a:xfrm>
          <a:prstGeom prst="rect">
            <a:avLst/>
          </a:prstGeom>
        </p:spPr>
        <p:txBody>
          <a:bodyPr wrap="square">
            <a:spAutoFit/>
          </a:bodyPr>
          <a:lstStyle/>
          <a:p>
            <a:pPr algn="just" defTabSz="609630">
              <a:lnSpc>
                <a:spcPct val="150000"/>
              </a:lnSpc>
              <a:buClrTx/>
              <a:buFontTx/>
              <a:buNone/>
            </a:pPr>
            <a:r>
              <a:rPr lang="nl-NL" sz="2400" kern="1200" dirty="0">
                <a:solidFill>
                  <a:schemeClr val="tx1"/>
                </a:solidFill>
                <a:latin typeface="UTM Avo"/>
                <a:cs typeface="+mn-ea"/>
                <a:sym typeface="+mn-lt"/>
              </a:rPr>
              <a:t>Vi khuẩn có kích thước rất nhỏ, </a:t>
            </a:r>
            <a:br>
              <a:rPr lang="nl-NL" sz="2400" kern="1200" dirty="0">
                <a:solidFill>
                  <a:schemeClr val="tx1"/>
                </a:solidFill>
                <a:latin typeface="UTM Avo"/>
                <a:cs typeface="+mn-ea"/>
                <a:sym typeface="+mn-lt"/>
              </a:rPr>
            </a:br>
            <a:r>
              <a:rPr lang="nl-NL" sz="2400" kern="1200" dirty="0" err="1">
                <a:solidFill>
                  <a:schemeClr val="tx1"/>
                </a:solidFill>
                <a:latin typeface="UTM Avo"/>
                <a:cs typeface="+mn-ea"/>
                <a:sym typeface="+mn-lt"/>
              </a:rPr>
              <a:t>phải</a:t>
            </a:r>
            <a:r>
              <a:rPr lang="nl-NL" sz="2400" kern="1200" dirty="0">
                <a:solidFill>
                  <a:schemeClr val="tx1"/>
                </a:solidFill>
                <a:latin typeface="UTM Avo"/>
                <a:cs typeface="+mn-ea"/>
                <a:sym typeface="+mn-lt"/>
              </a:rPr>
              <a:t> </a:t>
            </a:r>
            <a:r>
              <a:rPr lang="nl-NL" sz="2400" kern="1200" dirty="0" err="1">
                <a:solidFill>
                  <a:schemeClr val="tx1"/>
                </a:solidFill>
                <a:latin typeface="UTM Avo"/>
                <a:cs typeface="+mn-ea"/>
                <a:sym typeface="+mn-lt"/>
              </a:rPr>
              <a:t>quan</a:t>
            </a:r>
            <a:r>
              <a:rPr lang="nl-NL" sz="2400" kern="1200" dirty="0">
                <a:solidFill>
                  <a:schemeClr val="tx1"/>
                </a:solidFill>
                <a:latin typeface="UTM Avo"/>
                <a:cs typeface="+mn-ea"/>
                <a:sym typeface="+mn-lt"/>
              </a:rPr>
              <a:t> sát bằng kính hiển vi với sự phóng đại hình ảnh hàng nghìn lần. </a:t>
            </a:r>
            <a:endParaRPr lang="en-US" sz="2400" kern="1200" dirty="0">
              <a:solidFill>
                <a:schemeClr val="tx1"/>
              </a:solidFill>
              <a:latin typeface="UTM Avo"/>
              <a:cs typeface="+mn-ea"/>
              <a:sym typeface="+mn-lt"/>
            </a:endParaRPr>
          </a:p>
        </p:txBody>
      </p:sp>
      <p:pic>
        <p:nvPicPr>
          <p:cNvPr id="27" name="Picture 26">
            <a:extLst>
              <a:ext uri="{FF2B5EF4-FFF2-40B4-BE49-F238E27FC236}">
                <a16:creationId xmlns:a16="http://schemas.microsoft.com/office/drawing/2014/main" id="{46BF6429-26F9-531E-BBFD-55831588D287}"/>
              </a:ext>
            </a:extLst>
          </p:cNvPr>
          <p:cNvPicPr>
            <a:picLocks noChangeAspect="1"/>
          </p:cNvPicPr>
          <p:nvPr/>
        </p:nvPicPr>
        <p:blipFill rotWithShape="1">
          <a:blip r:embed="rId9">
            <a:extLst>
              <a:ext uri="{28A0092B-C50C-407E-A947-70E740481C1C}">
                <a14:useLocalDpi xmlns:a14="http://schemas.microsoft.com/office/drawing/2010/main" val="0"/>
              </a:ext>
            </a:extLst>
          </a:blip>
          <a:srcRect l="43182" r="8333" b="4062"/>
          <a:stretch/>
        </p:blipFill>
        <p:spPr>
          <a:xfrm>
            <a:off x="7648587" y="3057423"/>
            <a:ext cx="4216400" cy="3436059"/>
          </a:xfrm>
          <a:prstGeom prst="rect">
            <a:avLst/>
          </a:prstGeom>
        </p:spPr>
      </p:pic>
      <p:sp>
        <p:nvSpPr>
          <p:cNvPr id="28" name="Right Arrow 27">
            <a:extLst>
              <a:ext uri="{FF2B5EF4-FFF2-40B4-BE49-F238E27FC236}">
                <a16:creationId xmlns:a16="http://schemas.microsoft.com/office/drawing/2014/main" id="{21E2E668-2D2A-93EF-5A20-01463B60187E}"/>
              </a:ext>
            </a:extLst>
          </p:cNvPr>
          <p:cNvSpPr/>
          <p:nvPr/>
        </p:nvSpPr>
        <p:spPr>
          <a:xfrm>
            <a:off x="565021" y="5385910"/>
            <a:ext cx="576095" cy="432356"/>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chemeClr val="tx1"/>
              </a:solidFill>
              <a:effectLst/>
              <a:uLnTx/>
              <a:uFillTx/>
              <a:latin typeface="UTM Avo"/>
              <a:cs typeface="+mn-ea"/>
              <a:sym typeface="+mn-lt"/>
            </a:endParaRPr>
          </a:p>
        </p:txBody>
      </p:sp>
    </p:spTree>
    <p:extLst>
      <p:ext uri="{BB962C8B-B14F-4D97-AF65-F5344CB8AC3E}">
        <p14:creationId xmlns:p14="http://schemas.microsoft.com/office/powerpoint/2010/main" val="2225341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4" grpId="0"/>
      <p:bldP spid="25" grpId="0"/>
      <p:bldP spid="26"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2" name="Freeform 8">
            <a:extLst>
              <a:ext uri="{FF2B5EF4-FFF2-40B4-BE49-F238E27FC236}">
                <a16:creationId xmlns:a16="http://schemas.microsoft.com/office/drawing/2014/main" id="{6882BD89-C352-CA7C-FB78-03B8C159C71E}"/>
              </a:ext>
            </a:extLst>
          </p:cNvPr>
          <p:cNvSpPr/>
          <p:nvPr/>
        </p:nvSpPr>
        <p:spPr>
          <a:xfrm>
            <a:off x="1066800" y="1623046"/>
            <a:ext cx="755231" cy="1074086"/>
          </a:xfrm>
          <a:custGeom>
            <a:avLst/>
            <a:gdLst/>
            <a:ahLst/>
            <a:cxnLst/>
            <a:rect l="l" t="t" r="r" b="b"/>
            <a:pathLst>
              <a:path w="1790677" h="2865083">
                <a:moveTo>
                  <a:pt x="0" y="0"/>
                </a:moveTo>
                <a:lnTo>
                  <a:pt x="1790677" y="0"/>
                </a:lnTo>
                <a:lnTo>
                  <a:pt x="1790677" y="2865083"/>
                </a:lnTo>
                <a:lnTo>
                  <a:pt x="0" y="2865083"/>
                </a:lnTo>
                <a:lnTo>
                  <a:pt x="0" y="0"/>
                </a:lnTo>
                <a:close/>
              </a:path>
            </a:pathLst>
          </a:custGeom>
          <a:blipFill>
            <a:blip r:embed="rId4"/>
            <a:stretch>
              <a:fillRect/>
            </a:stretch>
          </a:blipFill>
        </p:spPr>
        <p:txBody>
          <a:bodyPr/>
          <a:lstStyle/>
          <a:p>
            <a:pPr defTabSz="609630">
              <a:buClrTx/>
              <a:buFontTx/>
              <a:buNone/>
            </a:pPr>
            <a:endParaRPr lang="en-US" sz="700" kern="1200">
              <a:solidFill>
                <a:schemeClr val="tx1"/>
              </a:solidFill>
              <a:latin typeface="UTM Avo"/>
              <a:cs typeface="+mn-ea"/>
              <a:sym typeface="+mn-lt"/>
            </a:endParaRPr>
          </a:p>
        </p:txBody>
      </p:sp>
      <p:sp>
        <p:nvSpPr>
          <p:cNvPr id="12" name="Rectangle 11">
            <a:extLst>
              <a:ext uri="{FF2B5EF4-FFF2-40B4-BE49-F238E27FC236}">
                <a16:creationId xmlns:a16="http://schemas.microsoft.com/office/drawing/2014/main" id="{029A2491-1ADC-C9E7-D323-7440718E138F}"/>
              </a:ext>
            </a:extLst>
          </p:cNvPr>
          <p:cNvSpPr/>
          <p:nvPr/>
        </p:nvSpPr>
        <p:spPr>
          <a:xfrm>
            <a:off x="2077560" y="1599166"/>
            <a:ext cx="8036879" cy="1121846"/>
          </a:xfrm>
          <a:prstGeom prst="rect">
            <a:avLst/>
          </a:prstGeom>
        </p:spPr>
        <p:txBody>
          <a:bodyPr wrap="square">
            <a:spAutoFit/>
          </a:bodyPr>
          <a:lstStyle/>
          <a:p>
            <a:pPr marL="381019" indent="-381019" algn="just" defTabSz="609630">
              <a:lnSpc>
                <a:spcPct val="150000"/>
              </a:lnSpc>
              <a:buClrTx/>
              <a:buFont typeface="Arial" panose="020B0604020202020204" pitchFamily="34" charset="0"/>
              <a:buChar char="•"/>
            </a:pPr>
            <a:r>
              <a:rPr lang="vi-VN" sz="2400" kern="1200" dirty="0">
                <a:solidFill>
                  <a:schemeClr val="tx1"/>
                </a:solidFill>
                <a:latin typeface="UTM Avo"/>
                <a:cs typeface="+mn-ea"/>
                <a:sym typeface="+mn-lt"/>
              </a:rPr>
              <a:t>Vi khuẩn có thể sống được ở đâu?</a:t>
            </a:r>
          </a:p>
          <a:p>
            <a:pPr marL="381019" indent="-381019" algn="just" defTabSz="609630">
              <a:lnSpc>
                <a:spcPct val="150000"/>
              </a:lnSpc>
              <a:buClrTx/>
              <a:buFont typeface="Arial" panose="020B0604020202020204" pitchFamily="34" charset="0"/>
              <a:buChar char="•"/>
            </a:pPr>
            <a:r>
              <a:rPr lang="vi-VN" sz="2400" kern="1200" dirty="0">
                <a:solidFill>
                  <a:schemeClr val="tx1"/>
                </a:solidFill>
                <a:latin typeface="UTM Avo"/>
                <a:cs typeface="+mn-ea"/>
                <a:sym typeface="+mn-lt"/>
              </a:rPr>
              <a:t>Em có nhận xét gì về nơi sống của vi khuẩn?</a:t>
            </a:r>
          </a:p>
        </p:txBody>
      </p:sp>
      <p:sp>
        <p:nvSpPr>
          <p:cNvPr id="13" name="Rectangle 12">
            <a:extLst>
              <a:ext uri="{FF2B5EF4-FFF2-40B4-BE49-F238E27FC236}">
                <a16:creationId xmlns:a16="http://schemas.microsoft.com/office/drawing/2014/main" id="{FB4AEEBB-6A2D-7596-501E-37D62EF5595C}"/>
              </a:ext>
            </a:extLst>
          </p:cNvPr>
          <p:cNvSpPr/>
          <p:nvPr/>
        </p:nvSpPr>
        <p:spPr>
          <a:xfrm>
            <a:off x="907631" y="2794000"/>
            <a:ext cx="1828800" cy="558800"/>
          </a:xfrm>
          <a:prstGeom prst="rect">
            <a:avLst/>
          </a:prstGeom>
          <a:noFill/>
          <a:ln>
            <a:noFill/>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chemeClr val="tx1"/>
                </a:solidFill>
                <a:effectLst/>
                <a:uLnTx/>
                <a:uFillTx/>
                <a:latin typeface="UTM Avo"/>
                <a:cs typeface="+mn-ea"/>
                <a:sym typeface="+mn-lt"/>
              </a:rPr>
              <a:t>Trả</a:t>
            </a:r>
            <a:r>
              <a:rPr kumimoji="0" lang="en-US" sz="2400" b="1" i="0" u="none" strike="noStrike" kern="1200" cap="none" spc="0" normalizeH="0" baseline="0" noProof="0">
                <a:ln>
                  <a:noFill/>
                </a:ln>
                <a:solidFill>
                  <a:schemeClr val="tx1"/>
                </a:solidFill>
                <a:effectLst/>
                <a:uLnTx/>
                <a:uFillTx/>
                <a:latin typeface="UTM Avo"/>
                <a:cs typeface="+mn-ea"/>
                <a:sym typeface="+mn-lt"/>
              </a:rPr>
              <a:t> lời:</a:t>
            </a:r>
            <a:endParaRPr kumimoji="0" lang="en-US" sz="2400" b="1" i="0" u="none" strike="noStrike" kern="1200" cap="none" spc="0" normalizeH="0" baseline="0" noProof="0" dirty="0">
              <a:ln>
                <a:noFill/>
              </a:ln>
              <a:solidFill>
                <a:schemeClr val="tx1"/>
              </a:solidFill>
              <a:effectLst/>
              <a:uLnTx/>
              <a:uFillTx/>
              <a:latin typeface="UTM Avo"/>
              <a:cs typeface="+mn-ea"/>
              <a:sym typeface="+mn-lt"/>
            </a:endParaRPr>
          </a:p>
        </p:txBody>
      </p:sp>
      <p:sp>
        <p:nvSpPr>
          <p:cNvPr id="14" name="Rectangle 13">
            <a:extLst>
              <a:ext uri="{FF2B5EF4-FFF2-40B4-BE49-F238E27FC236}">
                <a16:creationId xmlns:a16="http://schemas.microsoft.com/office/drawing/2014/main" id="{B591F85B-7AE0-C226-C9E7-B4E37706542D}"/>
              </a:ext>
            </a:extLst>
          </p:cNvPr>
          <p:cNvSpPr/>
          <p:nvPr/>
        </p:nvSpPr>
        <p:spPr>
          <a:xfrm>
            <a:off x="718027" y="3309885"/>
            <a:ext cx="5943600" cy="2783839"/>
          </a:xfrm>
          <a:prstGeom prst="rect">
            <a:avLst/>
          </a:prstGeom>
        </p:spPr>
        <p:txBody>
          <a:bodyPr wrap="square">
            <a:spAutoFit/>
          </a:bodyPr>
          <a:lstStyle/>
          <a:p>
            <a:pPr algn="just" defTabSz="609630">
              <a:lnSpc>
                <a:spcPct val="150000"/>
              </a:lnSpc>
              <a:buClrTx/>
              <a:buFontTx/>
              <a:buNone/>
            </a:pPr>
            <a:r>
              <a:rPr lang="vi-VN" sz="2400" kern="1200" dirty="0">
                <a:solidFill>
                  <a:schemeClr val="tx1"/>
                </a:solidFill>
                <a:latin typeface="UTM Avo"/>
                <a:cs typeface="+mn-ea"/>
                <a:sym typeface="+mn-lt"/>
              </a:rPr>
              <a:t>Vi khuẩn có </a:t>
            </a:r>
            <a:r>
              <a:rPr lang="vi-VN" sz="2400" kern="1200">
                <a:solidFill>
                  <a:schemeClr val="tx1"/>
                </a:solidFill>
                <a:latin typeface="UTM Avo"/>
                <a:cs typeface="+mn-ea"/>
                <a:sym typeface="+mn-lt"/>
              </a:rPr>
              <a:t>thể sống</a:t>
            </a:r>
            <a:r>
              <a:rPr lang="en-US" sz="2400" kern="1200">
                <a:solidFill>
                  <a:schemeClr val="tx1"/>
                </a:solidFill>
                <a:latin typeface="UTM Avo"/>
                <a:cs typeface="+mn-ea"/>
                <a:sym typeface="+mn-lt"/>
              </a:rPr>
              <a:t>: </a:t>
            </a:r>
            <a:endParaRPr lang="vi-VN" sz="2400" kern="1200" dirty="0">
              <a:solidFill>
                <a:schemeClr val="tx1"/>
              </a:solidFill>
              <a:latin typeface="UTM Avo"/>
              <a:cs typeface="+mn-ea"/>
              <a:sym typeface="+mn-lt"/>
            </a:endParaRPr>
          </a:p>
          <a:p>
            <a:pPr marL="381019" indent="-381019" algn="just" defTabSz="609630">
              <a:lnSpc>
                <a:spcPct val="150000"/>
              </a:lnSpc>
              <a:buClrTx/>
              <a:buFont typeface="Arial" panose="020B0604020202020204" pitchFamily="34" charset="0"/>
              <a:buChar char="•"/>
            </a:pPr>
            <a:r>
              <a:rPr lang="vi-VN" sz="2400" kern="1200" dirty="0">
                <a:solidFill>
                  <a:schemeClr val="tx1"/>
                </a:solidFill>
                <a:latin typeface="UTM Avo"/>
                <a:cs typeface="+mn-ea"/>
                <a:sym typeface="+mn-lt"/>
              </a:rPr>
              <a:t>Trong đất</a:t>
            </a:r>
          </a:p>
          <a:p>
            <a:pPr marL="381019" indent="-381019" algn="just" defTabSz="609630">
              <a:lnSpc>
                <a:spcPct val="150000"/>
              </a:lnSpc>
              <a:buClrTx/>
              <a:buFont typeface="Arial" panose="020B0604020202020204" pitchFamily="34" charset="0"/>
              <a:buChar char="•"/>
            </a:pPr>
            <a:r>
              <a:rPr lang="vi-VN" sz="2400" kern="1200" dirty="0">
                <a:solidFill>
                  <a:schemeClr val="tx1"/>
                </a:solidFill>
                <a:latin typeface="UTM Avo"/>
                <a:cs typeface="+mn-ea"/>
                <a:sym typeface="+mn-lt"/>
              </a:rPr>
              <a:t>Nước</a:t>
            </a:r>
          </a:p>
          <a:p>
            <a:pPr marL="381019" indent="-381019" algn="just" defTabSz="609630">
              <a:lnSpc>
                <a:spcPct val="150000"/>
              </a:lnSpc>
              <a:buClrTx/>
              <a:buFont typeface="Arial" panose="020B0604020202020204" pitchFamily="34" charset="0"/>
              <a:buChar char="•"/>
            </a:pPr>
            <a:r>
              <a:rPr lang="vi-VN" sz="2400" kern="1200" dirty="0">
                <a:solidFill>
                  <a:schemeClr val="tx1"/>
                </a:solidFill>
                <a:latin typeface="UTM Avo"/>
                <a:cs typeface="+mn-ea"/>
                <a:sym typeface="+mn-lt"/>
              </a:rPr>
              <a:t>Không khí</a:t>
            </a:r>
          </a:p>
          <a:p>
            <a:pPr marL="381019" indent="-381019" algn="just" defTabSz="609630">
              <a:lnSpc>
                <a:spcPct val="150000"/>
              </a:lnSpc>
              <a:buClrTx/>
              <a:buFont typeface="Arial" panose="020B0604020202020204" pitchFamily="34" charset="0"/>
              <a:buChar char="•"/>
            </a:pPr>
            <a:r>
              <a:rPr lang="vi-VN" sz="2400" kern="1200" dirty="0">
                <a:solidFill>
                  <a:schemeClr val="tx1"/>
                </a:solidFill>
                <a:latin typeface="UTM Avo"/>
                <a:cs typeface="+mn-ea"/>
                <a:sym typeface="+mn-lt"/>
              </a:rPr>
              <a:t>Trên và trong cơ thể các </a:t>
            </a:r>
            <a:r>
              <a:rPr lang="vi-VN" sz="2400" kern="1200">
                <a:solidFill>
                  <a:schemeClr val="tx1"/>
                </a:solidFill>
                <a:latin typeface="UTM Avo"/>
                <a:cs typeface="+mn-ea"/>
                <a:sym typeface="+mn-lt"/>
              </a:rPr>
              <a:t>sinh vật </a:t>
            </a:r>
            <a:endParaRPr lang="en-US" sz="2400" kern="1200" dirty="0">
              <a:solidFill>
                <a:schemeClr val="tx1"/>
              </a:solidFill>
              <a:latin typeface="UTM Avo"/>
              <a:cs typeface="+mn-ea"/>
              <a:sym typeface="+mn-lt"/>
            </a:endParaRPr>
          </a:p>
        </p:txBody>
      </p:sp>
      <p:grpSp>
        <p:nvGrpSpPr>
          <p:cNvPr id="15" name="Group 35">
            <a:extLst>
              <a:ext uri="{FF2B5EF4-FFF2-40B4-BE49-F238E27FC236}">
                <a16:creationId xmlns:a16="http://schemas.microsoft.com/office/drawing/2014/main" id="{45164236-D928-8D64-7FD9-68ED4513305D}"/>
              </a:ext>
            </a:extLst>
          </p:cNvPr>
          <p:cNvGrpSpPr/>
          <p:nvPr/>
        </p:nvGrpSpPr>
        <p:grpSpPr>
          <a:xfrm>
            <a:off x="8020851" y="2971800"/>
            <a:ext cx="3742049" cy="3735244"/>
            <a:chOff x="0" y="0"/>
            <a:chExt cx="2718905" cy="2713961"/>
          </a:xfrm>
        </p:grpSpPr>
        <p:sp>
          <p:nvSpPr>
            <p:cNvPr id="16" name="Freeform 36">
              <a:extLst>
                <a:ext uri="{FF2B5EF4-FFF2-40B4-BE49-F238E27FC236}">
                  <a16:creationId xmlns:a16="http://schemas.microsoft.com/office/drawing/2014/main" id="{0E519E3E-A484-F522-BCFB-7D9B9D291F16}"/>
                </a:ext>
              </a:extLst>
            </p:cNvPr>
            <p:cNvSpPr/>
            <p:nvPr/>
          </p:nvSpPr>
          <p:spPr>
            <a:xfrm>
              <a:off x="0" y="0"/>
              <a:ext cx="2718905" cy="2713961"/>
            </a:xfrm>
            <a:custGeom>
              <a:avLst/>
              <a:gdLst/>
              <a:ahLst/>
              <a:cxnLst/>
              <a:rect l="l" t="t" r="r" b="b"/>
              <a:pathLst>
                <a:path w="2718905" h="2713961">
                  <a:moveTo>
                    <a:pt x="0" y="0"/>
                  </a:moveTo>
                  <a:lnTo>
                    <a:pt x="2718905" y="0"/>
                  </a:lnTo>
                  <a:lnTo>
                    <a:pt x="2718905" y="2713961"/>
                  </a:lnTo>
                  <a:lnTo>
                    <a:pt x="0" y="27139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buFontTx/>
                <a:buNone/>
              </a:pPr>
              <a:endParaRPr lang="en-US" sz="700" kern="1200">
                <a:solidFill>
                  <a:schemeClr val="tx1"/>
                </a:solidFill>
                <a:latin typeface="UTM Avo"/>
                <a:cs typeface="+mn-ea"/>
                <a:sym typeface="+mn-lt"/>
              </a:endParaRPr>
            </a:p>
          </p:txBody>
        </p:sp>
        <p:sp>
          <p:nvSpPr>
            <p:cNvPr id="17" name="Freeform 37">
              <a:extLst>
                <a:ext uri="{FF2B5EF4-FFF2-40B4-BE49-F238E27FC236}">
                  <a16:creationId xmlns:a16="http://schemas.microsoft.com/office/drawing/2014/main" id="{D95DBA18-AEDF-C481-C691-146497B021CE}"/>
                </a:ext>
              </a:extLst>
            </p:cNvPr>
            <p:cNvSpPr/>
            <p:nvPr/>
          </p:nvSpPr>
          <p:spPr>
            <a:xfrm rot="-7281663">
              <a:off x="250453" y="888449"/>
              <a:ext cx="229877" cy="143935"/>
            </a:xfrm>
            <a:custGeom>
              <a:avLst/>
              <a:gdLst/>
              <a:ahLst/>
              <a:cxnLst/>
              <a:rect l="l" t="t" r="r" b="b"/>
              <a:pathLst>
                <a:path w="229877" h="143935">
                  <a:moveTo>
                    <a:pt x="0" y="0"/>
                  </a:moveTo>
                  <a:lnTo>
                    <a:pt x="229877" y="0"/>
                  </a:lnTo>
                  <a:lnTo>
                    <a:pt x="229877" y="143936"/>
                  </a:lnTo>
                  <a:lnTo>
                    <a:pt x="0" y="143936"/>
                  </a:lnTo>
                  <a:lnTo>
                    <a:pt x="0" y="0"/>
                  </a:lnTo>
                  <a:close/>
                </a:path>
              </a:pathLst>
            </a:custGeom>
            <a:blipFill>
              <a:blip r:embed="rId7">
                <a:extLst>
                  <a:ext uri="{96DAC541-7B7A-43D3-8B79-37D633B846F1}">
                    <asvg:svgBlip xmlns:asvg="http://schemas.microsoft.com/office/drawing/2016/SVG/main" r:embed="rId8"/>
                  </a:ext>
                </a:extLst>
              </a:blip>
              <a:stretch>
                <a:fillRect l="-49714" t="-266887" r="-57453"/>
              </a:stretch>
            </a:blipFill>
            <a:ln cap="sq">
              <a:noFill/>
              <a:prstDash val="solid"/>
              <a:miter/>
            </a:ln>
          </p:spPr>
          <p:txBody>
            <a:bodyPr/>
            <a:lstStyle/>
            <a:p>
              <a:pPr defTabSz="609630">
                <a:buClrTx/>
                <a:buFontTx/>
                <a:buNone/>
              </a:pPr>
              <a:endParaRPr lang="en-US" sz="700" kern="1200">
                <a:solidFill>
                  <a:schemeClr val="tx1"/>
                </a:solidFill>
                <a:latin typeface="UTM Avo"/>
                <a:cs typeface="+mn-ea"/>
                <a:sym typeface="+mn-lt"/>
              </a:endParaRPr>
            </a:p>
          </p:txBody>
        </p:sp>
        <p:sp>
          <p:nvSpPr>
            <p:cNvPr id="18" name="Freeform 38">
              <a:extLst>
                <a:ext uri="{FF2B5EF4-FFF2-40B4-BE49-F238E27FC236}">
                  <a16:creationId xmlns:a16="http://schemas.microsoft.com/office/drawing/2014/main" id="{BAF0F594-D36C-1009-558F-485007F5C0B2}"/>
                </a:ext>
              </a:extLst>
            </p:cNvPr>
            <p:cNvSpPr/>
            <p:nvPr/>
          </p:nvSpPr>
          <p:spPr>
            <a:xfrm rot="7800311">
              <a:off x="2190464" y="1348535"/>
              <a:ext cx="364257" cy="355994"/>
            </a:xfrm>
            <a:custGeom>
              <a:avLst/>
              <a:gdLst/>
              <a:ahLst/>
              <a:cxnLst/>
              <a:rect l="l" t="t" r="r" b="b"/>
              <a:pathLst>
                <a:path w="364257" h="355994">
                  <a:moveTo>
                    <a:pt x="0" y="0"/>
                  </a:moveTo>
                  <a:lnTo>
                    <a:pt x="364257" y="0"/>
                  </a:lnTo>
                  <a:lnTo>
                    <a:pt x="364257" y="355994"/>
                  </a:lnTo>
                  <a:lnTo>
                    <a:pt x="0" y="355994"/>
                  </a:lnTo>
                  <a:lnTo>
                    <a:pt x="0" y="0"/>
                  </a:lnTo>
                  <a:close/>
                </a:path>
              </a:pathLst>
            </a:custGeom>
            <a:blipFill>
              <a:blip r:embed="rId9">
                <a:extLst>
                  <a:ext uri="{96DAC541-7B7A-43D3-8B79-37D633B846F1}">
                    <asvg:svgBlip xmlns:asvg="http://schemas.microsoft.com/office/drawing/2016/SVG/main" r:embed="rId10"/>
                  </a:ext>
                </a:extLst>
              </a:blip>
              <a:stretch>
                <a:fillRect t="-48339" r="-30740"/>
              </a:stretch>
            </a:blipFill>
            <a:ln cap="sq">
              <a:noFill/>
              <a:prstDash val="solid"/>
              <a:miter/>
            </a:ln>
          </p:spPr>
          <p:txBody>
            <a:bodyPr/>
            <a:lstStyle/>
            <a:p>
              <a:pPr defTabSz="609630">
                <a:buClrTx/>
                <a:buFontTx/>
                <a:buNone/>
              </a:pPr>
              <a:endParaRPr lang="en-US" sz="700" kern="1200">
                <a:solidFill>
                  <a:schemeClr val="tx1"/>
                </a:solidFill>
                <a:latin typeface="UTM Avo"/>
                <a:cs typeface="+mn-ea"/>
                <a:sym typeface="+mn-lt"/>
              </a:endParaRPr>
            </a:p>
          </p:txBody>
        </p:sp>
      </p:grpSp>
      <p:sp>
        <p:nvSpPr>
          <p:cNvPr id="19" name="Right Arrow 18">
            <a:extLst>
              <a:ext uri="{FF2B5EF4-FFF2-40B4-BE49-F238E27FC236}">
                <a16:creationId xmlns:a16="http://schemas.microsoft.com/office/drawing/2014/main" id="{B6C6F45E-84EE-3BF8-C545-C5EB2814C641}"/>
              </a:ext>
            </a:extLst>
          </p:cNvPr>
          <p:cNvSpPr/>
          <p:nvPr/>
        </p:nvSpPr>
        <p:spPr>
          <a:xfrm>
            <a:off x="718027" y="6262049"/>
            <a:ext cx="982495" cy="444995"/>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chemeClr val="tx1"/>
              </a:solidFill>
              <a:effectLst/>
              <a:uLnTx/>
              <a:uFillTx/>
              <a:latin typeface="UTM Avo"/>
              <a:cs typeface="+mn-ea"/>
              <a:sym typeface="+mn-lt"/>
            </a:endParaRPr>
          </a:p>
        </p:txBody>
      </p:sp>
      <p:sp>
        <p:nvSpPr>
          <p:cNvPr id="20" name="Rectangle 19">
            <a:extLst>
              <a:ext uri="{FF2B5EF4-FFF2-40B4-BE49-F238E27FC236}">
                <a16:creationId xmlns:a16="http://schemas.microsoft.com/office/drawing/2014/main" id="{EDAEE73C-E165-85A4-7B01-689F6F91B103}"/>
              </a:ext>
            </a:extLst>
          </p:cNvPr>
          <p:cNvSpPr/>
          <p:nvPr/>
        </p:nvSpPr>
        <p:spPr>
          <a:xfrm>
            <a:off x="1981200" y="6139196"/>
            <a:ext cx="5317738" cy="567848"/>
          </a:xfrm>
          <a:prstGeom prst="rect">
            <a:avLst/>
          </a:prstGeom>
        </p:spPr>
        <p:txBody>
          <a:bodyPr wrap="none">
            <a:spAutoFit/>
          </a:bodyPr>
          <a:lstStyle/>
          <a:p>
            <a:pPr algn="just" defTabSz="609630">
              <a:lnSpc>
                <a:spcPct val="150000"/>
              </a:lnSpc>
              <a:buClrTx/>
              <a:buFontTx/>
              <a:buNone/>
            </a:pPr>
            <a:r>
              <a:rPr lang="nl-NL" sz="2400" kern="1200" dirty="0">
                <a:solidFill>
                  <a:schemeClr val="tx1"/>
                </a:solidFill>
                <a:latin typeface="UTM Avo"/>
                <a:cs typeface="+mn-ea"/>
                <a:sym typeface="+mn-lt"/>
              </a:rPr>
              <a:t>Vi khuẩn có thể tồn tại ở khắp nơi.</a:t>
            </a:r>
            <a:endParaRPr lang="en-US" sz="2400" kern="1200" dirty="0">
              <a:solidFill>
                <a:schemeClr val="tx1"/>
              </a:solidFill>
              <a:latin typeface="UTM Avo"/>
              <a:cs typeface="+mn-ea"/>
              <a:sym typeface="+mn-lt"/>
            </a:endParaRPr>
          </a:p>
        </p:txBody>
      </p:sp>
    </p:spTree>
    <p:extLst>
      <p:ext uri="{BB962C8B-B14F-4D97-AF65-F5344CB8AC3E}">
        <p14:creationId xmlns:p14="http://schemas.microsoft.com/office/powerpoint/2010/main" val="714402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animEffect transition="in" filter="fade">
                                      <p:cBhvr>
                                        <p:cTn id="29" dur="500"/>
                                        <p:tgtEl>
                                          <p:spTgt spid="1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fade">
                                      <p:cBhvr>
                                        <p:cTn id="34" dur="500"/>
                                        <p:tgtEl>
                                          <p:spTgt spid="1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xEl>
                                              <p:pRg st="3" end="3"/>
                                            </p:txEl>
                                          </p:spTgt>
                                        </p:tgtEl>
                                        <p:attrNameLst>
                                          <p:attrName>style.visibility</p:attrName>
                                        </p:attrNameLst>
                                      </p:cBhvr>
                                      <p:to>
                                        <p:strVal val="visible"/>
                                      </p:to>
                                    </p:set>
                                    <p:animEffect transition="in" filter="fade">
                                      <p:cBhvr>
                                        <p:cTn id="39" dur="500"/>
                                        <p:tgtEl>
                                          <p:spTgt spid="1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xEl>
                                              <p:pRg st="4" end="4"/>
                                            </p:txEl>
                                          </p:spTgt>
                                        </p:tgtEl>
                                        <p:attrNameLst>
                                          <p:attrName>style.visibility</p:attrName>
                                        </p:attrNameLst>
                                      </p:cBhvr>
                                      <p:to>
                                        <p:strVal val="visible"/>
                                      </p:to>
                                    </p:set>
                                    <p:animEffect transition="in" filter="fade">
                                      <p:cBhvr>
                                        <p:cTn id="44" dur="500"/>
                                        <p:tgtEl>
                                          <p:spTgt spid="14">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P spid="14" grpId="0" build="p"/>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6" name="Rectangle 5">
            <a:extLst>
              <a:ext uri="{FF2B5EF4-FFF2-40B4-BE49-F238E27FC236}">
                <a16:creationId xmlns:a16="http://schemas.microsoft.com/office/drawing/2014/main" id="{C834E19F-0ACA-B50C-2C04-46E43D5DE228}"/>
              </a:ext>
            </a:extLst>
          </p:cNvPr>
          <p:cNvSpPr/>
          <p:nvPr/>
        </p:nvSpPr>
        <p:spPr>
          <a:xfrm>
            <a:off x="993258" y="3407266"/>
            <a:ext cx="5938284" cy="2783839"/>
          </a:xfrm>
          <a:prstGeom prst="rect">
            <a:avLst/>
          </a:prstGeom>
        </p:spPr>
        <p:txBody>
          <a:bodyPr wrap="square">
            <a:spAutoFit/>
          </a:bodyPr>
          <a:lstStyle/>
          <a:p>
            <a:pPr marL="381019" indent="-381019" algn="just" defTabSz="609630">
              <a:lnSpc>
                <a:spcPct val="150000"/>
              </a:lnSpc>
              <a:buClrTx/>
              <a:buFont typeface="Arial" panose="020B0604020202020204" pitchFamily="34" charset="0"/>
              <a:buChar char="•"/>
            </a:pPr>
            <a:r>
              <a:rPr lang="vi-VN" sz="2400" kern="1200" dirty="0">
                <a:solidFill>
                  <a:prstClr val="black"/>
                </a:solidFill>
                <a:latin typeface="UTM Avo"/>
                <a:cs typeface="+mn-ea"/>
                <a:sym typeface="+mn-lt"/>
              </a:rPr>
              <a:t>Vi khuẩn có kích thước rất nhỏ, không thể nhìn thấy bằng </a:t>
            </a:r>
            <a:br>
              <a:rPr lang="vi-VN" sz="2400" kern="1200" dirty="0">
                <a:solidFill>
                  <a:prstClr val="black"/>
                </a:solidFill>
                <a:latin typeface="UTM Avo"/>
                <a:cs typeface="+mn-ea"/>
                <a:sym typeface="+mn-lt"/>
              </a:rPr>
            </a:br>
            <a:r>
              <a:rPr lang="vi-VN" sz="2400" kern="1200" dirty="0">
                <a:solidFill>
                  <a:prstClr val="black"/>
                </a:solidFill>
                <a:latin typeface="UTM Avo"/>
                <a:cs typeface="+mn-ea"/>
                <a:sym typeface="+mn-lt"/>
              </a:rPr>
              <a:t>mắt thường. </a:t>
            </a:r>
          </a:p>
          <a:p>
            <a:pPr marL="381019" indent="-381019" algn="just" defTabSz="609630">
              <a:lnSpc>
                <a:spcPct val="150000"/>
              </a:lnSpc>
              <a:buClrTx/>
              <a:buFont typeface="Arial" panose="020B0604020202020204" pitchFamily="34" charset="0"/>
              <a:buChar char="•"/>
            </a:pPr>
            <a:r>
              <a:rPr lang="vi-VN" sz="2400" kern="1200" dirty="0">
                <a:solidFill>
                  <a:prstClr val="black"/>
                </a:solidFill>
                <a:latin typeface="UTM Avo"/>
                <a:cs typeface="+mn-ea"/>
                <a:sym typeface="+mn-lt"/>
              </a:rPr>
              <a:t>Chúng sống ở trong đất, nước, không khí, các sinh vật khác,... </a:t>
            </a:r>
            <a:endParaRPr lang="en-US" sz="2400" kern="1200" dirty="0">
              <a:solidFill>
                <a:prstClr val="black"/>
              </a:solidFill>
              <a:latin typeface="UTM Avo"/>
              <a:cs typeface="+mn-ea"/>
              <a:sym typeface="+mn-lt"/>
            </a:endParaRPr>
          </a:p>
        </p:txBody>
      </p:sp>
      <p:sp>
        <p:nvSpPr>
          <p:cNvPr id="7" name="Rectangle: Rounded Corners 12">
            <a:extLst>
              <a:ext uri="{FF2B5EF4-FFF2-40B4-BE49-F238E27FC236}">
                <a16:creationId xmlns:a16="http://schemas.microsoft.com/office/drawing/2014/main" id="{75E4DF18-B2F8-850D-0CB1-509312DF8350}"/>
              </a:ext>
            </a:extLst>
          </p:cNvPr>
          <p:cNvSpPr/>
          <p:nvPr/>
        </p:nvSpPr>
        <p:spPr>
          <a:xfrm>
            <a:off x="2362200" y="2133600"/>
            <a:ext cx="3200400" cy="1219200"/>
          </a:xfrm>
          <a:prstGeom prst="roundRect">
            <a:avLst/>
          </a:prstGeom>
          <a:noFill/>
          <a:ln>
            <a:noFill/>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TM Avo"/>
                <a:cs typeface="+mn-ea"/>
                <a:sym typeface="+mn-lt"/>
              </a:rPr>
              <a:t>KẾT LUẬN</a:t>
            </a:r>
          </a:p>
        </p:txBody>
      </p:sp>
      <p:sp>
        <p:nvSpPr>
          <p:cNvPr id="8" name="Freeform 80">
            <a:extLst>
              <a:ext uri="{FF2B5EF4-FFF2-40B4-BE49-F238E27FC236}">
                <a16:creationId xmlns:a16="http://schemas.microsoft.com/office/drawing/2014/main" id="{B3A86DD1-4235-0ACD-EAA4-49E0AA2559A6}"/>
              </a:ext>
            </a:extLst>
          </p:cNvPr>
          <p:cNvSpPr/>
          <p:nvPr/>
        </p:nvSpPr>
        <p:spPr>
          <a:xfrm>
            <a:off x="6959600" y="3429000"/>
            <a:ext cx="5232400" cy="3129927"/>
          </a:xfrm>
          <a:custGeom>
            <a:avLst/>
            <a:gdLst/>
            <a:ahLst/>
            <a:cxnLst/>
            <a:rect l="l" t="t" r="r" b="b"/>
            <a:pathLst>
              <a:path w="1496786" h="895350">
                <a:moveTo>
                  <a:pt x="0" y="0"/>
                </a:moveTo>
                <a:lnTo>
                  <a:pt x="1496786" y="0"/>
                </a:lnTo>
                <a:lnTo>
                  <a:pt x="1496786" y="895350"/>
                </a:lnTo>
                <a:lnTo>
                  <a:pt x="0" y="8953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sp>
        <p:nvSpPr>
          <p:cNvPr id="9" name="Freeform 81">
            <a:extLst>
              <a:ext uri="{FF2B5EF4-FFF2-40B4-BE49-F238E27FC236}">
                <a16:creationId xmlns:a16="http://schemas.microsoft.com/office/drawing/2014/main" id="{C7A9E481-504F-13F3-4945-41C95FFDC629}"/>
              </a:ext>
            </a:extLst>
          </p:cNvPr>
          <p:cNvSpPr/>
          <p:nvPr/>
        </p:nvSpPr>
        <p:spPr>
          <a:xfrm>
            <a:off x="152400" y="1752600"/>
            <a:ext cx="1985207" cy="1183905"/>
          </a:xfrm>
          <a:custGeom>
            <a:avLst/>
            <a:gdLst/>
            <a:ahLst/>
            <a:cxnLst/>
            <a:rect l="l" t="t" r="r" b="b"/>
            <a:pathLst>
              <a:path w="1501349" h="895350">
                <a:moveTo>
                  <a:pt x="0" y="0"/>
                </a:moveTo>
                <a:lnTo>
                  <a:pt x="1501349" y="0"/>
                </a:lnTo>
                <a:lnTo>
                  <a:pt x="1501349" y="895350"/>
                </a:lnTo>
                <a:lnTo>
                  <a:pt x="0" y="8953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buClrTx/>
              <a:buFontTx/>
              <a:buNone/>
            </a:pPr>
            <a:endParaRPr lang="en-US" sz="700" kern="1200">
              <a:solidFill>
                <a:prstClr val="black"/>
              </a:solidFill>
              <a:latin typeface="UTM Avo"/>
              <a:cs typeface="+mn-ea"/>
              <a:sym typeface="+mn-lt"/>
            </a:endParaRPr>
          </a:p>
        </p:txBody>
      </p:sp>
    </p:spTree>
    <p:extLst>
      <p:ext uri="{BB962C8B-B14F-4D97-AF65-F5344CB8AC3E}">
        <p14:creationId xmlns:p14="http://schemas.microsoft.com/office/powerpoint/2010/main" val="1571367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5c036b2-944c-4c02-a0c9-f5880ff1fe24">
      <a:majorFont>
        <a:latin typeface="UTM Avo"/>
        <a:ea typeface="UTM Avo"/>
        <a:cs typeface=""/>
      </a:majorFont>
      <a:minorFont>
        <a:latin typeface="UTM Avo"/>
        <a:ea typeface="UTM Av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97779F-E8BC-486A-B819-0292E604E70F}" vid="{4DC8568B-4BA0-4F21-A01E-F1C82C7A139D}"/>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TotalTime>
  <Words>2160</Words>
  <Application>Microsoft Office PowerPoint</Application>
  <PresentationFormat>Widescreen</PresentationFormat>
  <Paragraphs>180</Paragraphs>
  <Slides>47</Slides>
  <Notes>45</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47</vt:i4>
      </vt:variant>
    </vt:vector>
  </HeadingPairs>
  <TitlesOfParts>
    <vt:vector size="56" baseType="lpstr">
      <vt:lpstr>Calibri</vt:lpstr>
      <vt:lpstr>UTM Avo</vt:lpstr>
      <vt:lpstr>Aptos</vt:lpstr>
      <vt:lpstr>Calibri Light</vt:lpstr>
      <vt:lpstr>Arial</vt:lpstr>
      <vt:lpstr>Office Theme</vt:lpstr>
      <vt:lpstr>Theme1</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Thuynt</cp:lastModifiedBy>
  <cp:revision>14</cp:revision>
  <dcterms:modified xsi:type="dcterms:W3CDTF">2024-12-17T09:27:25Z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