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9" r:id="rId3"/>
    <p:sldId id="260" r:id="rId4"/>
    <p:sldId id="273" r:id="rId5"/>
    <p:sldId id="262" r:id="rId6"/>
    <p:sldId id="257" r:id="rId7"/>
    <p:sldId id="258" r:id="rId8"/>
    <p:sldId id="263" r:id="rId9"/>
    <p:sldId id="264" r:id="rId10"/>
    <p:sldId id="266" r:id="rId11"/>
    <p:sldId id="269" r:id="rId12"/>
    <p:sldId id="267" r:id="rId13"/>
    <p:sldId id="271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EAF2FA"/>
    <a:srgbClr val="E0B8DD"/>
    <a:srgbClr val="F1A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9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B5AEB-FCDC-42E5-866E-C557CD1BBD3A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EC71B-2A43-4FE5-A23D-A3BF15A84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8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Tiết trước chúng mình được học bài gì ?</a:t>
            </a:r>
          </a:p>
          <a:p>
            <a:r>
              <a:rPr lang="en-US" altLang="en-US">
                <a:latin typeface="Arial" panose="020B0604020202020204" pitchFamily="34" charset="0"/>
              </a:rPr>
              <a:t>À tiết trước chúng mình đã học bài tập đọc “ Cái gì quý nhất “ . </a:t>
            </a:r>
          </a:p>
        </p:txBody>
      </p:sp>
      <p:sp>
        <p:nvSpPr>
          <p:cNvPr id="450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6C8E47-0CD2-4908-8BE4-027E004A62B7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8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Tiết trước chúng mình được học bài gì ?</a:t>
            </a:r>
          </a:p>
          <a:p>
            <a:r>
              <a:rPr lang="en-US" altLang="en-US">
                <a:latin typeface="Arial" panose="020B0604020202020204" pitchFamily="34" charset="0"/>
              </a:rPr>
              <a:t>À tiết trước chúng mình đã học bài tập đọc “ Cái gì quý nhất “ . </a:t>
            </a:r>
          </a:p>
        </p:txBody>
      </p:sp>
      <p:sp>
        <p:nvSpPr>
          <p:cNvPr id="450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6C8E47-0CD2-4908-8BE4-027E004A62B7}" type="slidenum">
              <a:rPr lang="en-US" altLang="en-US" smtClean="0">
                <a:solidFill>
                  <a:srgbClr val="000000"/>
                </a:solidFill>
              </a:rPr>
              <a:pPr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07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Tiết trước chúng mình được học bài gì ?</a:t>
            </a:r>
          </a:p>
          <a:p>
            <a:r>
              <a:rPr lang="en-US" altLang="en-US">
                <a:latin typeface="Arial" panose="020B0604020202020204" pitchFamily="34" charset="0"/>
              </a:rPr>
              <a:t>À tiết trước chúng mình đã học bài tập đọc “ Cái gì quý nhất “ . </a:t>
            </a:r>
          </a:p>
        </p:txBody>
      </p:sp>
      <p:sp>
        <p:nvSpPr>
          <p:cNvPr id="450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6C8E47-0CD2-4908-8BE4-027E004A62B7}" type="slidenum">
              <a:rPr lang="en-US" altLang="en-US" smtClean="0">
                <a:solidFill>
                  <a:srgbClr val="000000"/>
                </a:solidFill>
              </a:rPr>
              <a:pPr/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17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Tiết trước chúng mình được học bài gì ?</a:t>
            </a:r>
          </a:p>
          <a:p>
            <a:r>
              <a:rPr lang="en-US" altLang="en-US">
                <a:latin typeface="Arial" panose="020B0604020202020204" pitchFamily="34" charset="0"/>
              </a:rPr>
              <a:t>À tiết trước chúng mình đã học bài tập đọc “ Cái gì quý nhất “ . </a:t>
            </a:r>
          </a:p>
        </p:txBody>
      </p:sp>
      <p:sp>
        <p:nvSpPr>
          <p:cNvPr id="450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D6C8E47-0CD2-4908-8BE4-027E004A62B7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72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0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8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6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44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73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953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04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9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064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781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6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26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6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E54D4-2C72-420D-AABA-55C4963F15D7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13/03/2025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9439F3-051E-4B55-B683-48224EBF538B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72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5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92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51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2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2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8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C310-45E5-4DF4-B4F4-74466A9254E7}" type="datetimeFigureOut">
              <a:rPr lang="en-US" smtClean="0"/>
              <a:t>13/3/2025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E756B-9B62-4A4B-BA6E-7BB3AE0A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5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3277B019-B510-4169-511D-37A3FB66AA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28599"/>
            <a:ext cx="151447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A picture containing logo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Content Placeholder 3" descr="depositphotos_159217640-stock-illustration-happy-school-kids-cartoon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6"/>
          <a:stretch>
            <a:fillRect/>
          </a:stretch>
        </p:blipFill>
        <p:spPr>
          <a:xfrm>
            <a:off x="0" y="5000897"/>
            <a:ext cx="7908925" cy="1857103"/>
          </a:xfrm>
        </p:spPr>
      </p:pic>
      <p:sp>
        <p:nvSpPr>
          <p:cNvPr id="4" name="Rectangle 3"/>
          <p:cNvSpPr/>
          <p:nvPr/>
        </p:nvSpPr>
        <p:spPr>
          <a:xfrm>
            <a:off x="-296091" y="562995"/>
            <a:ext cx="124880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hào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thầy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giáo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dự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giờ</a:t>
            </a:r>
            <a:endParaRPr lang="en-US" sz="60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Toán</a:t>
            </a:r>
            <a:endParaRPr lang="en-US" sz="6000" b="1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Lớp</a:t>
            </a:r>
            <a:r>
              <a:rPr lang="en-US" sz="6000" b="1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4D</a:t>
            </a:r>
            <a:endParaRPr lang="en-US" sz="6000" b="1" dirty="0">
              <a:ln w="0"/>
              <a:effectLst>
                <a:reflection blurRad="6350" stA="53000" endA="300" endPos="35500" dir="5400000" sy="-90000" algn="bl" rotWithShape="0"/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79">
        <p:circle/>
      </p:transition>
    </mc:Choice>
    <mc:Fallback xmlns="">
      <p:transition spd="slow" advTm="11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776" y="574766"/>
            <a:ext cx="11874648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1: </a:t>
            </a:r>
            <a:r>
              <a:rPr lang="en-US" sz="3600" b="1" dirty="0" err="1" smtClean="0"/>
              <a:t>Trong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hộp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3 </a:t>
            </a:r>
            <a:r>
              <a:rPr lang="en-US" sz="3600" b="1" dirty="0" err="1" smtClean="0"/>
              <a:t>quả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màu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1 </a:t>
            </a:r>
            <a:r>
              <a:rPr lang="en-US" sz="3600" b="1" dirty="0" err="1" smtClean="0"/>
              <a:t>quả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màu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vàng</a:t>
            </a:r>
            <a:r>
              <a:rPr lang="en-US" sz="3600" b="1" dirty="0" smtClean="0"/>
              <a:t>.</a:t>
            </a:r>
          </a:p>
          <a:p>
            <a:pPr>
              <a:lnSpc>
                <a:spcPct val="130000"/>
              </a:lnSpc>
            </a:pPr>
            <a:r>
              <a:rPr lang="en-US" sz="3600" b="1" dirty="0" smtClean="0"/>
              <a:t>a) </a:t>
            </a:r>
            <a:r>
              <a:rPr lang="en-US" sz="3600" b="1" dirty="0" err="1" smtClean="0"/>
              <a:t>Em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hãy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lấy</a:t>
            </a:r>
            <a:r>
              <a:rPr lang="en-US" sz="3600" b="1" dirty="0" smtClean="0"/>
              <a:t> 1 </a:t>
            </a:r>
            <a:r>
              <a:rPr lang="en-US" sz="3600" b="1" dirty="0" err="1" smtClean="0"/>
              <a:t>quả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từ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chiếc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hộp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sát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màu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lấy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được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Nêu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kiện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thể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xảy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ra.</a:t>
            </a:r>
            <a:r>
              <a:rPr lang="en-US" sz="3600" b="1" dirty="0" smtClean="0"/>
              <a:t>  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85243" y="3098339"/>
            <a:ext cx="6498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66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723" y="117566"/>
            <a:ext cx="11717894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/>
              <a:t>b) </a:t>
            </a:r>
            <a:r>
              <a:rPr lang="en-US" sz="3600" b="1" dirty="0" err="1" smtClean="0"/>
              <a:t>Lấy</a:t>
            </a:r>
            <a:r>
              <a:rPr lang="en-US" sz="3600" b="1" dirty="0" smtClean="0"/>
              <a:t> 1 </a:t>
            </a:r>
            <a:r>
              <a:rPr lang="en-US" sz="3600" b="1" dirty="0" err="1" smtClean="0"/>
              <a:t>cái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kẹo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khỏi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hộp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quan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sát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màu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kết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kiểm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đếm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rồi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kẹo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hộp</a:t>
            </a:r>
            <a:r>
              <a:rPr lang="en-US" sz="3600" b="1" dirty="0" smtClean="0"/>
              <a:t>. </a:t>
            </a:r>
            <a:r>
              <a:rPr lang="en-US" sz="3600" b="1" dirty="0" err="1" smtClean="0"/>
              <a:t>Thực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 10 </a:t>
            </a:r>
            <a:r>
              <a:rPr lang="en-US" sz="3600" b="1" dirty="0" err="1" smtClean="0"/>
              <a:t>lần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như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vậy</a:t>
            </a:r>
            <a:r>
              <a:rPr lang="en-US" sz="3600" b="1" dirty="0" smtClean="0"/>
              <a:t>.</a:t>
            </a:r>
          </a:p>
          <a:p>
            <a:pPr>
              <a:lnSpc>
                <a:spcPct val="130000"/>
              </a:lnSpc>
            </a:pPr>
            <a:endParaRPr lang="en-US" sz="3600" dirty="0"/>
          </a:p>
          <a:p>
            <a:pPr>
              <a:lnSpc>
                <a:spcPct val="130000"/>
              </a:lnSpc>
            </a:pPr>
            <a:endParaRPr lang="en-US" sz="3600" dirty="0" smtClean="0"/>
          </a:p>
          <a:p>
            <a:pPr>
              <a:lnSpc>
                <a:spcPct val="130000"/>
              </a:lnSpc>
            </a:pPr>
            <a:r>
              <a:rPr lang="en-US" sz="3600" b="1" dirty="0" smtClean="0"/>
              <a:t>c) </a:t>
            </a:r>
            <a:r>
              <a:rPr lang="en-US" sz="3600" b="1" dirty="0" err="1" smtClean="0"/>
              <a:t>Dựa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bảng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kiểm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đếm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lời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câu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hỏi</a:t>
            </a:r>
            <a:r>
              <a:rPr lang="en-US" sz="3600" b="1" dirty="0" smtClean="0"/>
              <a:t>:</a:t>
            </a:r>
          </a:p>
          <a:p>
            <a:pPr marL="571500" indent="-571500">
              <a:lnSpc>
                <a:spcPct val="130000"/>
              </a:lnSpc>
              <a:buFontTx/>
              <a:buChar char="-"/>
            </a:pP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nhiêu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lấy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được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xanh</a:t>
            </a:r>
            <a:r>
              <a:rPr lang="en-US" sz="3600" b="1" dirty="0" smtClean="0"/>
              <a:t>? </a:t>
            </a:r>
            <a:r>
              <a:rPr lang="en-US" sz="3600" b="1" dirty="0" err="1" smtClean="0"/>
              <a:t>Có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nhiêu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lấy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được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bóng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vàng</a:t>
            </a:r>
            <a:r>
              <a:rPr lang="en-US" sz="3600" b="1" dirty="0" smtClean="0"/>
              <a:t>?</a:t>
            </a:r>
          </a:p>
          <a:p>
            <a:pPr marL="571500" indent="-571500">
              <a:lnSpc>
                <a:spcPct val="130000"/>
              </a:lnSpc>
              <a:buFontTx/>
              <a:buChar char="-"/>
            </a:pPr>
            <a:r>
              <a:rPr lang="en-US" sz="3600" b="1" dirty="0" err="1" smtClean="0"/>
              <a:t>Sự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kiện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nào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xuất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nhiều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hơn</a:t>
            </a:r>
            <a:r>
              <a:rPr lang="en-US" sz="3600" b="1" dirty="0" smtClean="0"/>
              <a:t>?</a:t>
            </a:r>
          </a:p>
          <a:p>
            <a:pPr>
              <a:lnSpc>
                <a:spcPct val="130000"/>
              </a:lnSpc>
            </a:pPr>
            <a:endParaRPr lang="en-US" sz="36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95005"/>
              </p:ext>
            </p:extLst>
          </p:nvPr>
        </p:nvGraphicFramePr>
        <p:xfrm>
          <a:off x="2345508" y="2261083"/>
          <a:ext cx="812800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18309120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9066464"/>
                    </a:ext>
                  </a:extLst>
                </a:gridCol>
              </a:tblGrid>
              <a:tr h="56109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      </a:t>
                      </a:r>
                      <a:r>
                        <a:rPr lang="en-US" sz="3200" dirty="0" err="1" smtClean="0"/>
                        <a:t>Bóng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xanh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9840560"/>
                  </a:ext>
                </a:extLst>
              </a:tr>
              <a:tr h="561098">
                <a:tc>
                  <a:txBody>
                    <a:bodyPr/>
                    <a:lstStyle/>
                    <a:p>
                      <a:r>
                        <a:rPr lang="en-US" sz="3200" b="1" dirty="0" smtClean="0"/>
                        <a:t>        </a:t>
                      </a:r>
                      <a:r>
                        <a:rPr lang="en-US" sz="3200" b="1" dirty="0" err="1" smtClean="0"/>
                        <a:t>Bóng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vàng</a:t>
                      </a:r>
                      <a:endParaRPr lang="en-US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06328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874059" y="753035"/>
            <a:ext cx="22053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840507" y="753035"/>
            <a:ext cx="22949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77791" y="753035"/>
            <a:ext cx="25925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737848" y="1506071"/>
            <a:ext cx="3397623" cy="4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489577" y="1506071"/>
            <a:ext cx="3074894" cy="179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03730" y="4316506"/>
            <a:ext cx="3666564" cy="179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07424" y="4334435"/>
            <a:ext cx="100852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046" y="125611"/>
            <a:ext cx="630500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045" y="2757117"/>
            <a:ext cx="656626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045" y="4478374"/>
            <a:ext cx="656626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3130" y="796833"/>
            <a:ext cx="4781005" cy="12670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7184569" y="2568587"/>
            <a:ext cx="4781004" cy="17212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3129" y="5105980"/>
            <a:ext cx="4781005" cy="90293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714309" y="1280158"/>
            <a:ext cx="378820" cy="287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6805749" y="3482117"/>
            <a:ext cx="378820" cy="287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6714309" y="5413754"/>
            <a:ext cx="378820" cy="2873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72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094" y="117566"/>
            <a:ext cx="11874648" cy="357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2: </a:t>
            </a:r>
            <a:r>
              <a:rPr lang="en-US" sz="3400" b="1" dirty="0" err="1" smtClean="0"/>
              <a:t>Hãy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giúp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thỏ</a:t>
            </a:r>
            <a:r>
              <a:rPr lang="en-US" sz="3400" b="1" dirty="0" smtClean="0"/>
              <a:t> di </a:t>
            </a:r>
            <a:r>
              <a:rPr lang="en-US" sz="3400" b="1" dirty="0" err="1" smtClean="0"/>
              <a:t>chuyển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bằng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cách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gieo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hai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xúc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xắc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và</a:t>
            </a:r>
            <a:r>
              <a:rPr lang="en-US" sz="3400" b="1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en-US" sz="3400" b="1" dirty="0" err="1" smtClean="0"/>
              <a:t>tính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tích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số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chấm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của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các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mặt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trên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xúc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xắc</a:t>
            </a:r>
            <a:r>
              <a:rPr lang="en-US" sz="3400" b="1" dirty="0" smtClean="0"/>
              <a:t>.</a:t>
            </a:r>
          </a:p>
          <a:p>
            <a:pPr>
              <a:lnSpc>
                <a:spcPct val="110000"/>
              </a:lnSpc>
            </a:pPr>
            <a:r>
              <a:rPr lang="en-US" sz="3400" b="1" dirty="0" smtClean="0"/>
              <a:t>- </a:t>
            </a:r>
            <a:r>
              <a:rPr lang="en-US" sz="3400" b="1" dirty="0" err="1" smtClean="0"/>
              <a:t>Nếu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kết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quả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nhận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được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là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số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chẵn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thì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thỏ</a:t>
            </a:r>
            <a:r>
              <a:rPr lang="en-US" sz="3400" b="1" dirty="0" smtClean="0"/>
              <a:t> </a:t>
            </a:r>
            <a:r>
              <a:rPr lang="en-US" sz="3400" b="1" dirty="0" err="1"/>
              <a:t>C</a:t>
            </a:r>
            <a:r>
              <a:rPr lang="en-US" sz="3400" b="1" dirty="0" err="1" smtClean="0"/>
              <a:t>hẵn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được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tiến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thêm</a:t>
            </a:r>
            <a:r>
              <a:rPr lang="en-US" sz="3400" b="1" dirty="0" smtClean="0"/>
              <a:t> 1 ô.</a:t>
            </a:r>
          </a:p>
          <a:p>
            <a:pPr>
              <a:lnSpc>
                <a:spcPct val="110000"/>
              </a:lnSpc>
            </a:pPr>
            <a:r>
              <a:rPr lang="en-US" sz="3400" b="1" dirty="0" smtClean="0"/>
              <a:t>- </a:t>
            </a:r>
            <a:r>
              <a:rPr lang="en-US" sz="3400" b="1" dirty="0" err="1" smtClean="0"/>
              <a:t>Nếu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kết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quả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nhận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được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là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số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lẻ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thì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thỏ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Lẻ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được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tiến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thêm</a:t>
            </a:r>
            <a:r>
              <a:rPr lang="en-US" sz="3400" b="1" dirty="0" smtClean="0"/>
              <a:t> 1 ô.</a:t>
            </a:r>
          </a:p>
          <a:p>
            <a:pPr>
              <a:lnSpc>
                <a:spcPct val="110000"/>
              </a:lnSpc>
            </a:pPr>
            <a:r>
              <a:rPr lang="en-US" sz="3400" b="1" dirty="0" err="1" smtClean="0"/>
              <a:t>Thực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hiện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như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vậy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hỏi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chú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thỏ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nào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đến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đích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trước</a:t>
            </a:r>
            <a:r>
              <a:rPr lang="en-US" sz="3400" b="1" dirty="0" smtClean="0"/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476565" y="712694"/>
            <a:ext cx="2810435" cy="2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33082" y="1307281"/>
            <a:ext cx="1568824" cy="150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Picture 19"/>
          <p:cNvPicPr/>
          <p:nvPr/>
        </p:nvPicPr>
        <p:blipFill rotWithShape="1">
          <a:blip r:embed="rId2"/>
          <a:srcRect l="22904" t="24239" r="3741" b="8458"/>
          <a:stretch/>
        </p:blipFill>
        <p:spPr bwMode="auto">
          <a:xfrm>
            <a:off x="1358153" y="3597050"/>
            <a:ext cx="10295517" cy="3260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08081" y="3493898"/>
            <a:ext cx="10421919" cy="3338330"/>
            <a:chOff x="1604681" y="3658603"/>
            <a:chExt cx="9538001" cy="2997949"/>
          </a:xfrm>
        </p:grpSpPr>
        <p:grpSp>
          <p:nvGrpSpPr>
            <p:cNvPr id="17" name="Group 16"/>
            <p:cNvGrpSpPr/>
            <p:nvPr/>
          </p:nvGrpSpPr>
          <p:grpSpPr>
            <a:xfrm>
              <a:off x="1604681" y="3658603"/>
              <a:ext cx="9538001" cy="2997949"/>
              <a:chOff x="1604681" y="3658603"/>
              <a:chExt cx="9538001" cy="2997949"/>
            </a:xfrm>
          </p:grpSpPr>
          <p:pic>
            <p:nvPicPr>
              <p:cNvPr id="3" name="Picture 2"/>
              <p:cNvPicPr/>
              <p:nvPr/>
            </p:nvPicPr>
            <p:blipFill rotWithShape="1">
              <a:blip r:embed="rId2"/>
              <a:srcRect l="38390" t="24239" r="3741" b="8458"/>
              <a:stretch/>
            </p:blipFill>
            <p:spPr bwMode="auto">
              <a:xfrm>
                <a:off x="3536575" y="3678868"/>
                <a:ext cx="7606107" cy="297768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1604681" y="3658603"/>
                <a:ext cx="1931894" cy="2977684"/>
                <a:chOff x="3810001" y="1059310"/>
                <a:chExt cx="1931894" cy="2977684"/>
              </a:xfrm>
            </p:grpSpPr>
            <p:pic>
              <p:nvPicPr>
                <p:cNvPr id="13" name="Picture 12"/>
                <p:cNvPicPr/>
                <p:nvPr/>
              </p:nvPicPr>
              <p:blipFill rotWithShape="1">
                <a:blip r:embed="rId2"/>
                <a:srcRect l="37367" t="23631" r="47935" b="9066"/>
                <a:stretch/>
              </p:blipFill>
              <p:spPr bwMode="auto">
                <a:xfrm>
                  <a:off x="3810001" y="1059310"/>
                  <a:ext cx="1931894" cy="2977684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3810001" y="2352498"/>
                  <a:ext cx="1931894" cy="26289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810001" y="3489897"/>
                  <a:ext cx="1931894" cy="26289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8" name="Oval 17"/>
            <p:cNvSpPr/>
            <p:nvPr/>
          </p:nvSpPr>
          <p:spPr>
            <a:xfrm>
              <a:off x="2447365" y="3845859"/>
              <a:ext cx="1089210" cy="6081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2"/>
          <a:srcRect l="22904" t="63678" r="61818" b="8458"/>
          <a:stretch/>
        </p:blipFill>
        <p:spPr bwMode="auto">
          <a:xfrm>
            <a:off x="1021528" y="5517884"/>
            <a:ext cx="2110929" cy="12327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26196" t="31348" r="61461" b="40423"/>
          <a:stretch/>
        </p:blipFill>
        <p:spPr bwMode="auto">
          <a:xfrm>
            <a:off x="3028808" y="4080307"/>
            <a:ext cx="1167934" cy="1436313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/>
          <p:cNvPicPr/>
          <p:nvPr/>
        </p:nvPicPr>
        <p:blipFill rotWithShape="1">
          <a:blip r:embed="rId3"/>
          <a:srcRect l="6234" t="54667" r="4320"/>
          <a:stretch/>
        </p:blipFill>
        <p:spPr bwMode="auto">
          <a:xfrm>
            <a:off x="1021528" y="3650154"/>
            <a:ext cx="10112637" cy="3159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22904" t="63678" r="61818" b="8458"/>
          <a:stretch/>
        </p:blipFill>
        <p:spPr bwMode="auto">
          <a:xfrm>
            <a:off x="3132457" y="5365218"/>
            <a:ext cx="1262063" cy="1409643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75187" y="1899797"/>
            <a:ext cx="11238271" cy="17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33082" y="2355888"/>
            <a:ext cx="6075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5399" y="2965900"/>
            <a:ext cx="11238271" cy="17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9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293" descr="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hape 117"/>
          <p:cNvSpPr txBox="1">
            <a:spLocks/>
          </p:cNvSpPr>
          <p:nvPr/>
        </p:nvSpPr>
        <p:spPr bwMode="auto">
          <a:xfrm>
            <a:off x="1320799" y="2455863"/>
            <a:ext cx="722230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2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293" descr="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hape 117"/>
          <p:cNvSpPr txBox="1">
            <a:spLocks/>
          </p:cNvSpPr>
          <p:nvPr/>
        </p:nvSpPr>
        <p:spPr bwMode="auto">
          <a:xfrm>
            <a:off x="1320800" y="2455863"/>
            <a:ext cx="706555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- Vườn Cây Của Ba ♫ Bé Ngọc Vy - Bé Ngọc My ♫ Nhạc Thiếu Nhi Cho Bé ♫ Mầm Chồi Lá">
            <a:hlinkClick r:id="" action="ppaction://media"/>
            <a:extLst>
              <a:ext uri="{FF2B5EF4-FFF2-40B4-BE49-F238E27FC236}">
                <a16:creationId xmlns:a16="http://schemas.microsoft.com/office/drawing/2014/main" id="{A5C4A652-924D-1874-9E46-A4B9B6BC5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293" descr="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hape 117"/>
          <p:cNvSpPr txBox="1">
            <a:spLocks/>
          </p:cNvSpPr>
          <p:nvPr/>
        </p:nvSpPr>
        <p:spPr bwMode="auto">
          <a:xfrm>
            <a:off x="1320800" y="2455863"/>
            <a:ext cx="706555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9429" t="35328" r="13308" b="15678"/>
          <a:stretch/>
        </p:blipFill>
        <p:spPr bwMode="auto">
          <a:xfrm>
            <a:off x="0" y="0"/>
            <a:ext cx="12083142" cy="5277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9532" y="5381897"/>
            <a:ext cx="10437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Việt thực hiện 20 lần quay. Nam ghi chép xem khi vòng quay dừng lại thì mũi tên chỉ vào màu nào rồi ghi lại vào vở.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8399417" y="-1"/>
            <a:ext cx="3187337" cy="181573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99417" y="0"/>
            <a:ext cx="3187337" cy="79683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29429" t="35328" r="13308" b="15678"/>
          <a:stretch/>
        </p:blipFill>
        <p:spPr bwMode="auto">
          <a:xfrm>
            <a:off x="6881404" y="287767"/>
            <a:ext cx="5368833" cy="55125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025" y="177501"/>
            <a:ext cx="6496365" cy="2636969"/>
            <a:chOff x="-147918" y="325682"/>
            <a:chExt cx="10164106" cy="3174274"/>
          </a:xfrm>
          <a:solidFill>
            <a:srgbClr val="9BFBD0"/>
          </a:solidFill>
        </p:grpSpPr>
        <p:pic>
          <p:nvPicPr>
            <p:cNvPr id="6" name="Picture 5" descr="Tất tần tật về tiếng Việt lớp 4 câu hỏi và dấu chấm hỏi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r="18367"/>
            <a:stretch/>
          </p:blipFill>
          <p:spPr bwMode="auto">
            <a:xfrm>
              <a:off x="-147918" y="325682"/>
              <a:ext cx="2873829" cy="3174274"/>
            </a:xfrm>
            <a:prstGeom prst="rect">
              <a:avLst/>
            </a:prstGeom>
            <a:grp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Cloud Callout 6"/>
            <p:cNvSpPr/>
            <p:nvPr/>
          </p:nvSpPr>
          <p:spPr>
            <a:xfrm>
              <a:off x="2931893" y="325682"/>
              <a:ext cx="7084295" cy="2267559"/>
            </a:xfrm>
            <a:prstGeom prst="cloudCallout">
              <a:avLst>
                <a:gd name="adj1" fmla="val -46724"/>
                <a:gd name="adj2" fmla="val 7219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Sự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kiện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nào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có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thể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xảy</a:t>
              </a:r>
              <a:r>
                <a:rPr lang="en-US" sz="3200" b="1" dirty="0" smtClean="0">
                  <a:solidFill>
                    <a:schemeClr val="tx1"/>
                  </a:solidFill>
                </a:rPr>
                <a:t> </a:t>
              </a:r>
              <a:r>
                <a:rPr lang="en-US" sz="3200" b="1" dirty="0" err="1" smtClean="0">
                  <a:solidFill>
                    <a:schemeClr val="tx1"/>
                  </a:solidFill>
                </a:rPr>
                <a:t>ra</a:t>
              </a:r>
              <a:r>
                <a:rPr lang="en-US" sz="3200" b="1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2569" y="3163653"/>
            <a:ext cx="64988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10567851" y="177501"/>
            <a:ext cx="1410789" cy="194598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541726" y="287767"/>
            <a:ext cx="1436914" cy="783387"/>
          </a:xfrm>
          <a:prstGeom prst="rect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37329" y="497542"/>
            <a:ext cx="6360459" cy="887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</a:rPr>
              <a:t>BẢNG KIỂM ĐẾM</a:t>
            </a:r>
            <a:endParaRPr lang="en-US" sz="3600" b="1" dirty="0">
              <a:solidFill>
                <a:srgbClr val="00B05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9211840"/>
              </p:ext>
            </p:extLst>
          </p:nvPr>
        </p:nvGraphicFramePr>
        <p:xfrm>
          <a:off x="564776" y="2420470"/>
          <a:ext cx="10905564" cy="19756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3295">
                  <a:extLst>
                    <a:ext uri="{9D8B030D-6E8A-4147-A177-3AD203B41FA5}">
                      <a16:colId xmlns:a16="http://schemas.microsoft.com/office/drawing/2014/main" val="2790878659"/>
                    </a:ext>
                  </a:extLst>
                </a:gridCol>
                <a:gridCol w="5392269">
                  <a:extLst>
                    <a:ext uri="{9D8B030D-6E8A-4147-A177-3AD203B41FA5}">
                      <a16:colId xmlns:a16="http://schemas.microsoft.com/office/drawing/2014/main" val="82151018"/>
                    </a:ext>
                  </a:extLst>
                </a:gridCol>
              </a:tblGrid>
              <a:tr h="9878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36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đỏ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233155"/>
                  </a:ext>
                </a:extLst>
              </a:tr>
              <a:tr h="9878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300" dirty="0" smtClean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36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6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vàng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96268"/>
                  </a:ext>
                </a:extLst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6589059" y="2557791"/>
            <a:ext cx="712694" cy="712694"/>
            <a:chOff x="6158753" y="2541494"/>
            <a:chExt cx="712694" cy="712694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2663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14247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575611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7235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158753" y="2897841"/>
              <a:ext cx="712694" cy="1008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6589059" y="3543701"/>
            <a:ext cx="712694" cy="712694"/>
            <a:chOff x="6158753" y="2541494"/>
            <a:chExt cx="712694" cy="712694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2663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414247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575611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235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158753" y="2897841"/>
              <a:ext cx="712694" cy="1008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671547" y="3563470"/>
            <a:ext cx="712694" cy="712694"/>
            <a:chOff x="6158753" y="2541494"/>
            <a:chExt cx="712694" cy="712694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62663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14247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575611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723529" y="2541494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158753" y="2897841"/>
              <a:ext cx="712694" cy="10085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8666629" y="3543701"/>
            <a:ext cx="0" cy="7126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7752229" y="2557791"/>
            <a:ext cx="457200" cy="712694"/>
            <a:chOff x="7752229" y="2557791"/>
            <a:chExt cx="457200" cy="712694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752229" y="2557791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0147" y="2557791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061511" y="2557791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209429" y="2557791"/>
              <a:ext cx="0" cy="71269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564776" y="4935489"/>
            <a:ext cx="10905564" cy="1321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7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385353"/>
            <a:ext cx="11811513" cy="8752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CÁC BƯỚC THỰC HIỆN KIỂM ĐẾM SỐ LẦN XUẤT HIỆN CỦA MỘT SỰ KIỆN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828" y="1724297"/>
            <a:ext cx="10907486" cy="888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Bước</a:t>
            </a:r>
            <a:r>
              <a:rPr lang="en-US" sz="2800" b="1" dirty="0" smtClean="0">
                <a:solidFill>
                  <a:schemeClr val="tx1"/>
                </a:solidFill>
              </a:rPr>
              <a:t> 1: </a:t>
            </a:r>
            <a:r>
              <a:rPr lang="en-US" sz="2800" b="1" dirty="0" err="1">
                <a:solidFill>
                  <a:schemeClr val="tx1"/>
                </a:solidFill>
              </a:rPr>
              <a:t>Nêu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sự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có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xảy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nghiệm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trò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chơi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7827" y="2971799"/>
            <a:ext cx="10907486" cy="11234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</a:rPr>
              <a:t>Bước</a:t>
            </a:r>
            <a:r>
              <a:rPr lang="en-US" sz="2800" b="1" dirty="0" smtClean="0">
                <a:solidFill>
                  <a:schemeClr val="tx1"/>
                </a:solidFill>
              </a:rPr>
              <a:t> 2: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nghiệm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trò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ghi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kết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bảng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thống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kê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kiểm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đếm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7827" y="4558937"/>
            <a:ext cx="10907486" cy="757646"/>
          </a:xfrm>
          <a:prstGeom prst="rect">
            <a:avLst/>
          </a:prstGeom>
          <a:solidFill>
            <a:srgbClr val="E0B8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 smtClean="0">
                <a:solidFill>
                  <a:schemeClr val="tx1"/>
                </a:solidFill>
              </a:rPr>
              <a:t>Bước</a:t>
            </a:r>
            <a:r>
              <a:rPr lang="en-US" sz="2800" b="1" dirty="0" smtClean="0">
                <a:solidFill>
                  <a:schemeClr val="tx1"/>
                </a:solidFill>
              </a:rPr>
              <a:t> 3: </a:t>
            </a:r>
            <a:r>
              <a:rPr lang="en-US" sz="2800" b="1" dirty="0" err="1" smtClean="0">
                <a:solidFill>
                  <a:schemeClr val="tx1"/>
                </a:solidFill>
              </a:rPr>
              <a:t>Nêu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xét</a:t>
            </a:r>
            <a:r>
              <a:rPr lang="en-US" sz="2800" b="1" dirty="0" smtClean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2293" descr="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Shape 117"/>
          <p:cNvSpPr txBox="1">
            <a:spLocks/>
          </p:cNvSpPr>
          <p:nvPr/>
        </p:nvSpPr>
        <p:spPr bwMode="auto">
          <a:xfrm>
            <a:off x="1320799" y="2455863"/>
            <a:ext cx="7222309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698</Words>
  <Application>Microsoft Office PowerPoint</Application>
  <PresentationFormat>Widescreen</PresentationFormat>
  <Paragraphs>65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2024-02-29T13:34:58Z</dcterms:created>
  <dcterms:modified xsi:type="dcterms:W3CDTF">2025-03-13T07:30:41Z</dcterms:modified>
</cp:coreProperties>
</file>