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58" r:id="rId4"/>
    <p:sldId id="260" r:id="rId5"/>
    <p:sldId id="275" r:id="rId6"/>
    <p:sldId id="278" r:id="rId7"/>
    <p:sldId id="279" r:id="rId8"/>
    <p:sldId id="280" r:id="rId9"/>
    <p:sldId id="261" r:id="rId10"/>
    <p:sldId id="262" r:id="rId11"/>
    <p:sldId id="264" r:id="rId12"/>
    <p:sldId id="266" r:id="rId13"/>
    <p:sldId id="267" r:id="rId14"/>
    <p:sldId id="270" r:id="rId15"/>
    <p:sldId id="274" r:id="rId16"/>
    <p:sldId id="271" r:id="rId17"/>
    <p:sldId id="272" r:id="rId18"/>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243"/>
    <a:srgbClr val="FFEDB3"/>
    <a:srgbClr val="FFDF79"/>
    <a:srgbClr val="FFD03B"/>
    <a:srgbClr val="F68426"/>
    <a:srgbClr val="FFC611"/>
    <a:srgbClr val="FFD347"/>
    <a:srgbClr val="EBF6F9"/>
    <a:srgbClr val="BEE395"/>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GV cho hs khai thác trên sách giáo khoa chứ đừng nhìn màn hình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Mộc</a:t>
            </a:r>
            <a:r>
              <a:rPr lang="en-US" baseline="0" smtClean="0"/>
              <a:t> mạc: giản dị, đơn giản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90759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Đây</a:t>
            </a:r>
            <a:r>
              <a:rPr lang="en-US" baseline="0" smtClean="0"/>
              <a:t> chỉ là gợi ý GV đưa ra sau khi GV đã trả lời xong. HĐ này GV nên tổ chức thi đua trên bảng lớp hoặc bảng nhóm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2 câu</a:t>
            </a:r>
            <a:r>
              <a:rPr lang="en-US" baseline="0" smtClean="0"/>
              <a:t> sau là câu hỏi mở, GV tôn trọng ý kiến của hs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2079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Chuẩn</a:t>
            </a:r>
            <a:r>
              <a:rPr lang="en-US" baseline="0" smtClean="0"/>
              <a:t> bị sách để phục vụ cho tiết học sau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3699317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1/4/2021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46097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6</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73078" y="2289089"/>
            <a:ext cx="428012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NGÔI NHÀ</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22730" y="437332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a:t>
            </a:r>
            <a:r>
              <a:rPr lang="en-US" sz="3200" smtClean="0">
                <a:latin typeface="Arial-Rounded" pitchFamily="34" charset="0"/>
                <a:ea typeface="Arial-Rounded" pitchFamily="34" charset="0"/>
                <a:cs typeface="Arial-Rounded" pitchFamily="34" charset="0"/>
              </a:rPr>
              <a:t>khổ</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1398484" y="438953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19266" y="4373327"/>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518" y="78613"/>
            <a:ext cx="5181600" cy="419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0" fill="hold"/>
                                        <p:tgtEl>
                                          <p:spTgt spid="8"/>
                                        </p:tgtEl>
                                        <p:attrNameLst>
                                          <p:attrName>ppt_x</p:attrName>
                                        </p:attrNameLst>
                                      </p:cBhvr>
                                      <p:tavLst>
                                        <p:tav tm="0">
                                          <p:val>
                                            <p:strVal val="1+#ppt_w/2"/>
                                          </p:val>
                                        </p:tav>
                                        <p:tav tm="100000">
                                          <p:val>
                                            <p:strVal val="#ppt_x"/>
                                          </p:val>
                                        </p:tav>
                                      </p:tavLst>
                                    </p:anim>
                                    <p:anim calcmode="lin" valueType="num">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750" fill="hold"/>
                                        <p:tgtEl>
                                          <p:spTgt spid="9"/>
                                        </p:tgtEl>
                                        <p:attrNameLst>
                                          <p:attrName>ppt_x</p:attrName>
                                        </p:attrNameLst>
                                      </p:cBhvr>
                                      <p:tavLst>
                                        <p:tav tm="0">
                                          <p:val>
                                            <p:strVal val="1+#ppt_w/2"/>
                                          </p:val>
                                        </p:tav>
                                        <p:tav tm="100000">
                                          <p:val>
                                            <p:strVal val="#ppt_x"/>
                                          </p:val>
                                        </p:tav>
                                      </p:tavLst>
                                    </p:anim>
                                    <p:anim calcmode="lin" valueType="num">
                                      <p:cBhvr additive="base">
                                        <p:cTn id="14" dur="2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0" fill="hold"/>
                                        <p:tgtEl>
                                          <p:spTgt spid="10"/>
                                        </p:tgtEl>
                                        <p:attrNameLst>
                                          <p:attrName>ppt_x</p:attrName>
                                        </p:attrNameLst>
                                      </p:cBhvr>
                                      <p:tavLst>
                                        <p:tav tm="0">
                                          <p:val>
                                            <p:strVal val="1+#ppt_w/2"/>
                                          </p:val>
                                        </p:tav>
                                        <p:tav tm="100000">
                                          <p:val>
                                            <p:strVal val="#ppt_x"/>
                                          </p:val>
                                        </p:tav>
                                      </p:tavLst>
                                    </p:anim>
                                    <p:anim calcmode="lin" valueType="num">
                                      <p:cBhvr additive="base">
                                        <p:cTn id="20" dur="2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518" y="78613"/>
            <a:ext cx="5181600" cy="419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7613072"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Tìm tiếng cùng vần với mỗi tiếng </a:t>
            </a:r>
            <a:r>
              <a:rPr lang="en-US" sz="2400" b="1" i="1" smtClean="0">
                <a:latin typeface="Arial-Rounded" pitchFamily="34" charset="0"/>
                <a:ea typeface="Arial-Rounded" pitchFamily="34" charset="0"/>
                <a:cs typeface="Arial-Rounded" pitchFamily="34" charset="0"/>
              </a:rPr>
              <a:t>chùm, phơi, nước</a:t>
            </a:r>
            <a:endParaRPr lang="en-US" sz="2400" b="1">
              <a:latin typeface="Arial-Rounded" pitchFamily="34" charset="0"/>
              <a:ea typeface="Arial-Rounded" pitchFamily="34" charset="0"/>
              <a:cs typeface="Arial-Rounded" pitchFamily="34" charset="0"/>
            </a:endParaRPr>
          </a:p>
        </p:txBody>
      </p:sp>
      <p:sp>
        <p:nvSpPr>
          <p:cNvPr id="3" name="Oval 2"/>
          <p:cNvSpPr/>
          <p:nvPr/>
        </p:nvSpPr>
        <p:spPr>
          <a:xfrm>
            <a:off x="637757" y="1336749"/>
            <a:ext cx="1815597" cy="93910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chùm</a:t>
            </a:r>
            <a:endParaRPr lang="en-US" sz="3600" b="1">
              <a:latin typeface="Arial-Rounded" pitchFamily="34" charset="0"/>
              <a:ea typeface="Arial-Rounded" pitchFamily="34" charset="0"/>
              <a:cs typeface="Arial-Rounded" pitchFamily="34" charset="0"/>
            </a:endParaRPr>
          </a:p>
        </p:txBody>
      </p:sp>
      <p:sp>
        <p:nvSpPr>
          <p:cNvPr id="8" name="Oval 7"/>
          <p:cNvSpPr/>
          <p:nvPr/>
        </p:nvSpPr>
        <p:spPr>
          <a:xfrm>
            <a:off x="3612981" y="1336749"/>
            <a:ext cx="1815597" cy="93910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phơi</a:t>
            </a:r>
            <a:endParaRPr lang="en-US" sz="3600" b="1">
              <a:latin typeface="Arial-Rounded" pitchFamily="34" charset="0"/>
              <a:ea typeface="Arial-Rounded" pitchFamily="34" charset="0"/>
              <a:cs typeface="Arial-Rounded" pitchFamily="34" charset="0"/>
            </a:endParaRPr>
          </a:p>
        </p:txBody>
      </p:sp>
      <p:sp>
        <p:nvSpPr>
          <p:cNvPr id="9" name="Oval 8"/>
          <p:cNvSpPr/>
          <p:nvPr/>
        </p:nvSpPr>
        <p:spPr>
          <a:xfrm>
            <a:off x="6595338" y="1347507"/>
            <a:ext cx="1815597" cy="93910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nước</a:t>
            </a:r>
            <a:endParaRPr lang="en-US" sz="3600" b="1">
              <a:latin typeface="Arial-Rounded" pitchFamily="34" charset="0"/>
              <a:ea typeface="Arial-Rounded" pitchFamily="34" charset="0"/>
              <a:cs typeface="Arial-Rounded" pitchFamily="34" charset="0"/>
            </a:endParaRPr>
          </a:p>
        </p:txBody>
      </p:sp>
      <p:grpSp>
        <p:nvGrpSpPr>
          <p:cNvPr id="13" name="Group 12"/>
          <p:cNvGrpSpPr/>
          <p:nvPr/>
        </p:nvGrpSpPr>
        <p:grpSpPr>
          <a:xfrm>
            <a:off x="777446" y="2168380"/>
            <a:ext cx="1411804" cy="708172"/>
            <a:chOff x="777446" y="2168380"/>
            <a:chExt cx="1411804" cy="708172"/>
          </a:xfrm>
        </p:grpSpPr>
        <p:sp>
          <p:nvSpPr>
            <p:cNvPr id="4" name="Right Arrow 3"/>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a:off x="1162488"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755316" y="2175853"/>
            <a:ext cx="1411804" cy="708172"/>
            <a:chOff x="777446" y="2168380"/>
            <a:chExt cx="1411804" cy="708172"/>
          </a:xfrm>
        </p:grpSpPr>
        <p:sp>
          <p:nvSpPr>
            <p:cNvPr id="15" name="Right Arrow 14"/>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5400000">
              <a:off x="1173246"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733186" y="2183326"/>
            <a:ext cx="1411804" cy="708172"/>
            <a:chOff x="777446" y="2168380"/>
            <a:chExt cx="1411804" cy="708172"/>
          </a:xfrm>
        </p:grpSpPr>
        <p:sp>
          <p:nvSpPr>
            <p:cNvPr id="19" name="Right Arrow 18"/>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5400000">
              <a:off x="1173246"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rot="1414773">
            <a:off x="253240" y="2737305"/>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lúm</a:t>
            </a:r>
            <a:endParaRPr lang="en-US" sz="1600">
              <a:solidFill>
                <a:schemeClr val="tx1"/>
              </a:solidFill>
              <a:latin typeface="Arial-Rounded" pitchFamily="34" charset="0"/>
              <a:ea typeface="Arial-Rounded" pitchFamily="34" charset="0"/>
              <a:cs typeface="Arial-Rounded" pitchFamily="34" charset="0"/>
            </a:endParaRPr>
          </a:p>
        </p:txBody>
      </p:sp>
      <p:sp>
        <p:nvSpPr>
          <p:cNvPr id="24" name="Rectangle 23"/>
          <p:cNvSpPr/>
          <p:nvPr/>
        </p:nvSpPr>
        <p:spPr>
          <a:xfrm>
            <a:off x="1140507" y="2875116"/>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um</a:t>
            </a:r>
            <a:endParaRPr lang="en-US" sz="1600">
              <a:solidFill>
                <a:schemeClr val="tx1"/>
              </a:solidFill>
              <a:latin typeface="Arial-Rounded" pitchFamily="34" charset="0"/>
              <a:ea typeface="Arial-Rounded" pitchFamily="34" charset="0"/>
              <a:cs typeface="Arial-Rounded" pitchFamily="34" charset="0"/>
            </a:endParaRPr>
          </a:p>
        </p:txBody>
      </p:sp>
      <p:sp>
        <p:nvSpPr>
          <p:cNvPr id="25" name="Rectangle 24"/>
          <p:cNvSpPr/>
          <p:nvPr/>
        </p:nvSpPr>
        <p:spPr>
          <a:xfrm rot="20743700">
            <a:off x="1971235" y="2799920"/>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hùm</a:t>
            </a:r>
            <a:endParaRPr lang="en-US" sz="1600">
              <a:solidFill>
                <a:schemeClr val="tx1"/>
              </a:solidFill>
              <a:latin typeface="Arial-Rounded" pitchFamily="34" charset="0"/>
              <a:ea typeface="Arial-Rounded" pitchFamily="34" charset="0"/>
              <a:cs typeface="Arial-Rounded" pitchFamily="34" charset="0"/>
            </a:endParaRPr>
          </a:p>
        </p:txBody>
      </p:sp>
      <p:sp>
        <p:nvSpPr>
          <p:cNvPr id="29" name="Rectangle 28"/>
          <p:cNvSpPr/>
          <p:nvPr/>
        </p:nvSpPr>
        <p:spPr>
          <a:xfrm rot="1414773">
            <a:off x="3247428" y="2748421"/>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chơi</a:t>
            </a:r>
            <a:endParaRPr lang="en-US" sz="1600">
              <a:solidFill>
                <a:schemeClr val="tx1"/>
              </a:solidFill>
              <a:latin typeface="Arial-Rounded" pitchFamily="34" charset="0"/>
              <a:ea typeface="Arial-Rounded" pitchFamily="34" charset="0"/>
              <a:cs typeface="Arial-Rounded" pitchFamily="34" charset="0"/>
            </a:endParaRPr>
          </a:p>
        </p:txBody>
      </p:sp>
      <p:sp>
        <p:nvSpPr>
          <p:cNvPr id="30" name="Rectangle 29"/>
          <p:cNvSpPr/>
          <p:nvPr/>
        </p:nvSpPr>
        <p:spPr>
          <a:xfrm>
            <a:off x="4134695" y="2886232"/>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bới</a:t>
            </a:r>
            <a:endParaRPr lang="en-US" sz="1600">
              <a:solidFill>
                <a:schemeClr val="tx1"/>
              </a:solidFill>
              <a:latin typeface="Arial-Rounded" pitchFamily="34" charset="0"/>
              <a:ea typeface="Arial-Rounded" pitchFamily="34" charset="0"/>
              <a:cs typeface="Arial-Rounded" pitchFamily="34" charset="0"/>
            </a:endParaRPr>
          </a:p>
        </p:txBody>
      </p:sp>
      <p:sp>
        <p:nvSpPr>
          <p:cNvPr id="31" name="Rectangle 30"/>
          <p:cNvSpPr/>
          <p:nvPr/>
        </p:nvSpPr>
        <p:spPr>
          <a:xfrm rot="20743700">
            <a:off x="4965423" y="2811036"/>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Rounded" pitchFamily="34" charset="0"/>
                <a:ea typeface="Arial-Rounded" pitchFamily="34" charset="0"/>
                <a:cs typeface="Arial-Rounded" pitchFamily="34" charset="0"/>
              </a:rPr>
              <a:t>đ</a:t>
            </a:r>
            <a:r>
              <a:rPr lang="en-US" sz="1600" smtClean="0">
                <a:solidFill>
                  <a:schemeClr val="tx1"/>
                </a:solidFill>
                <a:latin typeface="Arial-Rounded" pitchFamily="34" charset="0"/>
                <a:ea typeface="Arial-Rounded" pitchFamily="34" charset="0"/>
                <a:cs typeface="Arial-Rounded" pitchFamily="34" charset="0"/>
              </a:rPr>
              <a:t>ợi</a:t>
            </a:r>
            <a:endParaRPr lang="en-US" sz="1600">
              <a:solidFill>
                <a:schemeClr val="tx1"/>
              </a:solidFill>
              <a:latin typeface="Arial-Rounded" pitchFamily="34" charset="0"/>
              <a:ea typeface="Arial-Rounded" pitchFamily="34" charset="0"/>
              <a:cs typeface="Arial-Rounded" pitchFamily="34" charset="0"/>
            </a:endParaRPr>
          </a:p>
        </p:txBody>
      </p:sp>
      <p:sp>
        <p:nvSpPr>
          <p:cNvPr id="32" name="Rectangle 31"/>
          <p:cNvSpPr/>
          <p:nvPr/>
        </p:nvSpPr>
        <p:spPr>
          <a:xfrm rot="1414773">
            <a:off x="6224805" y="2761113"/>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Rounded" pitchFamily="34" charset="0"/>
                <a:ea typeface="Arial-Rounded" pitchFamily="34" charset="0"/>
                <a:cs typeface="Arial-Rounded" pitchFamily="34" charset="0"/>
              </a:rPr>
              <a:t>đ</a:t>
            </a:r>
            <a:r>
              <a:rPr lang="en-US" sz="1600" smtClean="0">
                <a:solidFill>
                  <a:schemeClr val="tx1"/>
                </a:solidFill>
                <a:latin typeface="Arial-Rounded" pitchFamily="34" charset="0"/>
                <a:ea typeface="Arial-Rounded" pitchFamily="34" charset="0"/>
                <a:cs typeface="Arial-Rounded" pitchFamily="34" charset="0"/>
              </a:rPr>
              <a:t>ược</a:t>
            </a:r>
            <a:endParaRPr lang="en-US" sz="1600">
              <a:solidFill>
                <a:schemeClr val="tx1"/>
              </a:solidFill>
              <a:latin typeface="Arial-Rounded" pitchFamily="34" charset="0"/>
              <a:ea typeface="Arial-Rounded" pitchFamily="34" charset="0"/>
              <a:cs typeface="Arial-Rounded" pitchFamily="34" charset="0"/>
            </a:endParaRPr>
          </a:p>
        </p:txBody>
      </p:sp>
      <p:sp>
        <p:nvSpPr>
          <p:cNvPr id="33" name="Rectangle 32"/>
          <p:cNvSpPr/>
          <p:nvPr/>
        </p:nvSpPr>
        <p:spPr>
          <a:xfrm>
            <a:off x="7039335" y="2898924"/>
            <a:ext cx="761724"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thước</a:t>
            </a:r>
            <a:endParaRPr lang="en-US" sz="1600">
              <a:solidFill>
                <a:schemeClr val="tx1"/>
              </a:solidFill>
              <a:latin typeface="Arial-Rounded" pitchFamily="34" charset="0"/>
              <a:ea typeface="Arial-Rounded" pitchFamily="34" charset="0"/>
              <a:cs typeface="Arial-Rounded" pitchFamily="34" charset="0"/>
            </a:endParaRPr>
          </a:p>
        </p:txBody>
      </p:sp>
      <p:sp>
        <p:nvSpPr>
          <p:cNvPr id="34" name="Rectangle 33"/>
          <p:cNvSpPr/>
          <p:nvPr/>
        </p:nvSpPr>
        <p:spPr>
          <a:xfrm rot="20743700">
            <a:off x="7942800" y="2823728"/>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lược</a:t>
            </a:r>
            <a:endParaRPr lang="en-US" sz="16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23" grpId="0" animBg="1"/>
      <p:bldP spid="24" grpId="0" animBg="1"/>
      <p:bldP spid="25" grpId="0" animBg="1"/>
      <p:bldP spid="29" grpId="0" animBg="1"/>
      <p:bldP spid="30" grpId="0" animBg="1"/>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4375228"/>
            <a:ext cx="88392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Trước ngõ nhà bạn nhỏ có gì?</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304800" y="4375228"/>
            <a:ext cx="85344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Tiếng chim hót ở đầu hồi như thế nào?</a:t>
            </a:r>
            <a:endParaRPr lang="en-US" sz="3200">
              <a:latin typeface="Arial-Rounded" pitchFamily="34" charset="0"/>
              <a:ea typeface="Arial-Rounded" pitchFamily="34" charset="0"/>
              <a:cs typeface="Arial-Rounded" pitchFamily="34" charset="0"/>
            </a:endParaRPr>
          </a:p>
        </p:txBody>
      </p:sp>
      <p:sp>
        <p:nvSpPr>
          <p:cNvPr id="23" name="TextBox 22"/>
          <p:cNvSpPr txBox="1"/>
          <p:nvPr/>
        </p:nvSpPr>
        <p:spPr>
          <a:xfrm>
            <a:off x="685800" y="4375227"/>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Câu thơ nào nói về hình ảnh mái nhà?</a:t>
            </a:r>
            <a:endParaRPr lang="en-US" sz="3200">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518" y="78613"/>
            <a:ext cx="5181600" cy="419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1+#ppt_w/2"/>
                                          </p:val>
                                        </p:tav>
                                        <p:tav tm="100000">
                                          <p:val>
                                            <p:strVal val="#ppt_x"/>
                                          </p:val>
                                        </p:tav>
                                      </p:tavLst>
                                    </p:anim>
                                    <p:anim calcmode="lin" valueType="num">
                                      <p:cBhvr additive="base">
                                        <p:cTn id="20"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Học thuộc lòng hai khổ thơ  đầu</a:t>
            </a:r>
            <a:endParaRPr lang="en-US" sz="2400" b="1">
              <a:latin typeface="Arial Rounded MT Bold" pitchFamily="34" charset="0"/>
              <a:ea typeface="Arial-Rounded" pitchFamily="34" charset="0"/>
              <a:cs typeface="Arial-Rounded" pitchFamily="34" charset="0"/>
            </a:endParaRPr>
          </a:p>
        </p:txBody>
      </p:sp>
      <p:sp>
        <p:nvSpPr>
          <p:cNvPr id="20" name="TextBox 19"/>
          <p:cNvSpPr txBox="1"/>
          <p:nvPr/>
        </p:nvSpPr>
        <p:spPr>
          <a:xfrm>
            <a:off x="2853542" y="1200150"/>
            <a:ext cx="3471058" cy="3416271"/>
          </a:xfrm>
          <a:prstGeom prst="rect">
            <a:avLst/>
          </a:prstGeom>
          <a:noFill/>
        </p:spPr>
        <p:txBody>
          <a:bodyPr wrap="square" lIns="91391" tIns="45696" rIns="91391" bIns="45696" rtlCol="0">
            <a:spAutoFit/>
          </a:bodyPr>
          <a:lstStyle/>
          <a:p>
            <a:pPr algn="just"/>
            <a:r>
              <a:rPr lang="en-US" sz="2400">
                <a:latin typeface="Arial-Rounded" pitchFamily="34" charset="0"/>
                <a:ea typeface="Arial-Rounded" pitchFamily="34" charset="0"/>
                <a:cs typeface="Arial-Rounded" pitchFamily="34" charset="0"/>
              </a:rPr>
              <a:t>Em yêu nhà em</a:t>
            </a:r>
          </a:p>
          <a:p>
            <a:pPr algn="just"/>
            <a:r>
              <a:rPr lang="en-US" sz="2400">
                <a:latin typeface="Arial-Rounded" pitchFamily="34" charset="0"/>
                <a:ea typeface="Arial-Rounded" pitchFamily="34" charset="0"/>
                <a:cs typeface="Arial-Rounded" pitchFamily="34" charset="0"/>
              </a:rPr>
              <a:t>Hàng xoan trước ngõ</a:t>
            </a:r>
          </a:p>
          <a:p>
            <a:pPr algn="just"/>
            <a:r>
              <a:rPr lang="en-US" sz="2400">
                <a:latin typeface="Arial-Rounded" pitchFamily="34" charset="0"/>
                <a:ea typeface="Arial-Rounded" pitchFamily="34" charset="0"/>
                <a:cs typeface="Arial-Rounded" pitchFamily="34" charset="0"/>
              </a:rPr>
              <a:t>Hoa xao xuyến nở</a:t>
            </a:r>
          </a:p>
          <a:p>
            <a:pPr algn="just"/>
            <a:r>
              <a:rPr lang="en-US" sz="2400">
                <a:latin typeface="Arial-Rounded" pitchFamily="34" charset="0"/>
                <a:ea typeface="Arial-Rounded" pitchFamily="34" charset="0"/>
                <a:cs typeface="Arial-Rounded" pitchFamily="34" charset="0"/>
              </a:rPr>
              <a:t>Như mây từng chùm.</a:t>
            </a:r>
          </a:p>
          <a:p>
            <a:pPr algn="just"/>
            <a:endParaRPr lang="en-US" sz="2400">
              <a:latin typeface="Arial-Rounded" pitchFamily="34" charset="0"/>
              <a:ea typeface="Arial-Rounded" pitchFamily="34" charset="0"/>
              <a:cs typeface="Arial-Rounded" pitchFamily="34" charset="0"/>
            </a:endParaRPr>
          </a:p>
          <a:p>
            <a:pPr algn="just"/>
            <a:r>
              <a:rPr lang="en-US" sz="2400">
                <a:latin typeface="Arial-Rounded" pitchFamily="34" charset="0"/>
                <a:ea typeface="Arial-Rounded" pitchFamily="34" charset="0"/>
                <a:cs typeface="Arial-Rounded" pitchFamily="34" charset="0"/>
              </a:rPr>
              <a:t>Em yêu tiếng chim</a:t>
            </a:r>
          </a:p>
          <a:p>
            <a:pPr algn="just"/>
            <a:r>
              <a:rPr lang="en-US" sz="2400">
                <a:latin typeface="Arial-Rounded" pitchFamily="34" charset="0"/>
                <a:ea typeface="Arial-Rounded" pitchFamily="34" charset="0"/>
                <a:cs typeface="Arial-Rounded" pitchFamily="34" charset="0"/>
              </a:rPr>
              <a:t>Đầu hồi lảnh lót</a:t>
            </a:r>
          </a:p>
          <a:p>
            <a:pPr algn="just"/>
            <a:r>
              <a:rPr lang="en-US" sz="2400">
                <a:latin typeface="Arial-Rounded" pitchFamily="34" charset="0"/>
                <a:ea typeface="Arial-Rounded" pitchFamily="34" charset="0"/>
                <a:cs typeface="Arial-Rounded" pitchFamily="34" charset="0"/>
              </a:rPr>
              <a:t>Mái vàng thơm phức</a:t>
            </a:r>
          </a:p>
          <a:p>
            <a:pPr algn="just"/>
            <a:r>
              <a:rPr lang="en-US" sz="2400">
                <a:latin typeface="Arial-Rounded" pitchFamily="34" charset="0"/>
                <a:ea typeface="Arial-Rounded" pitchFamily="34" charset="0"/>
                <a:cs typeface="Arial-Rounded" pitchFamily="34" charset="0"/>
              </a:rPr>
              <a:t>Rạ đầy sân phơi.</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436" y="1274473"/>
            <a:ext cx="2743200" cy="36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963" y="1660379"/>
            <a:ext cx="2743200" cy="34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003" y="2000536"/>
            <a:ext cx="2743200"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8787" y="2392648"/>
            <a:ext cx="2743200" cy="40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436" y="3113513"/>
            <a:ext cx="2743200" cy="34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713" y="3463052"/>
            <a:ext cx="2743200" cy="34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947" y="3812591"/>
            <a:ext cx="2743200" cy="37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552" y="4186801"/>
            <a:ext cx="2743200" cy="42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96322" y="186622"/>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720436" y="271894"/>
            <a:ext cx="8077200" cy="461616"/>
          </a:xfrm>
          <a:prstGeom prst="rect">
            <a:avLst/>
          </a:prstGeom>
          <a:solidFill>
            <a:schemeClr val="accent6"/>
          </a:solidFill>
        </p:spPr>
        <p:txBody>
          <a:bodyPr wrap="square" lIns="91391" tIns="45696" rIns="91391" bIns="45696" rtlCol="0">
            <a:spAutoFit/>
          </a:bodyPr>
          <a:lstStyle/>
          <a:p>
            <a:pPr algn="just"/>
            <a:r>
              <a:rPr lang="en-US" sz="2400" b="1" smtClean="0">
                <a:solidFill>
                  <a:schemeClr val="bg1"/>
                </a:solidFill>
                <a:latin typeface="Arial-Rounded" pitchFamily="34" charset="0"/>
                <a:ea typeface="Arial-Rounded" pitchFamily="34" charset="0"/>
                <a:cs typeface="Arial-Rounded" pitchFamily="34" charset="0"/>
              </a:rPr>
              <a:t>Vẽ ngôi nhà mà em yêu thích và đặt tên cho bức tranh em vẽ</a:t>
            </a:r>
            <a:endParaRPr lang="en-US" sz="2400" b="1">
              <a:solidFill>
                <a:schemeClr val="bg1"/>
              </a:solidFill>
              <a:latin typeface="Arial Rounded MT Bold" pitchFamily="34" charset="0"/>
              <a:ea typeface="Arial-Rounded" pitchFamily="34" charset="0"/>
              <a:cs typeface="Arial-Rounded"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879"/>
          <a:stretch/>
        </p:blipFill>
        <p:spPr>
          <a:xfrm>
            <a:off x="6629400" y="887601"/>
            <a:ext cx="2240139" cy="218035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1231"/>
          <a:stretch/>
        </p:blipFill>
        <p:spPr>
          <a:xfrm>
            <a:off x="6551066" y="3100865"/>
            <a:ext cx="2613716" cy="1809727"/>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9640" b="12902"/>
          <a:stretch/>
        </p:blipFill>
        <p:spPr>
          <a:xfrm>
            <a:off x="2993778" y="2777545"/>
            <a:ext cx="3530516" cy="2133047"/>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b="11294"/>
          <a:stretch/>
        </p:blipFill>
        <p:spPr>
          <a:xfrm>
            <a:off x="101883" y="1428750"/>
            <a:ext cx="2891895" cy="2963105"/>
          </a:xfrm>
          <a:prstGeom prst="rect">
            <a:avLst/>
          </a:prstGeom>
        </p:spPr>
      </p:pic>
    </p:spTree>
    <p:extLst>
      <p:ext uri="{BB962C8B-B14F-4D97-AF65-F5344CB8AC3E}">
        <p14:creationId xmlns:p14="http://schemas.microsoft.com/office/powerpoint/2010/main" val="2570606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24246" y="2190750"/>
            <a:ext cx="8686800" cy="2677620"/>
          </a:xfrm>
          <a:prstGeom prst="rect">
            <a:avLst/>
          </a:prstGeom>
          <a:solidFill>
            <a:schemeClr val="accent5">
              <a:lumMod val="20000"/>
              <a:lumOff val="80000"/>
            </a:schemeClr>
          </a:solidFill>
        </p:spPr>
        <p:txBody>
          <a:bodyPr wrap="square" lIns="91403" tIns="45702" rIns="91403" bIns="45702" rtlCol="0">
            <a:spAutoFit/>
          </a:bodyPr>
          <a:lstStyle/>
          <a:p>
            <a:pPr algn="just"/>
            <a:r>
              <a:rPr lang="en-US" sz="2800" b="1">
                <a:latin typeface="Arial-Rounded" pitchFamily="34" charset="0"/>
                <a:ea typeface="Arial-Rounded" pitchFamily="34" charset="0"/>
                <a:cs typeface="Arial-Rounded" pitchFamily="34" charset="0"/>
              </a:rPr>
              <a:t>Dặn dò: </a:t>
            </a:r>
            <a:endParaRPr lang="en-US" sz="2800" b="1" smtClean="0">
              <a:latin typeface="Arial-Rounded" pitchFamily="34" charset="0"/>
              <a:ea typeface="Arial-Rounded" pitchFamily="34" charset="0"/>
              <a:cs typeface="Arial-Rounded" pitchFamily="34" charset="0"/>
            </a:endParaRPr>
          </a:p>
          <a:p>
            <a:pPr algn="just"/>
            <a:r>
              <a:rPr lang="en-US" sz="2800" b="1">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Đọc thuộc khổ 1, </a:t>
            </a:r>
            <a:r>
              <a:rPr lang="en-US" sz="2800" b="1" smtClean="0">
                <a:latin typeface="Arial-Rounded" pitchFamily="34" charset="0"/>
                <a:ea typeface="Arial-Rounded" pitchFamily="34" charset="0"/>
                <a:cs typeface="Arial-Rounded" pitchFamily="34" charset="0"/>
              </a:rPr>
              <a:t>2 bài </a:t>
            </a:r>
            <a:r>
              <a:rPr lang="en-US" sz="2800" b="1" i="1" smtClean="0">
                <a:latin typeface="Arial-Rounded" pitchFamily="34" charset="0"/>
                <a:ea typeface="Arial-Rounded" pitchFamily="34" charset="0"/>
                <a:cs typeface="Arial-Rounded" pitchFamily="34" charset="0"/>
              </a:rPr>
              <a:t>Ngôi nhà</a:t>
            </a:r>
            <a:endParaRPr lang="en-US" sz="2800" b="1" i="1">
              <a:latin typeface="Arial-Rounded" pitchFamily="34" charset="0"/>
              <a:ea typeface="Arial-Rounded" pitchFamily="34" charset="0"/>
              <a:cs typeface="Arial-Rounded" pitchFamily="34" charset="0"/>
            </a:endParaRPr>
          </a:p>
          <a:p>
            <a:pPr algn="just"/>
            <a:r>
              <a:rPr lang="en-US" sz="2800" b="1">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	+ </a:t>
            </a:r>
            <a:r>
              <a:rPr lang="en-US" sz="2800" b="1">
                <a:latin typeface="Arial-Rounded" pitchFamily="34" charset="0"/>
                <a:ea typeface="Arial-Rounded" pitchFamily="34" charset="0"/>
                <a:cs typeface="Arial-Rounded" pitchFamily="34" charset="0"/>
              </a:rPr>
              <a:t>Xem bài trang </a:t>
            </a:r>
            <a:r>
              <a:rPr lang="en-US" sz="2800" b="1" smtClean="0">
                <a:latin typeface="Arial-Rounded" pitchFamily="34" charset="0"/>
                <a:ea typeface="Arial-Rounded" pitchFamily="34" charset="0"/>
                <a:cs typeface="Arial-Rounded" pitchFamily="34" charset="0"/>
              </a:rPr>
              <a:t>42, </a:t>
            </a:r>
            <a:r>
              <a:rPr lang="en-US" sz="2800" b="1">
                <a:latin typeface="Arial-Rounded" pitchFamily="34" charset="0"/>
                <a:ea typeface="Arial-Rounded" pitchFamily="34" charset="0"/>
                <a:cs typeface="Arial-Rounded" pitchFamily="34" charset="0"/>
              </a:rPr>
              <a:t>trang </a:t>
            </a:r>
            <a:r>
              <a:rPr lang="en-US" sz="2800" b="1" smtClean="0">
                <a:latin typeface="Arial-Rounded" pitchFamily="34" charset="0"/>
                <a:ea typeface="Arial-Rounded" pitchFamily="34" charset="0"/>
                <a:cs typeface="Arial-Rounded" pitchFamily="34" charset="0"/>
              </a:rPr>
              <a:t>43</a:t>
            </a:r>
          </a:p>
          <a:p>
            <a:pPr algn="just"/>
            <a:r>
              <a:rPr lang="en-US" sz="2800" b="1" smtClean="0">
                <a:latin typeface="Arial-Rounded" pitchFamily="34" charset="0"/>
                <a:ea typeface="Arial-Rounded" pitchFamily="34" charset="0"/>
                <a:cs typeface="Arial-Rounded" pitchFamily="34" charset="0"/>
              </a:rPr>
              <a:t>	+ Mỗi bạn chuẩn bị một quyển sách có nội dung viết về gia đình, đọc kĩ và mang lên lớp vào tiết học tiếp theo (truyện tranh, thơ…)</a:t>
            </a:r>
            <a:endParaRPr lang="en-US" sz="2800" b="1">
              <a:latin typeface="Arial-Rounded" pitchFamily="34" charset="0"/>
              <a:ea typeface="Arial-Rounded" pitchFamily="34" charset="0"/>
              <a:cs typeface="Arial-Rounded" pitchFamily="34" charset="0"/>
            </a:endParaRP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216476"/>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76300" y="305773"/>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Giải câu đố</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1714500" y="767389"/>
            <a:ext cx="5486400" cy="830948"/>
          </a:xfrm>
          <a:prstGeom prst="rect">
            <a:avLst/>
          </a:prstGeom>
          <a:noFill/>
        </p:spPr>
        <p:txBody>
          <a:bodyPr wrap="square" lIns="91391" tIns="45696" rIns="91391" bIns="45696" rtlCol="0">
            <a:spAutoFit/>
          </a:bodyPr>
          <a:lstStyle/>
          <a:p>
            <a:pPr algn="ctr"/>
            <a:r>
              <a:rPr lang="en-US" sz="2400" smtClean="0">
                <a:latin typeface="Arial-Rounded" pitchFamily="34" charset="0"/>
                <a:ea typeface="Arial-Rounded" pitchFamily="34" charset="0"/>
                <a:cs typeface="Arial-Rounded" pitchFamily="34" charset="0"/>
              </a:rPr>
              <a:t>Cái gì để tránh nắng mưa</a:t>
            </a:r>
          </a:p>
          <a:p>
            <a:pPr algn="ctr"/>
            <a:r>
              <a:rPr lang="en-US" sz="2400" smtClean="0">
                <a:latin typeface="Arial-Rounded" pitchFamily="34" charset="0"/>
                <a:ea typeface="Arial-Rounded" pitchFamily="34" charset="0"/>
                <a:cs typeface="Arial-Rounded" pitchFamily="34" charset="0"/>
              </a:rPr>
              <a:t>Đêm được an giấc, từ xưa vẫn cần?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97" t="30729" r="42606" b="25000"/>
          <a:stretch/>
        </p:blipFill>
        <p:spPr bwMode="auto">
          <a:xfrm>
            <a:off x="2705100" y="1758513"/>
            <a:ext cx="3505200" cy="304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594015" y="387186"/>
            <a:ext cx="5947064" cy="400061"/>
          </a:xfrm>
          <a:prstGeom prst="rect">
            <a:avLst/>
          </a:prstGeom>
          <a:noFill/>
        </p:spPr>
        <p:txBody>
          <a:bodyPr wrap="square" lIns="91391" tIns="45696" rIns="91391" bIns="45696" rtlCol="0">
            <a:spAutoFit/>
          </a:bodyPr>
          <a:lstStyle/>
          <a:p>
            <a:pPr algn="ctr"/>
            <a:r>
              <a:rPr lang="en-US" sz="2000" b="1" smtClean="0">
                <a:latin typeface="Arial-Rounded" pitchFamily="34" charset="0"/>
                <a:ea typeface="Arial-Rounded" pitchFamily="34" charset="0"/>
                <a:cs typeface="Arial-Rounded" pitchFamily="34" charset="0"/>
              </a:rPr>
              <a:t>Ngôi nhà</a:t>
            </a:r>
            <a:endParaRPr lang="en-US" sz="2000" b="1">
              <a:latin typeface="Arial Rounded MT Bold" pitchFamily="34" charset="0"/>
              <a:ea typeface="Arial-Rounded" pitchFamily="34" charset="0"/>
              <a:cs typeface="Arial-Rounded" pitchFamily="34" charset="0"/>
            </a:endParaRPr>
          </a:p>
        </p:txBody>
      </p:sp>
      <p:sp>
        <p:nvSpPr>
          <p:cNvPr id="5" name="TextBox 4"/>
          <p:cNvSpPr txBox="1"/>
          <p:nvPr/>
        </p:nvSpPr>
        <p:spPr>
          <a:xfrm>
            <a:off x="1600199" y="863579"/>
            <a:ext cx="2409825" cy="4247268"/>
          </a:xfrm>
          <a:prstGeom prst="rect">
            <a:avLst/>
          </a:prstGeom>
          <a:noFill/>
        </p:spPr>
        <p:txBody>
          <a:bodyPr wrap="square" lIns="91391" tIns="45696" rIns="91391" bIns="45696" rtlCol="0">
            <a:spAutoFit/>
          </a:bodyPr>
          <a:lstStyle/>
          <a:p>
            <a:pPr algn="just"/>
            <a:r>
              <a:rPr lang="en-US" smtClean="0">
                <a:latin typeface="Arial-Rounded" pitchFamily="34" charset="0"/>
                <a:ea typeface="Arial-Rounded" pitchFamily="34" charset="0"/>
                <a:cs typeface="Arial-Rounded" pitchFamily="34" charset="0"/>
              </a:rPr>
              <a:t>Em yêu nhà em</a:t>
            </a:r>
          </a:p>
          <a:p>
            <a:pPr algn="just"/>
            <a:r>
              <a:rPr lang="en-US" smtClean="0">
                <a:latin typeface="Arial-Rounded" pitchFamily="34" charset="0"/>
                <a:ea typeface="Arial-Rounded" pitchFamily="34" charset="0"/>
                <a:cs typeface="Arial-Rounded" pitchFamily="34" charset="0"/>
              </a:rPr>
              <a:t>Hàng xoan trước ngõ</a:t>
            </a:r>
          </a:p>
          <a:p>
            <a:pPr algn="just"/>
            <a:r>
              <a:rPr lang="en-US" smtClean="0">
                <a:latin typeface="Arial-Rounded" pitchFamily="34" charset="0"/>
                <a:ea typeface="Arial-Rounded" pitchFamily="34" charset="0"/>
                <a:cs typeface="Arial-Rounded" pitchFamily="34" charset="0"/>
              </a:rPr>
              <a:t>Hoa xao xuyến nở</a:t>
            </a:r>
          </a:p>
          <a:p>
            <a:pPr algn="just"/>
            <a:r>
              <a:rPr lang="en-US" smtClean="0">
                <a:latin typeface="Arial-Rounded" pitchFamily="34" charset="0"/>
                <a:ea typeface="Arial-Rounded" pitchFamily="34" charset="0"/>
                <a:cs typeface="Arial-Rounded" pitchFamily="34" charset="0"/>
              </a:rPr>
              <a:t>Như mây từng chùm.</a:t>
            </a:r>
          </a:p>
          <a:p>
            <a:pPr algn="just"/>
            <a:endParaRPr lang="en-US">
              <a:latin typeface="Arial-Rounded" pitchFamily="34" charset="0"/>
              <a:ea typeface="Arial-Rounded" pitchFamily="34" charset="0"/>
              <a:cs typeface="Arial-Rounded" pitchFamily="34" charset="0"/>
            </a:endParaRPr>
          </a:p>
          <a:p>
            <a:pPr algn="just"/>
            <a:r>
              <a:rPr lang="en-US" smtClean="0">
                <a:latin typeface="Arial-Rounded" pitchFamily="34" charset="0"/>
                <a:ea typeface="Arial-Rounded" pitchFamily="34" charset="0"/>
                <a:cs typeface="Arial-Rounded" pitchFamily="34" charset="0"/>
              </a:rPr>
              <a:t>Em yêu tiếng chim</a:t>
            </a:r>
          </a:p>
          <a:p>
            <a:pPr algn="just"/>
            <a:r>
              <a:rPr lang="en-US" smtClean="0">
                <a:latin typeface="Arial-Rounded" pitchFamily="34" charset="0"/>
                <a:ea typeface="Arial-Rounded" pitchFamily="34" charset="0"/>
                <a:cs typeface="Arial-Rounded" pitchFamily="34" charset="0"/>
              </a:rPr>
              <a:t>Đầu hồi lảnh lót</a:t>
            </a:r>
          </a:p>
          <a:p>
            <a:pPr algn="just"/>
            <a:r>
              <a:rPr lang="en-US" smtClean="0">
                <a:latin typeface="Arial-Rounded" pitchFamily="34" charset="0"/>
                <a:ea typeface="Arial-Rounded" pitchFamily="34" charset="0"/>
                <a:cs typeface="Arial-Rounded" pitchFamily="34" charset="0"/>
              </a:rPr>
              <a:t>Mái vàng thơm phức</a:t>
            </a:r>
          </a:p>
          <a:p>
            <a:pPr algn="just"/>
            <a:r>
              <a:rPr lang="en-US" smtClean="0">
                <a:latin typeface="Arial-Rounded" pitchFamily="34" charset="0"/>
                <a:ea typeface="Arial-Rounded" pitchFamily="34" charset="0"/>
                <a:cs typeface="Arial-Rounded" pitchFamily="34" charset="0"/>
              </a:rPr>
              <a:t>Rạ đầy sân phơi.</a:t>
            </a:r>
          </a:p>
          <a:p>
            <a:pPr algn="just"/>
            <a:endParaRPr lang="en-US" smtClean="0">
              <a:latin typeface="Arial-Rounded" pitchFamily="34" charset="0"/>
              <a:ea typeface="Arial-Rounded" pitchFamily="34" charset="0"/>
              <a:cs typeface="Arial-Rounded" pitchFamily="34" charset="0"/>
            </a:endParaRPr>
          </a:p>
          <a:p>
            <a:pPr algn="just"/>
            <a:r>
              <a:rPr lang="en-US">
                <a:latin typeface="Arial-Rounded" pitchFamily="34" charset="0"/>
                <a:ea typeface="Arial-Rounded" pitchFamily="34" charset="0"/>
                <a:cs typeface="Arial-Rounded" pitchFamily="34" charset="0"/>
              </a:rPr>
              <a:t>Em yêu ngồi nhà</a:t>
            </a:r>
          </a:p>
          <a:p>
            <a:pPr algn="just"/>
            <a:r>
              <a:rPr lang="en-US">
                <a:latin typeface="Arial-Rounded" pitchFamily="34" charset="0"/>
                <a:ea typeface="Arial-Rounded" pitchFamily="34" charset="0"/>
                <a:cs typeface="Arial-Rounded" pitchFamily="34" charset="0"/>
              </a:rPr>
              <a:t>Gỗ tre mộc mạc</a:t>
            </a:r>
          </a:p>
          <a:p>
            <a:pPr algn="just"/>
            <a:r>
              <a:rPr lang="en-US">
                <a:latin typeface="Arial-Rounded" pitchFamily="34" charset="0"/>
                <a:ea typeface="Arial-Rounded" pitchFamily="34" charset="0"/>
                <a:cs typeface="Arial-Rounded" pitchFamily="34" charset="0"/>
              </a:rPr>
              <a:t>Như yêu đất nước</a:t>
            </a:r>
          </a:p>
          <a:p>
            <a:pPr algn="just"/>
            <a:r>
              <a:rPr lang="en-US">
                <a:latin typeface="Arial-Rounded" pitchFamily="34" charset="0"/>
                <a:ea typeface="Arial-Rounded" pitchFamily="34" charset="0"/>
                <a:cs typeface="Arial-Rounded" pitchFamily="34" charset="0"/>
              </a:rPr>
              <a:t>Bốn mùa chim ca.</a:t>
            </a:r>
          </a:p>
          <a:p>
            <a:pPr algn="just"/>
            <a:r>
              <a:rPr lang="en-US">
                <a:latin typeface="Arial-Rounded" pitchFamily="34" charset="0"/>
                <a:ea typeface="Arial-Rounded" pitchFamily="34" charset="0"/>
                <a:cs typeface="Arial-Rounded" pitchFamily="34" charset="0"/>
              </a:rPr>
              <a:t>        </a:t>
            </a:r>
            <a:r>
              <a:rPr lang="en-US" smtClean="0">
                <a:latin typeface="Arial-Rounded" pitchFamily="34" charset="0"/>
                <a:ea typeface="Arial-Rounded" pitchFamily="34" charset="0"/>
                <a:cs typeface="Arial-Rounded" pitchFamily="34" charset="0"/>
              </a:rPr>
              <a:t>               (Tô Hà)</a:t>
            </a:r>
            <a:endParaRPr lang="en-US">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Rounded" pitchFamily="34" charset="0"/>
                <a:ea typeface="Arial-Rounded" pitchFamily="34" charset="0"/>
                <a:cs typeface="Arial-Rounded" pitchFamily="34" charset="0"/>
              </a:rPr>
              <a:t>Đọc mẫu</a:t>
            </a:r>
            <a:endParaRPr lang="en-US" sz="2000" b="1">
              <a:solidFill>
                <a:schemeClr val="tx1"/>
              </a:solidFill>
              <a:latin typeface="Arial-Rounded" pitchFamily="34" charset="0"/>
              <a:ea typeface="Arial-Rounded" pitchFamily="34" charset="0"/>
              <a:cs typeface="Arial-Rounded" pitchFamily="34" charset="0"/>
            </a:endParaRPr>
          </a:p>
        </p:txBody>
      </p:sp>
      <p:grpSp>
        <p:nvGrpSpPr>
          <p:cNvPr id="6" name="Group 5"/>
          <p:cNvGrpSpPr/>
          <p:nvPr/>
        </p:nvGrpSpPr>
        <p:grpSpPr>
          <a:xfrm>
            <a:off x="4440382" y="856255"/>
            <a:ext cx="3212110" cy="3990404"/>
            <a:chOff x="4905829" y="863512"/>
            <a:chExt cx="3212110" cy="3990404"/>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816" t="56286" r="36527" b="15278"/>
            <a:stretch/>
          </p:blipFill>
          <p:spPr bwMode="auto">
            <a:xfrm>
              <a:off x="4905829" y="2997133"/>
              <a:ext cx="3212110" cy="185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378" t="23611" r="36526" b="43713"/>
            <a:stretch/>
          </p:blipFill>
          <p:spPr bwMode="auto">
            <a:xfrm>
              <a:off x="5551714" y="863512"/>
              <a:ext cx="2566225" cy="213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5294"/>
            <a:ext cx="5453081" cy="441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26023" y="4489075"/>
            <a:ext cx="6420370"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Em hãy tìm từ khó đọc, khó hiểu trong bài.</a:t>
            </a:r>
          </a:p>
        </p:txBody>
      </p:sp>
      <p:cxnSp>
        <p:nvCxnSpPr>
          <p:cNvPr id="13" name="Straight Connector 12"/>
          <p:cNvCxnSpPr/>
          <p:nvPr/>
        </p:nvCxnSpPr>
        <p:spPr>
          <a:xfrm flipH="1">
            <a:off x="3809784" y="1343025"/>
            <a:ext cx="9146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133596" y="2343150"/>
            <a:ext cx="6670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383728" y="2343150"/>
            <a:ext cx="6524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383728" y="2590800"/>
            <a:ext cx="8094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390926" y="2857500"/>
            <a:ext cx="2023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988928" y="3610841"/>
            <a:ext cx="7354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ần cái nhìn văn hoá làng trong phương hướng kiến trúc cho đô thị hoá nông  thô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878594"/>
            <a:ext cx="2895600" cy="2171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43200" y="-95250"/>
            <a:ext cx="3657600" cy="857250"/>
          </a:xfrm>
        </p:spPr>
        <p:txBody>
          <a:bodyPr>
            <a:normAutofit/>
          </a:bodyPr>
          <a:lstStyle/>
          <a:p>
            <a:pPr algn="just"/>
            <a:r>
              <a:rPr lang="en-US" sz="3600" smtClean="0">
                <a:solidFill>
                  <a:srgbClr val="FF0000"/>
                </a:solidFill>
                <a:latin typeface="Arial-Rounded" pitchFamily="34" charset="0"/>
                <a:ea typeface="Arial-Rounded" pitchFamily="34" charset="0"/>
                <a:cs typeface="Arial-Rounded" pitchFamily="34" charset="0"/>
              </a:rPr>
              <a:t>nhà gỗ, nhà tre</a:t>
            </a:r>
            <a:endParaRPr lang="en-US" sz="3600">
              <a:latin typeface="Arial-Rounded" pitchFamily="34" charset="0"/>
              <a:ea typeface="Arial-Rounded" pitchFamily="34" charset="0"/>
              <a:cs typeface="Arial-Rounded" pitchFamily="34" charset="0"/>
            </a:endParaRPr>
          </a:p>
        </p:txBody>
      </p:sp>
      <p:pic>
        <p:nvPicPr>
          <p:cNvPr id="1028" name="Picture 4" descr="Kiến trúc Việt cổ từ miền... ký ứ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844816"/>
            <a:ext cx="3276600" cy="21789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ong bóng ngôi nhà xưa | Reatimes.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200150"/>
            <a:ext cx="5486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018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0000"/>
                </a:solidFill>
                <a:latin typeface="Arial-Rounded" pitchFamily="34" charset="0"/>
                <a:ea typeface="Arial-Rounded" pitchFamily="34" charset="0"/>
                <a:cs typeface="Arial-Rounded" pitchFamily="34" charset="0"/>
              </a:rPr>
              <a:t>hoa xoan</a:t>
            </a:r>
            <a:endParaRPr lang="en-US">
              <a:solidFill>
                <a:srgbClr val="FF0000"/>
              </a:solidFill>
              <a:latin typeface="Arial-Rounded" pitchFamily="34" charset="0"/>
              <a:ea typeface="Arial-Rounded" pitchFamily="34" charset="0"/>
              <a:cs typeface="Arial-Rounded" pitchFamily="34" charset="0"/>
            </a:endParaRPr>
          </a:p>
        </p:txBody>
      </p:sp>
      <p:pic>
        <p:nvPicPr>
          <p:cNvPr id="2050" name="Picture 2" descr="Có một loài hoa mùa xuân đẹp dịu dàng khiến ai cũng nhớ về ký ức tuổi thơ |  Kênh Thời T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47750"/>
            <a:ext cx="6316133"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720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0000"/>
                </a:solidFill>
                <a:latin typeface="Arial-Rounded" pitchFamily="34" charset="0"/>
                <a:ea typeface="Arial-Rounded" pitchFamily="34" charset="0"/>
                <a:cs typeface="Arial-Rounded" pitchFamily="34" charset="0"/>
              </a:rPr>
              <a:t>đ</a:t>
            </a:r>
            <a:r>
              <a:rPr lang="en-US" smtClean="0">
                <a:solidFill>
                  <a:srgbClr val="FF0000"/>
                </a:solidFill>
                <a:latin typeface="Arial-Rounded" pitchFamily="34" charset="0"/>
                <a:ea typeface="Arial-Rounded" pitchFamily="34" charset="0"/>
                <a:cs typeface="Arial-Rounded" pitchFamily="34" charset="0"/>
              </a:rPr>
              <a:t>ầu hồi</a:t>
            </a:r>
            <a:endParaRPr lang="en-US">
              <a:solidFill>
                <a:srgbClr val="FF0000"/>
              </a:solidFill>
              <a:latin typeface="Arial-Rounded" pitchFamily="34" charset="0"/>
              <a:ea typeface="Arial-Rounded" pitchFamily="34" charset="0"/>
              <a:cs typeface="Arial-Rounded"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8264"/>
          <a:stretch/>
        </p:blipFill>
        <p:spPr>
          <a:xfrm>
            <a:off x="2625436" y="1200150"/>
            <a:ext cx="3683000" cy="3648941"/>
          </a:xfrm>
          <a:prstGeom prst="rect">
            <a:avLst/>
          </a:prstGeom>
        </p:spPr>
      </p:pic>
      <p:cxnSp>
        <p:nvCxnSpPr>
          <p:cNvPr id="5" name="Straight Arrow Connector 4"/>
          <p:cNvCxnSpPr/>
          <p:nvPr/>
        </p:nvCxnSpPr>
        <p:spPr>
          <a:xfrm>
            <a:off x="1295400" y="2564823"/>
            <a:ext cx="1794164" cy="130925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5943600" y="2786496"/>
            <a:ext cx="1752600" cy="86590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52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590550"/>
            <a:ext cx="2971800" cy="857250"/>
          </a:xfrm>
        </p:spPr>
        <p:txBody>
          <a:bodyPr/>
          <a:lstStyle/>
          <a:p>
            <a:r>
              <a:rPr lang="en-US" smtClean="0">
                <a:solidFill>
                  <a:srgbClr val="FF0000"/>
                </a:solidFill>
                <a:latin typeface="Arial-Rounded" pitchFamily="34" charset="0"/>
                <a:ea typeface="Arial-Rounded" pitchFamily="34" charset="0"/>
                <a:cs typeface="Arial-Rounded" pitchFamily="34" charset="0"/>
              </a:rPr>
              <a:t>mái vàng</a:t>
            </a:r>
            <a:endParaRPr lang="en-US">
              <a:solidFill>
                <a:srgbClr val="FF0000"/>
              </a:solidFill>
              <a:latin typeface="Arial-Rounded" pitchFamily="34" charset="0"/>
              <a:ea typeface="Arial-Rounded" pitchFamily="34" charset="0"/>
              <a:cs typeface="Arial-Rounded" pitchFamily="34" charset="0"/>
            </a:endParaRPr>
          </a:p>
        </p:txBody>
      </p:sp>
      <p:sp>
        <p:nvSpPr>
          <p:cNvPr id="3" name="AutoShape 2" descr="hình ảnh : Kiến trúc, cũ, Túp lều, Nhà tranh, Nông nghiệp, vật chất, Nha  gô, Mái vòm, Rơm rạ, Poland, Mái nhà của, Lợp lá, Ngâm, Kiến trúc nông  thôn, kh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Kiến trúc, cũ, Túp lều, Nhà tranh, Nông nghiệp, vật chất, Nha  gô, Mái vòm, Rơm rạ, Poland, Mái nhà của, Lợp lá, Ngâm, Kiến trúc nông  thôn, kh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Con đường rơ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428750"/>
            <a:ext cx="4803775" cy="31915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8628"/>
            <a:ext cx="4495800" cy="2991751"/>
          </a:xfrm>
          <a:prstGeom prst="rect">
            <a:avLst/>
          </a:prstGeom>
        </p:spPr>
      </p:pic>
      <p:sp>
        <p:nvSpPr>
          <p:cNvPr id="7" name="Title 1"/>
          <p:cNvSpPr txBox="1">
            <a:spLocks/>
          </p:cNvSpPr>
          <p:nvPr/>
        </p:nvSpPr>
        <p:spPr>
          <a:xfrm>
            <a:off x="5334000" y="561109"/>
            <a:ext cx="2971800" cy="857250"/>
          </a:xfrm>
          <a:prstGeom prst="rect">
            <a:avLst/>
          </a:prstGeom>
        </p:spPr>
        <p:txBody>
          <a:bodyPr vert="horz" lIns="91391" tIns="45696" rIns="91391" bIns="45696" rtlCol="0" anchor="ctr">
            <a:normAutofit fontScale="92500"/>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mtClean="0">
                <a:solidFill>
                  <a:srgbClr val="FF0000"/>
                </a:solidFill>
                <a:latin typeface="Arial-Rounded" pitchFamily="34" charset="0"/>
                <a:ea typeface="Arial-Rounded" pitchFamily="34" charset="0"/>
                <a:cs typeface="Arial-Rounded" pitchFamily="34" charset="0"/>
              </a:rPr>
              <a:t>phơi rạ/rơm</a:t>
            </a:r>
            <a:endParaRPr lang="en-US">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77044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5539" y="42481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518" y="78613"/>
            <a:ext cx="5181600" cy="419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TotalTime>
  <Words>357</Words>
  <Application>Microsoft Office PowerPoint</Application>
  <PresentationFormat>On-screen Show (16:9)</PresentationFormat>
  <Paragraphs>84</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nhà gỗ, nhà tre</vt:lpstr>
      <vt:lpstr>hoa xoan</vt:lpstr>
      <vt:lpstr>đầu hồi</vt:lpstr>
      <vt:lpstr>mái vàng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144</cp:revision>
  <dcterms:created xsi:type="dcterms:W3CDTF">2020-12-08T15:48:47Z</dcterms:created>
  <dcterms:modified xsi:type="dcterms:W3CDTF">2021-01-04T16:03:59Z</dcterms:modified>
</cp:coreProperties>
</file>