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1"/>
  </p:notesMasterIdLst>
  <p:sldIdLst>
    <p:sldId id="283" r:id="rId2"/>
    <p:sldId id="2975" r:id="rId3"/>
    <p:sldId id="2994" r:id="rId4"/>
    <p:sldId id="2992" r:id="rId5"/>
    <p:sldId id="2998" r:id="rId6"/>
    <p:sldId id="2991" r:id="rId7"/>
    <p:sldId id="2985" r:id="rId8"/>
    <p:sldId id="2986" r:id="rId9"/>
    <p:sldId id="280"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92D050"/>
    <a:srgbClr val="5A3049"/>
    <a:srgbClr val="5B2F56"/>
    <a:srgbClr val="FF6600"/>
    <a:srgbClr val="0998D7"/>
    <a:srgbClr val="FF3399"/>
    <a:srgbClr val="FFFFFF"/>
    <a:srgbClr val="3DC3EC"/>
    <a:srgbClr val="F3E8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90" autoAdjust="0"/>
    <p:restoredTop sz="95262" autoAdjust="0"/>
  </p:normalViewPr>
  <p:slideViewPr>
    <p:cSldViewPr snapToGrid="0">
      <p:cViewPr varScale="1">
        <p:scale>
          <a:sx n="46" d="100"/>
          <a:sy n="46" d="100"/>
        </p:scale>
        <p:origin x="216" y="4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23/04/2024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3592436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2" name="Rectangle: Diagonal Corners Rounded 1">
            <a:extLst>
              <a:ext uri="{FF2B5EF4-FFF2-40B4-BE49-F238E27FC236}">
                <a16:creationId xmlns:a16="http://schemas.microsoft.com/office/drawing/2014/main" id="{685EC51D-0A5F-4380-9F93-B48BC9E2F629}"/>
              </a:ext>
            </a:extLst>
          </p:cNvPr>
          <p:cNvSpPr/>
          <p:nvPr userDrawn="1"/>
        </p:nvSpPr>
        <p:spPr>
          <a:xfrm>
            <a:off x="236375" y="228600"/>
            <a:ext cx="11719249" cy="6400800"/>
          </a:xfrm>
          <a:prstGeom prst="round2DiagRect">
            <a:avLst>
              <a:gd name="adj1" fmla="val 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872675CD-4B91-48AB-8C45-393DFC0E13F0}"/>
              </a:ext>
            </a:extLst>
          </p:cNvPr>
          <p:cNvPicPr>
            <a:picLocks noChangeAspect="1"/>
          </p:cNvPicPr>
          <p:nvPr userDrawn="1"/>
        </p:nvPicPr>
        <p:blipFill>
          <a:blip r:embed="rId2"/>
          <a:stretch>
            <a:fillRect/>
          </a:stretch>
        </p:blipFill>
        <p:spPr>
          <a:xfrm>
            <a:off x="11310475" y="299106"/>
            <a:ext cx="589731" cy="520622"/>
          </a:xfrm>
          <a:prstGeom prst="rect">
            <a:avLst/>
          </a:prstGeom>
        </p:spPr>
      </p:pic>
    </p:spTree>
    <p:extLst>
      <p:ext uri="{BB962C8B-B14F-4D97-AF65-F5344CB8AC3E}">
        <p14:creationId xmlns:p14="http://schemas.microsoft.com/office/powerpoint/2010/main" val="3644194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pic>
        <p:nvPicPr>
          <p:cNvPr id="7" name="图片 2">
            <a:extLst>
              <a:ext uri="{FF2B5EF4-FFF2-40B4-BE49-F238E27FC236}">
                <a16:creationId xmlns:a16="http://schemas.microsoft.com/office/drawing/2014/main" id="{56ADBEA9-4753-4216-B9C7-0BC18E10E9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12" y="0"/>
            <a:ext cx="12222112" cy="6874938"/>
          </a:xfrm>
          <a:prstGeom prst="rect">
            <a:avLst/>
          </a:prstGeom>
        </p:spPr>
      </p:pic>
      <p:pic>
        <p:nvPicPr>
          <p:cNvPr id="8" name="图片 5">
            <a:extLst>
              <a:ext uri="{FF2B5EF4-FFF2-40B4-BE49-F238E27FC236}">
                <a16:creationId xmlns:a16="http://schemas.microsoft.com/office/drawing/2014/main" id="{886C449E-54D0-4036-A6FC-F78B85EBA92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flipV="1">
            <a:off x="-30112" y="5067014"/>
            <a:ext cx="1673053" cy="1807924"/>
          </a:xfrm>
          <a:prstGeom prst="rect">
            <a:avLst/>
          </a:prstGeom>
        </p:spPr>
      </p:pic>
      <p:pic>
        <p:nvPicPr>
          <p:cNvPr id="13" name="图片 35">
            <a:extLst>
              <a:ext uri="{FF2B5EF4-FFF2-40B4-BE49-F238E27FC236}">
                <a16:creationId xmlns:a16="http://schemas.microsoft.com/office/drawing/2014/main" id="{A2344DCD-4835-48C5-AF8F-BE9F9742C16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30112" y="-1"/>
            <a:ext cx="12222112" cy="2939742"/>
          </a:xfrm>
          <a:prstGeom prst="rect">
            <a:avLst/>
          </a:prstGeom>
        </p:spPr>
      </p:pic>
      <p:pic>
        <p:nvPicPr>
          <p:cNvPr id="14" name="图片 4">
            <a:extLst>
              <a:ext uri="{FF2B5EF4-FFF2-40B4-BE49-F238E27FC236}">
                <a16:creationId xmlns:a16="http://schemas.microsoft.com/office/drawing/2014/main" id="{9D304ACA-2F41-447E-83BB-1A6BD5FABAD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55223" y="441177"/>
            <a:ext cx="3674789" cy="1214065"/>
          </a:xfrm>
          <a:prstGeom prst="rect">
            <a:avLst/>
          </a:prstGeom>
        </p:spPr>
      </p:pic>
    </p:spTree>
    <p:extLst>
      <p:ext uri="{BB962C8B-B14F-4D97-AF65-F5344CB8AC3E}">
        <p14:creationId xmlns:p14="http://schemas.microsoft.com/office/powerpoint/2010/main" val="14347479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3" r:id="rId2"/>
    <p:sldLayoutId id="2147483774"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notesSlide" Target="../notesSlides/notesSlide1.xml"/><Relationship Id="rId7" Type="http://schemas.openxmlformats.org/officeDocument/2006/relationships/image" Target="../media/image9.png"/><Relationship Id="rId2" Type="http://schemas.openxmlformats.org/officeDocument/2006/relationships/slideLayout" Target="../slideLayouts/slideLayout1.xml"/><Relationship Id="rId1" Type="http://schemas.openxmlformats.org/officeDocument/2006/relationships/tags" Target="../tags/tag1.xml"/><Relationship Id="rId6" Type="http://schemas.microsoft.com/office/2007/relationships/hdphoto" Target="../media/hdphoto1.wdp"/><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3.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 name="图片 3">
            <a:extLst>
              <a:ext uri="{FF2B5EF4-FFF2-40B4-BE49-F238E27FC236}">
                <a16:creationId xmlns:a16="http://schemas.microsoft.com/office/drawing/2014/main" id="{0AE030E9-A166-45CC-B296-E2C0C2E9EB6D}"/>
              </a:ext>
            </a:extLst>
          </p:cNvPr>
          <p:cNvPicPr>
            <a:picLocks noChangeAspect="1"/>
          </p:cNvPicPr>
          <p:nvPr/>
        </p:nvPicPr>
        <p:blipFill>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a:xfrm>
            <a:off x="-252642" y="3981542"/>
            <a:ext cx="12658374" cy="2919953"/>
          </a:xfrm>
          <a:prstGeom prst="rect">
            <a:avLst/>
          </a:prstGeom>
        </p:spPr>
      </p:pic>
      <p:pic>
        <p:nvPicPr>
          <p:cNvPr id="7" name="图片 16">
            <a:extLst>
              <a:ext uri="{FF2B5EF4-FFF2-40B4-BE49-F238E27FC236}">
                <a16:creationId xmlns:a16="http://schemas.microsoft.com/office/drawing/2014/main" id="{518D1F5A-E2AF-49C3-B33D-F69466F1128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95024" y="786559"/>
            <a:ext cx="1664763" cy="1512215"/>
          </a:xfrm>
          <a:prstGeom prst="rect">
            <a:avLst/>
          </a:prstGeom>
        </p:spPr>
      </p:pic>
      <p:sp>
        <p:nvSpPr>
          <p:cNvPr id="27" name="Rectangle 26">
            <a:extLst>
              <a:ext uri="{FF2B5EF4-FFF2-40B4-BE49-F238E27FC236}">
                <a16:creationId xmlns:a16="http://schemas.microsoft.com/office/drawing/2014/main" id="{3C15C19C-ABFA-453A-87E1-6BF74BA5C22E}"/>
              </a:ext>
            </a:extLst>
          </p:cNvPr>
          <p:cNvSpPr/>
          <p:nvPr/>
        </p:nvSpPr>
        <p:spPr>
          <a:xfrm>
            <a:off x="353291" y="2491800"/>
            <a:ext cx="11656791" cy="2719206"/>
          </a:xfrm>
          <a:prstGeom prst="rect">
            <a:avLst/>
          </a:prstGeom>
        </p:spPr>
        <p:txBody>
          <a:bodyPr wrap="square">
            <a:spAutoFit/>
          </a:bodyPr>
          <a:lstStyle/>
          <a:p>
            <a:pPr algn="ctr" defTabSz="342900">
              <a:lnSpc>
                <a:spcPct val="150000"/>
              </a:lnSpc>
            </a:pPr>
            <a:r>
              <a:rPr lang="en-US" sz="6000" b="1">
                <a:solidFill>
                  <a:srgbClr val="0000FF"/>
                </a:solidFill>
                <a:latin typeface="SVN-Androgyne"/>
                <a:cs typeface="Times New Roman" panose="02020603050405020304" pitchFamily="18" charset="0"/>
              </a:rPr>
              <a:t>BÀI 16: </a:t>
            </a:r>
            <a:r>
              <a:rPr lang="vi-VN" sz="6000" b="1">
                <a:solidFill>
                  <a:srgbClr val="0000FF"/>
                </a:solidFill>
                <a:latin typeface="SVN-Androgyne"/>
                <a:cs typeface="Times New Roman" panose="02020603050405020304" pitchFamily="18" charset="0"/>
              </a:rPr>
              <a:t>CHƯƠNG </a:t>
            </a:r>
            <a:r>
              <a:rPr lang="vi-VN" sz="6000" b="1" dirty="0">
                <a:solidFill>
                  <a:srgbClr val="0000FF"/>
                </a:solidFill>
                <a:latin typeface="SVN-Androgyne"/>
                <a:cs typeface="Times New Roman" panose="02020603050405020304" pitchFamily="18" charset="0"/>
              </a:rPr>
              <a:t>TRÌNH </a:t>
            </a:r>
            <a:r>
              <a:rPr lang="vi-VN" sz="6000" b="1">
                <a:solidFill>
                  <a:srgbClr val="0000FF"/>
                </a:solidFill>
                <a:latin typeface="SVN-Androgyne"/>
                <a:cs typeface="Times New Roman" panose="02020603050405020304" pitchFamily="18" charset="0"/>
              </a:rPr>
              <a:t>CỦA EM</a:t>
            </a:r>
            <a:r>
              <a:rPr lang="en-US" sz="6000" b="1">
                <a:solidFill>
                  <a:srgbClr val="0000FF"/>
                </a:solidFill>
                <a:latin typeface="SVN-Androgyne"/>
                <a:cs typeface="Times New Roman" panose="02020603050405020304" pitchFamily="18" charset="0"/>
              </a:rPr>
              <a:t> – T1</a:t>
            </a:r>
            <a:endParaRPr lang="vi-VN" sz="6000" b="1" dirty="0">
              <a:solidFill>
                <a:srgbClr val="0000FF"/>
              </a:solidFill>
              <a:latin typeface="SVN-Androgyne"/>
              <a:cs typeface="Times New Roman" panose="02020603050405020304" pitchFamily="18" charset="0"/>
            </a:endParaRPr>
          </a:p>
        </p:txBody>
      </p:sp>
      <p:pic>
        <p:nvPicPr>
          <p:cNvPr id="16" name="Picture 15">
            <a:extLst>
              <a:ext uri="{FF2B5EF4-FFF2-40B4-BE49-F238E27FC236}">
                <a16:creationId xmlns:a16="http://schemas.microsoft.com/office/drawing/2014/main" id="{57955457-D0E6-4E6D-AF78-2DE3F8CB0EBF}"/>
              </a:ext>
            </a:extLst>
          </p:cNvPr>
          <p:cNvPicPr>
            <a:picLocks noChangeAspect="1"/>
          </p:cNvPicPr>
          <p:nvPr/>
        </p:nvPicPr>
        <p:blipFill>
          <a:blip r:embed="rId8"/>
          <a:stretch>
            <a:fillRect/>
          </a:stretch>
        </p:blipFill>
        <p:spPr>
          <a:xfrm>
            <a:off x="132402" y="2491800"/>
            <a:ext cx="589731" cy="520622"/>
          </a:xfrm>
          <a:prstGeom prst="rect">
            <a:avLst/>
          </a:prstGeom>
        </p:spPr>
      </p:pic>
      <p:sp>
        <p:nvSpPr>
          <p:cNvPr id="2" name="Rectangle 1"/>
          <p:cNvSpPr/>
          <p:nvPr/>
        </p:nvSpPr>
        <p:spPr>
          <a:xfrm>
            <a:off x="10210800" y="129136"/>
            <a:ext cx="1960595" cy="57947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3915D36-7B38-4A59-8153-B1DC76642B2E}"/>
              </a:ext>
            </a:extLst>
          </p:cNvPr>
          <p:cNvSpPr/>
          <p:nvPr/>
        </p:nvSpPr>
        <p:spPr>
          <a:xfrm>
            <a:off x="-49517" y="360783"/>
            <a:ext cx="12059599" cy="2400657"/>
          </a:xfrm>
          <a:prstGeom prst="rect">
            <a:avLst/>
          </a:prstGeom>
        </p:spPr>
        <p:txBody>
          <a:bodyPr wrap="square">
            <a:spAutoFit/>
          </a:bodyPr>
          <a:lstStyle/>
          <a:p>
            <a:pPr algn="ctr">
              <a:spcBef>
                <a:spcPct val="50000"/>
              </a:spcBef>
            </a:pPr>
            <a:r>
              <a:rPr lang="en-US" sz="6000" b="1">
                <a:solidFill>
                  <a:srgbClr val="0000FF"/>
                </a:solidFill>
                <a:latin typeface="Times New Roman" pitchFamily="18" charset="0"/>
                <a:cs typeface="Times New Roman" pitchFamily="18" charset="0"/>
              </a:rPr>
              <a:t>Thứ Ba ngày 23 tháng 4 năm 2024</a:t>
            </a:r>
          </a:p>
          <a:p>
            <a:pPr algn="ctr">
              <a:spcBef>
                <a:spcPct val="50000"/>
              </a:spcBef>
            </a:pPr>
            <a:r>
              <a:rPr lang="en-US" sz="6000" b="1">
                <a:solidFill>
                  <a:srgbClr val="0000FF"/>
                </a:solidFill>
                <a:latin typeface="Times New Roman" pitchFamily="18" charset="0"/>
                <a:cs typeface="Times New Roman" pitchFamily="18" charset="0"/>
              </a:rPr>
              <a:t>Môn:Tin học</a:t>
            </a:r>
            <a:endParaRPr lang="en-US" sz="6000" b="1" dirty="0">
              <a:solidFill>
                <a:srgbClr val="0000FF"/>
              </a:solidFill>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31360040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523357" y="2944509"/>
            <a:ext cx="2996628" cy="2265547"/>
          </a:xfrm>
          <a:prstGeom prst="rect">
            <a:avLst/>
          </a:prstGeom>
        </p:spPr>
      </p:pic>
      <p:grpSp>
        <p:nvGrpSpPr>
          <p:cNvPr id="5" name="Group 4">
            <a:extLst>
              <a:ext uri="{FF2B5EF4-FFF2-40B4-BE49-F238E27FC236}">
                <a16:creationId xmlns:a16="http://schemas.microsoft.com/office/drawing/2014/main" id="{F2A6422E-1239-424D-A9AC-7C016DFA5003}"/>
              </a:ext>
            </a:extLst>
          </p:cNvPr>
          <p:cNvGrpSpPr/>
          <p:nvPr/>
        </p:nvGrpSpPr>
        <p:grpSpPr>
          <a:xfrm>
            <a:off x="229626" y="-72011"/>
            <a:ext cx="3584091" cy="1777917"/>
            <a:chOff x="301091" y="301982"/>
            <a:chExt cx="4134561" cy="2508169"/>
          </a:xfrm>
        </p:grpSpPr>
        <p:pic>
          <p:nvPicPr>
            <p:cNvPr id="6" name="Picture 5">
              <a:extLst>
                <a:ext uri="{FF2B5EF4-FFF2-40B4-BE49-F238E27FC236}">
                  <a16:creationId xmlns:a16="http://schemas.microsoft.com/office/drawing/2014/main" id="{A4BD8349-BD85-4613-9513-E9EC2902C2B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01091" y="301982"/>
              <a:ext cx="4134561" cy="2508169"/>
            </a:xfrm>
            <a:prstGeom prst="rect">
              <a:avLst/>
            </a:prstGeom>
          </p:spPr>
        </p:pic>
        <p:pic>
          <p:nvPicPr>
            <p:cNvPr id="8" name="Picture 7">
              <a:extLst>
                <a:ext uri="{FF2B5EF4-FFF2-40B4-BE49-F238E27FC236}">
                  <a16:creationId xmlns:a16="http://schemas.microsoft.com/office/drawing/2014/main" id="{FD433534-521B-4282-B898-22AB8B0BD9F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86620" y="498387"/>
              <a:ext cx="1158339" cy="914479"/>
            </a:xfrm>
            <a:prstGeom prst="rect">
              <a:avLst/>
            </a:prstGeom>
          </p:spPr>
        </p:pic>
      </p:grpSp>
      <p:sp>
        <p:nvSpPr>
          <p:cNvPr id="20" name="Rectangle 19">
            <a:extLst>
              <a:ext uri="{FF2B5EF4-FFF2-40B4-BE49-F238E27FC236}">
                <a16:creationId xmlns:a16="http://schemas.microsoft.com/office/drawing/2014/main" id="{BEF1B6C6-026F-4FB9-8D32-25D1F67CD14F}"/>
              </a:ext>
            </a:extLst>
          </p:cNvPr>
          <p:cNvSpPr/>
          <p:nvPr/>
        </p:nvSpPr>
        <p:spPr>
          <a:xfrm>
            <a:off x="811834" y="390063"/>
            <a:ext cx="3076025" cy="820609"/>
          </a:xfrm>
          <a:prstGeom prst="rect">
            <a:avLst/>
          </a:prstGeom>
        </p:spPr>
        <p:txBody>
          <a:bodyPr wrap="square">
            <a:spAutoFit/>
          </a:bodyPr>
          <a:lstStyle/>
          <a:p>
            <a:pPr defTabSz="342900">
              <a:lnSpc>
                <a:spcPct val="150000"/>
              </a:lnSpc>
            </a:pPr>
            <a:r>
              <a:rPr lang="en-US" sz="3600" b="1" dirty="0">
                <a:solidFill>
                  <a:srgbClr val="0998D7"/>
                </a:solidFill>
                <a:latin typeface="SVN-SAF" panose="02040603050506020204" pitchFamily="18" charset="0"/>
                <a:cs typeface="Times New Roman" panose="02020603050405020304" pitchFamily="18" charset="0"/>
              </a:rPr>
              <a:t>KHỞI ĐỘNG</a:t>
            </a:r>
            <a:endParaRPr lang="vi-VN" sz="3600" b="1" dirty="0">
              <a:solidFill>
                <a:srgbClr val="0998D7"/>
              </a:solidFill>
              <a:latin typeface="SVN-SAF" panose="02040603050506020204" pitchFamily="18" charset="0"/>
              <a:cs typeface="Times New Roman" panose="02020603050405020304" pitchFamily="18" charset="0"/>
            </a:endParaRPr>
          </a:p>
        </p:txBody>
      </p:sp>
      <p:grpSp>
        <p:nvGrpSpPr>
          <p:cNvPr id="15" name="Group 14"/>
          <p:cNvGrpSpPr/>
          <p:nvPr/>
        </p:nvGrpSpPr>
        <p:grpSpPr>
          <a:xfrm>
            <a:off x="4012085" y="916570"/>
            <a:ext cx="6618519" cy="2405750"/>
            <a:chOff x="1768766" y="4552258"/>
            <a:chExt cx="7300588" cy="1841622"/>
          </a:xfrm>
        </p:grpSpPr>
        <p:sp>
          <p:nvSpPr>
            <p:cNvPr id="16" name="Speech Bubble: Rectangle with Corners Rounded 9"/>
            <p:cNvSpPr/>
            <p:nvPr/>
          </p:nvSpPr>
          <p:spPr>
            <a:xfrm>
              <a:off x="1768766" y="4644318"/>
              <a:ext cx="7212563" cy="1749562"/>
            </a:xfrm>
            <a:prstGeom prst="wedgeRoundRectCallout">
              <a:avLst>
                <a:gd name="adj1" fmla="val 32336"/>
                <a:gd name="adj2" fmla="val 14223"/>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peech Bubble: Rectangle with Corners Rounded 10"/>
            <p:cNvSpPr/>
            <p:nvPr/>
          </p:nvSpPr>
          <p:spPr>
            <a:xfrm>
              <a:off x="1856791" y="4552258"/>
              <a:ext cx="7212563" cy="1749077"/>
            </a:xfrm>
            <a:prstGeom prst="wedgeRoundRectCallout">
              <a:avLst>
                <a:gd name="adj1" fmla="val -57056"/>
                <a:gd name="adj2" fmla="val 42928"/>
                <a:gd name="adj3" fmla="val 16667"/>
              </a:avLst>
            </a:prstGeom>
            <a:solidFill>
              <a:schemeClr val="bg1"/>
            </a:solidFill>
            <a:ln w="190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p:cNvSpPr/>
          <p:nvPr/>
        </p:nvSpPr>
        <p:spPr>
          <a:xfrm>
            <a:off x="4246160" y="1060339"/>
            <a:ext cx="6230170" cy="1884170"/>
          </a:xfrm>
          <a:prstGeom prst="rect">
            <a:avLst/>
          </a:prstGeom>
        </p:spPr>
        <p:txBody>
          <a:bodyPr wrap="square">
            <a:spAutoFit/>
          </a:bodyPr>
          <a:lstStyle/>
          <a:p>
            <a:pPr algn="ctr" defTabSz="342900">
              <a:lnSpc>
                <a:spcPct val="150000"/>
              </a:lnSpc>
            </a:pPr>
            <a:r>
              <a:rPr lang="vi-VN" altLang="vi-VN" sz="2000" dirty="0">
                <a:latin typeface="UTM Avo" panose="02040603050506020204" pitchFamily="18" charset="0"/>
                <a:cs typeface="Times New Roman" panose="02020603050405020304" pitchFamily="18" charset="0"/>
              </a:rPr>
              <a:t>Bạn Minh muốn nâng cấp chương trình "Chú chó đáng yêu" của bạn An như sau: Thêm một chú bướm trên sân khấu, chú chó sẽ đuổi theo chú bướm, mỗi lần đuổi kịp chú bướm thì chú chó kêu lên một tiếng..</a:t>
            </a:r>
            <a:endParaRPr lang="vi-VN" sz="2000" dirty="0">
              <a:latin typeface="UTM Avo" panose="02040603050506020204" pitchFamily="18" charset="0"/>
              <a:cs typeface="Times New Roman" panose="02020603050405020304" pitchFamily="18" charset="0"/>
            </a:endParaRPr>
          </a:p>
        </p:txBody>
      </p:sp>
      <p:pic>
        <p:nvPicPr>
          <p:cNvPr id="28" name="Picture 2"/>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4606632" y="3616044"/>
            <a:ext cx="1156754" cy="822347"/>
          </a:xfrm>
          <a:prstGeom prst="rect">
            <a:avLst/>
          </a:prstGeom>
        </p:spPr>
      </p:pic>
      <p:sp>
        <p:nvSpPr>
          <p:cNvPr id="29" name="Rectangle 28"/>
          <p:cNvSpPr/>
          <p:nvPr/>
        </p:nvSpPr>
        <p:spPr>
          <a:xfrm>
            <a:off x="5763386" y="3442580"/>
            <a:ext cx="5127286" cy="2807500"/>
          </a:xfrm>
          <a:prstGeom prst="rect">
            <a:avLst/>
          </a:prstGeom>
        </p:spPr>
        <p:txBody>
          <a:bodyPr wrap="square">
            <a:spAutoFit/>
          </a:bodyPr>
          <a:lstStyle/>
          <a:p>
            <a:pPr algn="ctr" defTabSz="342900">
              <a:lnSpc>
                <a:spcPct val="150000"/>
              </a:lnSpc>
            </a:pPr>
            <a:r>
              <a:rPr lang="vi-VN" altLang="vi-VN" sz="2000" dirty="0">
                <a:latin typeface="UTM Avo" panose="02040603050506020204" pitchFamily="18" charset="0"/>
                <a:cs typeface="Times New Roman" panose="02020603050405020304" pitchFamily="18" charset="0"/>
              </a:rPr>
              <a:t>Lúc này, công việc của Minh là thêm nhân vật chú bướm và lập trình cho chú bướm chuyển động ngẫu nhiên trên màn hình. Điều chỉnh lại lệnh của nhân vật chú chó sao cho chú chó đuổi theo chú bướm. Chúng ta sẽ tạo chương trình cùng Minh nhé.</a:t>
            </a:r>
            <a:endParaRPr lang="en-US" altLang="vi-VN" sz="2000" dirty="0">
              <a:latin typeface="UTM Avo" panose="02040603050506020204" pitchFamily="18" charset="0"/>
              <a:cs typeface="Times New Roman" panose="02020603050405020304" pitchFamily="18" charset="0"/>
            </a:endParaRPr>
          </a:p>
        </p:txBody>
      </p:sp>
      <p:pic>
        <p:nvPicPr>
          <p:cNvPr id="30" name="Picture 29"/>
          <p:cNvPicPr>
            <a:picLocks noChangeAspect="1"/>
          </p:cNvPicPr>
          <p:nvPr/>
        </p:nvPicPr>
        <p:blipFill>
          <a:blip r:embed="rId7"/>
          <a:stretch>
            <a:fillRect/>
          </a:stretch>
        </p:blipFill>
        <p:spPr>
          <a:xfrm>
            <a:off x="11368207" y="254982"/>
            <a:ext cx="521581" cy="460458"/>
          </a:xfrm>
          <a:prstGeom prst="rect">
            <a:avLst/>
          </a:prstGeom>
        </p:spPr>
      </p:pic>
    </p:spTree>
    <p:extLst>
      <p:ext uri="{BB962C8B-B14F-4D97-AF65-F5344CB8AC3E}">
        <p14:creationId xmlns:p14="http://schemas.microsoft.com/office/powerpoint/2010/main" val="853397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1" nodeType="withEffect">
                                  <p:stCondLst>
                                    <p:cond delay="0"/>
                                  </p:stCondLst>
                                  <p:iterate type="lt">
                                    <p:tmPct val="0"/>
                                  </p:iterate>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500"/>
                            </p:stCondLst>
                            <p:childTnLst>
                              <p:par>
                                <p:cTn id="12" presetID="34" presetClass="emph" presetSubtype="0" fill="hold" grpId="0" nodeType="afterEffect">
                                  <p:stCondLst>
                                    <p:cond delay="0"/>
                                  </p:stCondLst>
                                  <p:iterate type="lt">
                                    <p:tmPct val="10000"/>
                                  </p:iterate>
                                  <p:childTnLst>
                                    <p:animMotion origin="layout" path="M 2.70833E-6 4.44444E-6 L 2.70833E-6 -0.07223 " pathEditMode="relative" rAng="0" ptsTypes="AA">
                                      <p:cBhvr>
                                        <p:cTn id="13" dur="250" accel="50000" decel="50000" autoRev="1" fill="hold">
                                          <p:stCondLst>
                                            <p:cond delay="0"/>
                                          </p:stCondLst>
                                        </p:cTn>
                                        <p:tgtEl>
                                          <p:spTgt spid="20"/>
                                        </p:tgtEl>
                                        <p:attrNameLst>
                                          <p:attrName>ppt_x</p:attrName>
                                          <p:attrName>ppt_y</p:attrName>
                                        </p:attrNameLst>
                                      </p:cBhvr>
                                      <p:rCtr x="0" y="-3611"/>
                                    </p:animMotion>
                                    <p:animRot by="1500000">
                                      <p:cBhvr>
                                        <p:cTn id="14" dur="125" fill="hold">
                                          <p:stCondLst>
                                            <p:cond delay="0"/>
                                          </p:stCondLst>
                                        </p:cTn>
                                        <p:tgtEl>
                                          <p:spTgt spid="20"/>
                                        </p:tgtEl>
                                        <p:attrNameLst>
                                          <p:attrName>r</p:attrName>
                                        </p:attrNameLst>
                                      </p:cBhvr>
                                    </p:animRot>
                                    <p:animRot by="-1500000">
                                      <p:cBhvr>
                                        <p:cTn id="15" dur="125" fill="hold">
                                          <p:stCondLst>
                                            <p:cond delay="125"/>
                                          </p:stCondLst>
                                        </p:cTn>
                                        <p:tgtEl>
                                          <p:spTgt spid="20"/>
                                        </p:tgtEl>
                                        <p:attrNameLst>
                                          <p:attrName>r</p:attrName>
                                        </p:attrNameLst>
                                      </p:cBhvr>
                                    </p:animRot>
                                    <p:animRot by="-1500000">
                                      <p:cBhvr>
                                        <p:cTn id="16" dur="125" fill="hold">
                                          <p:stCondLst>
                                            <p:cond delay="250"/>
                                          </p:stCondLst>
                                        </p:cTn>
                                        <p:tgtEl>
                                          <p:spTgt spid="20"/>
                                        </p:tgtEl>
                                        <p:attrNameLst>
                                          <p:attrName>r</p:attrName>
                                        </p:attrNameLst>
                                      </p:cBhvr>
                                    </p:animRot>
                                    <p:animRot by="1500000">
                                      <p:cBhvr>
                                        <p:cTn id="17" dur="125" fill="hold">
                                          <p:stCondLst>
                                            <p:cond delay="375"/>
                                          </p:stCondLst>
                                        </p:cTn>
                                        <p:tgtEl>
                                          <p:spTgt spid="20"/>
                                        </p:tgtEl>
                                        <p:attrNameLst>
                                          <p:attrName>r</p:attrName>
                                        </p:attrNameLst>
                                      </p:cBhvr>
                                    </p:animRot>
                                  </p:childTnLst>
                                </p:cTn>
                              </p:par>
                            </p:childTnLst>
                          </p:cTn>
                        </p:par>
                        <p:par>
                          <p:cTn id="18" fill="hold">
                            <p:stCondLst>
                              <p:cond delay="1350"/>
                            </p:stCondLst>
                            <p:childTnLst>
                              <p:par>
                                <p:cTn id="19" presetID="42" presetClass="entr" presetSubtype="0"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1000"/>
                                        <p:tgtEl>
                                          <p:spTgt spid="18"/>
                                        </p:tgtEl>
                                      </p:cBhvr>
                                    </p:animEffect>
                                    <p:anim calcmode="lin" valueType="num">
                                      <p:cBhvr>
                                        <p:cTn id="22" dur="1000" fill="hold"/>
                                        <p:tgtEl>
                                          <p:spTgt spid="18"/>
                                        </p:tgtEl>
                                        <p:attrNameLst>
                                          <p:attrName>ppt_x</p:attrName>
                                        </p:attrNameLst>
                                      </p:cBhvr>
                                      <p:tavLst>
                                        <p:tav tm="0">
                                          <p:val>
                                            <p:strVal val="#ppt_x"/>
                                          </p:val>
                                        </p:tav>
                                        <p:tav tm="100000">
                                          <p:val>
                                            <p:strVal val="#ppt_x"/>
                                          </p:val>
                                        </p:tav>
                                      </p:tavLst>
                                    </p:anim>
                                    <p:anim calcmode="lin" valueType="num">
                                      <p:cBhvr>
                                        <p:cTn id="23" dur="1000" fill="hold"/>
                                        <p:tgtEl>
                                          <p:spTgt spid="18"/>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500"/>
                                        <p:tgtEl>
                                          <p:spTgt spid="28"/>
                                        </p:tgtEl>
                                      </p:cBhvr>
                                    </p:animEffect>
                                  </p:childTnLst>
                                </p:cTn>
                              </p:par>
                            </p:childTnLst>
                          </p:cTn>
                        </p:par>
                        <p:par>
                          <p:cTn id="34" fill="hold">
                            <p:stCondLst>
                              <p:cond delay="500"/>
                            </p:stCondLst>
                            <p:childTnLst>
                              <p:par>
                                <p:cTn id="35" presetID="14" presetClass="entr" presetSubtype="10" fill="hold" grpId="0" nodeType="after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randombar(horizontal)">
                                      <p:cBhvr>
                                        <p:cTn id="3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P spid="1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3047003-BDC1-441F-A0E1-7728E4169670}"/>
              </a:ext>
            </a:extLst>
          </p:cNvPr>
          <p:cNvSpPr/>
          <p:nvPr/>
        </p:nvSpPr>
        <p:spPr>
          <a:xfrm>
            <a:off x="679714" y="792761"/>
            <a:ext cx="10069349" cy="4708981"/>
          </a:xfrm>
          <a:prstGeom prst="rect">
            <a:avLst/>
          </a:prstGeom>
        </p:spPr>
        <p:txBody>
          <a:bodyPr wrap="square">
            <a:spAutoFit/>
          </a:bodyPr>
          <a:lstStyle/>
          <a:p>
            <a:pPr algn="just" defTabSz="342900">
              <a:lnSpc>
                <a:spcPct val="150000"/>
              </a:lnSpc>
            </a:pPr>
            <a:r>
              <a:rPr lang="vi-VN" sz="2000" dirty="0">
                <a:latin typeface="UTM Avo" panose="02040603050506020204" pitchFamily="18" charset="0"/>
                <a:cs typeface="Times New Roman" panose="02020603050405020304" pitchFamily="18" charset="0"/>
              </a:rPr>
              <a:t>− Sử dụng lệnh điều khiển chú chó không chạy ra khỏi khu vườn.</a:t>
            </a:r>
          </a:p>
          <a:p>
            <a:pPr algn="just" defTabSz="342900">
              <a:lnSpc>
                <a:spcPct val="150000"/>
              </a:lnSpc>
            </a:pPr>
            <a:r>
              <a:rPr lang="vi-VN" sz="2000" dirty="0">
                <a:latin typeface="UTM Avo" panose="02040603050506020204" pitchFamily="18" charset="0"/>
                <a:cs typeface="Times New Roman" panose="02020603050405020304" pitchFamily="18" charset="0"/>
              </a:rPr>
              <a:t>− Sử dụng lệnh điều khiển chú chó phát âm thanh tiếng chó sủa.</a:t>
            </a:r>
          </a:p>
          <a:p>
            <a:pPr marL="457200" indent="-457200" algn="just" defTabSz="342900">
              <a:lnSpc>
                <a:spcPct val="150000"/>
              </a:lnSpc>
              <a:buAutoNum type="alphaLcParenR"/>
            </a:pPr>
            <a:r>
              <a:rPr lang="vi-VN" sz="2000" b="1" dirty="0">
                <a:solidFill>
                  <a:schemeClr val="accent6"/>
                </a:solidFill>
                <a:latin typeface="UTM Avo" panose="02040603050506020204" pitchFamily="18" charset="0"/>
                <a:cs typeface="Times New Roman" panose="02020603050405020304" pitchFamily="18" charset="0"/>
              </a:rPr>
              <a:t>Nhân vật và sân khấu</a:t>
            </a:r>
          </a:p>
          <a:p>
            <a:pPr algn="just" defTabSz="342900">
              <a:lnSpc>
                <a:spcPct val="150000"/>
              </a:lnSpc>
            </a:pPr>
            <a:r>
              <a:rPr lang="vi-VN" sz="2000" dirty="0">
                <a:latin typeface="UTM Avo" panose="02040603050506020204" pitchFamily="18" charset="0"/>
                <a:cs typeface="Times New Roman" panose="02020603050405020304" pitchFamily="18" charset="0"/>
              </a:rPr>
              <a:t>Nhân vật thực hiện hành động trên sân khấu theo các câu lệnh mà em lập trình cho nó.Khi em khởi động phần mềm Scratch, nhân vật mặc định là chú mèo và phông nền sân khấu là màu trắng. Em có thể thêm bớt nhân vật, thay đổi phông nền sân khấu cho phù hợp với nội dung ý tưởng câu chuyện.</a:t>
            </a:r>
          </a:p>
          <a:p>
            <a:pPr algn="just" defTabSz="342900">
              <a:lnSpc>
                <a:spcPct val="150000"/>
              </a:lnSpc>
            </a:pPr>
            <a:r>
              <a:rPr lang="vi-VN" sz="2000" b="1" dirty="0">
                <a:solidFill>
                  <a:schemeClr val="accent6"/>
                </a:solidFill>
                <a:latin typeface="UTM Avo" panose="02040603050506020204" pitchFamily="18" charset="0"/>
                <a:cs typeface="Times New Roman" panose="02020603050405020304" pitchFamily="18" charset="0"/>
              </a:rPr>
              <a:t>b) Một số lệnh để tạo chương trình </a:t>
            </a:r>
          </a:p>
          <a:p>
            <a:pPr algn="just" defTabSz="342900">
              <a:lnSpc>
                <a:spcPct val="150000"/>
              </a:lnSpc>
            </a:pPr>
            <a:r>
              <a:rPr lang="vi-VN" sz="2000" dirty="0">
                <a:latin typeface="UTM Avo" panose="02040603050506020204" pitchFamily="18" charset="0"/>
                <a:cs typeface="Times New Roman" panose="02020603050405020304" pitchFamily="18" charset="0"/>
              </a:rPr>
              <a:t>Bảng 5 là các lệnh sẽ được sử dụng cho nhân vật chú chó để tạo chương trình thực hiện từng bước ý tưởng của bạn An.</a:t>
            </a:r>
          </a:p>
        </p:txBody>
      </p:sp>
    </p:spTree>
    <p:extLst>
      <p:ext uri="{BB962C8B-B14F-4D97-AF65-F5344CB8AC3E}">
        <p14:creationId xmlns:p14="http://schemas.microsoft.com/office/powerpoint/2010/main" val="3108834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05338" y="161952"/>
            <a:ext cx="10400926" cy="738664"/>
          </a:xfrm>
          <a:prstGeom prst="rect">
            <a:avLst/>
          </a:prstGeom>
        </p:spPr>
        <p:txBody>
          <a:bodyPr wrap="square">
            <a:spAutoFit/>
          </a:bodyPr>
          <a:lstStyle/>
          <a:p>
            <a:pPr defTabSz="342900">
              <a:lnSpc>
                <a:spcPct val="150000"/>
              </a:lnSpc>
            </a:pPr>
            <a:r>
              <a:rPr lang="vi-VN" sz="2800" b="1" dirty="0">
                <a:solidFill>
                  <a:srgbClr val="F03C69"/>
                </a:solidFill>
                <a:latin typeface="SVN-SAF" panose="02040603050506020204" pitchFamily="18" charset="0"/>
                <a:cs typeface="Times New Roman" panose="02020603050405020304" pitchFamily="18" charset="0"/>
              </a:rPr>
              <a:t>2</a:t>
            </a:r>
            <a:r>
              <a:rPr lang="en-US" sz="2800" b="1" dirty="0">
                <a:solidFill>
                  <a:srgbClr val="F03C69"/>
                </a:solidFill>
                <a:latin typeface="SVN-SAF" panose="02040603050506020204" pitchFamily="18" charset="0"/>
                <a:cs typeface="Times New Roman" panose="02020603050405020304" pitchFamily="18" charset="0"/>
              </a:rPr>
              <a:t>. </a:t>
            </a:r>
            <a:r>
              <a:rPr lang="vi-VN" sz="2800" b="1" dirty="0">
                <a:solidFill>
                  <a:srgbClr val="F03C69"/>
                </a:solidFill>
                <a:latin typeface="SVN-SAF" panose="02040603050506020204" pitchFamily="18" charset="0"/>
                <a:cs typeface="Times New Roman" panose="02020603050405020304" pitchFamily="18" charset="0"/>
              </a:rPr>
              <a:t>Thực hành Tạo chương trình diễn tả ý tưởng câu chuyện</a:t>
            </a:r>
            <a:endParaRPr lang="vi-VN" sz="2800" b="1" dirty="0">
              <a:solidFill>
                <a:srgbClr val="F03C69"/>
              </a:solidFill>
              <a:cs typeface="Times New Roman" panose="02020603050405020304" pitchFamily="18" charset="0"/>
            </a:endParaRPr>
          </a:p>
        </p:txBody>
      </p:sp>
      <p:sp>
        <p:nvSpPr>
          <p:cNvPr id="6" name="Rectangle 5">
            <a:extLst>
              <a:ext uri="{FF2B5EF4-FFF2-40B4-BE49-F238E27FC236}">
                <a16:creationId xmlns:a16="http://schemas.microsoft.com/office/drawing/2014/main" id="{39558349-1F9F-48F3-830E-5BABDBF449D9}"/>
              </a:ext>
            </a:extLst>
          </p:cNvPr>
          <p:cNvSpPr/>
          <p:nvPr/>
        </p:nvSpPr>
        <p:spPr>
          <a:xfrm>
            <a:off x="958266" y="2534454"/>
            <a:ext cx="9537500" cy="506292"/>
          </a:xfrm>
          <a:prstGeom prst="rect">
            <a:avLst/>
          </a:prstGeom>
        </p:spPr>
        <p:txBody>
          <a:bodyPr wrap="square">
            <a:spAutoFit/>
          </a:bodyPr>
          <a:lstStyle/>
          <a:p>
            <a:pPr algn="just" defTabSz="342900">
              <a:lnSpc>
                <a:spcPct val="150000"/>
              </a:lnSpc>
            </a:pPr>
            <a:r>
              <a:rPr lang="vi-VN" sz="2000" b="1" dirty="0">
                <a:solidFill>
                  <a:schemeClr val="accent6"/>
                </a:solidFill>
                <a:latin typeface="UTM Avo" panose="02040603050506020204" pitchFamily="18" charset="0"/>
                <a:cs typeface="Times New Roman" panose="02020603050405020304" pitchFamily="18" charset="0"/>
              </a:rPr>
              <a:t>Hướng dẫn:</a:t>
            </a:r>
          </a:p>
        </p:txBody>
      </p:sp>
      <p:grpSp>
        <p:nvGrpSpPr>
          <p:cNvPr id="9" name="Group 8"/>
          <p:cNvGrpSpPr/>
          <p:nvPr/>
        </p:nvGrpSpPr>
        <p:grpSpPr>
          <a:xfrm>
            <a:off x="958265" y="796038"/>
            <a:ext cx="5136924" cy="685420"/>
            <a:chOff x="708098" y="292955"/>
            <a:chExt cx="4193341" cy="685420"/>
          </a:xfrm>
        </p:grpSpPr>
        <p:sp>
          <p:nvSpPr>
            <p:cNvPr id="10" name="Rectangle 9">
              <a:extLst>
                <a:ext uri="{FF2B5EF4-FFF2-40B4-BE49-F238E27FC236}">
                  <a16:creationId xmlns:a16="http://schemas.microsoft.com/office/drawing/2014/main" id="{1E10EB54-4731-4DD5-8421-518086FEA3E2}"/>
                </a:ext>
              </a:extLst>
            </p:cNvPr>
            <p:cNvSpPr/>
            <p:nvPr/>
          </p:nvSpPr>
          <p:spPr>
            <a:xfrm>
              <a:off x="708098" y="317553"/>
              <a:ext cx="2267570" cy="660822"/>
            </a:xfrm>
            <a:prstGeom prst="rect">
              <a:avLst/>
            </a:prstGeom>
          </p:spPr>
          <p:txBody>
            <a:bodyPr wrap="square">
              <a:spAutoFit/>
            </a:bodyPr>
            <a:lstStyle/>
            <a:p>
              <a:pPr defTabSz="342900">
                <a:lnSpc>
                  <a:spcPct val="150000"/>
                </a:lnSpc>
              </a:pPr>
              <a:r>
                <a:rPr lang="vi-VN" sz="2700" b="1" dirty="0">
                  <a:solidFill>
                    <a:schemeClr val="accent6"/>
                  </a:solidFill>
                  <a:latin typeface="Sitka Subheading" pitchFamily="2" charset="0"/>
                  <a:cs typeface="Times New Roman" panose="02020603050405020304" pitchFamily="18" charset="0"/>
                </a:rPr>
                <a:t> </a:t>
              </a:r>
            </a:p>
          </p:txBody>
        </p:sp>
        <p:sp>
          <p:nvSpPr>
            <p:cNvPr id="13" name="Rectangle 12">
              <a:extLst>
                <a:ext uri="{FF2B5EF4-FFF2-40B4-BE49-F238E27FC236}">
                  <a16:creationId xmlns:a16="http://schemas.microsoft.com/office/drawing/2014/main" id="{1E10EB54-4731-4DD5-8421-518086FEA3E2}"/>
                </a:ext>
              </a:extLst>
            </p:cNvPr>
            <p:cNvSpPr/>
            <p:nvPr/>
          </p:nvSpPr>
          <p:spPr>
            <a:xfrm>
              <a:off x="2633869" y="292955"/>
              <a:ext cx="2267570" cy="660822"/>
            </a:xfrm>
            <a:prstGeom prst="rect">
              <a:avLst/>
            </a:prstGeom>
          </p:spPr>
          <p:txBody>
            <a:bodyPr wrap="square">
              <a:spAutoFit/>
            </a:bodyPr>
            <a:lstStyle/>
            <a:p>
              <a:pPr defTabSz="342900">
                <a:lnSpc>
                  <a:spcPct val="150000"/>
                </a:lnSpc>
              </a:pPr>
              <a:endParaRPr lang="vi-VN" sz="2800" b="1" dirty="0">
                <a:solidFill>
                  <a:schemeClr val="bg1"/>
                </a:solidFill>
                <a:latin typeface="Sitka Subheading" pitchFamily="2" charset="0"/>
                <a:cs typeface="Times New Roman" panose="02020603050405020304" pitchFamily="18" charset="0"/>
              </a:endParaRPr>
            </a:p>
          </p:txBody>
        </p:sp>
      </p:grpSp>
      <p:pic>
        <p:nvPicPr>
          <p:cNvPr id="3" name="Picture 2">
            <a:extLst>
              <a:ext uri="{FF2B5EF4-FFF2-40B4-BE49-F238E27FC236}">
                <a16:creationId xmlns:a16="http://schemas.microsoft.com/office/drawing/2014/main" id="{404C9CC5-737B-B071-E032-5BF2BD8EB78A}"/>
              </a:ext>
            </a:extLst>
          </p:cNvPr>
          <p:cNvPicPr>
            <a:picLocks noChangeAspect="1"/>
          </p:cNvPicPr>
          <p:nvPr/>
        </p:nvPicPr>
        <p:blipFill>
          <a:blip r:embed="rId2"/>
          <a:stretch>
            <a:fillRect/>
          </a:stretch>
        </p:blipFill>
        <p:spPr>
          <a:xfrm>
            <a:off x="3319906" y="2523124"/>
            <a:ext cx="7178394" cy="3993145"/>
          </a:xfrm>
          <a:prstGeom prst="rect">
            <a:avLst/>
          </a:prstGeom>
        </p:spPr>
      </p:pic>
      <p:grpSp>
        <p:nvGrpSpPr>
          <p:cNvPr id="12" name="Group 11"/>
          <p:cNvGrpSpPr/>
          <p:nvPr/>
        </p:nvGrpSpPr>
        <p:grpSpPr>
          <a:xfrm>
            <a:off x="939468" y="731254"/>
            <a:ext cx="9556298" cy="1621694"/>
            <a:chOff x="708098" y="292955"/>
            <a:chExt cx="9556298" cy="1621694"/>
          </a:xfrm>
        </p:grpSpPr>
        <p:sp>
          <p:nvSpPr>
            <p:cNvPr id="14" name="Rectangle 13">
              <a:extLst>
                <a:ext uri="{FF2B5EF4-FFF2-40B4-BE49-F238E27FC236}">
                  <a16:creationId xmlns:a16="http://schemas.microsoft.com/office/drawing/2014/main" id="{1E10EB54-4731-4DD5-8421-518086FEA3E2}"/>
                </a:ext>
              </a:extLst>
            </p:cNvPr>
            <p:cNvSpPr/>
            <p:nvPr/>
          </p:nvSpPr>
          <p:spPr>
            <a:xfrm>
              <a:off x="708098" y="317553"/>
              <a:ext cx="2267570" cy="660822"/>
            </a:xfrm>
            <a:prstGeom prst="rect">
              <a:avLst/>
            </a:prstGeom>
          </p:spPr>
          <p:txBody>
            <a:bodyPr wrap="square">
              <a:spAutoFit/>
            </a:bodyPr>
            <a:lstStyle/>
            <a:p>
              <a:pPr defTabSz="342900">
                <a:lnSpc>
                  <a:spcPct val="150000"/>
                </a:lnSpc>
              </a:pPr>
              <a:r>
                <a:rPr lang="vi-VN" sz="2700" b="1" dirty="0">
                  <a:solidFill>
                    <a:schemeClr val="accent6"/>
                  </a:solidFill>
                  <a:latin typeface="Sitka Subheading" pitchFamily="2" charset="0"/>
                  <a:cs typeface="Times New Roman" panose="02020603050405020304" pitchFamily="18" charset="0"/>
                </a:rPr>
                <a:t>NHIỆM VỤ </a:t>
              </a:r>
            </a:p>
          </p:txBody>
        </p:sp>
        <p:sp>
          <p:nvSpPr>
            <p:cNvPr id="15" name="Rectangle 14">
              <a:extLst>
                <a:ext uri="{FF2B5EF4-FFF2-40B4-BE49-F238E27FC236}">
                  <a16:creationId xmlns:a16="http://schemas.microsoft.com/office/drawing/2014/main" id="{39558349-1F9F-48F3-830E-5BABDBF449D9}"/>
                </a:ext>
              </a:extLst>
            </p:cNvPr>
            <p:cNvSpPr/>
            <p:nvPr/>
          </p:nvSpPr>
          <p:spPr>
            <a:xfrm>
              <a:off x="3091070" y="437321"/>
              <a:ext cx="7173326" cy="1477328"/>
            </a:xfrm>
            <a:prstGeom prst="rect">
              <a:avLst/>
            </a:prstGeom>
          </p:spPr>
          <p:txBody>
            <a:bodyPr wrap="square">
              <a:spAutoFit/>
            </a:bodyPr>
            <a:lstStyle/>
            <a:p>
              <a:pPr algn="just" defTabSz="342900">
                <a:lnSpc>
                  <a:spcPct val="150000"/>
                </a:lnSpc>
              </a:pPr>
              <a:r>
                <a:rPr lang="vi-VN" sz="2000" dirty="0">
                  <a:latin typeface="UTM Avo" panose="02040603050506020204" pitchFamily="18" charset="0"/>
                  <a:cs typeface="Times New Roman" panose="02020603050405020304" pitchFamily="18" charset="0"/>
                </a:rPr>
                <a:t>Mở tệp </a:t>
              </a:r>
              <a:r>
                <a:rPr lang="vi-VN" sz="2000" dirty="0">
                  <a:solidFill>
                    <a:schemeClr val="accent6"/>
                  </a:solidFill>
                  <a:latin typeface="UTM Avo" panose="02040603050506020204" pitchFamily="18" charset="0"/>
                  <a:cs typeface="Times New Roman" panose="02020603050405020304" pitchFamily="18" charset="0"/>
                </a:rPr>
                <a:t>ChuCho</a:t>
              </a:r>
              <a:r>
                <a:rPr lang="vi-VN" sz="2000" dirty="0">
                  <a:latin typeface="UTM Avo" panose="02040603050506020204" pitchFamily="18" charset="0"/>
                  <a:cs typeface="Times New Roman" panose="02020603050405020304" pitchFamily="18" charset="0"/>
                </a:rPr>
                <a:t> đã lưu ở bài thực hành trước. Thêm nhân vật</a:t>
              </a:r>
            </a:p>
            <a:p>
              <a:pPr algn="just" defTabSz="342900">
                <a:lnSpc>
                  <a:spcPct val="150000"/>
                </a:lnSpc>
              </a:pPr>
              <a:r>
                <a:rPr lang="vi-VN" sz="2000" dirty="0">
                  <a:latin typeface="UTM Avo" panose="02040603050506020204" pitchFamily="18" charset="0"/>
                  <a:cs typeface="Times New Roman" panose="02020603050405020304" pitchFamily="18" charset="0"/>
                </a:rPr>
                <a:t>chú bướm vào chương trình và lập trình cho chú bướm. Điều chỉnh lệnh của các nhân vật. Lưu lại tệp với tên </a:t>
              </a:r>
              <a:r>
                <a:rPr lang="vi-VN" sz="2000" dirty="0">
                  <a:solidFill>
                    <a:schemeClr val="accent6"/>
                  </a:solidFill>
                  <a:latin typeface="UTM Avo" panose="02040603050506020204" pitchFamily="18" charset="0"/>
                  <a:cs typeface="Times New Roman" panose="02020603050405020304" pitchFamily="18" charset="0"/>
                </a:rPr>
                <a:t>DuoiBat</a:t>
              </a:r>
              <a:r>
                <a:rPr lang="vi-VN" sz="2000" dirty="0">
                  <a:latin typeface="UTM Avo" panose="02040603050506020204" pitchFamily="18" charset="0"/>
                  <a:cs typeface="Times New Roman" panose="02020603050405020304" pitchFamily="18" charset="0"/>
                </a:rPr>
                <a:t>.</a:t>
              </a:r>
            </a:p>
          </p:txBody>
        </p:sp>
        <p:sp>
          <p:nvSpPr>
            <p:cNvPr id="16" name="Rounded Rectangle 15"/>
            <p:cNvSpPr/>
            <p:nvPr/>
          </p:nvSpPr>
          <p:spPr>
            <a:xfrm>
              <a:off x="2633869" y="522030"/>
              <a:ext cx="347618" cy="372492"/>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E10EB54-4731-4DD5-8421-518086FEA3E2}"/>
                </a:ext>
              </a:extLst>
            </p:cNvPr>
            <p:cNvSpPr/>
            <p:nvPr/>
          </p:nvSpPr>
          <p:spPr>
            <a:xfrm>
              <a:off x="2633869" y="292955"/>
              <a:ext cx="2267570" cy="660822"/>
            </a:xfrm>
            <a:prstGeom prst="rect">
              <a:avLst/>
            </a:prstGeom>
          </p:spPr>
          <p:txBody>
            <a:bodyPr wrap="square">
              <a:spAutoFit/>
            </a:bodyPr>
            <a:lstStyle/>
            <a:p>
              <a:pPr defTabSz="342900">
                <a:lnSpc>
                  <a:spcPct val="150000"/>
                </a:lnSpc>
              </a:pPr>
              <a:r>
                <a:rPr lang="vi-VN" sz="2800" b="1" dirty="0">
                  <a:solidFill>
                    <a:schemeClr val="bg1"/>
                  </a:solidFill>
                  <a:latin typeface="Sitka Subheading" pitchFamily="2" charset="0"/>
                  <a:cs typeface="Times New Roman" panose="02020603050405020304" pitchFamily="18" charset="0"/>
                </a:rPr>
                <a:t>1</a:t>
              </a:r>
            </a:p>
          </p:txBody>
        </p:sp>
      </p:grpSp>
    </p:spTree>
    <p:extLst>
      <p:ext uri="{BB962C8B-B14F-4D97-AF65-F5344CB8AC3E}">
        <p14:creationId xmlns:p14="http://schemas.microsoft.com/office/powerpoint/2010/main" val="13121165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9558349-1F9F-48F3-830E-5BABDBF449D9}"/>
              </a:ext>
            </a:extLst>
          </p:cNvPr>
          <p:cNvSpPr/>
          <p:nvPr/>
        </p:nvSpPr>
        <p:spPr>
          <a:xfrm>
            <a:off x="979224" y="365496"/>
            <a:ext cx="9537500" cy="506292"/>
          </a:xfrm>
          <a:prstGeom prst="rect">
            <a:avLst/>
          </a:prstGeom>
        </p:spPr>
        <p:txBody>
          <a:bodyPr wrap="square">
            <a:spAutoFit/>
          </a:bodyPr>
          <a:lstStyle/>
          <a:p>
            <a:pPr algn="just" defTabSz="342900">
              <a:lnSpc>
                <a:spcPct val="150000"/>
              </a:lnSpc>
            </a:pPr>
            <a:r>
              <a:rPr lang="vi-VN" sz="2000" dirty="0">
                <a:solidFill>
                  <a:schemeClr val="accent6"/>
                </a:solidFill>
                <a:latin typeface="UTM Avo" panose="02040603050506020204" pitchFamily="18" charset="0"/>
                <a:cs typeface="Times New Roman" panose="02020603050405020304" pitchFamily="18" charset="0"/>
              </a:rPr>
              <a:t>Bước 3: </a:t>
            </a:r>
            <a:r>
              <a:rPr lang="vi-VN" sz="2000" dirty="0">
                <a:latin typeface="UTM Avo" panose="02040603050506020204" pitchFamily="18" charset="0"/>
                <a:cs typeface="Times New Roman" panose="02020603050405020304" pitchFamily="18" charset="0"/>
              </a:rPr>
              <a:t>Tạo chương trình cho chú bướm như minh hoạ trong Hình 75.</a:t>
            </a:r>
          </a:p>
        </p:txBody>
      </p:sp>
      <p:pic>
        <p:nvPicPr>
          <p:cNvPr id="4" name="Picture 3">
            <a:extLst>
              <a:ext uri="{FF2B5EF4-FFF2-40B4-BE49-F238E27FC236}">
                <a16:creationId xmlns:a16="http://schemas.microsoft.com/office/drawing/2014/main" id="{3690BC1D-B2FF-9C82-B67E-E05700C27653}"/>
              </a:ext>
            </a:extLst>
          </p:cNvPr>
          <p:cNvPicPr>
            <a:picLocks noChangeAspect="1"/>
          </p:cNvPicPr>
          <p:nvPr/>
        </p:nvPicPr>
        <p:blipFill>
          <a:blip r:embed="rId2"/>
          <a:stretch>
            <a:fillRect/>
          </a:stretch>
        </p:blipFill>
        <p:spPr>
          <a:xfrm>
            <a:off x="2717057" y="928900"/>
            <a:ext cx="6757886" cy="5563604"/>
          </a:xfrm>
          <a:prstGeom prst="rect">
            <a:avLst/>
          </a:prstGeom>
        </p:spPr>
      </p:pic>
    </p:spTree>
    <p:extLst>
      <p:ext uri="{BB962C8B-B14F-4D97-AF65-F5344CB8AC3E}">
        <p14:creationId xmlns:p14="http://schemas.microsoft.com/office/powerpoint/2010/main" val="11186778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53304FF-069E-9139-BF74-579530B4E5F4}"/>
              </a:ext>
            </a:extLst>
          </p:cNvPr>
          <p:cNvPicPr>
            <a:picLocks noChangeAspect="1"/>
          </p:cNvPicPr>
          <p:nvPr/>
        </p:nvPicPr>
        <p:blipFill>
          <a:blip r:embed="rId2"/>
          <a:stretch>
            <a:fillRect/>
          </a:stretch>
        </p:blipFill>
        <p:spPr>
          <a:xfrm>
            <a:off x="745863" y="268707"/>
            <a:ext cx="10519823" cy="6164942"/>
          </a:xfrm>
          <a:prstGeom prst="rect">
            <a:avLst/>
          </a:prstGeom>
        </p:spPr>
      </p:pic>
    </p:spTree>
    <p:extLst>
      <p:ext uri="{BB962C8B-B14F-4D97-AF65-F5344CB8AC3E}">
        <p14:creationId xmlns:p14="http://schemas.microsoft.com/office/powerpoint/2010/main" val="34509990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CB2AB6A-C448-44B7-AD25-BA1B268D61E4}"/>
              </a:ext>
            </a:extLst>
          </p:cNvPr>
          <p:cNvGrpSpPr/>
          <p:nvPr/>
        </p:nvGrpSpPr>
        <p:grpSpPr>
          <a:xfrm>
            <a:off x="726388" y="467376"/>
            <a:ext cx="3306408" cy="736332"/>
            <a:chOff x="726388" y="467376"/>
            <a:chExt cx="3306408" cy="736332"/>
          </a:xfrm>
        </p:grpSpPr>
        <p:pic>
          <p:nvPicPr>
            <p:cNvPr id="2" name="Picture 1">
              <a:extLst>
                <a:ext uri="{FF2B5EF4-FFF2-40B4-BE49-F238E27FC236}">
                  <a16:creationId xmlns:a16="http://schemas.microsoft.com/office/drawing/2014/main" id="{8FC48B3D-BB5C-4C78-998C-7136AD93881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26388" y="467376"/>
              <a:ext cx="925807" cy="733929"/>
            </a:xfrm>
            <a:prstGeom prst="rect">
              <a:avLst/>
            </a:prstGeom>
          </p:spPr>
        </p:pic>
        <p:sp>
          <p:nvSpPr>
            <p:cNvPr id="3" name="Rectangle 2">
              <a:extLst>
                <a:ext uri="{FF2B5EF4-FFF2-40B4-BE49-F238E27FC236}">
                  <a16:creationId xmlns:a16="http://schemas.microsoft.com/office/drawing/2014/main" id="{49C2C465-FF9B-4667-A170-E54C3E646ACE}"/>
                </a:ext>
              </a:extLst>
            </p:cNvPr>
            <p:cNvSpPr/>
            <p:nvPr/>
          </p:nvSpPr>
          <p:spPr>
            <a:xfrm>
              <a:off x="1652195" y="560775"/>
              <a:ext cx="2380601" cy="642933"/>
            </a:xfrm>
            <a:prstGeom prst="rect">
              <a:avLst/>
            </a:prstGeom>
          </p:spPr>
          <p:txBody>
            <a:bodyPr wrap="square">
              <a:spAutoFit/>
            </a:bodyPr>
            <a:lstStyle/>
            <a:p>
              <a:pPr defTabSz="342900">
                <a:lnSpc>
                  <a:spcPct val="150000"/>
                </a:lnSpc>
              </a:pPr>
              <a:r>
                <a:rPr lang="en-US" sz="2800" b="1" dirty="0">
                  <a:solidFill>
                    <a:srgbClr val="0998D7"/>
                  </a:solidFill>
                  <a:latin typeface="SVN-SAF" panose="02040603050506020204" pitchFamily="18" charset="0"/>
                  <a:cs typeface="Times New Roman" panose="02020603050405020304" pitchFamily="18" charset="0"/>
                </a:rPr>
                <a:t>LUYỆN TẬP</a:t>
              </a:r>
              <a:endParaRPr lang="vi-VN" sz="2800" b="1" dirty="0">
                <a:solidFill>
                  <a:srgbClr val="0998D7"/>
                </a:solidFill>
                <a:latin typeface="SVN-SAF" panose="02040603050506020204" pitchFamily="18" charset="0"/>
                <a:cs typeface="Times New Roman" panose="02020603050405020304" pitchFamily="18" charset="0"/>
              </a:endParaRPr>
            </a:p>
          </p:txBody>
        </p:sp>
      </p:grpSp>
      <p:pic>
        <p:nvPicPr>
          <p:cNvPr id="5" name="Picture 4" descr="A picture containing text, vector graphics, businesscard&#10;&#10;Description automatically generated">
            <a:extLst>
              <a:ext uri="{FF2B5EF4-FFF2-40B4-BE49-F238E27FC236}">
                <a16:creationId xmlns:a16="http://schemas.microsoft.com/office/drawing/2014/main" id="{58371530-B102-407C-82CD-75EF8CC9927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48817" y1="32840" x2="59467" y2="42308"/>
                        <a14:foregroundMark x1="39941" y1="38462" x2="39941" y2="38462"/>
                        <a14:foregroundMark x1="37278" y1="34615" x2="38757" y2="36391"/>
                        <a14:foregroundMark x1="40533" y1="76923" x2="61538" y2="81953"/>
                        <a14:foregroundMark x1="48817" y1="79586" x2="30473" y2="80769"/>
                        <a14:foregroundMark x1="27219" y1="78402" x2="32840" y2="81953"/>
                        <a14:foregroundMark x1="49408" y1="40828" x2="48817" y2="49704"/>
                      </a14:backgroundRemoval>
                    </a14:imgEffect>
                  </a14:imgLayer>
                </a14:imgProps>
              </a:ext>
              <a:ext uri="{28A0092B-C50C-407E-A947-70E740481C1C}">
                <a14:useLocalDpi xmlns:a14="http://schemas.microsoft.com/office/drawing/2010/main" val="0"/>
              </a:ext>
            </a:extLst>
          </a:blip>
          <a:stretch>
            <a:fillRect/>
          </a:stretch>
        </p:blipFill>
        <p:spPr>
          <a:xfrm>
            <a:off x="10332569" y="4943615"/>
            <a:ext cx="1843272" cy="1843272"/>
          </a:xfrm>
          <a:prstGeom prst="rect">
            <a:avLst/>
          </a:prstGeom>
        </p:spPr>
      </p:pic>
      <p:sp>
        <p:nvSpPr>
          <p:cNvPr id="27" name="Rectangle 26">
            <a:extLst>
              <a:ext uri="{FF2B5EF4-FFF2-40B4-BE49-F238E27FC236}">
                <a16:creationId xmlns:a16="http://schemas.microsoft.com/office/drawing/2014/main" id="{E5F49C9A-AC8D-425D-A924-C40644073EA6}"/>
              </a:ext>
            </a:extLst>
          </p:cNvPr>
          <p:cNvSpPr/>
          <p:nvPr/>
        </p:nvSpPr>
        <p:spPr>
          <a:xfrm>
            <a:off x="895759" y="1200104"/>
            <a:ext cx="11110711" cy="3276282"/>
          </a:xfrm>
          <a:prstGeom prst="rect">
            <a:avLst/>
          </a:prstGeom>
        </p:spPr>
        <p:txBody>
          <a:bodyPr wrap="square">
            <a:spAutoFit/>
          </a:bodyPr>
          <a:lstStyle/>
          <a:p>
            <a:pPr algn="just" defTabSz="342900">
              <a:lnSpc>
                <a:spcPct val="150000"/>
              </a:lnSpc>
            </a:pPr>
            <a:r>
              <a:rPr lang="vi-VN" sz="2000" dirty="0">
                <a:latin typeface="UTM Avo" panose="02040603050506020204" pitchFamily="18" charset="0"/>
                <a:cs typeface="Times New Roman" panose="02020603050405020304" pitchFamily="18" charset="0"/>
              </a:rPr>
              <a:t>1. Em hãy mở chương trình "Bể cá cảnh" đã làm ở phần luyện tập Bài 15, rồi</a:t>
            </a:r>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thực hiện các nhiệm vụ sau:</a:t>
            </a:r>
          </a:p>
          <a:p>
            <a:pPr algn="just" defTabSz="342900">
              <a:lnSpc>
                <a:spcPct val="150000"/>
              </a:lnSpc>
            </a:pPr>
            <a:r>
              <a:rPr lang="vi-VN" sz="2000" dirty="0">
                <a:latin typeface="UTM Avo" panose="02040603050506020204" pitchFamily="18" charset="0"/>
                <a:cs typeface="Times New Roman" panose="02020603050405020304" pitchFamily="18" charset="0"/>
              </a:rPr>
              <a:t>a) Thêm nhiều nhân vật cá khác nhau và tạo chương trình giống nhân vật cá</a:t>
            </a:r>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ban đầu.</a:t>
            </a:r>
          </a:p>
          <a:p>
            <a:pPr algn="just" defTabSz="342900">
              <a:lnSpc>
                <a:spcPct val="150000"/>
              </a:lnSpc>
            </a:pPr>
            <a:r>
              <a:rPr lang="vi-VN" sz="2000" dirty="0">
                <a:latin typeface="UTM Avo" panose="02040603050506020204" pitchFamily="18" charset="0"/>
                <a:cs typeface="Times New Roman" panose="02020603050405020304" pitchFamily="18" charset="0"/>
              </a:rPr>
              <a:t>b) Chạy chương trình và quan sát kết quả.</a:t>
            </a:r>
          </a:p>
          <a:p>
            <a:pPr algn="just" defTabSz="342900">
              <a:lnSpc>
                <a:spcPct val="150000"/>
              </a:lnSpc>
            </a:pPr>
            <a:r>
              <a:rPr lang="vi-VN" sz="2000" dirty="0">
                <a:latin typeface="UTM Avo" panose="02040603050506020204" pitchFamily="18" charset="0"/>
                <a:cs typeface="Times New Roman" panose="02020603050405020304" pitchFamily="18" charset="0"/>
              </a:rPr>
              <a:t>2. Em hãy mở chương trình "Điều khiển rô-bốt" đã lưu ở Bài 14, rồi thực hiện</a:t>
            </a:r>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các nhiệm vụ sau:</a:t>
            </a:r>
          </a:p>
          <a:p>
            <a:pPr algn="just" defTabSz="342900">
              <a:lnSpc>
                <a:spcPct val="150000"/>
              </a:lnSpc>
            </a:pPr>
            <a:r>
              <a:rPr lang="vi-VN" sz="2000" dirty="0">
                <a:latin typeface="UTM Avo" panose="02040603050506020204" pitchFamily="18" charset="0"/>
                <a:cs typeface="Times New Roman" panose="02020603050405020304" pitchFamily="18" charset="0"/>
              </a:rPr>
              <a:t>a) Thêm nhân vật bọ dừa và tạo chương trình cho bọ dừa vẽ hình chữ nhật.</a:t>
            </a:r>
          </a:p>
          <a:p>
            <a:pPr algn="just" defTabSz="342900">
              <a:lnSpc>
                <a:spcPct val="150000"/>
              </a:lnSpc>
            </a:pPr>
            <a:r>
              <a:rPr lang="vi-VN" sz="2000" dirty="0">
                <a:latin typeface="UTM Avo" panose="02040603050506020204" pitchFamily="18" charset="0"/>
                <a:cs typeface="Times New Roman" panose="02020603050405020304" pitchFamily="18" charset="0"/>
              </a:rPr>
              <a:t>b) Xoá nhân vật mèo.</a:t>
            </a:r>
          </a:p>
          <a:p>
            <a:pPr algn="just" defTabSz="342900">
              <a:lnSpc>
                <a:spcPct val="150000"/>
              </a:lnSpc>
            </a:pPr>
            <a:r>
              <a:rPr lang="vi-VN" sz="2000" dirty="0">
                <a:latin typeface="UTM Avo" panose="02040603050506020204" pitchFamily="18" charset="0"/>
                <a:cs typeface="Times New Roman" panose="02020603050405020304" pitchFamily="18" charset="0"/>
              </a:rPr>
              <a:t>c) Chạy chương trình và quan sát kết quả.</a:t>
            </a:r>
          </a:p>
        </p:txBody>
      </p:sp>
    </p:spTree>
    <p:extLst>
      <p:ext uri="{BB962C8B-B14F-4D97-AF65-F5344CB8AC3E}">
        <p14:creationId xmlns:p14="http://schemas.microsoft.com/office/powerpoint/2010/main" val="29821200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CB2AB6A-C448-44B7-AD25-BA1B268D61E4}"/>
              </a:ext>
            </a:extLst>
          </p:cNvPr>
          <p:cNvGrpSpPr/>
          <p:nvPr/>
        </p:nvGrpSpPr>
        <p:grpSpPr>
          <a:xfrm>
            <a:off x="778667" y="491099"/>
            <a:ext cx="3354794" cy="967481"/>
            <a:chOff x="778667" y="491099"/>
            <a:chExt cx="3354794" cy="967481"/>
          </a:xfrm>
        </p:grpSpPr>
        <p:pic>
          <p:nvPicPr>
            <p:cNvPr id="2" name="Picture 1">
              <a:extLst>
                <a:ext uri="{FF2B5EF4-FFF2-40B4-BE49-F238E27FC236}">
                  <a16:creationId xmlns:a16="http://schemas.microsoft.com/office/drawing/2014/main" id="{8FC48B3D-BB5C-4C78-998C-7136AD938817}"/>
                </a:ext>
              </a:extLst>
            </p:cNvPr>
            <p:cNvPicPr>
              <a:picLocks noChangeAspect="1"/>
            </p:cNvPicPr>
            <p:nvPr/>
          </p:nvPicPr>
          <p:blipFill>
            <a:blip r:embed="rId2"/>
            <a:stretch>
              <a:fillRect/>
            </a:stretch>
          </p:blipFill>
          <p:spPr>
            <a:xfrm>
              <a:off x="778667" y="491099"/>
              <a:ext cx="1048625" cy="967481"/>
            </a:xfrm>
            <a:prstGeom prst="rect">
              <a:avLst/>
            </a:prstGeom>
          </p:spPr>
        </p:pic>
        <p:sp>
          <p:nvSpPr>
            <p:cNvPr id="3" name="Rectangle 2">
              <a:extLst>
                <a:ext uri="{FF2B5EF4-FFF2-40B4-BE49-F238E27FC236}">
                  <a16:creationId xmlns:a16="http://schemas.microsoft.com/office/drawing/2014/main" id="{49C2C465-FF9B-4667-A170-E54C3E646ACE}"/>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VẬN DỤNG</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5" name="Rectangle 4">
            <a:extLst>
              <a:ext uri="{FF2B5EF4-FFF2-40B4-BE49-F238E27FC236}">
                <a16:creationId xmlns:a16="http://schemas.microsoft.com/office/drawing/2014/main" id="{B3047003-BDC1-441F-A0E1-7728E4169670}"/>
              </a:ext>
            </a:extLst>
          </p:cNvPr>
          <p:cNvSpPr/>
          <p:nvPr/>
        </p:nvSpPr>
        <p:spPr>
          <a:xfrm>
            <a:off x="1661923" y="1487194"/>
            <a:ext cx="9466519" cy="967957"/>
          </a:xfrm>
          <a:prstGeom prst="rect">
            <a:avLst/>
          </a:prstGeom>
        </p:spPr>
        <p:txBody>
          <a:bodyPr wrap="square">
            <a:spAutoFit/>
          </a:bodyPr>
          <a:lstStyle/>
          <a:p>
            <a:pPr algn="just" defTabSz="342900">
              <a:lnSpc>
                <a:spcPct val="150000"/>
              </a:lnSpc>
            </a:pPr>
            <a:r>
              <a:rPr lang="vi-VN" sz="2000" dirty="0">
                <a:latin typeface="UTM Avo" panose="02040603050506020204" pitchFamily="18" charset="0"/>
                <a:cs typeface="Times New Roman" panose="02020603050405020304" pitchFamily="18" charset="0"/>
              </a:rPr>
              <a:t>1. Tạo chương trình mới cho nhân vật bọ cánh cứng vừa di chuyển vừa vẽ</a:t>
            </a:r>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đường như Hình 77 dưới đây.</a:t>
            </a:r>
          </a:p>
        </p:txBody>
      </p:sp>
      <p:pic>
        <p:nvPicPr>
          <p:cNvPr id="7" name="Picture 6">
            <a:extLst>
              <a:ext uri="{FF2B5EF4-FFF2-40B4-BE49-F238E27FC236}">
                <a16:creationId xmlns:a16="http://schemas.microsoft.com/office/drawing/2014/main" id="{E571D46C-D4E8-70B4-1408-3E777C62641B}"/>
              </a:ext>
            </a:extLst>
          </p:cNvPr>
          <p:cNvPicPr>
            <a:picLocks noChangeAspect="1"/>
          </p:cNvPicPr>
          <p:nvPr/>
        </p:nvPicPr>
        <p:blipFill>
          <a:blip r:embed="rId3"/>
          <a:stretch>
            <a:fillRect/>
          </a:stretch>
        </p:blipFill>
        <p:spPr>
          <a:xfrm>
            <a:off x="4871231" y="2125957"/>
            <a:ext cx="2959378" cy="3244849"/>
          </a:xfrm>
          <a:prstGeom prst="rect">
            <a:avLst/>
          </a:prstGeom>
        </p:spPr>
      </p:pic>
      <p:sp>
        <p:nvSpPr>
          <p:cNvPr id="9" name="TextBox 8">
            <a:extLst>
              <a:ext uri="{FF2B5EF4-FFF2-40B4-BE49-F238E27FC236}">
                <a16:creationId xmlns:a16="http://schemas.microsoft.com/office/drawing/2014/main" id="{548D5CAD-5DCA-4E27-B1F2-8CE5D526589C}"/>
              </a:ext>
            </a:extLst>
          </p:cNvPr>
          <p:cNvSpPr txBox="1"/>
          <p:nvPr/>
        </p:nvSpPr>
        <p:spPr>
          <a:xfrm>
            <a:off x="1661923" y="5809514"/>
            <a:ext cx="6097656" cy="400110"/>
          </a:xfrm>
          <a:prstGeom prst="rect">
            <a:avLst/>
          </a:prstGeom>
          <a:noFill/>
        </p:spPr>
        <p:txBody>
          <a:bodyPr wrap="square">
            <a:spAutoFit/>
          </a:bodyPr>
          <a:lstStyle/>
          <a:p>
            <a:r>
              <a:rPr lang="vi-VN" sz="2000" i="1" dirty="0">
                <a:latin typeface="UTM  avo"/>
              </a:rPr>
              <a:t>Lưu ý: </a:t>
            </a:r>
            <a:r>
              <a:rPr lang="vi-VN" sz="2000" dirty="0">
                <a:latin typeface="UTM  avo"/>
              </a:rPr>
              <a:t>Mỗi đoạn thẳng tương ứng với 60 bước.</a:t>
            </a:r>
            <a:endParaRPr lang="en-US" sz="2000" dirty="0">
              <a:latin typeface="UTM  avo"/>
            </a:endParaRPr>
          </a:p>
        </p:txBody>
      </p:sp>
    </p:spTree>
    <p:extLst>
      <p:ext uri="{BB962C8B-B14F-4D97-AF65-F5344CB8AC3E}">
        <p14:creationId xmlns:p14="http://schemas.microsoft.com/office/powerpoint/2010/main" val="42227244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3009789" y="102399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3569" y="3034708"/>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687" y="4174670"/>
            <a:ext cx="4084635" cy="2041582"/>
          </a:xfrm>
          <a:prstGeom prst="rect">
            <a:avLst/>
          </a:prstGeom>
        </p:spPr>
      </p:pic>
      <p:pic>
        <p:nvPicPr>
          <p:cNvPr id="84" name="图片 6">
            <a:extLst>
              <a:ext uri="{FF2B5EF4-FFF2-40B4-BE49-F238E27FC236}">
                <a16:creationId xmlns:a16="http://schemas.microsoft.com/office/drawing/2014/main" id="{D55673E8-2FB0-4E85-B254-56C877C27F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863874" y="-342891"/>
            <a:ext cx="2162083" cy="2588323"/>
          </a:xfrm>
          <a:prstGeom prst="rect">
            <a:avLst/>
          </a:prstGeom>
        </p:spPr>
      </p:pic>
      <p:pic>
        <p:nvPicPr>
          <p:cNvPr id="80" name="Picture 79">
            <a:extLst>
              <a:ext uri="{FF2B5EF4-FFF2-40B4-BE49-F238E27FC236}">
                <a16:creationId xmlns:a16="http://schemas.microsoft.com/office/drawing/2014/main" id="{01C6D124-A318-4E2E-83D5-004EDDD131FA}"/>
              </a:ext>
            </a:extLst>
          </p:cNvPr>
          <p:cNvPicPr>
            <a:picLocks noChangeAspect="1"/>
          </p:cNvPicPr>
          <p:nvPr/>
        </p:nvPicPr>
        <p:blipFill>
          <a:blip r:embed="rId6"/>
          <a:stretch>
            <a:fillRect/>
          </a:stretch>
        </p:blipFill>
        <p:spPr>
          <a:xfrm>
            <a:off x="132402" y="2491800"/>
            <a:ext cx="589731" cy="52062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4.6|21.8|32.7|2.7|1.5|1.1"/>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8201</TotalTime>
  <Words>526</Words>
  <Application>Microsoft Office PowerPoint</Application>
  <PresentationFormat>Widescreen</PresentationFormat>
  <Paragraphs>44</Paragraphs>
  <Slides>9</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9</vt:i4>
      </vt:variant>
    </vt:vector>
  </HeadingPairs>
  <TitlesOfParts>
    <vt:vector size="21" baseType="lpstr">
      <vt:lpstr>等线</vt:lpstr>
      <vt:lpstr>Arial</vt:lpstr>
      <vt:lpstr>Calibri</vt:lpstr>
      <vt:lpstr>iCiel Cadena</vt:lpstr>
      <vt:lpstr>Segoe Print</vt:lpstr>
      <vt:lpstr>Sitka Subheading</vt:lpstr>
      <vt:lpstr>SVN-Androgyne</vt:lpstr>
      <vt:lpstr>SVN-SAF</vt:lpstr>
      <vt:lpstr>Times New Roman</vt:lpstr>
      <vt:lpstr>UTM  avo</vt:lpstr>
      <vt:lpstr>UTM Avo</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Administrator</cp:lastModifiedBy>
  <cp:revision>242</cp:revision>
  <dcterms:created xsi:type="dcterms:W3CDTF">2021-11-14T08:33:55Z</dcterms:created>
  <dcterms:modified xsi:type="dcterms:W3CDTF">2024-04-23T08:30:56Z</dcterms:modified>
</cp:coreProperties>
</file>