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83" r:id="rId2"/>
    <p:sldId id="2975" r:id="rId3"/>
    <p:sldId id="2990" r:id="rId4"/>
    <p:sldId id="2994" r:id="rId5"/>
    <p:sldId id="2995" r:id="rId6"/>
    <p:sldId id="2991" r:id="rId7"/>
    <p:sldId id="2992" r:id="rId8"/>
    <p:sldId id="2979" r:id="rId9"/>
    <p:sldId id="2996" r:id="rId10"/>
    <p:sldId id="2997" r:id="rId11"/>
    <p:sldId id="2976" r:id="rId12"/>
    <p:sldId id="2985" r:id="rId13"/>
    <p:sldId id="298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D050"/>
    <a:srgbClr val="5A3049"/>
    <a:srgbClr val="5B2F56"/>
    <a:srgbClr val="FF6600"/>
    <a:srgbClr val="0998D7"/>
    <a:srgbClr val="FF3399"/>
    <a:srgbClr val="FFFF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6" autoAdjust="0"/>
    <p:restoredTop sz="95262" autoAdjust="0"/>
  </p:normalViewPr>
  <p:slideViewPr>
    <p:cSldViewPr snapToGrid="0">
      <p:cViewPr varScale="1">
        <p:scale>
          <a:sx n="45" d="100"/>
          <a:sy n="45" d="100"/>
        </p:scale>
        <p:origin x="3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8E9ED7-3E29-487A-A2C3-3F8AE61F1C52}"/>
              </a:ext>
            </a:extLst>
          </p:cNvPr>
          <p:cNvSpPr txBox="1"/>
          <p:nvPr/>
        </p:nvSpPr>
        <p:spPr>
          <a:xfrm>
            <a:off x="264804" y="-75745"/>
            <a:ext cx="1192719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Sáu ngày 12 tháng 4 năm 2024</a:t>
            </a:r>
          </a:p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Môn:Tin học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61C474-DDFF-4B3D-ABAD-CD17CCA9EB52}"/>
              </a:ext>
            </a:extLst>
          </p:cNvPr>
          <p:cNvGrpSpPr/>
          <p:nvPr/>
        </p:nvGrpSpPr>
        <p:grpSpPr>
          <a:xfrm>
            <a:off x="818569" y="1958963"/>
            <a:ext cx="10819665" cy="2456507"/>
            <a:chOff x="704482" y="1352532"/>
            <a:chExt cx="10819665" cy="25114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F94C56-46AA-4EB7-9694-9869346257F3}"/>
                </a:ext>
              </a:extLst>
            </p:cNvPr>
            <p:cNvSpPr/>
            <p:nvPr/>
          </p:nvSpPr>
          <p:spPr>
            <a:xfrm>
              <a:off x="1055965" y="1969429"/>
              <a:ext cx="1314978" cy="1025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6FFDD3-9032-4E8E-9E0C-C25857CDDF26}"/>
                </a:ext>
              </a:extLst>
            </p:cNvPr>
            <p:cNvSpPr/>
            <p:nvPr/>
          </p:nvSpPr>
          <p:spPr>
            <a:xfrm>
              <a:off x="704482" y="1352532"/>
              <a:ext cx="10819665" cy="2511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5400" b="1">
                  <a:solidFill>
                    <a:srgbClr val="0000FF"/>
                  </a:solidFill>
                  <a:latin typeface="SVN-Androgyne"/>
                  <a:cs typeface="Times New Roman" panose="02020603050405020304" pitchFamily="18" charset="0"/>
                </a:rPr>
                <a:t>BÀI 14: </a:t>
              </a:r>
              <a:r>
                <a:rPr lang="vi-VN" sz="5400" b="1">
                  <a:solidFill>
                    <a:srgbClr val="0000FF"/>
                  </a:solidFill>
                  <a:latin typeface="SVN-Androgyne"/>
                  <a:cs typeface="Times New Roman" panose="02020603050405020304" pitchFamily="18" charset="0"/>
                </a:rPr>
                <a:t>KHÁM </a:t>
              </a:r>
              <a:r>
                <a:rPr lang="vi-VN" sz="5400" b="1" dirty="0">
                  <a:solidFill>
                    <a:srgbClr val="0000FF"/>
                  </a:solidFill>
                  <a:latin typeface="SVN-Androgyne"/>
                  <a:cs typeface="Times New Roman" panose="02020603050405020304" pitchFamily="18" charset="0"/>
                </a:rPr>
                <a:t>PHÁ MÔI TRƯỜNG LẬP TRÌNH </a:t>
              </a:r>
              <a:r>
                <a:rPr lang="vi-VN" sz="5400" b="1">
                  <a:solidFill>
                    <a:srgbClr val="0000FF"/>
                  </a:solidFill>
                  <a:latin typeface="SVN-Androgyne"/>
                  <a:cs typeface="Times New Roman" panose="02020603050405020304" pitchFamily="18" charset="0"/>
                </a:rPr>
                <a:t>TRỰC QUAN</a:t>
              </a:r>
              <a:r>
                <a:rPr lang="en-US" sz="5400" b="1">
                  <a:solidFill>
                    <a:srgbClr val="0000FF"/>
                  </a:solidFill>
                  <a:latin typeface="SVN-Androgyne"/>
                  <a:cs typeface="Times New Roman" panose="02020603050405020304" pitchFamily="18" charset="0"/>
                </a:rPr>
                <a:t> – T2</a:t>
              </a:r>
              <a:endParaRPr lang="vi-VN" sz="5400" b="1" dirty="0">
                <a:solidFill>
                  <a:srgbClr val="0000FF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                vào chương trình và thay đổi góc quay thành 90 độ.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7: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Điều khiển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kéo thả lệnh                đặt nối tiếp sau lệnh ở bước 6.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8: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9: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         , kéo thả lệnh               đặt nối tiếp sau lệnh cuối cùng ở bước 8.</a:t>
              </a:r>
            </a:p>
            <a:p>
              <a:pPr algn="just" defTabSz="342900">
                <a:lnSpc>
                  <a:spcPct val="150000"/>
                </a:lnSpc>
              </a:pPr>
              <a:endPara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ý: </a:t>
              </a:r>
              <a:r>
                <a:rPr lang="vi-V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6128" y="467738"/>
              <a:ext cx="1266825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5366" y="1283341"/>
              <a:ext cx="603825" cy="603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0924" y="1317388"/>
              <a:ext cx="1051898" cy="5697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5506" y="2767093"/>
              <a:ext cx="971226" cy="485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6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700" b="1" dirty="0">
                    <a:solidFill>
                      <a:schemeClr val="accent6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NHIỆM VỤ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558349-1F9F-48F3-830E-5BABDBF449D9}"/>
                  </a:ext>
                </a:extLst>
              </p:cNvPr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sz="20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lang="vi-VN" sz="2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lệnh         ở góc trên bên phải để sân khấu mở rộng toàn màn hình. Nháy chuột vào nút lệnh        để chạy chương trình.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Save as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hiện ra, em hãy chọn thư mục lưu trữ và đặt tên tệp là Robot 2.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4: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4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              1. Di chuyển 60 bước.                       2. Quay phải 15 độ.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6584"/>
          <a:stretch/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Trong khi di chuyển hoặc quay, có thể nhân vật mèo sẽ lộn ngược. Lệnh                             giúp em khắc phục điều này. Em hãy mở chương trình “Điều khiển rô-bốt” và bổ sung lệnh này vào sau 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chạy thử.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05" y="1923868"/>
            <a:ext cx="1883785" cy="61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38"/>
          <a:stretch/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19914" y="336256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6227" y="1215216"/>
            <a:ext cx="6618519" cy="2172162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281138" y="1307275"/>
            <a:ext cx="6507108" cy="18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 khi thực hiện trò chơi “Điều khiển rô-bốt” trên máy tính ở Bài 13, bạn An rất muốn biết cách tạo ra chương trình. Chắc em cũng có mong muốn tạo ra chương trình đó phải không?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96175" y="3994877"/>
            <a:ext cx="5032822" cy="1664072"/>
            <a:chOff x="1856791" y="4401655"/>
            <a:chExt cx="7212563" cy="2295926"/>
          </a:xfrm>
        </p:grpSpPr>
        <p:sp>
          <p:nvSpPr>
            <p:cNvPr id="25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wedgeEllipseCallout">
              <a:avLst>
                <a:gd name="adj1" fmla="val -10080"/>
                <a:gd name="adj2" fmla="val 19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wedgeEllipseCallout">
              <a:avLst>
                <a:gd name="adj1" fmla="val -50463"/>
                <a:gd name="adj2" fmla="val 559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52938" y="5694226"/>
            <a:ext cx="1156754" cy="8223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54286" y="4373659"/>
            <a:ext cx="391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27" y="3691367"/>
            <a:ext cx="4755292" cy="19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680" y="292735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Lệnh và Nhóm Lệnh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680" y="870405"/>
            <a:ext cx="10962640" cy="4115268"/>
            <a:chOff x="522612" y="941386"/>
            <a:chExt cx="10962947" cy="2113706"/>
          </a:xfrm>
        </p:grpSpPr>
        <p:sp>
          <p:nvSpPr>
            <p:cNvPr id="4" name="Rectangle 3"/>
            <p:cNvSpPr/>
            <p:nvPr/>
          </p:nvSpPr>
          <p:spPr>
            <a:xfrm>
              <a:off x="3940170" y="1111869"/>
              <a:ext cx="7394147" cy="33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endParaRPr lang="vi-VN" sz="2800" b="1" dirty="0">
                <a:solidFill>
                  <a:srgbClr val="7FC354"/>
                </a:solidFill>
                <a:latin typeface="SVN-Avo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2"/>
              <a:ext cx="10962947" cy="107349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144" y="1530022"/>
              <a:ext cx="10145882" cy="4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Scratch,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41386"/>
              <a:ext cx="6010444" cy="2113706"/>
              <a:chOff x="638185" y="941386"/>
              <a:chExt cx="6010444" cy="21137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68533"/>
                <a:ext cx="2578172" cy="393882"/>
                <a:chOff x="6021948" y="1377672"/>
                <a:chExt cx="2578172" cy="393882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16639" y="1377672"/>
                  <a:ext cx="2202877" cy="379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2543" y="941386"/>
                <a:ext cx="1121133" cy="639780"/>
                <a:chOff x="10442150" y="1062239"/>
                <a:chExt cx="3996719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599209" y="1257936"/>
                  <a:ext cx="3839660" cy="2005948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 Box 23"/>
          <p:cNvSpPr txBox="1"/>
          <p:nvPr/>
        </p:nvSpPr>
        <p:spPr>
          <a:xfrm>
            <a:off x="1023201" y="3450484"/>
            <a:ext cx="10058400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>
                <a:latin typeface="UTM Avo" panose="02040603050506020204"/>
              </a:rPr>
              <a:t>             Trong phần mềm Scratch, mỗi nhóm lệnh cơ bản và các lệnh thuộc nhóm đó có cùng màu sắc. </a:t>
            </a:r>
          </a:p>
          <a:p>
            <a:pPr>
              <a:lnSpc>
                <a:spcPts val="3000"/>
              </a:lnSpc>
            </a:pPr>
            <a:r>
              <a:rPr lang="vi-VN" sz="2000" dirty="0">
                <a:latin typeface="UTM Avo" panose="02040603050506020204"/>
              </a:rPr>
              <a:t>Ví dụ, nhóm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Điều khiển </a:t>
            </a:r>
            <a:r>
              <a:rPr lang="vi-VN" sz="2000" dirty="0">
                <a:latin typeface="UTM Avo" panose="02040603050506020204"/>
              </a:rPr>
              <a:t>và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Đợi 1 giây </a:t>
            </a:r>
            <a:r>
              <a:rPr lang="vi-VN" sz="2000" dirty="0">
                <a:latin typeface="UTM Avo" panose="02040603050506020204"/>
              </a:rPr>
              <a:t>của nhóm này cùng có màu cam.Tên của mỗi nhóm lệnh gợi ý công dụng của chúng. </a:t>
            </a:r>
          </a:p>
          <a:p>
            <a:pPr>
              <a:lnSpc>
                <a:spcPts val="3000"/>
              </a:lnSpc>
            </a:pPr>
            <a:r>
              <a:rPr lang="vi-VN" sz="2000" dirty="0">
                <a:latin typeface="UTM Avo" panose="02040603050506020204"/>
              </a:rPr>
              <a:t>Ví dụ: nhóm lệnh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/>
              </a:rPr>
              <a:t>Chuyển động </a:t>
            </a:r>
            <a:r>
              <a:rPr lang="vi-VN" sz="2000" dirty="0">
                <a:latin typeface="UTM Avo" panose="02040603050506020204"/>
              </a:rPr>
              <a:t>gồm các lệnh điều khiển nhân vật di chuyển, nhóm lệnh </a:t>
            </a:r>
          </a:p>
          <a:p>
            <a:pPr>
              <a:lnSpc>
                <a:spcPts val="3000"/>
              </a:lnSpc>
            </a:pPr>
            <a:r>
              <a:rPr lang="vi-VN" sz="2000" b="1" dirty="0">
                <a:solidFill>
                  <a:srgbClr val="7030A0"/>
                </a:solidFill>
                <a:latin typeface="UTM Avo" panose="02040603050506020204"/>
              </a:rPr>
              <a:t>Hiển thị </a:t>
            </a:r>
            <a:r>
              <a:rPr lang="vi-VN" sz="2000" dirty="0">
                <a:latin typeface="UTM Avo" panose="02040603050506020204"/>
              </a:rPr>
              <a:t>chứa các lệnh thay đổi hình ảnh nhân vật, sân khấu và các thông báo sẽ xuất hiện trên màn hình,...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035" y="3223930"/>
            <a:ext cx="765999" cy="7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689441" y="617663"/>
            <a:ext cx="10069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Bảng 4 dưới đây minh hoạ một số lệnh của các nhóm lệnh cơ bản được sử dụng trong chương trình “Điều khiển rô-bốt”.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2" y="1563907"/>
            <a:ext cx="6490806" cy="42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718624" y="250041"/>
            <a:ext cx="10069349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đưa lệnh vào chương trình cho một nhân vật, em thực hiện các thao tác như sau: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88" y="922286"/>
            <a:ext cx="5148564" cy="3454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803" y="4744040"/>
            <a:ext cx="8512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Các lệnh được ghép với nhau tạo thành khối lệnh. Ví dụ, Hình 65 là khối lệnh gồm 3 lệnh. Khi chạy chương trình, các lệnh trong khối lệnh được thực hiện lần lượt theo thứ tự từ trên xuống dưới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728" y="4037266"/>
            <a:ext cx="2748199" cy="23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24558" y="519425"/>
            <a:ext cx="10290337" cy="1480139"/>
            <a:chOff x="3669268" y="737026"/>
            <a:chExt cx="7969151" cy="1094902"/>
          </a:xfrm>
        </p:grpSpPr>
        <p:grpSp>
          <p:nvGrpSpPr>
            <p:cNvPr id="26" name="Group 25"/>
            <p:cNvGrpSpPr/>
            <p:nvPr/>
          </p:nvGrpSpPr>
          <p:grpSpPr>
            <a:xfrm>
              <a:off x="3669268" y="737026"/>
              <a:ext cx="7555458" cy="1094902"/>
              <a:chOff x="3669268" y="737026"/>
              <a:chExt cx="7555458" cy="10949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753754" y="993101"/>
                <a:ext cx="7470972" cy="838827"/>
                <a:chOff x="4217929" y="1054357"/>
                <a:chExt cx="6721212" cy="1237500"/>
              </a:xfrm>
            </p:grpSpPr>
            <p:sp>
              <p:nvSpPr>
                <p:cNvPr id="30" name="Rectangle: Rounded Corners 15"/>
                <p:cNvSpPr/>
                <p:nvPr/>
              </p:nvSpPr>
              <p:spPr>
                <a:xfrm>
                  <a:off x="4288827" y="1171309"/>
                  <a:ext cx="6650314" cy="112054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16"/>
                <p:cNvSpPr/>
                <p:nvPr/>
              </p:nvSpPr>
              <p:spPr>
                <a:xfrm>
                  <a:off x="4217929" y="1054357"/>
                  <a:ext cx="6645204" cy="113607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69268" y="737026"/>
                <a:ext cx="704404" cy="62374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003564" y="865064"/>
              <a:ext cx="7634855" cy="838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Trong scratch, mỗi nhóm lệnh có nhiều lệnh và chúng cùng màu.     Mỗi lệnh sẽ điều khiển nhân vật thực hiện 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62" y="2175655"/>
            <a:ext cx="799873" cy="787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4344" y="2357483"/>
            <a:ext cx="5986126" cy="441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30129" y="2963126"/>
            <a:ext cx="6552782" cy="3131852"/>
            <a:chOff x="2445304" y="2958446"/>
            <a:chExt cx="5335166" cy="3131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304" y="2958446"/>
              <a:ext cx="5335166" cy="3131852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628417" y="4873557"/>
              <a:ext cx="1011677" cy="797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657600" y="3813243"/>
              <a:ext cx="963038" cy="1760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628417" y="3821731"/>
              <a:ext cx="1011677" cy="935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9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8374" y="1546698"/>
            <a:ext cx="515566" cy="487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7"/>
          <p:cNvSpPr txBox="1"/>
          <p:nvPr/>
        </p:nvSpPr>
        <p:spPr>
          <a:xfrm>
            <a:off x="1683800" y="710551"/>
            <a:ext cx="9202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UTM Avo" panose="02040603050506020204"/>
              </a:rPr>
              <a:t>Nếu thực hiện theo các chỉ dẫn ở Hình 62a, bạn học sinh sẽ đi như thế nào? </a:t>
            </a:r>
          </a:p>
          <a:p>
            <a:r>
              <a:rPr lang="vi-VN" sz="2000" dirty="0">
                <a:latin typeface="UTM Avo" panose="02040603050506020204"/>
              </a:rPr>
              <a:t>              A.   Đi thẳng.                                         B. Đi theo một hình tam giác.   </a:t>
            </a:r>
          </a:p>
          <a:p>
            <a:endParaRPr lang="vi-VN" sz="2000" dirty="0">
              <a:latin typeface="UTM Avo" panose="02040603050506020204"/>
            </a:endParaRPr>
          </a:p>
          <a:p>
            <a:r>
              <a:rPr lang="vi-VN" sz="2000" dirty="0">
                <a:latin typeface="UTM Avo" panose="02040603050506020204"/>
              </a:rPr>
              <a:t>              C.   Đi theo một hình vuông.                D. Đi theo một hình tròn.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7" y="476672"/>
            <a:ext cx="909702" cy="895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647" y="2269193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Chơi cùng máy tính 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861647" y="3931902"/>
            <a:ext cx="9537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      trên màn hình nền để khởi động phần mềm Scratch.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quả địa cầu            ở góc trên bên trái màn hình và chọn một ngôn ngữ, chẳng hạn ngôn ngữ Tiếng Việt.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1647" y="2809876"/>
            <a:ext cx="10558624" cy="1160029"/>
            <a:chOff x="708098" y="292955"/>
            <a:chExt cx="10558624" cy="1160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69" y="437321"/>
              <a:ext cx="817565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Scratch, chọn hiển thị tiếng Việt, mở tệp chương trình, quan sát và nhận biết màn hình Scratch.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154" y="4431928"/>
            <a:ext cx="509994" cy="6146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416" y="5529220"/>
            <a:ext cx="588220" cy="4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Mở phần mềm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           vào vùng tạo chương trình.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          để xuất hiện danh sách nhóm lệnh  mở  rộng.  Trong  danh  sách này, em chọn nhóm lệnh "Bút vẽ" như minh hoạ của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67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</a:p>
          <a:p>
            <a:pPr algn="just" defTabSz="342900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“Điều khiển rô-bốt"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67.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Danh sách nhóm lệnh mở rộng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19" y="3244122"/>
            <a:ext cx="643755" cy="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lệnh                đặt nối tiếp sau lệnh ở bước 2. Tiếp tục kéo thả lần lượt các lệnh                  ,                         đặt nối tiếp vào khối lệnh.</a:t>
            </a:r>
          </a:p>
          <a:p>
            <a:pPr algn="just" defTabSz="342900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5: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 động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                          đặt nối tiếp sau lệnh ở bước 4. Thay đổi số bước di chuyển thành 100 bằng cách sau: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597" y="3457177"/>
            <a:ext cx="9075906" cy="23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8415</TotalTime>
  <Words>1109</Words>
  <Application>Microsoft Office PowerPoint</Application>
  <PresentationFormat>Widescreen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Arial</vt:lpstr>
      <vt:lpstr>Calibri</vt:lpstr>
      <vt:lpstr>iCiel Cadena</vt:lpstr>
      <vt:lpstr>Segoe Print</vt:lpstr>
      <vt:lpstr>Sitka Subheading</vt:lpstr>
      <vt:lpstr>SVN-Androgyne</vt:lpstr>
      <vt:lpstr>SVN-Avo</vt:lpstr>
      <vt:lpstr>SVN-SAF</vt:lpstr>
      <vt:lpstr>Times New Roman</vt:lpstr>
      <vt:lpstr>UTM Avo</vt:lpstr>
      <vt:lpstr>UTM Bienvenue</vt:lpstr>
      <vt:lpstr>UTM HelvetIns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Administrator</cp:lastModifiedBy>
  <cp:revision>242</cp:revision>
  <dcterms:created xsi:type="dcterms:W3CDTF">2021-11-14T08:33:55Z</dcterms:created>
  <dcterms:modified xsi:type="dcterms:W3CDTF">2024-04-12T00:39:56Z</dcterms:modified>
</cp:coreProperties>
</file>