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46" d="100"/>
          <a:sy n="46" d="100"/>
        </p:scale>
        <p:origin x="354"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sp>
        <p:nvSpPr>
          <p:cNvPr id="27" name="Rectangle 26">
            <a:extLst>
              <a:ext uri="{FF2B5EF4-FFF2-40B4-BE49-F238E27FC236}">
                <a16:creationId xmlns:a16="http://schemas.microsoft.com/office/drawing/2014/main" id="{3C15C19C-ABFA-453A-87E1-6BF74BA5C22E}"/>
              </a:ext>
            </a:extLst>
          </p:cNvPr>
          <p:cNvSpPr/>
          <p:nvPr/>
        </p:nvSpPr>
        <p:spPr>
          <a:xfrm>
            <a:off x="1992521" y="2086461"/>
            <a:ext cx="9753861" cy="1748171"/>
          </a:xfrm>
          <a:prstGeom prst="rect">
            <a:avLst/>
          </a:prstGeom>
        </p:spPr>
        <p:txBody>
          <a:bodyPr wrap="square">
            <a:spAutoFit/>
          </a:bodyPr>
          <a:lstStyle/>
          <a:p>
            <a:pPr algn="ctr" defTabSz="342900">
              <a:lnSpc>
                <a:spcPct val="150000"/>
              </a:lnSpc>
            </a:pPr>
            <a:endParaRPr lang="vi-VN" sz="8000" b="1" dirty="0">
              <a:latin typeface="SVN-Androgyne"/>
              <a:cs typeface="Times New Roman" panose="02020603050405020304" pitchFamily="18" charset="0"/>
            </a:endParaRPr>
          </a:p>
        </p:txBody>
      </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3" name="Group 2"/>
          <p:cNvGrpSpPr/>
          <p:nvPr/>
        </p:nvGrpSpPr>
        <p:grpSpPr>
          <a:xfrm>
            <a:off x="3891117" y="1373783"/>
            <a:ext cx="4370855" cy="1583752"/>
            <a:chOff x="3684168" y="1710461"/>
            <a:chExt cx="3133991" cy="709554"/>
          </a:xfrm>
        </p:grpSpPr>
        <p:sp>
          <p:nvSpPr>
            <p:cNvPr id="2" name="Rectangle 1"/>
            <p:cNvSpPr/>
            <p:nvPr/>
          </p:nvSpPr>
          <p:spPr>
            <a:xfrm>
              <a:off x="4350117" y="1840545"/>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3684168" y="1710461"/>
              <a:ext cx="3133991" cy="449379"/>
            </a:xfrm>
            <a:prstGeom prst="rect">
              <a:avLst/>
            </a:prstGeom>
          </p:spPr>
          <p:txBody>
            <a:bodyPr wrap="square">
              <a:spAutoFit/>
            </a:bodyPr>
            <a:lstStyle/>
            <a:p>
              <a:pPr algn="ctr" defTabSz="342900">
                <a:lnSpc>
                  <a:spcPct val="150000"/>
                </a:lnSpc>
              </a:pPr>
              <a:r>
                <a:rPr lang="vi-VN" sz="4400" b="1" dirty="0">
                  <a:solidFill>
                    <a:schemeClr val="bg1"/>
                  </a:solidFill>
                  <a:latin typeface="SVN-Androgyne"/>
                  <a:cs typeface="Times New Roman" panose="02020603050405020304" pitchFamily="18" charset="0"/>
                </a:rPr>
                <a:t>TIN HỌC 4 </a:t>
              </a:r>
            </a:p>
          </p:txBody>
        </p:sp>
      </p:grpSp>
      <p:sp>
        <p:nvSpPr>
          <p:cNvPr id="4" name="TextBox 3">
            <a:extLst>
              <a:ext uri="{FF2B5EF4-FFF2-40B4-BE49-F238E27FC236}">
                <a16:creationId xmlns:a16="http://schemas.microsoft.com/office/drawing/2014/main" id="{16E0BCD7-EE8B-4D4F-AD00-51716BE32F59}"/>
              </a:ext>
            </a:extLst>
          </p:cNvPr>
          <p:cNvSpPr txBox="1"/>
          <p:nvPr/>
        </p:nvSpPr>
        <p:spPr>
          <a:xfrm>
            <a:off x="1011115" y="418871"/>
            <a:ext cx="1058514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THỨ SÁU NGÀY 29 THÁNG 3 NĂM 2024</a:t>
            </a:r>
          </a:p>
        </p:txBody>
      </p:sp>
      <p:sp>
        <p:nvSpPr>
          <p:cNvPr id="19" name="TextBox 18">
            <a:extLst>
              <a:ext uri="{FF2B5EF4-FFF2-40B4-BE49-F238E27FC236}">
                <a16:creationId xmlns:a16="http://schemas.microsoft.com/office/drawing/2014/main" id="{AE060BC2-12FC-40CF-A5CE-8F95A2E73DA6}"/>
              </a:ext>
            </a:extLst>
          </p:cNvPr>
          <p:cNvSpPr txBox="1"/>
          <p:nvPr/>
        </p:nvSpPr>
        <p:spPr>
          <a:xfrm>
            <a:off x="0" y="2445684"/>
            <a:ext cx="12192000" cy="1582549"/>
          </a:xfrm>
          <a:prstGeom prst="rect">
            <a:avLst/>
          </a:prstGeom>
          <a:noFill/>
        </p:spPr>
        <p:txBody>
          <a:bodyPr wrap="square">
            <a:spAutoFit/>
          </a:bodyPr>
          <a:lstStyle/>
          <a:p>
            <a:pPr algn="ctr" defTabSz="342900">
              <a:lnSpc>
                <a:spcPct val="150000"/>
              </a:lnSpc>
            </a:pPr>
            <a:r>
              <a:rPr lang="en-US" sz="7200" b="1">
                <a:latin typeface="SVN-Androgyne"/>
                <a:cs typeface="Times New Roman" panose="02020603050405020304" pitchFamily="18" charset="0"/>
              </a:rPr>
              <a:t>BÀI 13: </a:t>
            </a:r>
            <a:r>
              <a:rPr lang="vi-VN" sz="7200" b="1">
                <a:latin typeface="SVN-Androgyne"/>
                <a:cs typeface="Times New Roman" panose="02020603050405020304" pitchFamily="18" charset="0"/>
              </a:rPr>
              <a:t>Chơi với máy tính</a:t>
            </a:r>
            <a:r>
              <a:rPr lang="en-US" sz="7200" b="1">
                <a:latin typeface="SVN-Androgyne"/>
                <a:cs typeface="Times New Roman" panose="02020603050405020304" pitchFamily="18" charset="0"/>
              </a:rPr>
              <a:t> – T2</a:t>
            </a:r>
            <a:endParaRPr lang="vi-VN" sz="7200" b="1" dirty="0">
              <a:latin typeface="SVN-Androgyne"/>
              <a:cs typeface="Times New Roman" panose="02020603050405020304" pitchFamily="18" charset="0"/>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rô-bốt</a:t>
            </a:r>
          </a:p>
          <a:p>
            <a:pPr defTabSz="342900">
              <a:lnSpc>
                <a:spcPct val="150000"/>
              </a:lnSpc>
            </a:pPr>
            <a:r>
              <a:rPr lang="vi-VN" altLang="vi-VN" sz="2000" b="1" dirty="0">
                <a:latin typeface="UTM Avo" panose="02040603050506020204" pitchFamily="18" charset="0"/>
                <a:cs typeface="Times New Roman" panose="02020603050405020304" pitchFamily="18" charset="0"/>
              </a:rPr>
              <a:t>Chuẩn 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p>
          <a:p>
            <a:pPr defTabSz="342900">
              <a:lnSpc>
                <a:spcPct val="150000"/>
              </a:lnSpc>
            </a:pPr>
            <a:r>
              <a:rPr lang="vi-VN" altLang="vi-VN" sz="2000" b="1" dirty="0">
                <a:latin typeface="UTM Avo" panose="02040603050506020204" pitchFamily="18" charset="0"/>
                <a:cs typeface="Times New Roman" panose="02020603050405020304" pitchFamily="18" charset="0"/>
              </a:rPr>
              <a:t>Cách 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1: Lần lượt đưa ra chỉ dẫn để rô-bốt thực hiện.</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a:latin typeface="UTM Avo" panose="02040603050506020204"/>
              </a:rPr>
              <a:t>             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a:latin typeface="UTM Avo" panose="02040603050506020204" pitchFamily="18" charset="0"/>
                <a:cs typeface="Times New Roman" panose="02020603050405020304" pitchFamily="18" charset="0"/>
              </a:rPr>
              <a:t>Nhân vật</a:t>
            </a: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a:solidFill>
                    <a:srgbClr val="F03C69"/>
                  </a:solidFill>
                  <a:latin typeface="Times New Roman" panose="02020603050405020304" pitchFamily="18" charset="0"/>
                  <a:cs typeface="Times New Roman" panose="02020603050405020304" pitchFamily="18" charset="0"/>
                </a:rPr>
                <a:t>        Các trò chơi trên máy tính được tạo ra bằng cách viết chương trình trong một ngôn ngữ lập trình. Chương 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p>
          <a:p>
            <a:r>
              <a:rPr lang="vi-VN" sz="2000" dirty="0">
                <a:latin typeface="UTM Avo" panose="02040603050506020204"/>
              </a:rPr>
              <a:t>              A.   Đi thẳng.                                         B. Đi theo một hình tam giác.   </a:t>
            </a:r>
          </a:p>
          <a:p>
            <a:endParaRPr lang="vi-VN" sz="2000" dirty="0">
              <a:latin typeface="UTM Avo" panose="02040603050506020204"/>
            </a:endParaRPr>
          </a:p>
          <a:p>
            <a:r>
              <a:rPr lang="vi-VN" sz="2000" dirty="0">
                <a:latin typeface="UTM Avo" panose="02040603050506020204"/>
              </a:rPr>
              <a:t>              C.   Đi theo một hình vuông.                D.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Nháy đúp chuột vào biểu tượng       trên màn hình nền để khởi động phần mềm Scratch.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cầu            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Nháy  chuột  chọn </a:t>
            </a:r>
            <a:r>
              <a:rPr lang="vi-VN" sz="2000" b="1" dirty="0">
                <a:latin typeface="UTM Avo" panose="02040603050506020204" pitchFamily="18" charset="0"/>
                <a:cs typeface="Times New Roman" panose="02020603050405020304" pitchFamily="18" charset="0"/>
              </a:rPr>
              <a:t>Tập tin </a:t>
            </a:r>
            <a:r>
              <a:rPr lang="vi-VN" sz="2000" dirty="0">
                <a:latin typeface="UTM Avo" panose="02040603050506020204" pitchFamily="18" charset="0"/>
                <a:cs typeface="Times New Roman" panose="02020603050405020304" pitchFamily="18" charset="0"/>
              </a:rPr>
              <a:t>và  chọn  lệnh </a:t>
            </a:r>
            <a:r>
              <a:rPr lang="vi-VN" sz="2000" b="1" dirty="0">
                <a:latin typeface="UTM Avo" panose="02040603050506020204" pitchFamily="18" charset="0"/>
                <a:cs typeface="Times New Roman" panose="02020603050405020304" pitchFamily="18" charset="0"/>
              </a:rPr>
              <a:t>Mở từ máy tính</a:t>
            </a:r>
            <a:r>
              <a:rPr lang="vi-VN" sz="2000" dirty="0">
                <a:latin typeface="UTM Avo" panose="02040603050506020204" pitchFamily="18" charset="0"/>
                <a:cs typeface="Times New Roman" panose="02020603050405020304" pitchFamily="18" charset="0"/>
              </a:rPr>
              <a:t>. 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xanh       để chạy chương trình.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Nháy chuột vào nút lệnh        để dừng chương trình.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Em có thể nháy chuột vào nút lệnh         để tiếp tục lượt chơi khác.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 </a:t>
            </a:r>
            <a:r>
              <a:rPr lang="vi-VN" sz="2000" dirty="0">
                <a:latin typeface="UTM Avo" panose="02040603050506020204" pitchFamily="18" charset="0"/>
                <a:cs typeface="Times New Roman" panose="02020603050405020304" pitchFamily="18" charset="0"/>
              </a:rPr>
              <a:t>Nháy chuột vào nút        ở góc trên bên phải của màn hình Scratch để thoát khỏi phần mềm. </a:t>
            </a: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a:latin typeface="UTM Avo" panose="02040603050506020204" pitchFamily="18" charset="0"/>
                <a:cs typeface="Times New Roman" panose="02020603050405020304" pitchFamily="18" charset="0"/>
              </a:rPr>
              <a:t>Chọn câu đúng trong các câu sau:</a:t>
            </a:r>
          </a:p>
          <a:p>
            <a:pPr algn="just" defTabSz="342900">
              <a:lnSpc>
                <a:spcPct val="150000"/>
              </a:lnSpc>
            </a:pPr>
            <a:r>
              <a:rPr lang="vi-VN" sz="2000" dirty="0">
                <a:latin typeface="UTM Avo" panose="02040603050506020204" pitchFamily="18" charset="0"/>
                <a:cs typeface="Times New Roman" panose="02020603050405020304" pitchFamily="18" charset="0"/>
              </a:rPr>
              <a:t>a) Em có thể dùng ngôn ngữ lập trình Scratch để diễn tả từng bước thực hiện một trò chơi trên máy tính.</a:t>
            </a:r>
          </a:p>
          <a:p>
            <a:pPr algn="just" defTabSz="342900">
              <a:lnSpc>
                <a:spcPct val="150000"/>
              </a:lnSpc>
            </a:pPr>
            <a:r>
              <a:rPr lang="vi-VN" sz="2000" dirty="0">
                <a:latin typeface="UTM Avo" panose="02040603050506020204" pitchFamily="18" charset="0"/>
                <a:cs typeface="Times New Roman" panose="02020603050405020304" pitchFamily="18" charset="0"/>
              </a:rPr>
              <a:t>b) Các câu lệnh của Scratch được sắp xếp theo một thứ tự nhất định tạo thành một chương trình máy tính.</a:t>
            </a:r>
          </a:p>
          <a:p>
            <a:pPr algn="just" defTabSz="342900">
              <a:lnSpc>
                <a:spcPct val="150000"/>
              </a:lnSpc>
            </a:pPr>
            <a:r>
              <a:rPr lang="vi-VN" sz="2000" dirty="0">
                <a:latin typeface="UTM Avo" panose="02040603050506020204" pitchFamily="18" charset="0"/>
                <a:cs typeface="Times New Roman" panose="02020603050405020304" pitchFamily="18" charset="0"/>
              </a:rPr>
              <a:t>c) Máy tính không thể thực hiện trò chơi</a:t>
            </a:r>
          </a:p>
          <a:p>
            <a:pPr algn="just" defTabSz="342900">
              <a:lnSpc>
                <a:spcPct val="150000"/>
              </a:lnSpc>
            </a:pPr>
            <a:r>
              <a:rPr lang="vi-VN" sz="2000" dirty="0">
                <a:latin typeface="UTM Avo" panose="02040603050506020204" pitchFamily="18" charset="0"/>
                <a:cs typeface="Times New Roman" panose="02020603050405020304" pitchFamily="18" charset="0"/>
              </a:rPr>
              <a:t>d) Trong Scratch các lệnh của chương trình máy tính có thể được thể hiện bằng ngôn ngữ tiếng Việt.</a:t>
            </a: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8315</TotalTime>
  <Words>851</Words>
  <Application>Microsoft Office PowerPoint</Application>
  <PresentationFormat>Widescreen</PresentationFormat>
  <Paragraphs>65</Paragraphs>
  <Slides>11</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等线</vt:lpstr>
      <vt:lpstr>Arial</vt:lpstr>
      <vt:lpstr>Calibri</vt:lpstr>
      <vt:lpstr>iCiel Cadena</vt:lpstr>
      <vt:lpstr>Segoe Print</vt:lpstr>
      <vt:lpstr>Sitka Subheading</vt:lpstr>
      <vt:lpstr>SVN-Androgyne</vt:lpstr>
      <vt:lpstr>SVN-Avo</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233</cp:revision>
  <dcterms:created xsi:type="dcterms:W3CDTF">2021-11-14T08:33:55Z</dcterms:created>
  <dcterms:modified xsi:type="dcterms:W3CDTF">2024-03-29T00:39:31Z</dcterms:modified>
</cp:coreProperties>
</file>