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3" r:id="rId2"/>
    <p:sldId id="2969" r:id="rId3"/>
    <p:sldId id="2950" r:id="rId4"/>
    <p:sldId id="2948" r:id="rId5"/>
    <p:sldId id="2971" r:id="rId6"/>
    <p:sldId id="2977" r:id="rId7"/>
    <p:sldId id="2947" r:id="rId8"/>
    <p:sldId id="2970" r:id="rId9"/>
    <p:sldId id="3007" r:id="rId10"/>
    <p:sldId id="3008" r:id="rId11"/>
    <p:sldId id="300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891" autoAdjust="0"/>
    <p:restoredTop sz="94660"/>
  </p:normalViewPr>
  <p:slideViewPr>
    <p:cSldViewPr snapToGrid="0">
      <p:cViewPr varScale="1">
        <p:scale>
          <a:sx n="29" d="100"/>
          <a:sy n="29" d="100"/>
        </p:scale>
        <p:origin x="-102" y="-54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13/10/2023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xmlns=""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73954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5310F18-5BA7-4C17-B4F5-065BA101386C}"/>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xmlns=""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xmlns="" val="36441946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xmlns="" val="12479805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6.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6.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xmlns=""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a16="http://schemas.microsoft.com/office/drawing/2014/main" xmlns=""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a16="http://schemas.microsoft.com/office/drawing/2014/main" xmlns="" id="{91360525-1A4D-A183-AAF0-384F2F34D3E5}"/>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a16="http://schemas.microsoft.com/office/drawing/2014/main" xmlns="" id="{C3D1EC31-D74A-129E-A58B-6FD6E0090B21}"/>
              </a:ext>
            </a:extLst>
          </p:cNvPr>
          <p:cNvSpPr/>
          <p:nvPr/>
        </p:nvSpPr>
        <p:spPr>
          <a:xfrm>
            <a:off x="0" y="0"/>
            <a:ext cx="8963530" cy="17543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dirty="0">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dirty="0">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E7A1129E-1BE1-8B7A-8732-BD58E30706C1}"/>
              </a:ext>
            </a:extLst>
          </p:cNvPr>
          <p:cNvGrpSpPr/>
          <p:nvPr/>
        </p:nvGrpSpPr>
        <p:grpSpPr>
          <a:xfrm>
            <a:off x="1646861" y="2527154"/>
            <a:ext cx="10871710" cy="2516360"/>
            <a:chOff x="1055313" y="1366069"/>
            <a:chExt cx="9783139" cy="2516360"/>
          </a:xfrm>
        </p:grpSpPr>
        <p:sp>
          <p:nvSpPr>
            <p:cNvPr id="13" name="Rectangle: Rounded Corners 12">
              <a:extLst>
                <a:ext uri="{FF2B5EF4-FFF2-40B4-BE49-F238E27FC236}">
                  <a16:creationId xmlns:a16="http://schemas.microsoft.com/office/drawing/2014/main" xmlns="" id="{DF551141-444E-4124-E04E-A829D5B65748}"/>
                </a:ext>
              </a:extLst>
            </p:cNvPr>
            <p:cNvSpPr/>
            <p:nvPr/>
          </p:nvSpPr>
          <p:spPr>
            <a:xfrm>
              <a:off x="1597171" y="1705938"/>
              <a:ext cx="8980024"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xmlns="" id="{245209C8-6B65-8B1C-A9E7-0F033796B1C1}"/>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a16="http://schemas.microsoft.com/office/drawing/2014/main" xmlns=""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a16="http://schemas.microsoft.com/office/drawing/2014/main" xmlns=""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C5248B93-A690-8931-247B-84CE0A48F2CE}"/>
                </a:ext>
              </a:extLst>
            </p:cNvPr>
            <p:cNvSpPr/>
            <p:nvPr/>
          </p:nvSpPr>
          <p:spPr>
            <a:xfrm>
              <a:off x="2709267" y="1916826"/>
              <a:ext cx="8129185" cy="19656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4400" b="1" dirty="0">
                  <a:solidFill>
                    <a:srgbClr val="F93265"/>
                  </a:solidFill>
                  <a:latin typeface="UTM Avo" panose="02040603050506020204" pitchFamily="18" charset="0"/>
                  <a:cs typeface="Times New Roman" panose="02020603050405020304" pitchFamily="18" charset="0"/>
                </a:rPr>
                <a:t>Thông tin trên trang </a:t>
              </a:r>
              <a:r>
                <a:rPr lang="en-US" altLang="vi-VN" sz="4400" b="1" dirty="0" smtClean="0">
                  <a:solidFill>
                    <a:srgbClr val="F93265"/>
                  </a:solidFill>
                  <a:latin typeface="UTM Avo" panose="02040603050506020204" pitchFamily="18" charset="0"/>
                  <a:cs typeface="Times New Roman" panose="02020603050405020304" pitchFamily="18" charset="0"/>
                </a:rPr>
                <a:t>Web – T2</a:t>
              </a:r>
              <a:endParaRPr lang="en-US" altLang="vi-VN" sz="4400" b="1" dirty="0">
                <a:solidFill>
                  <a:srgbClr val="F93265"/>
                </a:solidFill>
                <a:latin typeface="UTM Avo" panose="02040603050506020204" pitchFamily="18" charset="0"/>
                <a:cs typeface="Times New Roman" panose="02020603050405020304" pitchFamily="18" charset="0"/>
              </a:endParaRPr>
            </a:p>
          </p:txBody>
        </p:sp>
      </p:grpSp>
      <p:sp>
        <p:nvSpPr>
          <p:cNvPr id="18" name="TextBox 17"/>
          <p:cNvSpPr txBox="1"/>
          <p:nvPr/>
        </p:nvSpPr>
        <p:spPr>
          <a:xfrm>
            <a:off x="979714" y="1589314"/>
            <a:ext cx="8948057" cy="769441"/>
          </a:xfrm>
          <a:prstGeom prst="rect">
            <a:avLst/>
          </a:prstGeom>
          <a:noFill/>
        </p:spPr>
        <p:txBody>
          <a:bodyPr wrap="square" rtlCol="0">
            <a:spAutoFit/>
          </a:bodyPr>
          <a:lstStyle/>
          <a:p>
            <a:r>
              <a:rPr lang="en-US" sz="4400" b="1" dirty="0" smtClean="0">
                <a:latin typeface="Times New Roman" pitchFamily="18" charset="0"/>
                <a:cs typeface="Times New Roman" pitchFamily="18" charset="0"/>
              </a:rPr>
              <a:t>Thứ </a:t>
            </a:r>
            <a:r>
              <a:rPr lang="en-US" sz="4400" b="1" dirty="0" smtClean="0">
                <a:latin typeface="Times New Roman" pitchFamily="18" charset="0"/>
                <a:cs typeface="Times New Roman" pitchFamily="18" charset="0"/>
              </a:rPr>
              <a:t>sáu</a:t>
            </a:r>
            <a:r>
              <a:rPr lang="en-US" sz="4400" b="1" dirty="0" smtClean="0">
                <a:latin typeface="Times New Roman" pitchFamily="18" charset="0"/>
                <a:cs typeface="Times New Roman" pitchFamily="18" charset="0"/>
              </a:rPr>
              <a:t> </a:t>
            </a:r>
            <a:r>
              <a:rPr lang="en-US" sz="4400" b="1" dirty="0" smtClean="0">
                <a:latin typeface="Times New Roman" pitchFamily="18" charset="0"/>
                <a:cs typeface="Times New Roman" pitchFamily="18" charset="0"/>
              </a:rPr>
              <a:t>ngày </a:t>
            </a:r>
            <a:r>
              <a:rPr lang="en-US" sz="4400" b="1" dirty="0" smtClean="0">
                <a:latin typeface="Times New Roman" pitchFamily="18" charset="0"/>
                <a:cs typeface="Times New Roman" pitchFamily="18" charset="0"/>
              </a:rPr>
              <a:t>13 </a:t>
            </a:r>
            <a:r>
              <a:rPr lang="en-US" sz="4400" b="1" dirty="0" smtClean="0">
                <a:latin typeface="Times New Roman" pitchFamily="18" charset="0"/>
                <a:cs typeface="Times New Roman" pitchFamily="18" charset="0"/>
              </a:rPr>
              <a:t>tháng 10 năm 2023</a:t>
            </a:r>
            <a:endParaRPr lang="en-US" sz="44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243503320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CB7D36B-B1AE-4BF0-8A2D-25E99CAF3FA0}"/>
              </a:ext>
            </a:extLst>
          </p:cNvPr>
          <p:cNvSpPr/>
          <p:nvPr/>
        </p:nvSpPr>
        <p:spPr>
          <a:xfrm>
            <a:off x="895759" y="438593"/>
            <a:ext cx="10167881" cy="547714"/>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xmlns=""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a16="http://schemas.microsoft.com/office/drawing/2014/main" xmlns="" id="{59905192-AAA5-42B1-B8F7-49B9E83FD2DE}"/>
              </a:ext>
            </a:extLst>
          </p:cNvPr>
          <p:cNvSpPr/>
          <p:nvPr/>
        </p:nvSpPr>
        <p:spPr>
          <a:xfrm>
            <a:off x="9065993" y="2366636"/>
            <a:ext cx="977659" cy="2071208"/>
          </a:xfrm>
          <a:prstGeom prst="rect">
            <a:avLst/>
          </a:prstGeom>
        </p:spPr>
        <p:txBody>
          <a:bodyPr wrap="square">
            <a:spAutoFit/>
          </a:bodyPr>
          <a:lstStyle/>
          <a:p>
            <a:pPr defTabSz="342900">
              <a:lnSpc>
                <a:spcPct val="150000"/>
              </a:lnSpc>
            </a:pPr>
            <a:r>
              <a:rPr lang="en-US" sz="2200" b="1" dirty="0">
                <a:solidFill>
                  <a:srgbClr val="C00000"/>
                </a:solidFill>
                <a:latin typeface="UTM Avo" panose="02040603050506020204" pitchFamily="18" charset="0"/>
                <a:cs typeface="Times New Roman" panose="02020603050405020304" pitchFamily="18" charset="0"/>
              </a:rPr>
              <a:t>1 – C </a:t>
            </a:r>
          </a:p>
          <a:p>
            <a:pPr defTabSz="342900">
              <a:lnSpc>
                <a:spcPct val="150000"/>
              </a:lnSpc>
            </a:pPr>
            <a:r>
              <a:rPr lang="en-US" sz="2200" b="1" dirty="0">
                <a:solidFill>
                  <a:srgbClr val="C00000"/>
                </a:solidFill>
                <a:latin typeface="UTM Avo" panose="02040603050506020204" pitchFamily="18" charset="0"/>
                <a:cs typeface="Times New Roman" panose="02020603050405020304" pitchFamily="18" charset="0"/>
              </a:rPr>
              <a:t>2 – D </a:t>
            </a:r>
          </a:p>
          <a:p>
            <a:pPr defTabSz="342900">
              <a:lnSpc>
                <a:spcPct val="150000"/>
              </a:lnSpc>
            </a:pPr>
            <a:r>
              <a:rPr lang="en-US" sz="2200" b="1" dirty="0">
                <a:solidFill>
                  <a:srgbClr val="C00000"/>
                </a:solidFill>
                <a:latin typeface="UTM Avo" panose="02040603050506020204" pitchFamily="18" charset="0"/>
                <a:cs typeface="Times New Roman" panose="02020603050405020304" pitchFamily="18" charset="0"/>
              </a:rPr>
              <a:t>3 – B </a:t>
            </a:r>
          </a:p>
          <a:p>
            <a:pPr defTabSz="342900">
              <a:lnSpc>
                <a:spcPct val="150000"/>
              </a:lnSpc>
            </a:pPr>
            <a:r>
              <a:rPr lang="en-US" sz="2200" b="1" dirty="0">
                <a:solidFill>
                  <a:srgbClr val="C00000"/>
                </a:solidFill>
                <a:latin typeface="UTM Avo" panose="02040603050506020204" pitchFamily="18" charset="0"/>
                <a:cs typeface="Times New Roman" panose="02020603050405020304" pitchFamily="18" charset="0"/>
              </a:rPr>
              <a:t>4 – A </a:t>
            </a:r>
            <a:endParaRPr lang="vi-VN" sz="2200" b="1" dirty="0">
              <a:solidFill>
                <a:srgbClr val="C00000"/>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523E50FF-5BDE-43BB-8686-B1A9EF9D4A51}"/>
              </a:ext>
            </a:extLst>
          </p:cNvPr>
          <p:cNvSpPr/>
          <p:nvPr/>
        </p:nvSpPr>
        <p:spPr>
          <a:xfrm>
            <a:off x="1475215" y="5408591"/>
            <a:ext cx="10167880"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3. </a:t>
            </a:r>
            <a:r>
              <a:rPr lang="en-US" sz="2200">
                <a:latin typeface="UTM Avo" panose="02040603050506020204" pitchFamily="18" charset="0"/>
                <a:cs typeface="Times New Roman" panose="02020603050405020304" pitchFamily="18" charset="0"/>
              </a:rPr>
              <a:t>Em hãy kể các tác hại khi cố tình xem thông tin trên trang web không phù hợp với lứa tuổi.</a:t>
            </a:r>
            <a:endParaRPr lang="vi-VN" sz="220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xmlns="" id="{50AFD2D5-9D87-C0A7-9D61-D1CE5DC466C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75215" y="1037803"/>
            <a:ext cx="6563641" cy="4267796"/>
          </a:xfrm>
          <a:prstGeom prst="rect">
            <a:avLst/>
          </a:prstGeom>
        </p:spPr>
      </p:pic>
    </p:spTree>
    <p:extLst>
      <p:ext uri="{BB962C8B-B14F-4D97-AF65-F5344CB8AC3E}">
        <p14:creationId xmlns:p14="http://schemas.microsoft.com/office/powerpoint/2010/main" xmlns="" val="282063773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xmlns=""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xmlns="" val="55980637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xmlns="" val="21769427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xmlns="" id="{89DC7ABC-A419-463E-9F73-C02DDC577F5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a16="http://schemas.microsoft.com/office/drawing/2014/main" xmlns=""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xmlns="" id="{907F5D8A-D232-4BB9-935E-A22F83F55168}"/>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xmlns="" id="{508C07EA-9C72-42F0-92D0-80E1E25D4C7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a16="http://schemas.microsoft.com/office/drawing/2014/main" xmlns="" id="{310F7048-0385-41A1-BD7F-F212EB33ADAE}"/>
                </a:ext>
              </a:extLst>
            </p:cNvPr>
            <p:cNvPicPr>
              <a:picLocks noChangeAspect="1"/>
            </p:cNvPicPr>
            <p:nvPr/>
          </p:nvPicPr>
          <p:blipFill>
            <a:blip r:embed="rId5">
              <a:extLst>
                <a:ext uri="{28A0092B-C50C-407E-A947-70E740481C1C}">
                  <a14:useLocalDpi xmlns:a14="http://schemas.microsoft.com/office/drawing/2010/main" xmlns=""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xmlns="" id="{DBB8FB1E-69AC-4146-A693-59192444DFFB}"/>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xmlns=""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xmlns="" id="{623B169A-6D8D-4045-9344-F2FFF210DC75}"/>
              </a:ext>
            </a:extLst>
          </p:cNvPr>
          <p:cNvPicPr>
            <a:picLocks noChangeAspect="1"/>
          </p:cNvPicPr>
          <p:nvPr/>
        </p:nvPicPr>
        <p:blipFill>
          <a:blip r:embed="rId8">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a16="http://schemas.microsoft.com/office/drawing/2014/main" xmlns="" id="{A3B7263B-46D4-4EEE-BDA7-FA048C352D58}"/>
              </a:ext>
            </a:extLst>
          </p:cNvPr>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B448734-5F21-46B8-B85A-3E3E5A013C99}"/>
              </a:ext>
            </a:extLst>
          </p:cNvPr>
          <p:cNvPicPr>
            <a:picLocks noChangeAspect="1"/>
          </p:cNvPicPr>
          <p:nvPr/>
        </p:nvPicPr>
        <p:blipFill>
          <a:blip r:embed="rId10" cstate="print"/>
          <a:stretch>
            <a:fillRect/>
          </a:stretch>
        </p:blipFill>
        <p:spPr>
          <a:xfrm>
            <a:off x="11358550" y="1360826"/>
            <a:ext cx="504202" cy="445116"/>
          </a:xfrm>
          <a:prstGeom prst="rect">
            <a:avLst/>
          </a:prstGeom>
        </p:spPr>
      </p:pic>
    </p:spTree>
    <p:extLst>
      <p:ext uri="{BB962C8B-B14F-4D97-AF65-F5344CB8AC3E}">
        <p14:creationId xmlns:p14="http://schemas.microsoft.com/office/powerpoint/2010/main" xmlns="" val="92238816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4C29B82-B90A-449E-8481-31A1C0E7E29B}"/>
              </a:ext>
            </a:extLst>
          </p:cNvPr>
          <p:cNvSpPr/>
          <p:nvPr/>
        </p:nvSpPr>
        <p:spPr>
          <a:xfrm>
            <a:off x="438540" y="283918"/>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Xem thông tin trên trang Web</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xmlns="" id="{949615B6-08E4-4C7D-8EEA-5E3F99C728AC}"/>
              </a:ext>
            </a:extLst>
          </p:cNvPr>
          <p:cNvSpPr/>
          <p:nvPr/>
        </p:nvSpPr>
        <p:spPr>
          <a:xfrm>
            <a:off x="3379791" y="1086631"/>
            <a:ext cx="7173355"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Thông tin trên trang web</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5C1AE40C-6D0B-4671-A2C9-C72D3FF63513}"/>
              </a:ext>
            </a:extLst>
          </p:cNvPr>
          <p:cNvSpPr/>
          <p:nvPr/>
        </p:nvSpPr>
        <p:spPr>
          <a:xfrm>
            <a:off x="932682" y="1844146"/>
            <a:ext cx="9205758" cy="1143070"/>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Em hãy quan sát trang web ở Hình 7 và cho biết các vị trí được đánh số thể thiện thông tin thuộc dạng nào ?</a:t>
            </a:r>
            <a:endParaRPr lang="vi-VN" sz="2400">
              <a:latin typeface="UTM Avo" panose="020406030505060202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xmlns=""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xmlns=""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xmlns=""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xmlns=""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xmlns="" id="{6130C57F-7551-4995-9234-1752E616AE1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xmlns="" id="{9626A2EE-ED09-47C8-A8FA-1551DFB285D1}"/>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xmlns=""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Graphical user interface, website&#10;&#10;Description automatically generated">
            <a:extLst>
              <a:ext uri="{FF2B5EF4-FFF2-40B4-BE49-F238E27FC236}">
                <a16:creationId xmlns:a16="http://schemas.microsoft.com/office/drawing/2014/main" xmlns="" id="{7335CEEF-87CC-2A2C-1D7B-407604FA92A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35921" y="2987216"/>
            <a:ext cx="9205758" cy="3406737"/>
          </a:xfrm>
          <a:prstGeom prst="rect">
            <a:avLst/>
          </a:prstGeom>
        </p:spPr>
      </p:pic>
    </p:spTree>
    <p:extLst>
      <p:ext uri="{BB962C8B-B14F-4D97-AF65-F5344CB8AC3E}">
        <p14:creationId xmlns:p14="http://schemas.microsoft.com/office/powerpoint/2010/main" xmlns="" val="243804524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54EF39F-6AC7-4663-B06C-2F6820332171}"/>
              </a:ext>
            </a:extLst>
          </p:cNvPr>
          <p:cNvPicPr>
            <a:picLocks noChangeAspect="1"/>
          </p:cNvPicPr>
          <p:nvPr/>
        </p:nvPicPr>
        <p:blipFill>
          <a:blip r:embed="rId2"/>
          <a:stretch>
            <a:fillRect/>
          </a:stretch>
        </p:blipFill>
        <p:spPr>
          <a:xfrm>
            <a:off x="415718" y="475747"/>
            <a:ext cx="891617" cy="830652"/>
          </a:xfrm>
          <a:prstGeom prst="rect">
            <a:avLst/>
          </a:prstGeom>
        </p:spPr>
      </p:pic>
      <p:sp>
        <p:nvSpPr>
          <p:cNvPr id="6" name="Rectangle 5">
            <a:extLst>
              <a:ext uri="{FF2B5EF4-FFF2-40B4-BE49-F238E27FC236}">
                <a16:creationId xmlns:a16="http://schemas.microsoft.com/office/drawing/2014/main" xmlns="" id="{3D9E9FE7-9B4E-44B0-A981-F77FD81AD30E}"/>
              </a:ext>
            </a:extLst>
          </p:cNvPr>
          <p:cNvSpPr/>
          <p:nvPr/>
        </p:nvSpPr>
        <p:spPr>
          <a:xfrm>
            <a:off x="1307334" y="503613"/>
            <a:ext cx="10019426" cy="1429622"/>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Em đã biết ba dạng thông tin thường gặp là chữ, hình ảnh và âm thanh.Trên trang web, thông tin được thể hiện rất đa dạng, có thể là kết hợpcủa các dạng thông tin trên như video. Các loại thông tin phổ biến trên trang web gồm: văn bản, hình ảnh, video,...</a:t>
            </a:r>
          </a:p>
        </p:txBody>
      </p:sp>
      <p:sp>
        <p:nvSpPr>
          <p:cNvPr id="7" name="Rectangle 6">
            <a:extLst>
              <a:ext uri="{FF2B5EF4-FFF2-40B4-BE49-F238E27FC236}">
                <a16:creationId xmlns:a16="http://schemas.microsoft.com/office/drawing/2014/main" xmlns="" id="{E850280C-7C06-42D4-98C4-BE81AEC8DC5C}"/>
              </a:ext>
            </a:extLst>
          </p:cNvPr>
          <p:cNvSpPr/>
          <p:nvPr/>
        </p:nvSpPr>
        <p:spPr>
          <a:xfrm>
            <a:off x="1502183" y="2410125"/>
            <a:ext cx="10689817" cy="1429622"/>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còn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con </a:t>
            </a:r>
            <a:r>
              <a:rPr lang="en-US" sz="2000" dirty="0" err="1">
                <a:latin typeface="UTM Avo" panose="02040603050506020204" pitchFamily="18" charset="0"/>
                <a:cs typeface="Times New Roman" panose="02020603050405020304" pitchFamily="18" charset="0"/>
              </a:rPr>
              <a:t>trỏ</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ở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những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đó</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thì</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đến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khác</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7E5DA86E-357B-93EB-CE77-3A24720F5B82}"/>
              </a:ext>
            </a:extLst>
          </p:cNvPr>
          <p:cNvSpPr/>
          <p:nvPr/>
        </p:nvSpPr>
        <p:spPr>
          <a:xfrm>
            <a:off x="1502183" y="3851095"/>
            <a:ext cx="10689817" cy="967957"/>
          </a:xfrm>
          <a:prstGeom prst="rect">
            <a:avLst/>
          </a:prstGeom>
        </p:spPr>
        <p:txBody>
          <a:bodyPr wrap="square">
            <a:spAutoFit/>
          </a:bodyPr>
          <a:lstStyle/>
          <a:p>
            <a:pPr defTabSz="342900">
              <a:lnSpc>
                <a:spcPct val="150000"/>
              </a:lnSpc>
            </a:pP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chứa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loại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ảnh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âm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thanh</a:t>
            </a:r>
            <a:r>
              <a:rPr lang="en-US" sz="2000" dirty="0">
                <a:latin typeface="UTM Avo" panose="02040603050506020204" pitchFamily="18" charset="0"/>
                <a:cs typeface="Times New Roman" panose="02020603050405020304" pitchFamily="18" charset="0"/>
              </a:rPr>
              <a:t>, video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gọi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bản</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xmlns="" id="{21BFC9A5-5CD4-ED3B-E8E7-3CBBBB869D6B}"/>
              </a:ext>
            </a:extLst>
          </p:cNvPr>
          <p:cNvGrpSpPr/>
          <p:nvPr/>
        </p:nvGrpSpPr>
        <p:grpSpPr>
          <a:xfrm>
            <a:off x="1209797" y="4523219"/>
            <a:ext cx="9178769" cy="1951609"/>
            <a:chOff x="1329714" y="458216"/>
            <a:chExt cx="8812810" cy="1951609"/>
          </a:xfrm>
        </p:grpSpPr>
        <p:grpSp>
          <p:nvGrpSpPr>
            <p:cNvPr id="12" name="Group 11">
              <a:extLst>
                <a:ext uri="{FF2B5EF4-FFF2-40B4-BE49-F238E27FC236}">
                  <a16:creationId xmlns:a16="http://schemas.microsoft.com/office/drawing/2014/main" xmlns="" id="{84D3D261-E6A4-C860-A0C3-706DAC897E48}"/>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xmlns="" id="{384A962F-CF55-954B-D02E-13B86892256D}"/>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8EFBC0C9-CE0D-8C12-CF58-8EFE4A4AC437}"/>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CF121A0F-8BCF-747F-BB7C-0C6A67E9BA0C}"/>
                </a:ext>
              </a:extLst>
            </p:cNvPr>
            <p:cNvPicPr>
              <a:picLocks noChangeAspect="1"/>
            </p:cNvPicPr>
            <p:nvPr/>
          </p:nvPicPr>
          <p:blipFill>
            <a:blip r:embed="rId3">
              <a:extLst>
                <a:ext uri="{28A0092B-C50C-407E-A947-70E740481C1C}">
                  <a14:useLocalDpi xmlns:a14="http://schemas.microsoft.com/office/drawing/2010/main" xmlns="" val="0"/>
                </a:ext>
              </a:extLst>
            </a:blip>
            <a:srcRect/>
            <a:stretch/>
          </p:blipFill>
          <p:spPr>
            <a:xfrm>
              <a:off x="1329714" y="458216"/>
              <a:ext cx="998307" cy="883997"/>
            </a:xfrm>
            <a:prstGeom prst="rect">
              <a:avLst/>
            </a:prstGeom>
          </p:spPr>
        </p:pic>
      </p:grpSp>
      <p:sp>
        <p:nvSpPr>
          <p:cNvPr id="18" name="Rectangle 17">
            <a:extLst>
              <a:ext uri="{FF2B5EF4-FFF2-40B4-BE49-F238E27FC236}">
                <a16:creationId xmlns:a16="http://schemas.microsoft.com/office/drawing/2014/main" xmlns="" id="{75861476-72C5-A309-326E-4B9DCD524473}"/>
              </a:ext>
            </a:extLst>
          </p:cNvPr>
          <p:cNvSpPr/>
          <p:nvPr/>
        </p:nvSpPr>
        <p:spPr>
          <a:xfrm>
            <a:off x="2071855" y="5129026"/>
            <a:ext cx="8414248" cy="1141146"/>
          </a:xfrm>
          <a:prstGeom prst="rect">
            <a:avLst/>
          </a:prstGeom>
        </p:spPr>
        <p:txBody>
          <a:bodyPr wrap="square">
            <a:spAutoFit/>
          </a:bodyPr>
          <a:lstStyle/>
          <a:p>
            <a:pPr defTabSz="342900">
              <a:lnSpc>
                <a:spcPct val="150000"/>
              </a:lnSpc>
            </a:pPr>
            <a:r>
              <a:rPr lang="vi-VN" altLang="vi-VN" sz="2400" b="1" dirty="0">
                <a:solidFill>
                  <a:srgbClr val="F03C69"/>
                </a:solidFill>
                <a:latin typeface="UTM Avo" panose="02040603050506020204"/>
                <a:cs typeface="Times New Roman" panose="02020603050405020304" pitchFamily="18" charset="0"/>
              </a:rPr>
              <a:t>Trên trang web thường có các</a:t>
            </a:r>
            <a:r>
              <a:rPr lang="en-US" altLang="vi-VN" sz="2400" b="1" dirty="0">
                <a:solidFill>
                  <a:srgbClr val="F03C69"/>
                </a:solidFill>
                <a:latin typeface="UTM Avo" panose="02040603050506020204"/>
                <a:cs typeface="Times New Roman" panose="02020603050405020304" pitchFamily="18" charset="0"/>
              </a:rPr>
              <a:t> </a:t>
            </a:r>
            <a:r>
              <a:rPr lang="vi-VN" altLang="vi-VN" sz="2400" b="1" dirty="0">
                <a:solidFill>
                  <a:srgbClr val="F03C69"/>
                </a:solidFill>
                <a:latin typeface="UTM Avo" panose="02040603050506020204"/>
                <a:cs typeface="Times New Roman" panose="02020603050405020304" pitchFamily="18" charset="0"/>
              </a:rPr>
              <a:t>loại thông tin: Văn bản, hình</a:t>
            </a:r>
            <a:r>
              <a:rPr lang="en-US" altLang="vi-VN" sz="2400" b="1" dirty="0">
                <a:solidFill>
                  <a:srgbClr val="F03C69"/>
                </a:solidFill>
                <a:latin typeface="UTM Avo" panose="02040603050506020204"/>
                <a:cs typeface="Times New Roman" panose="02020603050405020304" pitchFamily="18" charset="0"/>
              </a:rPr>
              <a:t> </a:t>
            </a:r>
            <a:r>
              <a:rPr lang="vi-VN" altLang="vi-VN" sz="2400" b="1" dirty="0">
                <a:solidFill>
                  <a:srgbClr val="F03C69"/>
                </a:solidFill>
                <a:latin typeface="UTM Avo" panose="02040603050506020204"/>
                <a:cs typeface="Times New Roman" panose="02020603050405020304" pitchFamily="18" charset="0"/>
              </a:rPr>
              <a:t>ảnh, âm thanh, video và siêu liên kết.</a:t>
            </a:r>
            <a:r>
              <a:rPr lang="vi-VN" sz="2400" b="1" dirty="0">
                <a:solidFill>
                  <a:srgbClr val="F03C6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331408247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5F49C9A-AC8D-425D-A924-C40644073EA6}"/>
              </a:ext>
            </a:extLst>
          </p:cNvPr>
          <p:cNvSpPr/>
          <p:nvPr/>
        </p:nvSpPr>
        <p:spPr>
          <a:xfrm>
            <a:off x="1333427" y="566317"/>
            <a:ext cx="7958060" cy="589072"/>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Trên trang web có các loại thông tin nào?</a:t>
            </a:r>
            <a:endParaRPr lang="vi-VN" sz="2400" b="1">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xmlns="" id="{3922DAE0-5437-4176-8EEE-A3523E844A19}"/>
              </a:ext>
            </a:extLst>
          </p:cNvPr>
          <p:cNvSpPr/>
          <p:nvPr/>
        </p:nvSpPr>
        <p:spPr>
          <a:xfrm>
            <a:off x="2169171" y="1189189"/>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Chỉ có thông tin là văn bản và hình</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D590011D-2F8D-441E-A867-EBA0463A34F9}"/>
              </a:ext>
            </a:extLst>
          </p:cNvPr>
          <p:cNvSpPr/>
          <p:nvPr/>
        </p:nvSpPr>
        <p:spPr>
          <a:xfrm>
            <a:off x="2169171" y="1812061"/>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Chỉ có thông tin là hình ảnh và âm thanh.</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8035C97B-EDA2-482E-8CF7-CE5306F73B7D}"/>
              </a:ext>
            </a:extLst>
          </p:cNvPr>
          <p:cNvSpPr/>
          <p:nvPr/>
        </p:nvSpPr>
        <p:spPr>
          <a:xfrm>
            <a:off x="2169171" y="2431840"/>
            <a:ext cx="7310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r>
              <a:rPr lang="en-US" sz="2400">
                <a:latin typeface="UTM Avo" panose="02040603050506020204" pitchFamily="18" charset="0"/>
                <a:cs typeface="Times New Roman" panose="02020603050405020304" pitchFamily="18" charset="0"/>
              </a:rPr>
              <a:t>Chỉ có thông tin là video.</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4630B5C-D405-497F-9B94-465FFAAE0822}"/>
              </a:ext>
            </a:extLst>
          </p:cNvPr>
          <p:cNvSpPr/>
          <p:nvPr/>
        </p:nvSpPr>
        <p:spPr>
          <a:xfrm>
            <a:off x="1333427" y="4084085"/>
            <a:ext cx="10406292" cy="1143070"/>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b="1">
                <a:latin typeface="UTM Avo" panose="02040603050506020204" pitchFamily="18" charset="0"/>
                <a:cs typeface="Times New Roman" panose="02020603050405020304" pitchFamily="18" charset="0"/>
              </a:rPr>
              <a:t>Sau đây là hình ảnh khi đưa con trỏ chuột đến một số vị trí trên trang web, em hãy cho biết mục nào có chứa siêu liên kết?</a:t>
            </a:r>
          </a:p>
        </p:txBody>
      </p:sp>
      <p:sp>
        <p:nvSpPr>
          <p:cNvPr id="9" name="Rectangle 8">
            <a:extLst>
              <a:ext uri="{FF2B5EF4-FFF2-40B4-BE49-F238E27FC236}">
                <a16:creationId xmlns:a16="http://schemas.microsoft.com/office/drawing/2014/main" xmlns="" id="{0B46A651-8F2E-4396-83BF-8571A033FC46}"/>
              </a:ext>
            </a:extLst>
          </p:cNvPr>
          <p:cNvSpPr/>
          <p:nvPr/>
        </p:nvSpPr>
        <p:spPr>
          <a:xfrm>
            <a:off x="2148389" y="5417570"/>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 </a:t>
            </a:r>
            <a:endParaRPr lang="vi-VN" sz="24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5F355013-396F-44B5-B785-30D86F2A49DB}"/>
              </a:ext>
            </a:extLst>
          </p:cNvPr>
          <p:cNvSpPr/>
          <p:nvPr/>
        </p:nvSpPr>
        <p:spPr>
          <a:xfrm>
            <a:off x="8362275" y="541176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2A077E5C-26CE-4173-A147-2291BE3A50CD}"/>
              </a:ext>
            </a:extLst>
          </p:cNvPr>
          <p:cNvSpPr/>
          <p:nvPr/>
        </p:nvSpPr>
        <p:spPr>
          <a:xfrm>
            <a:off x="5312457" y="5464619"/>
            <a:ext cx="2127526"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pic>
        <p:nvPicPr>
          <p:cNvPr id="12" name="Picture 11" descr="A picture containing text, electronics, computer&#10;&#10;Description automatically generated">
            <a:extLst>
              <a:ext uri="{FF2B5EF4-FFF2-40B4-BE49-F238E27FC236}">
                <a16:creationId xmlns:a16="http://schemas.microsoft.com/office/drawing/2014/main" xmlns="" id="{85818E8F-4523-43E9-A153-8592E7298424}"/>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92888" y="815731"/>
            <a:ext cx="2208069" cy="2176969"/>
          </a:xfrm>
          <a:prstGeom prst="rect">
            <a:avLst/>
          </a:prstGeom>
        </p:spPr>
      </p:pic>
      <p:sp>
        <p:nvSpPr>
          <p:cNvPr id="13" name="Oval 12">
            <a:extLst>
              <a:ext uri="{FF2B5EF4-FFF2-40B4-BE49-F238E27FC236}">
                <a16:creationId xmlns:a16="http://schemas.microsoft.com/office/drawing/2014/main" xmlns="" id="{2CB96935-1538-453F-86FC-0512246D83F6}"/>
              </a:ext>
            </a:extLst>
          </p:cNvPr>
          <p:cNvSpPr/>
          <p:nvPr/>
        </p:nvSpPr>
        <p:spPr>
          <a:xfrm>
            <a:off x="2148389" y="31752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xmlns="" id="{C3798B32-22A2-42E4-90B5-371C2BACBBD5}"/>
              </a:ext>
            </a:extLst>
          </p:cNvPr>
          <p:cNvSpPr/>
          <p:nvPr/>
        </p:nvSpPr>
        <p:spPr>
          <a:xfrm>
            <a:off x="2113930" y="554514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Rectangle 1">
            <a:extLst>
              <a:ext uri="{FF2B5EF4-FFF2-40B4-BE49-F238E27FC236}">
                <a16:creationId xmlns:a16="http://schemas.microsoft.com/office/drawing/2014/main" xmlns="" id="{94091CFE-7F23-E714-BDE3-2F976757599C}"/>
              </a:ext>
            </a:extLst>
          </p:cNvPr>
          <p:cNvSpPr/>
          <p:nvPr/>
        </p:nvSpPr>
        <p:spPr>
          <a:xfrm>
            <a:off x="2188836" y="3050186"/>
            <a:ext cx="7310526" cy="1143070"/>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r>
              <a:rPr lang="en-US" sz="2400">
                <a:latin typeface="UTM Avo" panose="02040603050506020204" pitchFamily="18" charset="0"/>
                <a:cs typeface="Times New Roman" panose="02020603050405020304" pitchFamily="18" charset="0"/>
              </a:rPr>
              <a:t>Có các thông tin là văn bản, hình ảnh, âm thanh, video và siêu liên kết</a:t>
            </a:r>
            <a:endParaRPr lang="vi-VN" sz="2400">
              <a:latin typeface="UTM Avo" panose="02040603050506020204" pitchFamily="18" charset="0"/>
              <a:cs typeface="Times New Roman" panose="02020603050405020304" pitchFamily="18" charset="0"/>
            </a:endParaRPr>
          </a:p>
        </p:txBody>
      </p:sp>
      <p:pic>
        <p:nvPicPr>
          <p:cNvPr id="16" name="Picture 15" descr="Text&#10;&#10;Description automatically generated with medium confidence">
            <a:extLst>
              <a:ext uri="{FF2B5EF4-FFF2-40B4-BE49-F238E27FC236}">
                <a16:creationId xmlns:a16="http://schemas.microsoft.com/office/drawing/2014/main" xmlns="" id="{345C733C-CE89-0AB6-B39F-0C06660F486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725787" y="5411769"/>
            <a:ext cx="1256278" cy="95243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xmlns="" id="{C73B239F-EE9A-0031-AFF4-A8D40E02DA0B}"/>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690956" y="5410782"/>
            <a:ext cx="1256278" cy="1128652"/>
          </a:xfrm>
          <a:prstGeom prst="rect">
            <a:avLst/>
          </a:prstGeom>
        </p:spPr>
      </p:pic>
      <p:pic>
        <p:nvPicPr>
          <p:cNvPr id="20" name="Picture 19">
            <a:extLst>
              <a:ext uri="{FF2B5EF4-FFF2-40B4-BE49-F238E27FC236}">
                <a16:creationId xmlns:a16="http://schemas.microsoft.com/office/drawing/2014/main" xmlns="" id="{C37500B0-6E8A-D75A-996C-6A7CCD4DF9ED}"/>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828152" y="5417570"/>
            <a:ext cx="1696108" cy="797090"/>
          </a:xfrm>
          <a:prstGeom prst="rect">
            <a:avLst/>
          </a:prstGeom>
        </p:spPr>
      </p:pic>
    </p:spTree>
    <p:extLst>
      <p:ext uri="{BB962C8B-B14F-4D97-AF65-F5344CB8AC3E}">
        <p14:creationId xmlns:p14="http://schemas.microsoft.com/office/powerpoint/2010/main" xmlns="" val="139748853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animBg="1"/>
      <p:bldP spid="1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4C29B82-B90A-449E-8481-31A1C0E7E29B}"/>
              </a:ext>
            </a:extLst>
          </p:cNvPr>
          <p:cNvSpPr/>
          <p:nvPr/>
        </p:nvSpPr>
        <p:spPr>
          <a:xfrm>
            <a:off x="363894" y="283918"/>
            <a:ext cx="9281551"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xmlns=""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a16="http://schemas.microsoft.com/office/drawing/2014/main" xmlns="" id="{5C1AE40C-6D0B-4671-A2C9-C72D3FF63513}"/>
              </a:ext>
            </a:extLst>
          </p:cNvPr>
          <p:cNvSpPr/>
          <p:nvPr/>
        </p:nvSpPr>
        <p:spPr>
          <a:xfrm>
            <a:off x="674437" y="1915643"/>
            <a:ext cx="3912311" cy="2352952"/>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a16="http://schemas.microsoft.com/office/drawing/2014/main" xmlns=""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xmlns=""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xmlns=""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xmlns=""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xmlns="" id="{6130C57F-7551-4995-9234-1752E616AE1A}"/>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xmlns="" id="{9626A2EE-ED09-47C8-A8FA-1551DFB285D1}"/>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xmlns=""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a16="http://schemas.microsoft.com/office/drawing/2014/main" xmlns="" id="{2F14599F-AEE0-8982-3DBF-B3E96091E476}"/>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xmlns="" val="223705288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a16="http://schemas.microsoft.com/office/drawing/2014/main" xmlns="" id="{1A0AB273-FC35-4319-BF6C-BED95CD8DE51}"/>
              </a:ext>
            </a:extLst>
          </p:cNvPr>
          <p:cNvSpPr/>
          <p:nvPr/>
        </p:nvSpPr>
        <p:spPr>
          <a:xfrm>
            <a:off x="1209799" y="392121"/>
            <a:ext cx="10567674"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a16="http://schemas.microsoft.com/office/drawing/2014/main" xmlns="" id="{61004FEF-F45A-41DD-A74E-84C8EC840177}"/>
              </a:ext>
            </a:extLst>
          </p:cNvPr>
          <p:cNvSpPr/>
          <p:nvPr/>
        </p:nvSpPr>
        <p:spPr>
          <a:xfrm>
            <a:off x="1307334" y="2196020"/>
            <a:ext cx="6553556" cy="129586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Có những suy nghĩ tiêu cực và lệch lạc: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a16="http://schemas.microsoft.com/office/drawing/2014/main" xmlns="" id="{79A56168-C270-4437-B309-D101DDB9A9DF}"/>
              </a:ext>
            </a:extLst>
          </p:cNvPr>
          <p:cNvSpPr/>
          <p:nvPr/>
        </p:nvSpPr>
        <p:spPr>
          <a:xfrm>
            <a:off x="1274677" y="3818460"/>
            <a:ext cx="6553556" cy="129586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Bị lừa đảo, dụ dỗ, bắt nạt: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a16="http://schemas.microsoft.com/office/drawing/2014/main" xmlns="" id="{F1A64C24-6DF5-5331-8A22-83911CE90DE3}"/>
              </a:ext>
            </a:extLst>
          </p:cNvPr>
          <p:cNvSpPr/>
          <p:nvPr/>
        </p:nvSpPr>
        <p:spPr>
          <a:xfrm>
            <a:off x="1209362" y="4997777"/>
            <a:ext cx="6553556" cy="1295868"/>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 Lãng phí thời gian: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a16="http://schemas.microsoft.com/office/drawing/2014/main" xmlns="" id="{927019E0-10E7-504F-CA93-01A5CB78D93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558784" y="1818372"/>
            <a:ext cx="3474720" cy="4610331"/>
          </a:xfrm>
          <a:prstGeom prst="rect">
            <a:avLst/>
          </a:prstGeom>
        </p:spPr>
      </p:pic>
    </p:spTree>
    <p:extLst>
      <p:ext uri="{BB962C8B-B14F-4D97-AF65-F5344CB8AC3E}">
        <p14:creationId xmlns:p14="http://schemas.microsoft.com/office/powerpoint/2010/main" xmlns="" val="42395817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1B4B504-C8F8-4B6D-AB1E-2586A440EA3E}"/>
              </a:ext>
            </a:extLst>
          </p:cNvPr>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Nếu cố tình truy cập vào trang web không phù hợp và không nên xem, em có thể gặp những tác hại gì?</a:t>
            </a:r>
            <a:endParaRPr lang="vi-VN" sz="2400">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8A4B6D06-B0CE-4D15-8F6E-750A6EE2724E}"/>
              </a:ext>
            </a:extLst>
          </p:cNvPr>
          <p:cNvGrpSpPr/>
          <p:nvPr/>
        </p:nvGrpSpPr>
        <p:grpSpPr>
          <a:xfrm>
            <a:off x="1329714" y="458216"/>
            <a:ext cx="9552989" cy="2431008"/>
            <a:chOff x="1329714" y="458216"/>
            <a:chExt cx="9552989" cy="2317292"/>
          </a:xfrm>
        </p:grpSpPr>
        <p:grpSp>
          <p:nvGrpSpPr>
            <p:cNvPr id="10" name="Group 9">
              <a:extLst>
                <a:ext uri="{FF2B5EF4-FFF2-40B4-BE49-F238E27FC236}">
                  <a16:creationId xmlns:a16="http://schemas.microsoft.com/office/drawing/2014/main" xmlns=""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a16="http://schemas.microsoft.com/office/drawing/2014/main" xmlns=""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a16="http://schemas.microsoft.com/office/drawing/2014/main" xmlns=""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ECB2FB46-5F99-44B8-BADD-0A909017A889}"/>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1329714" y="458216"/>
                <a:ext cx="998307" cy="883997"/>
              </a:xfrm>
              <a:prstGeom prst="rect">
                <a:avLst/>
              </a:prstGeom>
            </p:spPr>
          </p:pic>
        </p:grpSp>
        <p:sp>
          <p:nvSpPr>
            <p:cNvPr id="16" name="Rectangle 15">
              <a:extLst>
                <a:ext uri="{FF2B5EF4-FFF2-40B4-BE49-F238E27FC236}">
                  <a16:creationId xmlns:a16="http://schemas.microsoft.com/office/drawing/2014/main" xmlns=""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a:extLst>
              <a:ext uri="{FF2B5EF4-FFF2-40B4-BE49-F238E27FC236}">
                <a16:creationId xmlns:a16="http://schemas.microsoft.com/office/drawing/2014/main" xmlns="" id="{0C774449-28BF-7340-EA04-08B7D97470E1}"/>
              </a:ext>
            </a:extLst>
          </p:cNvPr>
          <p:cNvPicPr>
            <a:picLocks noChangeAspect="1"/>
          </p:cNvPicPr>
          <p:nvPr/>
        </p:nvPicPr>
        <p:blipFill>
          <a:blip r:embed="rId3"/>
          <a:stretch>
            <a:fillRect/>
          </a:stretch>
        </p:blipFill>
        <p:spPr>
          <a:xfrm>
            <a:off x="1181189" y="3035271"/>
            <a:ext cx="983065" cy="967824"/>
          </a:xfrm>
          <a:prstGeom prst="rect">
            <a:avLst/>
          </a:prstGeom>
        </p:spPr>
      </p:pic>
      <p:sp>
        <p:nvSpPr>
          <p:cNvPr id="5" name="Rectangle 4">
            <a:extLst>
              <a:ext uri="{FF2B5EF4-FFF2-40B4-BE49-F238E27FC236}">
                <a16:creationId xmlns:a16="http://schemas.microsoft.com/office/drawing/2014/main" xmlns="" id="{9E6E3267-3718-D2C9-1CE8-9B0901CE22D4}"/>
              </a:ext>
            </a:extLst>
          </p:cNvPr>
          <p:cNvSpPr/>
          <p:nvPr/>
        </p:nvSpPr>
        <p:spPr>
          <a:xfrm>
            <a:off x="2144589" y="4203431"/>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a16="http://schemas.microsoft.com/office/drawing/2014/main" xmlns="" id="{85A2EFFD-B91A-1B80-438C-9909E0F055CF}"/>
              </a:ext>
            </a:extLst>
          </p:cNvPr>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E815BA8-6F18-0AEC-9768-6761B201BD6C}"/>
              </a:ext>
            </a:extLst>
          </p:cNvPr>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xmlns="" id="{8C6014B6-BB72-E4C0-E311-CB78BCAC5741}"/>
              </a:ext>
            </a:extLst>
          </p:cNvPr>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CC30616-0CB4-33BD-D074-A97D751A8BD6}"/>
              </a:ext>
            </a:extLst>
          </p:cNvPr>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xmlns="" id="{8C6014B6-BB72-E4C0-E311-CB78BCAC5741}"/>
              </a:ext>
            </a:extLst>
          </p:cNvPr>
          <p:cNvSpPr/>
          <p:nvPr/>
        </p:nvSpPr>
        <p:spPr>
          <a:xfrm>
            <a:off x="2021174" y="482133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8C6014B6-BB72-E4C0-E311-CB78BCAC5741}"/>
              </a:ext>
            </a:extLst>
          </p:cNvPr>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8C6014B6-BB72-E4C0-E311-CB78BCAC5741}"/>
              </a:ext>
            </a:extLst>
          </p:cNvPr>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8267392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xmlns=""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xmlns=""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Sau đây là hình ảnh khi con trỏ chuột di chuyển đến một số vị trí trên trang web mà bạn An đang xem. Em hãy cho biết những vị trí nào có chứa siêu liên kết?</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3">
            <a:extLst>
              <a:ext uri="{BEBA8EAE-BF5A-486C-A8C5-ECC9F3942E4B}">
                <a14:imgProps xmlns:a14="http://schemas.microsoft.com/office/drawing/2010/main" xmlns="">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xmlns="" val="0"/>
              </a:ext>
            </a:extLst>
          </a:blip>
          <a:stretch>
            <a:fillRect/>
          </a:stretch>
        </p:blipFill>
        <p:spPr>
          <a:xfrm>
            <a:off x="-25877" y="5014728"/>
            <a:ext cx="1843272" cy="1843272"/>
          </a:xfrm>
          <a:prstGeom prst="rect">
            <a:avLst/>
          </a:prstGeom>
        </p:spPr>
      </p:pic>
      <p:sp>
        <p:nvSpPr>
          <p:cNvPr id="4" name="Rectangle 3">
            <a:extLst>
              <a:ext uri="{FF2B5EF4-FFF2-40B4-BE49-F238E27FC236}">
                <a16:creationId xmlns:a16="http://schemas.microsoft.com/office/drawing/2014/main" xmlns="" id="{A566D306-1313-BF88-0BD9-2996B987D4AE}"/>
              </a:ext>
            </a:extLst>
          </p:cNvPr>
          <p:cNvSpPr/>
          <p:nvPr/>
        </p:nvSpPr>
        <p:spPr>
          <a:xfrm>
            <a:off x="6693587" y="2767881"/>
            <a:ext cx="594481"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endParaRPr lang="vi-VN" sz="24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F80E819-C764-D9A5-B8F2-5F7809B098D9}"/>
              </a:ext>
            </a:extLst>
          </p:cNvPr>
          <p:cNvSpPr/>
          <p:nvPr/>
        </p:nvSpPr>
        <p:spPr>
          <a:xfrm>
            <a:off x="2129841" y="4687018"/>
            <a:ext cx="73342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C. </a:t>
            </a:r>
            <a:endParaRPr lang="vi-VN" sz="2400">
              <a:latin typeface="UTM Avo" panose="020406030505060202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xmlns="" id="{3AB45800-F945-1526-04FD-DA49D8AA60C2}"/>
              </a:ext>
            </a:extLst>
          </p:cNvPr>
          <p:cNvSpPr/>
          <p:nvPr/>
        </p:nvSpPr>
        <p:spPr>
          <a:xfrm>
            <a:off x="2103795" y="283888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10">
            <a:extLst>
              <a:ext uri="{FF2B5EF4-FFF2-40B4-BE49-F238E27FC236}">
                <a16:creationId xmlns:a16="http://schemas.microsoft.com/office/drawing/2014/main" xmlns="" id="{07097467-F0C4-9CC6-3DEB-EDCF2A4E5F46}"/>
              </a:ext>
            </a:extLst>
          </p:cNvPr>
          <p:cNvSpPr/>
          <p:nvPr/>
        </p:nvSpPr>
        <p:spPr>
          <a:xfrm>
            <a:off x="6693587" y="4687018"/>
            <a:ext cx="708909"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D. </a:t>
            </a:r>
            <a:endParaRPr lang="vi-VN" sz="2400">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B2E1A90F-C1E5-0D32-5830-C6EBE9500934}"/>
              </a:ext>
            </a:extLst>
          </p:cNvPr>
          <p:cNvSpPr txBox="1"/>
          <p:nvPr/>
        </p:nvSpPr>
        <p:spPr>
          <a:xfrm>
            <a:off x="2147480" y="2666600"/>
            <a:ext cx="443609" cy="589072"/>
          </a:xfrm>
          <a:prstGeom prst="rect">
            <a:avLst/>
          </a:prstGeom>
          <a:noFill/>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b="1">
                <a:solidFill>
                  <a:srgbClr val="7FC354"/>
                </a:solidFill>
                <a:latin typeface="UTM Avo" panose="02040603050506020204" pitchFamily="18" charset="0"/>
                <a:cs typeface="Times New Roman" panose="02020603050405020304" pitchFamily="18" charset="0"/>
              </a:rPr>
              <a:t>.</a:t>
            </a:r>
            <a:r>
              <a:rPr lang="en-US" sz="1800" b="1">
                <a:solidFill>
                  <a:srgbClr val="7FC354"/>
                </a:solidFill>
                <a:latin typeface="UTM Avo" panose="02040603050506020204" pitchFamily="18" charset="0"/>
                <a:cs typeface="Times New Roman" panose="02020603050405020304" pitchFamily="18" charset="0"/>
              </a:rPr>
              <a:t> </a:t>
            </a:r>
            <a:endParaRPr lang="vi-VN" sz="1800">
              <a:latin typeface="UTM Avo"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xmlns="" id="{5B6515F6-6F5F-7820-5E38-DBC2046A4C0F}"/>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634776" y="2666600"/>
            <a:ext cx="2922561" cy="967957"/>
          </a:xfrm>
          <a:prstGeom prst="rect">
            <a:avLst/>
          </a:prstGeom>
        </p:spPr>
      </p:pic>
      <p:pic>
        <p:nvPicPr>
          <p:cNvPr id="17" name="Picture 16">
            <a:extLst>
              <a:ext uri="{FF2B5EF4-FFF2-40B4-BE49-F238E27FC236}">
                <a16:creationId xmlns:a16="http://schemas.microsoft.com/office/drawing/2014/main" xmlns="" id="{8EA2F262-7E71-F4A0-664A-9F1DE0158AE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75441" y="2749534"/>
            <a:ext cx="2686718" cy="929251"/>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xmlns="" id="{830739E3-37FD-8AFD-D703-C8CB8BAFA072}"/>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838750" y="4421971"/>
            <a:ext cx="2718587" cy="1373080"/>
          </a:xfrm>
          <a:prstGeom prst="rect">
            <a:avLst/>
          </a:prstGeom>
        </p:spPr>
      </p:pic>
      <p:pic>
        <p:nvPicPr>
          <p:cNvPr id="22" name="Picture 21" descr="A close-up of a sign&#10;&#10;Description automatically generated with low confidence">
            <a:extLst>
              <a:ext uri="{FF2B5EF4-FFF2-40B4-BE49-F238E27FC236}">
                <a16:creationId xmlns:a16="http://schemas.microsoft.com/office/drawing/2014/main" xmlns="" id="{2364BD5B-7939-E9BF-D0D0-0400C767C054}"/>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402496" y="4054417"/>
            <a:ext cx="2847741" cy="1843272"/>
          </a:xfrm>
          <a:prstGeom prst="rect">
            <a:avLst/>
          </a:prstGeom>
        </p:spPr>
      </p:pic>
    </p:spTree>
    <p:extLst>
      <p:ext uri="{BB962C8B-B14F-4D97-AF65-F5344CB8AC3E}">
        <p14:creationId xmlns:p14="http://schemas.microsoft.com/office/powerpoint/2010/main" xmlns="" val="40707140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10"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6119</TotalTime>
  <Words>892</Words>
  <Application>Microsoft Office PowerPoint</Application>
  <PresentationFormat>Custom</PresentationFormat>
  <Paragraphs>69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216</cp:revision>
  <dcterms:created xsi:type="dcterms:W3CDTF">2021-11-14T08:33:55Z</dcterms:created>
  <dcterms:modified xsi:type="dcterms:W3CDTF">2023-10-13T00:54:38Z</dcterms:modified>
</cp:coreProperties>
</file>