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0"/>
  </p:notesMasterIdLst>
  <p:sldIdLst>
    <p:sldId id="2952" r:id="rId5"/>
    <p:sldId id="2988" r:id="rId6"/>
    <p:sldId id="2989" r:id="rId7"/>
    <p:sldId id="2999" r:id="rId8"/>
    <p:sldId id="2990" r:id="rId9"/>
    <p:sldId id="2992" r:id="rId10"/>
    <p:sldId id="3005" r:id="rId11"/>
    <p:sldId id="3004" r:id="rId12"/>
    <p:sldId id="3003" r:id="rId13"/>
    <p:sldId id="3000" r:id="rId14"/>
    <p:sldId id="3001" r:id="rId15"/>
    <p:sldId id="2997" r:id="rId16"/>
    <p:sldId id="3002" r:id="rId17"/>
    <p:sldId id="299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0" d="100"/>
          <a:sy n="50" d="100"/>
        </p:scale>
        <p:origin x="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4.sv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10367213" cy="3110144"/>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6259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solidFill>
                    <a:srgbClr val="F93265"/>
                  </a:solidFill>
                  <a:latin typeface="UTM Avo" panose="02040603050506020204" pitchFamily="18" charset="0"/>
                  <a:cs typeface="Times New Roman" panose="02020603050405020304" pitchFamily="18" charset="0"/>
                </a:rPr>
                <a:t>Gõ bàn phím </a:t>
              </a:r>
              <a:r>
                <a:rPr lang="en-US" altLang="vi-VN" sz="4400" b="1">
                  <a:solidFill>
                    <a:srgbClr val="F93265"/>
                  </a:solidFill>
                  <a:latin typeface="UTM Avo" panose="02040603050506020204" pitchFamily="18" charset="0"/>
                  <a:cs typeface="Times New Roman" panose="02020603050405020304" pitchFamily="18" charset="0"/>
                </a:rPr>
                <a:t>đúng cách – T1</a:t>
              </a:r>
              <a:endParaRPr lang="en-US" altLang="vi-VN" sz="4400" b="1" dirty="0">
                <a:solidFill>
                  <a:srgbClr val="F93265"/>
                </a:solidFill>
                <a:latin typeface="UTM Avo" panose="02040603050506020204" pitchFamily="18" charset="0"/>
                <a:cs typeface="Times New Roman" panose="02020603050405020304" pitchFamily="18" charset="0"/>
              </a:endParaRP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b="1" dirty="0" err="1">
                <a:latin typeface="UTM Avo" panose="02040603050506020204" pitchFamily="18" charset="0"/>
                <a:cs typeface="Times New Roman" panose="02020603050405020304" pitchFamily="18" charset="0"/>
              </a:rPr>
              <a:t>Mẹ</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cho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quà</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bánh</a:t>
            </a:r>
            <a:r>
              <a:rPr lang="en-US" sz="2000" b="1" dirty="0">
                <a:latin typeface="UTM Avo" panose="02040603050506020204" pitchFamily="18" charset="0"/>
                <a:cs typeface="Times New Roman" panose="02020603050405020304" pitchFamily="18" charset="0"/>
              </a:rPr>
              <a:t> </a:t>
            </a:r>
          </a:p>
          <a:p>
            <a:pPr algn="just" defTabSz="342900"/>
            <a:r>
              <a:rPr lang="en-US" sz="2000" b="1" dirty="0">
                <a:latin typeface="UTM Avo" panose="02040603050506020204" pitchFamily="18" charset="0"/>
                <a:cs typeface="Times New Roman" panose="02020603050405020304" pitchFamily="18" charset="0"/>
              </a:rPr>
              <a:t>Chia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hơn</a:t>
            </a:r>
            <a:r>
              <a:rPr lang="en-US" sz="2000" b="1" dirty="0">
                <a:latin typeface="UTM Avo" panose="02040603050506020204" pitchFamily="18" charset="0"/>
                <a:cs typeface="Times New Roman" panose="02020603050405020304" pitchFamily="18" charset="0"/>
              </a:rPr>
              <a:t> </a:t>
            </a:r>
          </a:p>
          <a:p>
            <a:pPr algn="just" defTabSz="342900"/>
            <a:r>
              <a:rPr lang="en-US" sz="2000" b="1" dirty="0" err="1">
                <a:latin typeface="UTM Avo" panose="02040603050506020204" pitchFamily="18" charset="0"/>
                <a:cs typeface="Times New Roman" panose="02020603050405020304" pitchFamily="18" charset="0"/>
              </a:rPr>
              <a:t>Có</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đồ</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chơi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đẹp</a:t>
            </a:r>
            <a:r>
              <a:rPr lang="en-US" sz="2000" b="1" dirty="0">
                <a:latin typeface="UTM Avo" panose="02040603050506020204" pitchFamily="18" charset="0"/>
                <a:cs typeface="Times New Roman" panose="02020603050405020304" pitchFamily="18" charset="0"/>
              </a:rPr>
              <a:t> </a:t>
            </a:r>
          </a:p>
          <a:p>
            <a:pPr algn="just" defTabSz="342900"/>
            <a:r>
              <a:rPr lang="en-US" sz="2000" b="1" dirty="0" err="1">
                <a:latin typeface="UTM Avo" panose="02040603050506020204" pitchFamily="18" charset="0"/>
                <a:cs typeface="Times New Roman" panose="02020603050405020304" pitchFamily="18" charset="0"/>
              </a:rPr>
              <a:t>Cũng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nhường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luôn</a:t>
            </a:r>
            <a:endParaRPr lang="vi-VN" sz="2000" b="1"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b="1" dirty="0" err="1">
                <a:latin typeface="UTM Avo" panose="02040603050506020204" pitchFamily="18" charset="0"/>
                <a:cs typeface="Times New Roman" panose="02020603050405020304" pitchFamily="18" charset="0"/>
              </a:rPr>
              <a:t>Làm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anh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thật</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khó</a:t>
            </a:r>
            <a:endParaRPr lang="en-US" sz="2000" b="1" dirty="0">
              <a:latin typeface="UTM Avo" panose="02040603050506020204" pitchFamily="18" charset="0"/>
              <a:cs typeface="Times New Roman" panose="02020603050405020304" pitchFamily="18" charset="0"/>
            </a:endParaRPr>
          </a:p>
          <a:p>
            <a:pPr defTabSz="342900"/>
            <a:r>
              <a:rPr lang="en-US" sz="2000" b="1" dirty="0" err="1">
                <a:latin typeface="UTM Avo" panose="02040603050506020204" pitchFamily="18" charset="0"/>
                <a:cs typeface="Times New Roman" panose="02020603050405020304" pitchFamily="18" charset="0"/>
              </a:rPr>
              <a:t>Nhưng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mà</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thật</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vui</a:t>
            </a:r>
            <a:endParaRPr lang="en-US" sz="2000" b="1" dirty="0">
              <a:latin typeface="UTM Avo" panose="02040603050506020204" pitchFamily="18" charset="0"/>
              <a:cs typeface="Times New Roman" panose="02020603050405020304" pitchFamily="18" charset="0"/>
            </a:endParaRPr>
          </a:p>
          <a:p>
            <a:pPr defTabSz="342900"/>
            <a:r>
              <a:rPr lang="en-US" sz="2000" b="1" dirty="0">
                <a:latin typeface="UTM Avo" panose="02040603050506020204" pitchFamily="18" charset="0"/>
                <a:cs typeface="Times New Roman" panose="02020603050405020304" pitchFamily="18" charset="0"/>
              </a:rPr>
              <a:t>Ai </a:t>
            </a:r>
            <a:r>
              <a:rPr lang="en-US" sz="2000" b="1" dirty="0" err="1">
                <a:latin typeface="UTM Avo" panose="02040603050506020204" pitchFamily="18" charset="0"/>
                <a:cs typeface="Times New Roman" panose="02020603050405020304" pitchFamily="18" charset="0"/>
              </a:rPr>
              <a:t>yêu</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bé</a:t>
            </a:r>
            <a:r>
              <a:rPr lang="en-US" sz="2000" b="1" dirty="0">
                <a:latin typeface="UTM Avo" panose="02040603050506020204" pitchFamily="18" charset="0"/>
                <a:cs typeface="Times New Roman" panose="02020603050405020304" pitchFamily="18" charset="0"/>
              </a:rPr>
              <a:t> </a:t>
            </a:r>
          </a:p>
          <a:p>
            <a:pPr defTabSz="342900"/>
            <a:r>
              <a:rPr lang="en-US" sz="2000" b="1" dirty="0" err="1">
                <a:latin typeface="UTM Avo" panose="02040603050506020204" pitchFamily="18" charset="0"/>
                <a:cs typeface="Times New Roman" panose="02020603050405020304" pitchFamily="18" charset="0"/>
              </a:rPr>
              <a:t>Thì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làm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được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thôi</a:t>
            </a:r>
            <a:endParaRPr lang="vi-VN" sz="2000" b="1"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707886"/>
          </a:xfrm>
          <a:prstGeom prst="rect">
            <a:avLst/>
          </a:prstGeom>
          <a:noFill/>
        </p:spPr>
        <p:txBody>
          <a:bodyPr wrap="square" rtlCol="0">
            <a:spAutoFit/>
          </a:bodyPr>
          <a:lstStyle/>
          <a:p>
            <a:r>
              <a:rPr lang="en-US" sz="2000" b="1" dirty="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53998"/>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Bước 1 : Nháy đúp vào biểu tượng         trên màn hình nền để khởi động phần mềm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846526" y="1173828"/>
            <a:ext cx="8212414" cy="553998"/>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Bước 2: Đặt các ngón tay vào vị trí xuất phát và gõ đoạn thơ</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2215991"/>
          </a:xfrm>
          <a:prstGeom prst="rect">
            <a:avLst/>
          </a:prstGeom>
          <a:noFill/>
        </p:spPr>
        <p:txBody>
          <a:bodyPr wrap="square" rtlCol="0">
            <a:spAutoFit/>
          </a:bodyPr>
          <a:lstStyle/>
          <a:p>
            <a:r>
              <a:rPr lang="en-US" sz="2000" b="1" dirty="0">
                <a:latin typeface="UTM Avo" panose="02040603050506020204"/>
              </a:rPr>
              <a:t>111 – </a:t>
            </a:r>
            <a:r>
              <a:rPr lang="en-US" sz="2000" b="1" dirty="0" err="1">
                <a:latin typeface="UTM Avo" panose="02040603050506020204"/>
              </a:rPr>
              <a:t>Bảo</a:t>
            </a:r>
            <a:r>
              <a:rPr lang="en-US" sz="2000" b="1" dirty="0">
                <a:latin typeface="UTM Avo" panose="02040603050506020204"/>
              </a:rPr>
              <a:t> </a:t>
            </a:r>
            <a:r>
              <a:rPr lang="en-US" sz="2000" b="1" dirty="0" err="1">
                <a:latin typeface="UTM Avo" panose="02040603050506020204"/>
              </a:rPr>
              <a:t>vệ</a:t>
            </a:r>
            <a:r>
              <a:rPr lang="en-US" sz="2000" b="1" dirty="0">
                <a:latin typeface="UTM Avo" panose="02040603050506020204"/>
              </a:rPr>
              <a:t> </a:t>
            </a:r>
            <a:r>
              <a:rPr lang="en-US" sz="2000" b="1" dirty="0" err="1">
                <a:latin typeface="UTM Avo" panose="02040603050506020204"/>
              </a:rPr>
              <a:t>trẻ</a:t>
            </a:r>
            <a:r>
              <a:rPr lang="en-US" sz="2000" b="1" dirty="0">
                <a:latin typeface="UTM Avo" panose="02040603050506020204"/>
              </a:rPr>
              <a:t> </a:t>
            </a:r>
            <a:r>
              <a:rPr lang="en-US" sz="2000" b="1" dirty="0" err="1">
                <a:latin typeface="UTM Avo" panose="02040603050506020204"/>
              </a:rPr>
              <a:t>em</a:t>
            </a:r>
            <a:endParaRPr lang="en-US" sz="2000" b="1" dirty="0">
              <a:latin typeface="UTM Avo" panose="02040603050506020204"/>
            </a:endParaRPr>
          </a:p>
          <a:p>
            <a:r>
              <a:rPr lang="en-US" sz="2000" b="1" dirty="0">
                <a:latin typeface="UTM Avo" panose="02040603050506020204"/>
              </a:rPr>
              <a:t>112 – </a:t>
            </a:r>
            <a:r>
              <a:rPr lang="en-US" sz="2000" b="1" dirty="0" err="1">
                <a:latin typeface="UTM Avo" panose="02040603050506020204"/>
              </a:rPr>
              <a:t>Tìm</a:t>
            </a:r>
            <a:r>
              <a:rPr lang="en-US" sz="2000" b="1" dirty="0">
                <a:latin typeface="UTM Avo" panose="02040603050506020204"/>
              </a:rPr>
              <a:t> </a:t>
            </a:r>
            <a:r>
              <a:rPr lang="en-US" sz="2000" b="1" dirty="0" err="1">
                <a:latin typeface="UTM Avo" panose="02040603050506020204"/>
              </a:rPr>
              <a:t>kiếm</a:t>
            </a:r>
            <a:r>
              <a:rPr lang="en-US" sz="2000" b="1" dirty="0">
                <a:latin typeface="UTM Avo" panose="02040603050506020204"/>
              </a:rPr>
              <a:t> , </a:t>
            </a:r>
            <a:r>
              <a:rPr lang="en-US" sz="2000" b="1" dirty="0" err="1">
                <a:latin typeface="UTM Avo" panose="02040603050506020204"/>
              </a:rPr>
              <a:t>cứu</a:t>
            </a:r>
            <a:r>
              <a:rPr lang="en-US" sz="2000" b="1" dirty="0">
                <a:latin typeface="UTM Avo" panose="02040603050506020204"/>
              </a:rPr>
              <a:t> </a:t>
            </a:r>
            <a:r>
              <a:rPr lang="en-US" sz="2000" b="1" dirty="0" err="1">
                <a:latin typeface="UTM Avo" panose="02040603050506020204"/>
              </a:rPr>
              <a:t>nạn</a:t>
            </a:r>
            <a:endParaRPr lang="en-US" sz="2000" b="1" dirty="0">
              <a:latin typeface="UTM Avo" panose="02040603050506020204"/>
            </a:endParaRPr>
          </a:p>
          <a:p>
            <a:r>
              <a:rPr lang="en-US" sz="2000" b="1" dirty="0">
                <a:latin typeface="UTM Avo" panose="02040603050506020204"/>
              </a:rPr>
              <a:t>113 – </a:t>
            </a:r>
            <a:r>
              <a:rPr lang="en-US" sz="2000" b="1" dirty="0" err="1">
                <a:latin typeface="UTM Avo" panose="02040603050506020204"/>
              </a:rPr>
              <a:t>Công</a:t>
            </a:r>
            <a:r>
              <a:rPr lang="en-US" sz="2000" b="1" dirty="0">
                <a:latin typeface="UTM Avo" panose="02040603050506020204"/>
              </a:rPr>
              <a:t> an</a:t>
            </a:r>
          </a:p>
          <a:p>
            <a:r>
              <a:rPr lang="en-US" sz="2000" b="1" dirty="0">
                <a:latin typeface="UTM Avo" panose="02040603050506020204"/>
              </a:rPr>
              <a:t>114 – </a:t>
            </a:r>
            <a:r>
              <a:rPr lang="en-US" sz="2000" b="1" dirty="0" err="1">
                <a:latin typeface="UTM Avo" panose="02040603050506020204"/>
              </a:rPr>
              <a:t>Cứu</a:t>
            </a:r>
            <a:r>
              <a:rPr lang="en-US" sz="2000" b="1" dirty="0">
                <a:latin typeface="UTM Avo" panose="02040603050506020204"/>
              </a:rPr>
              <a:t> </a:t>
            </a:r>
            <a:r>
              <a:rPr lang="en-US" sz="2000" b="1" dirty="0" err="1">
                <a:latin typeface="UTM Avo" panose="02040603050506020204"/>
              </a:rPr>
              <a:t>hỏa</a:t>
            </a:r>
            <a:endParaRPr lang="en-US" sz="2000" b="1" dirty="0">
              <a:latin typeface="UTM Avo" panose="02040603050506020204"/>
            </a:endParaRPr>
          </a:p>
          <a:p>
            <a:r>
              <a:rPr lang="en-US" sz="2000" b="1" dirty="0">
                <a:latin typeface="UTM Avo" panose="02040603050506020204"/>
              </a:rPr>
              <a:t>115 – </a:t>
            </a:r>
            <a:r>
              <a:rPr lang="en-US" sz="2000" b="1" dirty="0" err="1">
                <a:latin typeface="UTM Avo" panose="02040603050506020204"/>
              </a:rPr>
              <a:t>Cấp</a:t>
            </a:r>
            <a:r>
              <a:rPr lang="en-US" sz="2000" b="1" dirty="0">
                <a:latin typeface="UTM Avo" panose="02040603050506020204"/>
              </a:rPr>
              <a:t> </a:t>
            </a:r>
            <a:r>
              <a:rPr lang="en-US" sz="2000" b="1" dirty="0" err="1">
                <a:latin typeface="UTM Avo" panose="02040603050506020204"/>
              </a:rPr>
              <a:t>cứu</a:t>
            </a:r>
            <a:r>
              <a:rPr lang="en-US" sz="2000" b="1"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1323439"/>
          </a:xfrm>
          <a:prstGeom prst="rect">
            <a:avLst/>
          </a:prstGeom>
          <a:noFill/>
        </p:spPr>
        <p:txBody>
          <a:bodyPr wrap="square" rtlCol="0">
            <a:spAutoFit/>
          </a:bodyPr>
          <a:lstStyle/>
          <a:p>
            <a:pPr algn="just"/>
            <a:r>
              <a:rPr lang="en-US" b="1" dirty="0">
                <a:latin typeface="UTM Avo" panose="02040603050506020204"/>
              </a:rPr>
              <a:t>b</a:t>
            </a:r>
            <a:r>
              <a:rPr lang="en-US" sz="2000" b="1" dirty="0">
                <a:latin typeface="UTM Avo" panose="02040603050506020204"/>
              </a:rPr>
              <a:t>) </a:t>
            </a:r>
            <a:r>
              <a:rPr lang="en-US" sz="2000" b="1" dirty="0" err="1">
                <a:latin typeface="UTM Avo" panose="02040603050506020204"/>
              </a:rPr>
              <a:t>Một</a:t>
            </a:r>
            <a:r>
              <a:rPr lang="en-US" sz="2000" b="1" dirty="0">
                <a:latin typeface="UTM Avo" panose="02040603050506020204"/>
              </a:rPr>
              <a:t> </a:t>
            </a:r>
            <a:r>
              <a:rPr lang="en-US" sz="2000" b="1" dirty="0" err="1">
                <a:latin typeface="UTM Avo" panose="02040603050506020204"/>
              </a:rPr>
              <a:t>năm</a:t>
            </a:r>
            <a:r>
              <a:rPr lang="en-US" sz="2000" b="1" dirty="0">
                <a:latin typeface="UTM Avo" panose="02040603050506020204"/>
              </a:rPr>
              <a:t> </a:t>
            </a:r>
            <a:r>
              <a:rPr lang="en-US" sz="2000" b="1" dirty="0" err="1">
                <a:latin typeface="UTM Avo" panose="02040603050506020204"/>
              </a:rPr>
              <a:t>có</a:t>
            </a:r>
            <a:r>
              <a:rPr lang="en-US" sz="2000" b="1" dirty="0">
                <a:latin typeface="UTM Avo" panose="02040603050506020204"/>
              </a:rPr>
              <a:t> 365 </a:t>
            </a:r>
            <a:r>
              <a:rPr lang="en-US" sz="2000" b="1" dirty="0" err="1">
                <a:latin typeface="UTM Avo" panose="02040603050506020204"/>
              </a:rPr>
              <a:t>ngày</a:t>
            </a:r>
            <a:r>
              <a:rPr lang="en-US" sz="2000" b="1" dirty="0">
                <a:latin typeface="UTM Avo" panose="02040603050506020204"/>
              </a:rPr>
              <a:t>. </a:t>
            </a:r>
            <a:r>
              <a:rPr lang="en-US" sz="2000" b="1" dirty="0" err="1">
                <a:latin typeface="UTM Avo" panose="02040603050506020204"/>
              </a:rPr>
              <a:t>Năm</a:t>
            </a:r>
            <a:r>
              <a:rPr lang="en-US" sz="2000" b="1" dirty="0">
                <a:latin typeface="UTM Avo" panose="02040603050506020204"/>
              </a:rPr>
              <a:t> </a:t>
            </a:r>
            <a:r>
              <a:rPr lang="en-US" sz="2000" b="1" dirty="0" err="1">
                <a:latin typeface="UTM Avo" panose="02040603050506020204"/>
              </a:rPr>
              <a:t>nhuận</a:t>
            </a:r>
            <a:r>
              <a:rPr lang="en-US" sz="2000" b="1" dirty="0">
                <a:latin typeface="UTM Avo" panose="02040603050506020204"/>
              </a:rPr>
              <a:t> </a:t>
            </a:r>
            <a:r>
              <a:rPr lang="en-US" sz="2000" b="1" dirty="0" err="1">
                <a:latin typeface="UTM Avo" panose="02040603050506020204"/>
              </a:rPr>
              <a:t>có</a:t>
            </a:r>
            <a:r>
              <a:rPr lang="en-US" sz="2000" b="1" dirty="0">
                <a:latin typeface="UTM Avo" panose="02040603050506020204"/>
              </a:rPr>
              <a:t> 366 </a:t>
            </a:r>
            <a:r>
              <a:rPr lang="en-US" sz="2000" b="1" dirty="0" err="1">
                <a:latin typeface="UTM Avo" panose="02040603050506020204"/>
              </a:rPr>
              <a:t>ngày</a:t>
            </a:r>
            <a:r>
              <a:rPr lang="en-US" sz="2000" b="1" dirty="0">
                <a:latin typeface="UTM Avo" panose="02040603050506020204"/>
              </a:rPr>
              <a:t>, </a:t>
            </a:r>
            <a:r>
              <a:rPr lang="en-US" sz="2000" b="1" dirty="0" err="1">
                <a:latin typeface="UTM Avo" panose="02040603050506020204"/>
              </a:rPr>
              <a:t>các</a:t>
            </a:r>
            <a:r>
              <a:rPr lang="en-US" sz="2000" b="1" dirty="0">
                <a:latin typeface="UTM Avo" panose="02040603050506020204"/>
              </a:rPr>
              <a:t> </a:t>
            </a:r>
            <a:r>
              <a:rPr lang="en-US" sz="2000" b="1" dirty="0" err="1">
                <a:latin typeface="UTM Avo" panose="02040603050506020204"/>
              </a:rPr>
              <a:t>tháng</a:t>
            </a:r>
            <a:r>
              <a:rPr lang="en-US" sz="2000" b="1" dirty="0">
                <a:latin typeface="UTM Avo" panose="02040603050506020204"/>
              </a:rPr>
              <a:t> 4, 6, 9, 11 </a:t>
            </a:r>
            <a:r>
              <a:rPr lang="en-US" sz="2000" b="1" dirty="0" err="1">
                <a:latin typeface="UTM Avo" panose="02040603050506020204"/>
              </a:rPr>
              <a:t>có</a:t>
            </a:r>
            <a:r>
              <a:rPr lang="en-US" sz="2000" b="1" dirty="0">
                <a:latin typeface="UTM Avo" panose="02040603050506020204"/>
              </a:rPr>
              <a:t> 30 </a:t>
            </a:r>
            <a:r>
              <a:rPr lang="en-US" sz="2000" b="1" dirty="0" err="1">
                <a:latin typeface="UTM Avo" panose="02040603050506020204"/>
              </a:rPr>
              <a:t>ngày</a:t>
            </a:r>
            <a:r>
              <a:rPr lang="en-US" sz="2000" b="1" dirty="0">
                <a:latin typeface="UTM Avo" panose="02040603050506020204"/>
              </a:rPr>
              <a:t>. </a:t>
            </a:r>
            <a:r>
              <a:rPr lang="en-US" sz="2000" b="1" dirty="0" err="1">
                <a:latin typeface="UTM Avo" panose="02040603050506020204"/>
              </a:rPr>
              <a:t>Các</a:t>
            </a:r>
            <a:r>
              <a:rPr lang="en-US" sz="2000" b="1" dirty="0">
                <a:latin typeface="UTM Avo" panose="02040603050506020204"/>
              </a:rPr>
              <a:t> </a:t>
            </a:r>
            <a:r>
              <a:rPr lang="en-US" sz="2000" b="1" dirty="0" err="1">
                <a:latin typeface="UTM Avo" panose="02040603050506020204"/>
              </a:rPr>
              <a:t>tháng</a:t>
            </a:r>
            <a:r>
              <a:rPr lang="en-US" sz="2000" b="1" dirty="0">
                <a:latin typeface="UTM Avo" panose="02040603050506020204"/>
              </a:rPr>
              <a:t> 1, 3, 5, 7, 8, 10, 12 </a:t>
            </a:r>
            <a:r>
              <a:rPr lang="en-US" sz="2000" b="1" dirty="0" err="1">
                <a:latin typeface="UTM Avo" panose="02040603050506020204"/>
              </a:rPr>
              <a:t>có</a:t>
            </a:r>
            <a:r>
              <a:rPr lang="en-US" sz="2000" b="1" dirty="0">
                <a:latin typeface="UTM Avo" panose="02040603050506020204"/>
              </a:rPr>
              <a:t> 31 </a:t>
            </a:r>
            <a:r>
              <a:rPr lang="en-US" sz="2000" b="1" dirty="0" err="1">
                <a:latin typeface="UTM Avo" panose="02040603050506020204"/>
              </a:rPr>
              <a:t>ngày</a:t>
            </a:r>
            <a:r>
              <a:rPr lang="en-US" sz="2000" b="1" dirty="0">
                <a:latin typeface="UTM Avo" panose="02040603050506020204"/>
              </a:rPr>
              <a:t>. </a:t>
            </a:r>
            <a:r>
              <a:rPr lang="en-US" sz="2000" b="1" dirty="0" err="1">
                <a:latin typeface="UTM Avo" panose="02040603050506020204"/>
              </a:rPr>
              <a:t>Tháng</a:t>
            </a:r>
            <a:r>
              <a:rPr lang="en-US" sz="2000" b="1" dirty="0">
                <a:latin typeface="UTM Avo" panose="02040603050506020204"/>
              </a:rPr>
              <a:t> 2 </a:t>
            </a:r>
            <a:r>
              <a:rPr lang="en-US" sz="2000" b="1" dirty="0" err="1">
                <a:latin typeface="UTM Avo" panose="02040603050506020204"/>
              </a:rPr>
              <a:t>có</a:t>
            </a:r>
            <a:r>
              <a:rPr lang="en-US" sz="2000" b="1" dirty="0">
                <a:latin typeface="UTM Avo" panose="02040603050506020204"/>
              </a:rPr>
              <a:t> 28 </a:t>
            </a:r>
            <a:r>
              <a:rPr lang="en-US" sz="2000" b="1" dirty="0" err="1">
                <a:latin typeface="UTM Avo" panose="02040603050506020204"/>
              </a:rPr>
              <a:t>ngày</a:t>
            </a:r>
            <a:r>
              <a:rPr lang="en-US" sz="2000" b="1" dirty="0">
                <a:latin typeface="UTM Avo" panose="02040603050506020204"/>
              </a:rPr>
              <a:t>, </a:t>
            </a:r>
            <a:r>
              <a:rPr lang="en-US" sz="2000" b="1" dirty="0" err="1">
                <a:latin typeface="UTM Avo" panose="02040603050506020204"/>
              </a:rPr>
              <a:t>năm</a:t>
            </a:r>
            <a:r>
              <a:rPr lang="en-US" sz="2000" b="1" dirty="0">
                <a:latin typeface="UTM Avo" panose="02040603050506020204"/>
              </a:rPr>
              <a:t> </a:t>
            </a:r>
            <a:r>
              <a:rPr lang="en-US" sz="2000" b="1" dirty="0" err="1">
                <a:latin typeface="UTM Avo" panose="02040603050506020204"/>
              </a:rPr>
              <a:t>nhuận</a:t>
            </a:r>
            <a:r>
              <a:rPr lang="en-US" sz="2000" b="1" dirty="0">
                <a:latin typeface="UTM Avo" panose="02040603050506020204"/>
              </a:rPr>
              <a:t> </a:t>
            </a:r>
            <a:r>
              <a:rPr lang="en-US" sz="2000" b="1" dirty="0" err="1">
                <a:latin typeface="UTM Avo" panose="02040603050506020204"/>
              </a:rPr>
              <a:t>tháng</a:t>
            </a:r>
            <a:r>
              <a:rPr lang="en-US" sz="2000" b="1" dirty="0">
                <a:latin typeface="UTM Avo" panose="02040603050506020204"/>
              </a:rPr>
              <a:t> 2 </a:t>
            </a:r>
            <a:r>
              <a:rPr lang="en-US" sz="2000" b="1" dirty="0" err="1">
                <a:latin typeface="UTM Avo" panose="02040603050506020204"/>
              </a:rPr>
              <a:t>có</a:t>
            </a:r>
            <a:r>
              <a:rPr lang="en-US" sz="2000" b="1" dirty="0">
                <a:latin typeface="UTM Avo" panose="02040603050506020204"/>
              </a:rPr>
              <a:t> 29 </a:t>
            </a:r>
            <a:r>
              <a:rPr lang="en-US" sz="2000" b="1" dirty="0" err="1">
                <a:latin typeface="UTM Avo" panose="02040603050506020204"/>
              </a:rPr>
              <a:t>ngày</a:t>
            </a:r>
            <a:r>
              <a:rPr lang="en-US" sz="2000" b="1" dirty="0">
                <a:latin typeface="UTM Avo" panose="02040603050506020204"/>
              </a:rPr>
              <a:t>.</a:t>
            </a: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pic>
        <p:nvPicPr>
          <p:cNvPr id="19" name="Picture 18" descr="W.PNG"/>
          <p:cNvPicPr>
            <a:picLocks noChangeAspect="1"/>
          </p:cNvPicPr>
          <p:nvPr/>
        </p:nvPicPr>
        <p:blipFill>
          <a:blip r:embed="rId2"/>
          <a:stretch>
            <a:fillRect/>
          </a:stretch>
        </p:blipFill>
        <p:spPr>
          <a:xfrm>
            <a:off x="5285896" y="529813"/>
            <a:ext cx="514422" cy="609685"/>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35160"/>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dirty="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dirty="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8966405" y="1803543"/>
            <a:ext cx="2330245" cy="461665"/>
          </a:xfrm>
          <a:prstGeom prst="rect">
            <a:avLst/>
          </a:prstGeom>
          <a:noFill/>
        </p:spPr>
        <p:txBody>
          <a:bodyPr wrap="square" rtlCol="0">
            <a:spAutoFit/>
          </a:bodyPr>
          <a:lstStyle/>
          <a:p>
            <a:r>
              <a:rPr lang="en-US" sz="2400" b="1" dirty="0">
                <a:latin typeface="UTM Avo" panose="02040603050506020204"/>
              </a:rPr>
              <a:t>ĐÁP ÁN</a:t>
            </a:r>
            <a:r>
              <a:rPr lang="en-US" sz="2400" dirty="0">
                <a:solidFill>
                  <a:schemeClr val="accent4">
                    <a:lumMod val="75000"/>
                  </a:schemeClr>
                </a:solidFill>
                <a:latin typeface="UTM Avo" panose="02040603050506020204"/>
              </a:rPr>
              <a:t>:</a:t>
            </a:r>
          </a:p>
        </p:txBody>
      </p:sp>
      <p:sp>
        <p:nvSpPr>
          <p:cNvPr id="7" name="TextBox 6">
            <a:extLst>
              <a:ext uri="{FF2B5EF4-FFF2-40B4-BE49-F238E27FC236}">
                <a16:creationId xmlns:a16="http://schemas.microsoft.com/office/drawing/2014/main" id="{192AFD5B-A270-F4C2-3FAF-9049F60FEAE1}"/>
              </a:ext>
            </a:extLst>
          </p:cNvPr>
          <p:cNvSpPr txBox="1"/>
          <p:nvPr/>
        </p:nvSpPr>
        <p:spPr>
          <a:xfrm>
            <a:off x="8697485" y="2265208"/>
            <a:ext cx="1858297" cy="3539430"/>
          </a:xfrm>
          <a:prstGeom prst="rect">
            <a:avLst/>
          </a:prstGeom>
          <a:noFill/>
        </p:spPr>
        <p:txBody>
          <a:bodyPr wrap="square" rtlCol="0">
            <a:spAutoFit/>
          </a:bodyPr>
          <a:lstStyle/>
          <a:p>
            <a:pPr algn="ctr"/>
            <a:r>
              <a:rPr lang="en-US" sz="2800" b="1" dirty="0">
                <a:latin typeface="UTM Avo" panose="02040603050506020204"/>
              </a:rPr>
              <a:t>1 – c  </a:t>
            </a:r>
          </a:p>
          <a:p>
            <a:pPr algn="ctr"/>
            <a:r>
              <a:rPr lang="en-US" sz="2800" b="1" dirty="0">
                <a:latin typeface="UTM Avo" panose="02040603050506020204"/>
              </a:rPr>
              <a:t>2 – a </a:t>
            </a:r>
          </a:p>
          <a:p>
            <a:pPr algn="ctr"/>
            <a:r>
              <a:rPr lang="en-US" sz="2800" b="1" dirty="0">
                <a:latin typeface="UTM Avo" panose="02040603050506020204"/>
              </a:rPr>
              <a:t>3 – e </a:t>
            </a:r>
          </a:p>
          <a:p>
            <a:pPr algn="ctr"/>
            <a:r>
              <a:rPr lang="en-US" sz="2800" b="1" dirty="0">
                <a:latin typeface="UTM Avo" panose="02040603050506020204"/>
              </a:rPr>
              <a:t>4 – b </a:t>
            </a:r>
          </a:p>
          <a:p>
            <a:pPr algn="ctr"/>
            <a:r>
              <a:rPr lang="en-US" sz="2800" b="1" dirty="0">
                <a:latin typeface="UTM Avo" panose="02040603050506020204"/>
              </a:rPr>
              <a:t>5 – h </a:t>
            </a:r>
            <a:br>
              <a:rPr lang="en-US" sz="2800" b="1" dirty="0">
                <a:latin typeface="UTM Avo" panose="02040603050506020204"/>
              </a:rPr>
            </a:br>
            <a:r>
              <a:rPr lang="en-US" sz="2800" b="1" dirty="0">
                <a:latin typeface="UTM Avo" panose="02040603050506020204"/>
              </a:rPr>
              <a:t>6 – d </a:t>
            </a:r>
          </a:p>
          <a:p>
            <a:pPr algn="ctr"/>
            <a:r>
              <a:rPr lang="en-US" sz="2800" b="1" dirty="0">
                <a:latin typeface="UTM Avo" panose="02040603050506020204"/>
              </a:rPr>
              <a:t>7 – f </a:t>
            </a:r>
          </a:p>
          <a:p>
            <a:pPr algn="ctr"/>
            <a:r>
              <a:rPr lang="en-US" sz="2800" b="1" dirty="0">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3" y="2698955"/>
            <a:ext cx="8974647" cy="830997"/>
          </a:xfrm>
          <a:prstGeom prst="rect">
            <a:avLst/>
          </a:prstGeom>
          <a:noFill/>
        </p:spPr>
        <p:txBody>
          <a:bodyPr wrap="square" rtlCol="0">
            <a:spAutoFit/>
          </a:bodyPr>
          <a:lstStyle/>
          <a:p>
            <a:r>
              <a:rPr lang="en-US" sz="2400" dirty="0">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8816992" cy="461665"/>
          </a:xfrm>
          <a:prstGeom prst="rect">
            <a:avLst/>
          </a:prstGeom>
          <a:noFill/>
        </p:spPr>
        <p:txBody>
          <a:bodyPr wrap="square" rtlCol="0">
            <a:spAutoFit/>
          </a:bodyPr>
          <a:lstStyle/>
          <a:p>
            <a:r>
              <a:rPr lang="en-US" sz="2400" dirty="0">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3" y="3785458"/>
            <a:ext cx="8848523" cy="830997"/>
          </a:xfrm>
          <a:prstGeom prst="rect">
            <a:avLst/>
          </a:prstGeom>
          <a:noFill/>
        </p:spPr>
        <p:txBody>
          <a:bodyPr wrap="square" rtlCol="0">
            <a:spAutoFit/>
          </a:bodyPr>
          <a:lstStyle/>
          <a:p>
            <a:r>
              <a:rPr lang="en-US" sz="2400" dirty="0">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b="1" dirty="0">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4340510" cy="646331"/>
          </a:xfrm>
          <a:prstGeom prst="rect">
            <a:avLst/>
          </a:prstGeom>
          <a:noFill/>
        </p:spPr>
        <p:txBody>
          <a:bodyPr wrap="square" rtlCol="0">
            <a:spAutoFit/>
          </a:bodyPr>
          <a:lstStyle/>
          <a:p>
            <a:pPr algn="ctr"/>
            <a:r>
              <a:rPr lang="en-US" sz="3600" b="1" dirty="0">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42708" y="537659"/>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405163" y="2430091"/>
            <a:ext cx="9099755" cy="1323439"/>
          </a:xfrm>
          <a:prstGeom prst="rect">
            <a:avLst/>
          </a:prstGeom>
          <a:noFill/>
        </p:spPr>
        <p:txBody>
          <a:bodyPr wrap="square" rtlCol="0">
            <a:spAutoFit/>
          </a:bodyPr>
          <a:lstStyle/>
          <a:p>
            <a:pPr algn="just">
              <a:lnSpc>
                <a:spcPts val="3200"/>
              </a:lnSpc>
            </a:pPr>
            <a:r>
              <a:rPr lang="en-US" sz="3200" b="1" i="0" dirty="0" err="1">
                <a:effectLst/>
                <a:latin typeface="UTM Avo" panose="02040603050506020204"/>
              </a:rPr>
              <a:t>Em</a:t>
            </a:r>
            <a:r>
              <a:rPr lang="en-US" sz="3200" b="1" i="0" dirty="0">
                <a:effectLst/>
                <a:latin typeface="UTM Avo" panose="02040603050506020204"/>
              </a:rPr>
              <a:t> </a:t>
            </a:r>
            <a:r>
              <a:rPr lang="en-US" sz="3200" b="1" i="0" dirty="0" err="1">
                <a:effectLst/>
                <a:latin typeface="UTM Avo" panose="02040603050506020204"/>
              </a:rPr>
              <a:t>hãy</a:t>
            </a:r>
            <a:r>
              <a:rPr lang="en-US" sz="3200" b="1" i="0" dirty="0">
                <a:effectLst/>
                <a:latin typeface="UTM Avo" panose="02040603050506020204"/>
              </a:rPr>
              <a:t> </a:t>
            </a:r>
            <a:r>
              <a:rPr lang="en-US" sz="3200" b="1" i="0" dirty="0" err="1">
                <a:effectLst/>
                <a:latin typeface="UTM Avo" panose="02040603050506020204"/>
              </a:rPr>
              <a:t>nhắc</a:t>
            </a:r>
            <a:r>
              <a:rPr lang="en-US" sz="3200" b="1" i="0" dirty="0">
                <a:effectLst/>
                <a:latin typeface="UTM Avo" panose="02040603050506020204"/>
              </a:rPr>
              <a:t> </a:t>
            </a:r>
            <a:r>
              <a:rPr lang="en-US" sz="3200" b="1" i="0" dirty="0" err="1">
                <a:effectLst/>
                <a:latin typeface="UTM Avo" panose="02040603050506020204"/>
              </a:rPr>
              <a:t>lại</a:t>
            </a:r>
            <a:r>
              <a:rPr lang="en-US" sz="3200" b="1" i="0" dirty="0">
                <a:effectLst/>
                <a:latin typeface="UTM Avo" panose="02040603050506020204"/>
              </a:rPr>
              <a:t> </a:t>
            </a:r>
            <a:r>
              <a:rPr lang="en-US" sz="3200" b="1" i="0" dirty="0" err="1">
                <a:effectLst/>
                <a:latin typeface="UTM Avo" panose="02040603050506020204"/>
              </a:rPr>
              <a:t>cách</a:t>
            </a:r>
            <a:r>
              <a:rPr lang="en-US" sz="3200" b="1" i="0" dirty="0">
                <a:effectLst/>
                <a:latin typeface="UTM Avo" panose="02040603050506020204"/>
              </a:rPr>
              <a:t> </a:t>
            </a:r>
            <a:r>
              <a:rPr lang="en-US" sz="3200" b="1" i="0" dirty="0" err="1">
                <a:effectLst/>
                <a:latin typeface="UTM Avo" panose="02040603050506020204"/>
              </a:rPr>
              <a:t>đặt</a:t>
            </a:r>
            <a:r>
              <a:rPr lang="en-US" sz="3200" b="1" i="0" dirty="0">
                <a:effectLst/>
                <a:latin typeface="UTM Avo" panose="02040603050506020204"/>
              </a:rPr>
              <a:t> </a:t>
            </a:r>
            <a:r>
              <a:rPr lang="en-US" sz="3200" b="1" i="0" dirty="0" err="1">
                <a:effectLst/>
                <a:latin typeface="UTM Avo" panose="02040603050506020204"/>
              </a:rPr>
              <a:t>tay</a:t>
            </a:r>
            <a:r>
              <a:rPr lang="en-US" sz="3200" b="1" i="0" dirty="0">
                <a:effectLst/>
                <a:latin typeface="UTM Avo" panose="02040603050506020204"/>
              </a:rPr>
              <a:t> </a:t>
            </a:r>
            <a:r>
              <a:rPr lang="en-US" sz="3200" b="1" i="0" dirty="0" err="1">
                <a:effectLst/>
                <a:latin typeface="UTM Avo" panose="02040603050506020204"/>
              </a:rPr>
              <a:t>khi</a:t>
            </a:r>
            <a:r>
              <a:rPr lang="en-US" sz="3200" b="1" i="0" dirty="0">
                <a:effectLst/>
                <a:latin typeface="UTM Avo" panose="02040603050506020204"/>
              </a:rPr>
              <a:t> </a:t>
            </a:r>
            <a:r>
              <a:rPr lang="en-US" sz="3200" b="1" i="0" dirty="0" err="1">
                <a:effectLst/>
                <a:latin typeface="UTM Avo" panose="02040603050506020204"/>
              </a:rPr>
              <a:t>gõ</a:t>
            </a:r>
            <a:r>
              <a:rPr lang="en-US" sz="3200" b="1" i="0" dirty="0">
                <a:effectLst/>
                <a:latin typeface="UTM Avo" panose="02040603050506020204"/>
              </a:rPr>
              <a:t> </a:t>
            </a:r>
            <a:r>
              <a:rPr lang="en-US" sz="3200" b="1" i="0" dirty="0" err="1">
                <a:effectLst/>
                <a:latin typeface="UTM Avo" panose="02040603050506020204"/>
              </a:rPr>
              <a:t>bàn</a:t>
            </a:r>
            <a:r>
              <a:rPr lang="en-US" sz="3200" b="1" i="0" dirty="0">
                <a:effectLst/>
                <a:latin typeface="UTM Avo" panose="02040603050506020204"/>
              </a:rPr>
              <a:t> </a:t>
            </a:r>
            <a:r>
              <a:rPr lang="en-US" sz="3200" b="1" i="0" dirty="0" err="1">
                <a:effectLst/>
                <a:latin typeface="UTM Avo" panose="02040603050506020204"/>
              </a:rPr>
              <a:t>phím</a:t>
            </a:r>
            <a:r>
              <a:rPr lang="en-US" sz="3200" b="1" i="0" dirty="0">
                <a:effectLst/>
                <a:latin typeface="UTM Avo" panose="02040603050506020204"/>
              </a:rPr>
              <a:t> </a:t>
            </a:r>
            <a:r>
              <a:rPr lang="en-US" sz="3200" b="1" i="0" dirty="0" err="1">
                <a:effectLst/>
                <a:latin typeface="UTM Avo" panose="02040603050506020204"/>
              </a:rPr>
              <a:t>máy</a:t>
            </a:r>
            <a:r>
              <a:rPr lang="en-US" sz="3200" b="1" i="0" dirty="0">
                <a:effectLst/>
                <a:latin typeface="UTM Avo" panose="02040603050506020204"/>
              </a:rPr>
              <a:t> </a:t>
            </a:r>
            <a:r>
              <a:rPr lang="en-US" sz="3200" b="1" i="0" dirty="0" err="1">
                <a:effectLst/>
                <a:latin typeface="UTM Avo" panose="02040603050506020204"/>
              </a:rPr>
              <a:t>tính</a:t>
            </a:r>
            <a:r>
              <a:rPr lang="en-US" sz="3200" b="1" i="0" dirty="0">
                <a:effectLst/>
                <a:latin typeface="UTM Avo" panose="02040603050506020204"/>
              </a:rPr>
              <a:t>. </a:t>
            </a:r>
            <a:r>
              <a:rPr lang="en-US" sz="3200" b="1" i="0" dirty="0" err="1">
                <a:effectLst/>
                <a:latin typeface="UTM Avo" panose="02040603050506020204"/>
              </a:rPr>
              <a:t>Hình</a:t>
            </a:r>
            <a:r>
              <a:rPr lang="en-US" sz="3200" b="1" i="0" dirty="0">
                <a:effectLst/>
                <a:latin typeface="UTM Avo" panose="02040603050506020204"/>
              </a:rPr>
              <a:t> </a:t>
            </a:r>
            <a:r>
              <a:rPr lang="en-US" sz="3200" b="1" i="0" dirty="0" err="1">
                <a:effectLst/>
                <a:latin typeface="UTM Avo" panose="02040603050506020204"/>
              </a:rPr>
              <a:t>nào</a:t>
            </a:r>
            <a:r>
              <a:rPr lang="en-US" sz="3200" b="1" i="0" dirty="0">
                <a:effectLst/>
                <a:latin typeface="UTM Avo" panose="02040603050506020204"/>
              </a:rPr>
              <a:t> </a:t>
            </a:r>
            <a:r>
              <a:rPr lang="en-US" sz="3200" b="1" i="0" dirty="0" err="1">
                <a:effectLst/>
                <a:latin typeface="UTM Avo" panose="02040603050506020204"/>
              </a:rPr>
              <a:t>sau</a:t>
            </a:r>
            <a:r>
              <a:rPr lang="en-US" sz="3200" b="1" i="0" dirty="0">
                <a:effectLst/>
                <a:latin typeface="UTM Avo" panose="02040603050506020204"/>
              </a:rPr>
              <a:t> </a:t>
            </a:r>
            <a:r>
              <a:rPr lang="en-US" sz="3200" b="1" i="0" dirty="0" err="1">
                <a:effectLst/>
                <a:latin typeface="UTM Avo" panose="02040603050506020204"/>
              </a:rPr>
              <a:t>đây</a:t>
            </a:r>
            <a:r>
              <a:rPr lang="en-US" sz="3200" b="1" i="0" dirty="0">
                <a:effectLst/>
                <a:latin typeface="UTM Avo" panose="02040603050506020204"/>
              </a:rPr>
              <a:t> </a:t>
            </a:r>
            <a:r>
              <a:rPr lang="en-US" sz="3200" b="1" i="0" dirty="0" err="1">
                <a:effectLst/>
                <a:latin typeface="UTM Avo" panose="02040603050506020204"/>
              </a:rPr>
              <a:t>thể</a:t>
            </a:r>
            <a:r>
              <a:rPr lang="en-US" sz="3200" b="1" i="0" dirty="0">
                <a:effectLst/>
                <a:latin typeface="UTM Avo" panose="02040603050506020204"/>
              </a:rPr>
              <a:t> </a:t>
            </a:r>
            <a:r>
              <a:rPr lang="en-US" sz="3200" b="1" i="0" dirty="0" err="1">
                <a:effectLst/>
                <a:latin typeface="UTM Avo" panose="02040603050506020204"/>
              </a:rPr>
              <a:t>hiện</a:t>
            </a:r>
            <a:r>
              <a:rPr lang="en-US" sz="3200" b="1" i="0" dirty="0">
                <a:effectLst/>
                <a:latin typeface="UTM Avo" panose="02040603050506020204"/>
              </a:rPr>
              <a:t> </a:t>
            </a:r>
            <a:r>
              <a:rPr lang="en-US" sz="3200" b="1" i="0" dirty="0" err="1">
                <a:effectLst/>
                <a:latin typeface="UTM Avo" panose="02040603050506020204"/>
              </a:rPr>
              <a:t>đúng</a:t>
            </a:r>
            <a:r>
              <a:rPr lang="en-US" sz="3200" b="1" i="0" dirty="0">
                <a:effectLst/>
                <a:latin typeface="UTM Avo" panose="02040603050506020204"/>
              </a:rPr>
              <a:t> </a:t>
            </a:r>
            <a:r>
              <a:rPr lang="en-US" sz="3200" b="1" i="0" dirty="0" err="1">
                <a:effectLst/>
                <a:latin typeface="UTM Avo" panose="02040603050506020204"/>
              </a:rPr>
              <a:t>cách</a:t>
            </a:r>
            <a:r>
              <a:rPr lang="en-US" sz="3200" b="1" i="0" dirty="0">
                <a:effectLst/>
                <a:latin typeface="UTM Avo" panose="02040603050506020204"/>
              </a:rPr>
              <a:t> </a:t>
            </a:r>
            <a:r>
              <a:rPr lang="en-US" sz="3200" b="1" i="0" dirty="0" err="1">
                <a:effectLst/>
                <a:latin typeface="UTM Avo" panose="02040603050506020204"/>
              </a:rPr>
              <a:t>đặt</a:t>
            </a:r>
            <a:r>
              <a:rPr lang="en-US" sz="3200" b="1" i="0" dirty="0">
                <a:effectLst/>
                <a:latin typeface="UTM Avo" panose="02040603050506020204"/>
              </a:rPr>
              <a:t> </a:t>
            </a:r>
            <a:r>
              <a:rPr lang="en-US" sz="3200" b="1" i="0" dirty="0" err="1">
                <a:effectLst/>
                <a:latin typeface="UTM Avo" panose="02040603050506020204"/>
              </a:rPr>
              <a:t>tay</a:t>
            </a:r>
            <a:r>
              <a:rPr lang="en-US" sz="3200" b="1" i="0" dirty="0">
                <a:effectLst/>
                <a:latin typeface="UTM Avo" panose="02040603050506020204"/>
              </a:rPr>
              <a:t> </a:t>
            </a:r>
            <a:r>
              <a:rPr lang="en-US" sz="3200" b="1" i="0" dirty="0" err="1">
                <a:effectLst/>
                <a:latin typeface="UTM Avo" panose="02040603050506020204"/>
              </a:rPr>
              <a:t>trên</a:t>
            </a:r>
            <a:r>
              <a:rPr lang="en-US" sz="3200" b="1" i="0" dirty="0">
                <a:effectLst/>
                <a:latin typeface="UTM Avo" panose="02040603050506020204"/>
              </a:rPr>
              <a:t> </a:t>
            </a:r>
            <a:r>
              <a:rPr lang="en-US" sz="3200" b="1" i="0" dirty="0" err="1">
                <a:effectLst/>
                <a:latin typeface="UTM Avo" panose="02040603050506020204"/>
              </a:rPr>
              <a:t>bàn</a:t>
            </a:r>
            <a:r>
              <a:rPr lang="en-US" sz="3200" b="1" i="0" dirty="0">
                <a:effectLst/>
                <a:latin typeface="UTM Avo" panose="02040603050506020204"/>
              </a:rPr>
              <a:t> </a:t>
            </a:r>
            <a:r>
              <a:rPr lang="en-US" sz="3200" b="1" i="0" dirty="0" err="1">
                <a:effectLst/>
                <a:latin typeface="UTM Avo" panose="02040603050506020204"/>
              </a:rPr>
              <a:t>phím</a:t>
            </a:r>
            <a:r>
              <a:rPr lang="en-US" sz="3200" b="1" i="0" dirty="0">
                <a:effectLst/>
                <a:latin typeface="UTM Avo" panose="02040603050506020204"/>
              </a:rPr>
              <a:t> ở </a:t>
            </a:r>
            <a:r>
              <a:rPr lang="en-US" sz="3200" b="1" i="0" dirty="0" err="1">
                <a:effectLst/>
                <a:latin typeface="UTM Avo" panose="02040603050506020204"/>
              </a:rPr>
              <a:t>vị</a:t>
            </a:r>
            <a:r>
              <a:rPr lang="en-US" sz="3200" b="1" i="0" dirty="0">
                <a:effectLst/>
                <a:latin typeface="UTM Avo" panose="02040603050506020204"/>
              </a:rPr>
              <a:t> </a:t>
            </a:r>
            <a:r>
              <a:rPr lang="en-US" sz="3200" b="1" i="0" dirty="0" err="1">
                <a:effectLst/>
                <a:latin typeface="UTM Avo" panose="02040603050506020204"/>
              </a:rPr>
              <a:t>trí</a:t>
            </a:r>
            <a:r>
              <a:rPr lang="en-US" sz="3200" b="1" i="0" dirty="0">
                <a:effectLst/>
                <a:latin typeface="UTM Avo" panose="02040603050506020204"/>
              </a:rPr>
              <a:t> </a:t>
            </a:r>
            <a:r>
              <a:rPr lang="en-US" sz="3200" b="1" i="0" dirty="0" err="1">
                <a:effectLst/>
                <a:latin typeface="UTM Avo" panose="02040603050506020204"/>
              </a:rPr>
              <a:t>xuất</a:t>
            </a:r>
            <a:r>
              <a:rPr lang="en-US" sz="3200" b="1" i="0" dirty="0">
                <a:effectLst/>
                <a:latin typeface="UTM Avo" panose="02040603050506020204"/>
              </a:rPr>
              <a:t> </a:t>
            </a:r>
            <a:r>
              <a:rPr lang="en-US" sz="3200" b="1" i="0" dirty="0" err="1">
                <a:effectLst/>
                <a:latin typeface="UTM Avo" panose="02040603050506020204"/>
              </a:rPr>
              <a:t>phát</a:t>
            </a:r>
            <a:r>
              <a:rPr lang="en-US" sz="3200" b="1" i="0" dirty="0">
                <a:effectLst/>
                <a:latin typeface="UTM Avo" panose="02040603050506020204"/>
              </a:rPr>
              <a:t>?</a:t>
            </a:r>
            <a:endParaRPr lang="en-US" sz="3200" b="1"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2" y="3952831"/>
            <a:ext cx="9435489" cy="2189543"/>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4960296"/>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990121"/>
            </a:xfrm>
            <a:prstGeom prst="rect">
              <a:avLst/>
            </a:prstGeom>
          </p:spPr>
          <p:txBody>
            <a:bodyPr wrap="square">
              <a:spAutoFit/>
            </a:bodyPr>
            <a:lstStyle/>
            <a:p>
              <a:pPr algn="just" defTabSz="342900">
                <a:lnSpc>
                  <a:spcPct val="150000"/>
                </a:lnSpc>
              </a:pPr>
              <a:r>
                <a:rPr lang="en-US" sz="2400" b="1" i="0" dirty="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400" b="1" dirty="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3"/>
            <a:ext cx="6076844" cy="3207234"/>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dirty="0">
                <a:latin typeface="UTM Avo" panose="02040603050506020204"/>
              </a:rPr>
              <a:t>Hình 4: </a:t>
            </a:r>
            <a:r>
              <a:rPr lang="en-US" dirty="0">
                <a:latin typeface="UTM Avo" panose="02040603050506020204"/>
              </a:rPr>
              <a:t>Cách gõ phím của Khoa</a:t>
            </a:r>
            <a:endParaRPr lang="en-US" b="1" dirty="0">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B.</a:t>
            </a:r>
            <a:r>
              <a:rPr lang="en-US" sz="2000" dirty="0">
                <a:latin typeface="UTM Avo" panose="02040603050506020204" pitchFamily="18" charset="0"/>
                <a:cs typeface="Times New Roman" panose="02020603050405020304" pitchFamily="18" charset="0"/>
              </a:rPr>
              <a:t> Giữ bàn phím sạch sẽ và không cần nhìn bàn phím.</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b="0" i="0" dirty="0">
                <a:effectLst/>
                <a:latin typeface="Arial" panose="020B0604020202020204" pitchFamily="34" charset="0"/>
              </a:rPr>
              <a:t> </a:t>
            </a:r>
            <a:r>
              <a:rPr lang="en-US" sz="2000" b="0" i="0" dirty="0">
                <a:effectLst/>
                <a:latin typeface="UTM Avo" panose="02040603050506020204"/>
              </a:rPr>
              <a:t>Gõ nhanh , chính xác và không cần nhìn bàn phím.</a:t>
            </a:r>
            <a:endParaRPr lang="vi-VN" sz="2000" dirty="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7"/>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10885251" cy="3110144"/>
            <a:chOff x="1055313" y="1366069"/>
            <a:chExt cx="7531153"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2097401" y="1692667"/>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5442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000" b="1" dirty="0">
                  <a:solidFill>
                    <a:srgbClr val="F93265"/>
                  </a:solidFill>
                  <a:latin typeface="UTM Avo" panose="02040603050506020204" pitchFamily="18" charset="0"/>
                  <a:cs typeface="Times New Roman" panose="02020603050405020304" pitchFamily="18" charset="0"/>
                </a:rPr>
                <a:t>Gõ bàn phím đúng cách – T2</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33021-2B4C-46C5-9494-9EEC60EAAD60}"/>
              </a:ext>
            </a:extLst>
          </p:cNvPr>
          <p:cNvPicPr>
            <a:picLocks noChangeAspect="1"/>
          </p:cNvPicPr>
          <p:nvPr/>
        </p:nvPicPr>
        <p:blipFill>
          <a:blip r:embed="rId2"/>
          <a:stretch>
            <a:fillRect/>
          </a:stretch>
        </p:blipFill>
        <p:spPr>
          <a:xfrm>
            <a:off x="7426148" y="776534"/>
            <a:ext cx="4244881" cy="3673180"/>
          </a:xfrm>
          <a:prstGeom prst="rect">
            <a:avLst/>
          </a:prstGeom>
        </p:spPr>
      </p:pic>
      <p:sp>
        <p:nvSpPr>
          <p:cNvPr id="4" name="Rectangle 3">
            <a:extLst>
              <a:ext uri="{FF2B5EF4-FFF2-40B4-BE49-F238E27FC236}">
                <a16:creationId xmlns:a16="http://schemas.microsoft.com/office/drawing/2014/main" id="{7DD56F67-39EF-4684-8E3C-168A2FFFE799}"/>
              </a:ext>
            </a:extLst>
          </p:cNvPr>
          <p:cNvSpPr/>
          <p:nvPr/>
        </p:nvSpPr>
        <p:spPr>
          <a:xfrm>
            <a:off x="318894" y="371784"/>
            <a:ext cx="6836951" cy="4443589"/>
          </a:xfrm>
          <a:prstGeom prst="rect">
            <a:avLst/>
          </a:prstGeom>
        </p:spPr>
        <p:txBody>
          <a:bodyPr wrap="square">
            <a:spAutoFit/>
          </a:bodyPr>
          <a:lstStyle/>
          <a:p>
            <a:pPr indent="342900" algn="just" defTabSz="342900">
              <a:lnSpc>
                <a:spcPct val="130000"/>
              </a:lnSpc>
            </a:pPr>
            <a:r>
              <a:rPr lang="vi-VN" sz="2000">
                <a:latin typeface="UTM Avo" panose="02040603050506020204" pitchFamily="18" charset="0"/>
                <a:cs typeface="Times New Roman" panose="02020603050405020304" pitchFamily="18" charset="0"/>
              </a:rPr>
              <a:t>Khi sử dụng máy tính, em ngồi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thẳng lưng, tư thế thoải mái. Mắt hướng ngang tầm màn hình và cách xa màn hình khoảng 50 – 80 cm. Tay đặt ngang tầm với bàn phím. Hai chân để trên mặt sàn.</a:t>
            </a:r>
          </a:p>
          <a:p>
            <a:pPr indent="342900" algn="just" defTabSz="342900">
              <a:lnSpc>
                <a:spcPct val="130000"/>
              </a:lnSpc>
            </a:pPr>
            <a:r>
              <a:rPr lang="vi-VN" sz="2000">
                <a:latin typeface="UTM Avo" panose="02040603050506020204" pitchFamily="18" charset="0"/>
                <a:cs typeface="Times New Roman" panose="02020603050405020304" pitchFamily="18" charset="0"/>
              </a:rPr>
              <a:t>Ngồi đúng tư thể giúp em tránh được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bệnh về cột sống và mắt.</a:t>
            </a:r>
          </a:p>
          <a:p>
            <a:pPr indent="342900" algn="just" defTabSz="342900">
              <a:lnSpc>
                <a:spcPct val="130000"/>
              </a:lnSpc>
            </a:pPr>
            <a:r>
              <a:rPr lang="vi-VN" sz="2000">
                <a:latin typeface="UTM Avo" panose="02040603050506020204" pitchFamily="18" charset="0"/>
                <a:cs typeface="Times New Roman" panose="02020603050405020304" pitchFamily="18" charset="0"/>
              </a:rPr>
              <a:t>Em không nên sử dụng máy tính trong thời gian dài, nên dừng lại, nghỉ ngơi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thư giãn sau khoảng 30 phút sử dụng máy tính. </a:t>
            </a:r>
            <a:endParaRPr lang="en-US" sz="2000">
              <a:latin typeface="UTM Avo" panose="02040603050506020204" pitchFamily="18" charset="0"/>
              <a:cs typeface="Times New Roman" panose="02020603050405020304" pitchFamily="18" charset="0"/>
            </a:endParaRPr>
          </a:p>
          <a:p>
            <a:pPr indent="342900" algn="just" defTabSz="342900">
              <a:lnSpc>
                <a:spcPct val="130000"/>
              </a:lnSpc>
            </a:pPr>
            <a:r>
              <a:rPr lang="vi-VN" sz="2000">
                <a:latin typeface="UTM Avo" panose="02040603050506020204" pitchFamily="18" charset="0"/>
                <a:cs typeface="Times New Roman" panose="02020603050405020304" pitchFamily="18" charset="0"/>
              </a:rPr>
              <a:t>Đặt máy tính ở vị trí sao cho ánh sáng không trực tiếp chiếu vào màn hình hoặc mắt</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3763520-7864-47E2-AAE8-2064D4C9A923}"/>
              </a:ext>
            </a:extLst>
          </p:cNvPr>
          <p:cNvSpPr/>
          <p:nvPr/>
        </p:nvSpPr>
        <p:spPr>
          <a:xfrm>
            <a:off x="7548511" y="4531237"/>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grpSp>
        <p:nvGrpSpPr>
          <p:cNvPr id="2" name="Group 4">
            <a:extLst>
              <a:ext uri="{FF2B5EF4-FFF2-40B4-BE49-F238E27FC236}">
                <a16:creationId xmlns:a16="http://schemas.microsoft.com/office/drawing/2014/main" id="{32B31F05-7237-49A0-8A17-C463BEC90138}"/>
              </a:ext>
            </a:extLst>
          </p:cNvPr>
          <p:cNvGrpSpPr/>
          <p:nvPr/>
        </p:nvGrpSpPr>
        <p:grpSpPr>
          <a:xfrm>
            <a:off x="1481251" y="4800089"/>
            <a:ext cx="8119723" cy="1722647"/>
            <a:chOff x="1329714" y="458216"/>
            <a:chExt cx="8119723" cy="1722647"/>
          </a:xfrm>
        </p:grpSpPr>
        <p:grpSp>
          <p:nvGrpSpPr>
            <p:cNvPr id="5" name="Group 5">
              <a:extLst>
                <a:ext uri="{FF2B5EF4-FFF2-40B4-BE49-F238E27FC236}">
                  <a16:creationId xmlns:a16="http://schemas.microsoft.com/office/drawing/2014/main" id="{0875EFCF-8972-463A-A11A-3B1FE4A20DF8}"/>
                </a:ext>
              </a:extLst>
            </p:cNvPr>
            <p:cNvGrpSpPr/>
            <p:nvPr/>
          </p:nvGrpSpPr>
          <p:grpSpPr>
            <a:xfrm>
              <a:off x="1329714" y="458216"/>
              <a:ext cx="8119723" cy="1722647"/>
              <a:chOff x="1329714" y="458216"/>
              <a:chExt cx="8119723" cy="1722647"/>
            </a:xfrm>
          </p:grpSpPr>
          <p:grpSp>
            <p:nvGrpSpPr>
              <p:cNvPr id="6" name="Group 8">
                <a:extLst>
                  <a:ext uri="{FF2B5EF4-FFF2-40B4-BE49-F238E27FC236}">
                    <a16:creationId xmlns:a16="http://schemas.microsoft.com/office/drawing/2014/main" id="{316DBA87-8B0F-463E-897E-57A2E8735788}"/>
                  </a:ext>
                </a:extLst>
              </p:cNvPr>
              <p:cNvGrpSpPr/>
              <p:nvPr/>
            </p:nvGrpSpPr>
            <p:grpSpPr>
              <a:xfrm>
                <a:off x="1925021" y="911578"/>
                <a:ext cx="7524416" cy="1269285"/>
                <a:chOff x="2572721" y="934090"/>
                <a:chExt cx="6769292" cy="1872544"/>
              </a:xfrm>
            </p:grpSpPr>
            <p:sp>
              <p:nvSpPr>
                <p:cNvPr id="11" name="Rectangle: Rounded Corners 10">
                  <a:extLst>
                    <a:ext uri="{FF2B5EF4-FFF2-40B4-BE49-F238E27FC236}">
                      <a16:creationId xmlns:a16="http://schemas.microsoft.com/office/drawing/2014/main" id="{9BC7D4F2-7BF1-4199-91DA-4FF5A3B89D35}"/>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0059F8-256F-4BAA-B218-55E314827429}"/>
                    </a:ext>
                  </a:extLst>
                </p:cNvPr>
                <p:cNvSpPr/>
                <p:nvPr/>
              </p:nvSpPr>
              <p:spPr>
                <a:xfrm>
                  <a:off x="2572721" y="934090"/>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5E683B94-81E1-4CDB-AF8B-EA1C8FA6D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8" name="Rectangle 7">
              <a:extLst>
                <a:ext uri="{FF2B5EF4-FFF2-40B4-BE49-F238E27FC236}">
                  <a16:creationId xmlns:a16="http://schemas.microsoft.com/office/drawing/2014/main" id="{F95604D8-5C0D-42DE-A279-4250619BB665}"/>
                </a:ext>
              </a:extLst>
            </p:cNvPr>
            <p:cNvSpPr/>
            <p:nvPr/>
          </p:nvSpPr>
          <p:spPr>
            <a:xfrm>
              <a:off x="2185418" y="977172"/>
              <a:ext cx="6971926" cy="1042080"/>
            </a:xfrm>
            <a:prstGeom prst="rect">
              <a:avLst/>
            </a:prstGeom>
          </p:spPr>
          <p:txBody>
            <a:bodyPr wrap="square">
              <a:spAutoFit/>
            </a:bodyPr>
            <a:lstStyle/>
            <a:p>
              <a:pPr algn="ctr" defTabSz="342900">
                <a:lnSpc>
                  <a:spcPct val="150000"/>
                </a:lnSpc>
              </a:pPr>
              <a:r>
                <a:rPr lang="vi-VN" sz="2200" b="1" dirty="0">
                  <a:solidFill>
                    <a:srgbClr val="F03C69"/>
                  </a:solidFill>
                  <a:latin typeface="UTM Avo" panose="02040603050506020204" pitchFamily="18" charset="0"/>
                  <a:cs typeface="Times New Roman" panose="02020603050405020304" pitchFamily="18" charset="0"/>
                </a:rPr>
                <a:t>Khi sử dụng máy tính cần ngồi đúng tư thế và giữ đúng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khoảng cách để bảo vệ sức khoẻ.</a:t>
              </a:r>
            </a:p>
          </p:txBody>
        </p:sp>
      </p:grpSp>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921B4-EBBD-416E-8330-F23B4CE15AE0}"/>
              </a:ext>
            </a:extLst>
          </p:cNvPr>
          <p:cNvPicPr>
            <a:picLocks noChangeAspect="1"/>
          </p:cNvPicPr>
          <p:nvPr/>
        </p:nvPicPr>
        <p:blipFill>
          <a:blip r:embed="rId2"/>
          <a:stretch>
            <a:fillRect/>
          </a:stretch>
        </p:blipFill>
        <p:spPr>
          <a:xfrm>
            <a:off x="5202282" y="1307914"/>
            <a:ext cx="6418176" cy="3157372"/>
          </a:xfrm>
          <a:prstGeom prst="rect">
            <a:avLst/>
          </a:prstGeom>
        </p:spPr>
      </p:pic>
      <p:sp>
        <p:nvSpPr>
          <p:cNvPr id="4" name="Rectangle 3">
            <a:extLst>
              <a:ext uri="{FF2B5EF4-FFF2-40B4-BE49-F238E27FC236}">
                <a16:creationId xmlns:a16="http://schemas.microsoft.com/office/drawing/2014/main"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368202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5903</TotalTime>
  <Words>1332</Words>
  <Application>Microsoft Office PowerPoint</Application>
  <PresentationFormat>Widescreen</PresentationFormat>
  <Paragraphs>126</Paragraphs>
  <Slides>15</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等线</vt:lpstr>
      <vt:lpstr>Arial</vt:lpstr>
      <vt:lpstr>Calibri</vt:lpstr>
      <vt:lpstr>iCiel Cadena</vt:lpstr>
      <vt:lpstr>Segoe Print</vt:lpstr>
      <vt:lpstr>Segoe UI Black</vt:lpstr>
      <vt:lpstr>Sitka Text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202</cp:revision>
  <dcterms:created xsi:type="dcterms:W3CDTF">2021-11-14T08:33:55Z</dcterms:created>
  <dcterms:modified xsi:type="dcterms:W3CDTF">2024-09-27T07:42:34Z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