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48" r:id="rId3"/>
    <p:sldId id="329" r:id="rId4"/>
    <p:sldId id="330" r:id="rId5"/>
    <p:sldId id="347" r:id="rId6"/>
    <p:sldId id="332" r:id="rId7"/>
    <p:sldId id="333" r:id="rId8"/>
    <p:sldId id="334" r:id="rId9"/>
    <p:sldId id="349" r:id="rId10"/>
    <p:sldId id="351" r:id="rId11"/>
    <p:sldId id="258" r:id="rId12"/>
    <p:sldId id="259" r:id="rId13"/>
    <p:sldId id="260" r:id="rId14"/>
    <p:sldId id="341" r:id="rId15"/>
    <p:sldId id="346" r:id="rId16"/>
    <p:sldId id="342" r:id="rId17"/>
    <p:sldId id="358" r:id="rId18"/>
  </p:sldIdLst>
  <p:sldSz cx="16276638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51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55" d="100"/>
          <a:sy n="55" d="100"/>
        </p:scale>
        <p:origin x="642" y="90"/>
      </p:cViewPr>
      <p:guideLst>
        <p:guide orient="horz" pos="2863"/>
        <p:guide pos="51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8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18.wdp"/><Relationship Id="rId5" Type="http://schemas.openxmlformats.org/officeDocument/2006/relationships/slide" Target="slide3.xml"/><Relationship Id="rId15" Type="http://schemas.microsoft.com/office/2007/relationships/hdphoto" Target="../media/hdphoto20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slide" Target="slide17.xm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48.png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microsoft.com/office/2007/relationships/hdphoto" Target="../media/hdphoto22.wdp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microsoft.com/office/2007/relationships/hdphoto" Target="../media/hdphoto7.wdp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2" Type="http://schemas.openxmlformats.org/officeDocument/2006/relationships/slide" Target="slide8.xml"/><Relationship Id="rId17" Type="http://schemas.microsoft.com/office/2007/relationships/hdphoto" Target="../media/hdphoto11.wdp"/><Relationship Id="rId25" Type="http://schemas.openxmlformats.org/officeDocument/2006/relationships/slide" Target="slide9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24" Type="http://schemas.microsoft.com/office/2007/relationships/hdphoto" Target="../media/hdphoto14.wdp"/><Relationship Id="rId5" Type="http://schemas.microsoft.com/office/2007/relationships/hdphoto" Target="../media/hdphoto8.wdp"/><Relationship Id="rId15" Type="http://schemas.openxmlformats.org/officeDocument/2006/relationships/image" Target="../media/image26.png"/><Relationship Id="rId23" Type="http://schemas.openxmlformats.org/officeDocument/2006/relationships/image" Target="../media/image31.png"/><Relationship Id="rId28" Type="http://schemas.microsoft.com/office/2007/relationships/hdphoto" Target="../media/hdphoto15.wdp"/><Relationship Id="rId10" Type="http://schemas.openxmlformats.org/officeDocument/2006/relationships/slide" Target="slide6.xml"/><Relationship Id="rId19" Type="http://schemas.microsoft.com/office/2007/relationships/hdphoto" Target="../media/hdphoto12.wdp"/><Relationship Id="rId4" Type="http://schemas.openxmlformats.org/officeDocument/2006/relationships/image" Target="../media/image21.png"/><Relationship Id="rId9" Type="http://schemas.microsoft.com/office/2007/relationships/hdphoto" Target="../media/hdphoto10.wdp"/><Relationship Id="rId14" Type="http://schemas.openxmlformats.org/officeDocument/2006/relationships/slide" Target="slide7.xml"/><Relationship Id="rId22" Type="http://schemas.microsoft.com/office/2007/relationships/hdphoto" Target="../media/hdphoto13.wdp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microsoft.com/office/2007/relationships/hdphoto" Target="../media/hdphoto17.wdp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4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11.jpeg"/><Relationship Id="rId1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1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anose="02020603050405020304" pitchFamily="18" charset="0"/>
              </a:rPr>
              <a:t>TRƯỜNG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anose="02020603050405020304" pitchFamily="18" charset="0"/>
              </a:rPr>
              <a:t>TH PHÙNG VĂN TRINH</a:t>
            </a:r>
            <a:endParaRPr lang="en-US" altLang="en-US" sz="35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4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marL="457200" indent="-457200" algn="ctr">
              <a:lnSpc>
                <a:spcPct val="120000"/>
              </a:lnSpc>
            </a:pP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24: GẤP MỘT SỐ LÊN MỘT SỐ LẦN (T</a:t>
            </a:r>
            <a:r>
              <a:rPr lang="nl-NL" sz="4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nl-NL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318919" y="12954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85131" y="1951833"/>
            <a:ext cx="15348969" cy="14056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5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5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265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có 6 quả táo. Số táo của Mai gấp 4 lần số táo của Việt. Hỏi Mai có bao nhiêu quả táo?</a:t>
            </a:r>
            <a:endParaRPr lang="en-US" sz="426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249005" y="3957935"/>
            <a:ext cx="9503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Việt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4" name="Group 6"/>
          <p:cNvGrpSpPr/>
          <p:nvPr/>
        </p:nvGrpSpPr>
        <p:grpSpPr bwMode="auto">
          <a:xfrm>
            <a:off x="4200792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</a:rPr>
                <a:t>6 quả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3270141" y="4648200"/>
            <a:ext cx="11185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400">
                <a:solidFill>
                  <a:prstClr val="black"/>
                </a:solidFill>
              </a:rPr>
              <a:t>Mai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914809" y="3743800"/>
            <a:ext cx="2493367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Tóm</a:t>
            </a:r>
            <a:r>
              <a:rPr lang="en-US" sz="4265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265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tắt</a:t>
            </a:r>
            <a:r>
              <a:rPr lang="en-US" sz="4265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56" name="Group 6"/>
          <p:cNvGrpSpPr/>
          <p:nvPr/>
        </p:nvGrpSpPr>
        <p:grpSpPr bwMode="auto">
          <a:xfrm>
            <a:off x="4175919" y="4572000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8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63" name="Group 6"/>
          <p:cNvGrpSpPr/>
          <p:nvPr/>
        </p:nvGrpSpPr>
        <p:grpSpPr bwMode="auto">
          <a:xfrm>
            <a:off x="5699919" y="4572000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5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70" name="Group 6"/>
          <p:cNvGrpSpPr/>
          <p:nvPr/>
        </p:nvGrpSpPr>
        <p:grpSpPr bwMode="auto">
          <a:xfrm>
            <a:off x="7223919" y="4580467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2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AutoShape 20"/>
          <p:cNvSpPr/>
          <p:nvPr/>
        </p:nvSpPr>
        <p:spPr bwMode="auto">
          <a:xfrm rot="16200000">
            <a:off x="7073505" y="2207815"/>
            <a:ext cx="30480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78141" y="4777781"/>
            <a:ext cx="3924023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</a:rPr>
              <a:t>6 </a:t>
            </a: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</a:rPr>
              <a:t> 4 = 24 (quả)</a:t>
            </a:r>
            <a:endParaRPr lang="en-US" sz="4265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1042386" y="3994930"/>
            <a:ext cx="52832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</a:rPr>
              <a:t>Mai có số quả táo là</a:t>
            </a:r>
            <a:r>
              <a:rPr lang="en-US" sz="4265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225500" y="5500365"/>
            <a:ext cx="3674009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Đáp số</a:t>
            </a:r>
            <a:r>
              <a:rPr lang="en-US" sz="4265">
                <a:solidFill>
                  <a:prstClr val="black"/>
                </a:solidFill>
                <a:latin typeface="Times New Roman" panose="02020603050405020304" pitchFamily="18" charset="0"/>
              </a:rPr>
              <a:t>: 24 quả</a:t>
            </a:r>
            <a:endParaRPr lang="en-US" sz="4265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611197" y="3138733"/>
            <a:ext cx="2336800" cy="74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265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Bài</a:t>
            </a:r>
            <a:r>
              <a:rPr lang="en-US" sz="4265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4265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giải</a:t>
            </a:r>
            <a:r>
              <a:rPr lang="en-US" sz="4265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796032" y="2664623"/>
            <a:ext cx="2539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638103" y="2664623"/>
            <a:ext cx="4663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317762" y="3282751"/>
            <a:ext cx="5448957" cy="53853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270919" y="7064514"/>
            <a:ext cx="1362858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Muốn gấp một số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975519" y="7224685"/>
            <a:ext cx="114300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007280" y="170495"/>
            <a:ext cx="6012352" cy="992290"/>
            <a:chOff x="4539228" y="172432"/>
            <a:chExt cx="5910905" cy="992290"/>
          </a:xfrm>
        </p:grpSpPr>
        <p:grpSp>
          <p:nvGrpSpPr>
            <p:cNvPr id="86" name="Group 85"/>
            <p:cNvGrpSpPr/>
            <p:nvPr/>
          </p:nvGrpSpPr>
          <p:grpSpPr>
            <a:xfrm>
              <a:off x="4539228" y="172432"/>
              <a:ext cx="5910905" cy="992290"/>
              <a:chOff x="4539228" y="172432"/>
              <a:chExt cx="5910905" cy="992290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539228" y="172432"/>
                <a:ext cx="591090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11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tháng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11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2025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87" name="Straight Connector 8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Text Box 14"/>
          <p:cNvSpPr txBox="1">
            <a:spLocks noChangeArrowheads="1"/>
          </p:cNvSpPr>
          <p:nvPr/>
        </p:nvSpPr>
        <p:spPr bwMode="auto">
          <a:xfrm>
            <a:off x="4617134" y="1100422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24: GẤP MỘT SỐ LÊN MỘT SỐ LẦN (T1)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42119" y="1371600"/>
            <a:ext cx="23903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grpSp>
        <p:nvGrpSpPr>
          <p:cNvPr id="105" name="Group 6"/>
          <p:cNvGrpSpPr/>
          <p:nvPr/>
        </p:nvGrpSpPr>
        <p:grpSpPr bwMode="auto">
          <a:xfrm>
            <a:off x="8747919" y="4495800"/>
            <a:ext cx="1524000" cy="596010"/>
            <a:chOff x="576" y="1792"/>
            <a:chExt cx="720" cy="248"/>
          </a:xfrm>
        </p:grpSpPr>
        <p:grpSp>
          <p:nvGrpSpPr>
            <p:cNvPr id="106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24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7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24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5699919" y="441774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V="1">
            <a:off x="4163409" y="4360594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6538119" y="5334000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quả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2824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608366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24: GẤP MỘT SỐ LÊN MỘT SỐ LẦN (T1)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18519" y="1756946"/>
            <a:ext cx="236314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graphicFrame>
        <p:nvGraphicFramePr>
          <p:cNvPr id="10" name="Table 11"/>
          <p:cNvGraphicFramePr>
            <a:graphicFrameLocks noGrp="1"/>
          </p:cNvGraphicFramePr>
          <p:nvPr/>
        </p:nvGraphicFramePr>
        <p:xfrm>
          <a:off x="2080156" y="3276600"/>
          <a:ext cx="131064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20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0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5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095237" y="2483019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116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10318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10319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195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29334" y="473681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44450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984685" y="46481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119519" y="398722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490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474777" y="472503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26144" y="4673024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820650" y="3962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862719" y="4724400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211168" y="3962399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01140" y="4682815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2824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617134" y="1041400"/>
            <a:ext cx="78137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Bài 24: GẤP MỘT SỐ LÊN MỘT SỐ LẦN (T1)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53" y="2353508"/>
            <a:ext cx="11887200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2489872" y="3225225"/>
            <a:ext cx="601447" cy="584775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510082" y="5130225"/>
            <a:ext cx="80983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/>
              <a:t>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89872" y="7416225"/>
            <a:ext cx="60144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/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85119" y="1676400"/>
            <a:ext cx="241765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74526" y="123041"/>
            <a:ext cx="3674124" cy="980722"/>
            <a:chOff x="4605339" y="184000"/>
            <a:chExt cx="3612130" cy="980722"/>
          </a:xfrm>
        </p:grpSpPr>
        <p:grpSp>
          <p:nvGrpSpPr>
            <p:cNvPr id="3" name="Group 2"/>
            <p:cNvGrpSpPr/>
            <p:nvPr/>
          </p:nvGrpSpPr>
          <p:grpSpPr>
            <a:xfrm>
              <a:off x="4605339" y="184000"/>
              <a:ext cx="3612130" cy="980722"/>
              <a:chOff x="4605339" y="184000"/>
              <a:chExt cx="3612130" cy="98072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605339" y="184000"/>
                <a:ext cx="28241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611" y="1029901"/>
            <a:ext cx="7895004" cy="79254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85119" y="1676400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1585119" y="2438400"/>
            <a:ext cx="13716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tuổi,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gấp 4 lần tuổi con.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3000891" y="3884223"/>
            <a:ext cx="2230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4000" b="1" u="sng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u="sng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1" u="sng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1880975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 panose="020F0502020204030204"/>
              </a:rPr>
              <a:t>Con</a:t>
            </a:r>
            <a:r>
              <a:rPr lang="en-US" sz="3200" b="1" kern="120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2743435" y="5039944"/>
            <a:ext cx="1630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1880975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prstClr val="black"/>
                </a:solidFill>
                <a:latin typeface="Calibri" panose="020F0502020204030204"/>
              </a:rPr>
              <a:t>Bố</a:t>
            </a:r>
            <a:r>
              <a:rPr lang="en-US" sz="3200" b="1" kern="1200">
                <a:solidFill>
                  <a:prstClr val="black"/>
                </a:solidFill>
                <a:latin typeface="Calibri" panose="020F0502020204030204"/>
              </a:rPr>
              <a:t>:</a:t>
            </a:r>
            <a:endParaRPr lang="en-US" sz="32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7909719" y="4495800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/>
          <p:cNvSpPr/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/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4191611" y="3048000"/>
            <a:ext cx="158450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66353" y="3048000"/>
            <a:ext cx="306276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086615" y="3048000"/>
            <a:ext cx="241827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09222" y="3581400"/>
            <a:ext cx="27586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7376319" y="4044367"/>
            <a:ext cx="0" cy="4136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25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3624" y="2749781"/>
            <a:ext cx="7601600" cy="1231107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84" y="6724632"/>
            <a:ext cx="3762915" cy="2419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>
              <a:fillRect/>
            </a:stretch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gắng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nhặt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hạt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vê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̉.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giúp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cách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lời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nhe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</a:t>
              </a:r>
              <a:r>
                <a:rPr lang="en-US" sz="4265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5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5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19" y="-16632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752976" y="2795617"/>
            <a:ext cx="15042592" cy="1006276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5865" b="1" dirty="0">
                <a:solidFill>
                  <a:srgbClr val="C0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042319" y="0"/>
            <a:ext cx="12192000" cy="9144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5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90829" y="957914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26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US" sz="2490"/>
          </a:p>
        </p:txBody>
      </p:sp>
      <p:pic>
        <p:nvPicPr>
          <p:cNvPr id="41" name="Picture 13" descr="C:\Users\ADMIN\Desktop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90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5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9415" y="1249532"/>
            <a:ext cx="8637089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735" b="1" dirty="0" err="1">
                <a:solidFill>
                  <a:srgbClr val="C00000"/>
                </a:solidFill>
              </a:rPr>
              <a:t>Em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hãy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giải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cứu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các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loài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vật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trong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rừng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thoát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khỏi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sự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bắt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giữ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của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tên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thợ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săn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độc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ác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bằng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cách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trả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lời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đúng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các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câu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hỏi</a:t>
            </a:r>
            <a:r>
              <a:rPr lang="en-US" sz="3735" b="1" dirty="0">
                <a:solidFill>
                  <a:srgbClr val="C00000"/>
                </a:solidFill>
              </a:rPr>
              <a:t> </a:t>
            </a:r>
            <a:r>
              <a:rPr lang="en-US" sz="3735" b="1" dirty="0" err="1">
                <a:solidFill>
                  <a:srgbClr val="C00000"/>
                </a:solidFill>
              </a:rPr>
              <a:t>nhé</a:t>
            </a:r>
            <a:r>
              <a:rPr lang="en-US" sz="3735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22 x 4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26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28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88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48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4800" b="1">
                <a:solidFill>
                  <a:srgbClr val="002060"/>
                </a:solidFill>
              </a:rPr>
              <a:t>30 x 3 </a:t>
            </a:r>
            <a:r>
              <a:rPr lang="en-US" sz="4800" b="1" dirty="0">
                <a:solidFill>
                  <a:srgbClr val="002060"/>
                </a:solidFill>
              </a:rPr>
              <a:t>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60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>
                <a:solidFill>
                  <a:srgbClr val="FF0000"/>
                </a:solidFill>
              </a:rPr>
              <a:t>B.99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>
                <a:solidFill>
                  <a:srgbClr val="FF0000"/>
                </a:solidFill>
              </a:rPr>
              <a:t>C.90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63</a:t>
            </a:r>
            <a:endParaRPr lang="en-US" sz="4265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62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57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72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67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52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>
                <a:solidFill>
                  <a:srgbClr val="002060"/>
                </a:solidFill>
              </a:rPr>
              <a:t>    Mỗi ngày Nam đọc được 24 trang truyện. Hỏi sau 3 ngày, Nam đọc được bao nhiêu trang truyện?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58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16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48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84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2119" y="1442614"/>
            <a:ext cx="8308787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735" b="1">
                <a:solidFill>
                  <a:srgbClr val="002060"/>
                </a:solidFill>
              </a:rPr>
              <a:t>     Cô  Mai cần 12 giờ để đan xong chiếc mũ len. Hỏi cô Mai cần bao nhiêu giờ để đan được 4 chiếc mũ len như vậy?</a:t>
            </a:r>
            <a:endParaRPr lang="en-US" sz="3735" b="1" dirty="0">
              <a:solidFill>
                <a:srgbClr val="00206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5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670719" y="2481592"/>
            <a:ext cx="1560591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Bài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24: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Gấp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lên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một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số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lần</a:t>
            </a:r>
            <a:r>
              <a:rPr lang="en-US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(T1)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536</Words>
  <Application>Microsoft Office PowerPoint</Application>
  <PresentationFormat>Custom</PresentationFormat>
  <Paragraphs>112</Paragraphs>
  <Slides>17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Arial</vt:lpstr>
      <vt:lpstr>Calibri</vt:lpstr>
      <vt:lpstr>Comic Sans MS</vt:lpstr>
      <vt:lpstr>等线</vt:lpstr>
      <vt:lpstr>HP001 4 hàng</vt:lpstr>
      <vt:lpstr>inpin heiti</vt:lpstr>
      <vt:lpstr>Times New Roman</vt:lpstr>
      <vt:lpstr>华康标题宋W9(P)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129</cp:revision>
  <dcterms:created xsi:type="dcterms:W3CDTF">2022-07-10T01:37:00Z</dcterms:created>
  <dcterms:modified xsi:type="dcterms:W3CDTF">2025-12-12T09:02:05Z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42112BAF28254D4DA85BC607F86B56A7_12</vt:lpwstr>
  </property>
  <property fmtid="{D5CDD505-2E9C-101B-9397-08002B2CF9AE}" pid="3" name="KSOProductBuildVer">
    <vt:lpwstr>1033-12.2.0.18283</vt:lpwstr>
  </property>
</Properties>
</file>