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7" r:id="rId2"/>
    <p:sldId id="257" r:id="rId3"/>
    <p:sldId id="268" r:id="rId4"/>
    <p:sldId id="273" r:id="rId5"/>
    <p:sldId id="274" r:id="rId6"/>
    <p:sldId id="275" r:id="rId7"/>
    <p:sldId id="276" r:id="rId8"/>
    <p:sldId id="269" r:id="rId9"/>
    <p:sldId id="270" r:id="rId10"/>
    <p:sldId id="271" r:id="rId11"/>
    <p:sldId id="272" r:id="rId12"/>
    <p:sldId id="264" r:id="rId13"/>
    <p:sldId id="299" r:id="rId14"/>
    <p:sldId id="265" r:id="rId15"/>
    <p:sldId id="277" r:id="rId16"/>
    <p:sldId id="278" r:id="rId17"/>
    <p:sldId id="296" r:id="rId18"/>
    <p:sldId id="287" r:id="rId19"/>
    <p:sldId id="288" r:id="rId20"/>
    <p:sldId id="289" r:id="rId21"/>
    <p:sldId id="290" r:id="rId22"/>
    <p:sldId id="291" r:id="rId23"/>
    <p:sldId id="292" r:id="rId24"/>
    <p:sldId id="293" r:id="rId25"/>
    <p:sldId id="297" r:id="rId26"/>
    <p:sldId id="294" r:id="rId27"/>
    <p:sldId id="295"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4AC29-6E6E-4874-8890-34773B26A0C2}" type="datetimeFigureOut">
              <a:rPr lang="en-US" smtClean="0"/>
              <a:pPr/>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1128D-FC2E-4700-A36F-6C8F9852CD4F}" type="slidenum">
              <a:rPr lang="en-US" smtClean="0"/>
              <a:pPr/>
              <a:t>‹#›</a:t>
            </a:fld>
            <a:endParaRPr lang="en-US"/>
          </a:p>
        </p:txBody>
      </p:sp>
    </p:spTree>
    <p:extLst>
      <p:ext uri="{BB962C8B-B14F-4D97-AF65-F5344CB8AC3E}">
        <p14:creationId xmlns:p14="http://schemas.microsoft.com/office/powerpoint/2010/main" val="111794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550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935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847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584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19306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660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28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67575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F562FC-1834-4E82-AF57-E07F080C183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304777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408803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363704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0" name="图片 9" descr="图片包含 气球&#10;&#10;描述已自动生成">
            <a:extLst>
              <a:ext uri="{FF2B5EF4-FFF2-40B4-BE49-F238E27FC236}">
                <a16:creationId xmlns:a16="http://schemas.microsoft.com/office/drawing/2014/main" id="{5F11540B-524D-41E2-B324-88FBEE12B1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42" b="35871"/>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00E616FE-5324-40D6-93DD-86778BEA6E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9577" y="1880696"/>
            <a:ext cx="5006721" cy="4645026"/>
          </a:xfrm>
          <a:prstGeom prst="rect">
            <a:avLst/>
          </a:prstGeom>
        </p:spPr>
      </p:pic>
      <p:grpSp>
        <p:nvGrpSpPr>
          <p:cNvPr id="17" name="组合 16">
            <a:extLst>
              <a:ext uri="{FF2B5EF4-FFF2-40B4-BE49-F238E27FC236}">
                <a16:creationId xmlns:a16="http://schemas.microsoft.com/office/drawing/2014/main" id="{091DF78E-393F-420E-A11C-D49976E942AE}"/>
              </a:ext>
            </a:extLst>
          </p:cNvPr>
          <p:cNvGrpSpPr/>
          <p:nvPr userDrawn="1"/>
        </p:nvGrpSpPr>
        <p:grpSpPr>
          <a:xfrm>
            <a:off x="5821609" y="1102660"/>
            <a:ext cx="4183862" cy="4183862"/>
            <a:chOff x="1161424" y="1002082"/>
            <a:chExt cx="3757808" cy="3757808"/>
          </a:xfrm>
          <a:solidFill>
            <a:schemeClr val="bg1"/>
          </a:solidFill>
        </p:grpSpPr>
        <p:sp>
          <p:nvSpPr>
            <p:cNvPr id="18" name="椭圆 17">
              <a:extLst>
                <a:ext uri="{FF2B5EF4-FFF2-40B4-BE49-F238E27FC236}">
                  <a16:creationId xmlns:a16="http://schemas.microsoft.com/office/drawing/2014/main" id="{05717A9E-2C8E-44F0-9243-5D3208AB8CF8}"/>
                </a:ext>
              </a:extLst>
            </p:cNvPr>
            <p:cNvSpPr/>
            <p:nvPr userDrawn="1"/>
          </p:nvSpPr>
          <p:spPr>
            <a:xfrm>
              <a:off x="1161424" y="1002082"/>
              <a:ext cx="3757808" cy="3757808"/>
            </a:xfrm>
            <a:prstGeom prst="ellipse">
              <a:avLst/>
            </a:prstGeom>
            <a:grpFill/>
            <a:ln w="101600">
              <a:solidFill>
                <a:schemeClr val="accent6">
                  <a:lumMod val="75000"/>
                </a:schemeClr>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9" name="椭圆 18">
              <a:extLst>
                <a:ext uri="{FF2B5EF4-FFF2-40B4-BE49-F238E27FC236}">
                  <a16:creationId xmlns:a16="http://schemas.microsoft.com/office/drawing/2014/main" id="{5D0E975A-9C32-4ABA-A3F4-F21BD44BBDD0}"/>
                </a:ext>
              </a:extLst>
            </p:cNvPr>
            <p:cNvSpPr/>
            <p:nvPr userDrawn="1"/>
          </p:nvSpPr>
          <p:spPr>
            <a:xfrm>
              <a:off x="1349836" y="1190494"/>
              <a:ext cx="3380983" cy="3380983"/>
            </a:xfrm>
            <a:prstGeom prst="ellipse">
              <a:avLst/>
            </a:prstGeom>
            <a:grpFill/>
            <a:ln w="25400">
              <a:solidFill>
                <a:schemeClr val="accent6">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spTree>
    <p:extLst>
      <p:ext uri="{BB962C8B-B14F-4D97-AF65-F5344CB8AC3E}">
        <p14:creationId xmlns:p14="http://schemas.microsoft.com/office/powerpoint/2010/main" val="2875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409307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F562FC-1834-4E82-AF57-E07F080C183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83808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562FC-1834-4E82-AF57-E07F080C183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55114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562FC-1834-4E82-AF57-E07F080C1839}" type="datetimeFigureOut">
              <a:rPr lang="en-US" smtClean="0"/>
              <a:pPr/>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07041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562FC-1834-4E82-AF57-E07F080C1839}" type="datetimeFigureOut">
              <a:rPr lang="en-US" smtClean="0"/>
              <a:pPr/>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72084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62FC-1834-4E82-AF57-E07F080C1839}" type="datetimeFigureOut">
              <a:rPr lang="en-US" smtClean="0"/>
              <a:pPr/>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21874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F562FC-1834-4E82-AF57-E07F080C183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23763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F562FC-1834-4E82-AF57-E07F080C183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6470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562FC-1834-4E82-AF57-E07F080C1839}" type="datetimeFigureOut">
              <a:rPr lang="en-US" smtClean="0"/>
              <a:pPr/>
              <a:t>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F0BA5-94EE-4B5C-AA35-83056130A9EB}" type="slidenum">
              <a:rPr lang="en-US" smtClean="0"/>
              <a:pPr/>
              <a:t>‹#›</a:t>
            </a:fld>
            <a:endParaRPr lang="en-US"/>
          </a:p>
        </p:txBody>
      </p:sp>
    </p:spTree>
    <p:extLst>
      <p:ext uri="{BB962C8B-B14F-4D97-AF65-F5344CB8AC3E}">
        <p14:creationId xmlns:p14="http://schemas.microsoft.com/office/powerpoint/2010/main" val="10594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wmf"/><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wmf"/><Relationship Id="rId5" Type="http://schemas.openxmlformats.org/officeDocument/2006/relationships/image" Target="../media/image30.wmf"/><Relationship Id="rId10" Type="http://schemas.openxmlformats.org/officeDocument/2006/relationships/image" Target="../media/image35.gif"/><Relationship Id="rId4" Type="http://schemas.openxmlformats.org/officeDocument/2006/relationships/image" Target="../media/image29.wmf"/><Relationship Id="rId9" Type="http://schemas.openxmlformats.org/officeDocument/2006/relationships/image" Target="../media/image34.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95534" y="0"/>
            <a:ext cx="12287534" cy="6858000"/>
          </a:xfrm>
          <a:prstGeom prst="rect">
            <a:avLst/>
          </a:prstGeom>
        </p:spPr>
      </p:pic>
      <p:pic>
        <p:nvPicPr>
          <p:cNvPr id="5" name="Picture 4"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065" y="863823"/>
            <a:ext cx="739232" cy="135077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95534" y="3786190"/>
            <a:ext cx="12287534" cy="3071810"/>
          </a:xfrm>
          <a:prstGeom prst="rect">
            <a:avLst/>
          </a:prstGeom>
        </p:spPr>
      </p:pic>
      <p:pic>
        <p:nvPicPr>
          <p:cNvPr id="7"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595804"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484109" y="1852466"/>
            <a:ext cx="1982405" cy="2624000"/>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9" name="TextBox 8">
            <a:extLst>
              <a:ext uri="{FF2B5EF4-FFF2-40B4-BE49-F238E27FC236}">
                <a16:creationId xmlns:a16="http://schemas.microsoft.com/office/drawing/2014/main" id="{133025F6-03E4-F7FE-A115-15A451327F80}"/>
              </a:ext>
            </a:extLst>
          </p:cNvPr>
          <p:cNvSpPr txBox="1"/>
          <p:nvPr/>
        </p:nvSpPr>
        <p:spPr>
          <a:xfrm>
            <a:off x="3352801"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696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02943" y="4797180"/>
            <a:ext cx="322205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7413" y="3491228"/>
            <a:ext cx="1187516" cy="1361562"/>
          </a:xfrm>
          <a:prstGeom prst="rect">
            <a:avLst/>
          </a:prstGeom>
        </p:spPr>
      </p:pic>
      <p:pic>
        <p:nvPicPr>
          <p:cNvPr id="9" name="Picture 9"/>
          <p:cNvPicPr>
            <a:picLocks noChangeAspect="1"/>
          </p:cNvPicPr>
          <p:nvPr/>
        </p:nvPicPr>
        <p:blipFill>
          <a:blip r:embed="rId5" cstate="print"/>
          <a:srcRect/>
          <a:stretch>
            <a:fillRect/>
          </a:stretch>
        </p:blipFill>
        <p:spPr>
          <a:xfrm>
            <a:off x="1412058" y="1863715"/>
            <a:ext cx="1135688" cy="1298890"/>
          </a:xfrm>
          <a:prstGeom prst="rect">
            <a:avLst/>
          </a:prstGeom>
        </p:spPr>
      </p:pic>
      <p:sp>
        <p:nvSpPr>
          <p:cNvPr id="18" name="TextBox 17"/>
          <p:cNvSpPr txBox="1"/>
          <p:nvPr/>
        </p:nvSpPr>
        <p:spPr>
          <a:xfrm>
            <a:off x="4065713" y="2098476"/>
            <a:ext cx="5250692"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74" y="2197741"/>
            <a:ext cx="1638206" cy="1656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63236" y="3001356"/>
            <a:ext cx="435771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3429000" y="3796406"/>
            <a:ext cx="8534400" cy="1801109"/>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anose="02020603050405020304"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kern="0" dirty="0" err="1">
                <a:solidFill>
                  <a:srgbClr val="0000FF"/>
                </a:solidFill>
                <a:latin typeface="Times New Roman" panose="02020603050405020304" pitchFamily="18" charset="0"/>
                <a:cs typeface="Times New Roman" panose="02020603050405020304" pitchFamily="18" charset="0"/>
                <a:sym typeface="Arial"/>
              </a:rPr>
              <a:t>Bài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thơ</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kể</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về</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ngày</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hội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rừng</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xanh</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của</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các</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loài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vật</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cây</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cối</a:t>
            </a:r>
            <a:r>
              <a:rPr lang="en-US" sz="2800" b="1" kern="0" dirty="0">
                <a:solidFill>
                  <a:srgbClr val="0000FF"/>
                </a:solidFill>
                <a:latin typeface="Times New Roman" panose="02020603050405020304" pitchFamily="18" charset="0"/>
                <a:cs typeface="Times New Roman" panose="02020603050405020304" pitchFamily="18" charset="0"/>
                <a:sym typeface="Arial"/>
              </a:rPr>
              <a:t> ở </a:t>
            </a:r>
            <a:r>
              <a:rPr lang="en-US" sz="2800" b="1" kern="0" dirty="0" err="1">
                <a:solidFill>
                  <a:srgbClr val="0000FF"/>
                </a:solidFill>
                <a:latin typeface="Times New Roman" panose="02020603050405020304" pitchFamily="18" charset="0"/>
                <a:cs typeface="Times New Roman" panose="02020603050405020304" pitchFamily="18" charset="0"/>
                <a:sym typeface="Arial"/>
              </a:rPr>
              <a:t>trong</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rừng</a:t>
            </a:r>
            <a:r>
              <a:rPr lang="en-US" sz="2800" b="1" kern="0" dirty="0">
                <a:solidFill>
                  <a:srgbClr val="0000FF"/>
                </a:solidFill>
                <a:latin typeface="Times New Roman" panose="02020603050405020304" pitchFamily="18" charset="0"/>
                <a:cs typeface="Times New Roman" panose="02020603050405020304" pitchFamily="18" charset="0"/>
                <a:sym typeface="Arial"/>
              </a:rPr>
              <a:t>. Qua </a:t>
            </a:r>
            <a:r>
              <a:rPr lang="en-US" sz="2800" b="1" kern="0" dirty="0" err="1">
                <a:solidFill>
                  <a:srgbClr val="0000FF"/>
                </a:solidFill>
                <a:latin typeface="Times New Roman" panose="02020603050405020304" pitchFamily="18" charset="0"/>
                <a:cs typeface="Times New Roman" panose="02020603050405020304" pitchFamily="18" charset="0"/>
                <a:sym typeface="Arial"/>
              </a:rPr>
              <a:t>đó</a:t>
            </a:r>
            <a:r>
              <a:rPr lang="en-US" sz="2800" b="1" kern="0" dirty="0">
                <a:solidFill>
                  <a:srgbClr val="0000FF"/>
                </a:solidFill>
                <a:latin typeface="Times New Roman" panose="02020603050405020304" pitchFamily="18" charset="0"/>
                <a:cs typeface="Times New Roman" panose="02020603050405020304" pitchFamily="18" charset="0"/>
                <a:sym typeface="Arial"/>
              </a:rPr>
              <a:t> ta </a:t>
            </a:r>
            <a:r>
              <a:rPr lang="en-US" sz="2800" b="1" kern="0" dirty="0" err="1">
                <a:solidFill>
                  <a:srgbClr val="0000FF"/>
                </a:solidFill>
                <a:latin typeface="Times New Roman" panose="02020603050405020304" pitchFamily="18" charset="0"/>
                <a:cs typeface="Times New Roman" panose="02020603050405020304" pitchFamily="18" charset="0"/>
                <a:sym typeface="Arial"/>
              </a:rPr>
              <a:t>thấy</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được</a:t>
            </a:r>
            <a:r>
              <a:rPr lang="nl-NL" sz="2800" b="1" dirty="0">
                <a:solidFill>
                  <a:srgbClr val="0000FF"/>
                </a:solidFill>
                <a:latin typeface="Times New Roman" panose="02020603050405020304" pitchFamily="18" charset="0"/>
                <a:cs typeface="Times New Roman" panose="02020603050405020304" pitchFamily="18" charset="0"/>
              </a:rPr>
              <a:t>Thiên nhiên xung quanh chúng ta là một thế giới vô cùng kì thú và hấp dẫn.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95534" y="1656681"/>
            <a:ext cx="2606002"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0" y="5900055"/>
            <a:ext cx="6858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đọc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diễn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cảm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thuộc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lòng</a:t>
            </a:r>
            <a:r>
              <a:rPr lang="vi-VN" sz="2800" b="1" dirty="0">
                <a:solidFill>
                  <a:srgbClr val="008000"/>
                </a:solidFill>
                <a:latin typeface="Times New Roman" pitchFamily="18" charset="0"/>
                <a:cs typeface="Times New Roman" pitchFamily="18" charset="0"/>
              </a:rPr>
              <a:t>.</a:t>
            </a:r>
          </a:p>
        </p:txBody>
      </p:sp>
      <p:sp>
        <p:nvSpPr>
          <p:cNvPr id="23" name="TextBox 22"/>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0" y="816450"/>
            <a:ext cx="1219200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xanh</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93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17074"/>
            <a:ext cx="5907016" cy="954107"/>
          </a:xfrm>
          <a:prstGeom prst="rect">
            <a:avLst/>
          </a:prstGeom>
        </p:spPr>
        <p:txBody>
          <a:bodyPr wrap="square">
            <a:spAutoFit/>
          </a:bodyPr>
          <a:lstStyle/>
          <a:p>
            <a:pPr algn="just"/>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1.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điều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biết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rừng</a:t>
            </a:r>
            <a:r>
              <a:rPr lang="en-US" sz="2800" b="1" dirty="0">
                <a:solidFill>
                  <a:srgbClr val="008000"/>
                </a:solidFill>
                <a:latin typeface="Times New Roman" pitchFamily="18" charset="0"/>
                <a:cs typeface="Times New Roman" pitchFamily="18" charset="0"/>
              </a:rPr>
              <a:t> (qua </a:t>
            </a:r>
            <a:r>
              <a:rPr lang="en-US" sz="2800" b="1" dirty="0" err="1">
                <a:solidFill>
                  <a:srgbClr val="008000"/>
                </a:solidFill>
                <a:latin typeface="Times New Roman" pitchFamily="18" charset="0"/>
                <a:cs typeface="Times New Roman" pitchFamily="18" charset="0"/>
              </a:rPr>
              <a:t>phim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ảnh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sách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báo</a:t>
            </a:r>
            <a:r>
              <a:rPr lang="en-US" sz="2800" b="1">
                <a:solidFill>
                  <a:srgbClr val="008000"/>
                </a:solidFill>
                <a:latin typeface="Times New Roman" pitchFamily="18"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6" name="TextBox 5"/>
          <p:cNvSpPr txBox="1"/>
          <p:nvPr/>
        </p:nvSpPr>
        <p:spPr>
          <a:xfrm>
            <a:off x="116533" y="1802171"/>
            <a:ext cx="5847539"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IV.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Rừng</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119" y="1624084"/>
            <a:ext cx="5299881" cy="523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0" y="3462864"/>
            <a:ext cx="7023526" cy="1815882"/>
          </a:xfrm>
          <a:prstGeom prst="rect">
            <a:avLst/>
          </a:prstGeom>
          <a:noFill/>
        </p:spPr>
        <p:txBody>
          <a:bodyPr wrap="none"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G</a:t>
            </a:r>
            <a:r>
              <a:rPr lang="en-US" sz="2800" b="1" dirty="0">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biết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đến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nhờ</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đâu</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gì</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Nêu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cảm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nghĩ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4" name="TextBox 13"/>
          <p:cNvSpPr txBox="1"/>
          <p:nvPr/>
        </p:nvSpPr>
        <p:spPr>
          <a:xfrm>
            <a:off x="0" y="816450"/>
            <a:ext cx="1219200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xanh</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3946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18862"/>
            <a:ext cx="9750231" cy="507190"/>
          </a:xfrm>
          <a:prstGeom prst="rect">
            <a:avLst/>
          </a:prstGeom>
        </p:spPr>
        <p:txBody>
          <a:bodyPr wrap="square">
            <a:spAutoFit/>
          </a:bodyPr>
          <a:lstStyle/>
          <a:p>
            <a:pPr algn="just"/>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Bài</a:t>
            </a:r>
            <a:r>
              <a:rPr lang="en-US" sz="2696" b="1" i="1" dirty="0">
                <a:solidFill>
                  <a:srgbClr val="008000"/>
                </a:solidFill>
                <a:latin typeface="Times New Roman" pitchFamily="18" charset="0"/>
                <a:cs typeface="Times New Roman" pitchFamily="18" charset="0"/>
              </a:rPr>
              <a:t> 2: </a:t>
            </a:r>
            <a:r>
              <a:rPr lang="en-US" sz="2696" b="1" i="1" dirty="0" err="1">
                <a:solidFill>
                  <a:srgbClr val="008000"/>
                </a:solidFill>
                <a:latin typeface="Times New Roman" pitchFamily="18" charset="0"/>
                <a:cs typeface="Times New Roman" pitchFamily="18" charset="0"/>
              </a:rPr>
              <a:t>Trao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đổi</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với</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bạn</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Làm</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thế</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nào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để</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bảo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vệ</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rừng</a:t>
            </a:r>
            <a:r>
              <a:rPr lang="en-US" sz="2696" b="1" i="1" dirty="0">
                <a:solidFill>
                  <a:srgbClr val="008000"/>
                </a:solidFill>
                <a:latin typeface="Times New Roman" pitchFamily="18" charset="0"/>
                <a:cs typeface="Times New Roman" pitchFamily="18" charset="0"/>
              </a:rPr>
              <a:t>!</a:t>
            </a:r>
            <a:endParaRPr lang="en-US" sz="2696"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26" y="3058850"/>
            <a:ext cx="3293005" cy="19531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229" y="2994637"/>
            <a:ext cx="3595885" cy="20174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944" y="3026744"/>
            <a:ext cx="3504732" cy="2017409"/>
          </a:xfrm>
          <a:prstGeom prst="rect">
            <a:avLst/>
          </a:prstGeom>
        </p:spPr>
      </p:pic>
      <p:sp>
        <p:nvSpPr>
          <p:cNvPr id="7" name="Rectangle 6"/>
          <p:cNvSpPr/>
          <p:nvPr/>
        </p:nvSpPr>
        <p:spPr>
          <a:xfrm>
            <a:off x="0" y="5038734"/>
            <a:ext cx="10445190" cy="1751762"/>
          </a:xfrm>
          <a:prstGeom prst="rect">
            <a:avLst/>
          </a:prstGeom>
        </p:spPr>
        <p:txBody>
          <a:bodyPr wrap="square">
            <a:spAutoFit/>
          </a:bodyPr>
          <a:lstStyle/>
          <a:p>
            <a:r>
              <a:rPr lang="vi-VN" sz="2696" b="1" dirty="0">
                <a:solidFill>
                  <a:srgbClr val="0000CC"/>
                </a:solidFill>
                <a:latin typeface="Times New Roman" pitchFamily="18" charset="0"/>
                <a:cs typeface="Times New Roman" pitchFamily="18" charset="0"/>
              </a:rPr>
              <a:t>- Tuyên truyền bảo vệ rừng cho mọi người</a:t>
            </a:r>
            <a:r>
              <a:rPr lang="en-US" sz="2696" b="1" dirty="0">
                <a:solidFill>
                  <a:srgbClr val="0000CC"/>
                </a:solidFill>
                <a:latin typeface="Times New Roman" pitchFamily="18" charset="0"/>
                <a:cs typeface="Times New Roman" pitchFamily="18" charset="0"/>
              </a:rPr>
              <a:t>.</a:t>
            </a:r>
            <a:endParaRPr lang="vi-VN" sz="2696" b="1" dirty="0">
              <a:solidFill>
                <a:srgbClr val="0000CC"/>
              </a:solidFill>
              <a:latin typeface="Times New Roman" pitchFamily="18" charset="0"/>
              <a:cs typeface="Times New Roman" pitchFamily="18" charset="0"/>
            </a:endParaRPr>
          </a:p>
          <a:p>
            <a:r>
              <a:rPr lang="vi-VN" sz="2696" b="1" dirty="0">
                <a:solidFill>
                  <a:srgbClr val="0000CC"/>
                </a:solidFill>
                <a:latin typeface="Times New Roman" pitchFamily="18" charset="0"/>
                <a:cs typeface="Times New Roman" pitchFamily="18" charset="0"/>
              </a:rPr>
              <a:t>- Giải thích cho mọi người về lợi ích của rừng</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không</a:t>
            </a:r>
            <a:r>
              <a:rPr lang="vi-VN" sz="2696" b="1" dirty="0">
                <a:solidFill>
                  <a:srgbClr val="0000CC"/>
                </a:solidFill>
                <a:latin typeface="Times New Roman" pitchFamily="18" charset="0"/>
                <a:cs typeface="Times New Roman" pitchFamily="18" charset="0"/>
              </a:rPr>
              <a:t> chặt phá rừng</a:t>
            </a:r>
          </a:p>
          <a:p>
            <a:r>
              <a:rPr lang="vi-VN" sz="2696" b="1" dirty="0">
                <a:solidFill>
                  <a:srgbClr val="0000CC"/>
                </a:solidFill>
                <a:latin typeface="Times New Roman" pitchFamily="18" charset="0"/>
                <a:cs typeface="Times New Roman" pitchFamily="18" charset="0"/>
              </a:rPr>
              <a:t>- Trồng thêm thật nhiều cây xanh</a:t>
            </a:r>
          </a:p>
          <a:p>
            <a:r>
              <a:rPr lang="vi-VN" sz="2696" b="1" dirty="0">
                <a:solidFill>
                  <a:srgbClr val="0000CC"/>
                </a:solidFill>
                <a:latin typeface="Times New Roman" pitchFamily="18" charset="0"/>
                <a:cs typeface="Times New Roman" pitchFamily="18" charset="0"/>
              </a:rPr>
              <a:t>- Ko đốt rừng và khai thác bừa bãi</a:t>
            </a:r>
          </a:p>
        </p:txBody>
      </p:sp>
      <p:sp>
        <p:nvSpPr>
          <p:cNvPr id="17" name="TextBox 16"/>
          <p:cNvSpPr txBox="1"/>
          <p:nvPr/>
        </p:nvSpPr>
        <p:spPr>
          <a:xfrm>
            <a:off x="116533" y="1802171"/>
            <a:ext cx="5847539"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IV.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Rừng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6" name="TextBox 25"/>
          <p:cNvSpPr txBox="1"/>
          <p:nvPr/>
        </p:nvSpPr>
        <p:spPr>
          <a:xfrm>
            <a:off x="0" y="816450"/>
            <a:ext cx="1219200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xanh</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37348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5"/>
            <a:ext cx="10515600" cy="5779643"/>
          </a:xfrm>
        </p:spPr>
        <p:txBody>
          <a:bodyPr>
            <a:normAutofit/>
          </a:bodyPr>
          <a:lstStyle/>
          <a:p>
            <a:r>
              <a:rPr lang="vi-VN" sz="3200"/>
              <a:t>Hè năm ngoái, em được đi du lịch cùng gia đình đến khu rừng Cúc Phương nổi tiếng. Nơi đây là nơi sinh sống của rất nhiều các loài động thực vật. Khi đến nơi em đã bị choáng ngợp bởi thảm thực vật xanh tốt, các loài động vật quý hiếm như voọc mông đen trắng, khỉ, chim... Nhưng đặc biệt hơn cả là em được chứng kiến một “rừng bươm bướm” tuyệt đẹp như trong chốn thần tiên, chúng khoe sắc rực rỡ cả bầu trời. Em nhất đinh sẽ quay lại thăm rừng Cúc Phương vào một ngày không xa.</a:t>
            </a:r>
            <a:endParaRPr lang="en-US" sz="3200"/>
          </a:p>
        </p:txBody>
      </p:sp>
    </p:spTree>
    <p:extLst>
      <p:ext uri="{BB962C8B-B14F-4D97-AF65-F5344CB8AC3E}">
        <p14:creationId xmlns:p14="http://schemas.microsoft.com/office/powerpoint/2010/main" val="191939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109182"/>
            <a:ext cx="11955439" cy="67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14270" y="2456597"/>
            <a:ext cx="6963460" cy="1473021"/>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2265302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6698760" y="1142990"/>
            <a:ext cx="4144737"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3A1.</a:t>
            </a:r>
          </a:p>
        </p:txBody>
      </p:sp>
      <p:sp>
        <p:nvSpPr>
          <p:cNvPr id="2051" name="WordArt 3"/>
          <p:cNvSpPr>
            <a:spLocks noChangeArrowheads="1" noChangeShapeType="1" noTextEdit="1"/>
          </p:cNvSpPr>
          <p:nvPr/>
        </p:nvSpPr>
        <p:spPr bwMode="auto">
          <a:xfrm>
            <a:off x="464024" y="3500444"/>
            <a:ext cx="7083188"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CHIM CHÍCH BÔNG</a:t>
            </a:r>
          </a:p>
        </p:txBody>
      </p:sp>
      <p:sp>
        <p:nvSpPr>
          <p:cNvPr id="2052" name="WordArt 4"/>
          <p:cNvSpPr>
            <a:spLocks noChangeArrowheads="1" noChangeShapeType="1" noTextEdit="1"/>
          </p:cNvSpPr>
          <p:nvPr/>
        </p:nvSpPr>
        <p:spPr bwMode="auto">
          <a:xfrm>
            <a:off x="2483894" y="5858673"/>
            <a:ext cx="7929348" cy="83302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VŨ THỊ THÚY VINH.</a:t>
            </a:r>
          </a:p>
        </p:txBody>
      </p:sp>
      <p:grpSp>
        <p:nvGrpSpPr>
          <p:cNvPr id="2" name="Group 18"/>
          <p:cNvGrpSpPr>
            <a:grpSpLocks/>
          </p:cNvGrpSpPr>
          <p:nvPr/>
        </p:nvGrpSpPr>
        <p:grpSpPr bwMode="auto">
          <a:xfrm>
            <a:off x="3174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1625605" y="48579"/>
            <a:ext cx="8965058" cy="519955"/>
          </a:xfrm>
          <a:prstGeom prst="rect">
            <a:avLst/>
          </a:prstGeom>
        </p:spPr>
        <p:txBody>
          <a:bodyPr wrap="none" lIns="91438" tIns="45720" rIns="91438" bIns="45720" numCol="1"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TIÊN CÁT</a:t>
            </a: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86" y="135666"/>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5056" y="83158"/>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825096"/>
            <a:ext cx="162560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5735193" y="1078787"/>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2065462" y="5052682"/>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9313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95534" y="0"/>
            <a:ext cx="12287534" cy="6858000"/>
          </a:xfrm>
          <a:prstGeom prst="rect">
            <a:avLst/>
          </a:prstGeom>
        </p:spPr>
      </p:pic>
      <p:pic>
        <p:nvPicPr>
          <p:cNvPr id="5" name="Picture 4"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065" y="863823"/>
            <a:ext cx="739232" cy="135077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95534" y="3786190"/>
            <a:ext cx="12287534" cy="3071810"/>
          </a:xfrm>
          <a:prstGeom prst="rect">
            <a:avLst/>
          </a:prstGeom>
        </p:spPr>
      </p:pic>
      <p:pic>
        <p:nvPicPr>
          <p:cNvPr id="7"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595804"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484109" y="1852466"/>
            <a:ext cx="1982405" cy="2624000"/>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9" name="TextBox 8">
            <a:extLst>
              <a:ext uri="{FF2B5EF4-FFF2-40B4-BE49-F238E27FC236}">
                <a16:creationId xmlns:a16="http://schemas.microsoft.com/office/drawing/2014/main" id="{133025F6-03E4-F7FE-A115-15A451327F80}"/>
              </a:ext>
            </a:extLst>
          </p:cNvPr>
          <p:cNvSpPr txBox="1"/>
          <p:nvPr/>
        </p:nvSpPr>
        <p:spPr>
          <a:xfrm>
            <a:off x="3352801"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
        <p:nvSpPr>
          <p:cNvPr id="10" name="TextBox 9"/>
          <p:cNvSpPr txBox="1"/>
          <p:nvPr/>
        </p:nvSpPr>
        <p:spPr>
          <a:xfrm>
            <a:off x="1524000" y="6"/>
            <a:ext cx="9144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Ba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30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1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endParaRPr lang="vi-VN" sz="3200" b="1" dirty="0">
              <a:solidFill>
                <a:srgbClr val="0000CC"/>
              </a:solidFill>
              <a:latin typeface="Times New Roman" pitchFamily="18" charset="0"/>
              <a:cs typeface="Times New Roman" pitchFamily="18" charset="0"/>
            </a:endParaRPr>
          </a:p>
        </p:txBody>
      </p:sp>
      <p:sp>
        <p:nvSpPr>
          <p:cNvPr id="11" name="TextBox 10"/>
          <p:cNvSpPr txBox="1"/>
          <p:nvPr/>
        </p:nvSpPr>
        <p:spPr>
          <a:xfrm>
            <a:off x="2595538" y="500043"/>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5518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30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0" y="927463"/>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bông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TextBox 6"/>
          <p:cNvSpPr txBox="1"/>
          <p:nvPr/>
        </p:nvSpPr>
        <p:spPr>
          <a:xfrm>
            <a:off x="0" y="1476103"/>
            <a:ext cx="12192000" cy="2677656"/>
          </a:xfrm>
          <a:prstGeom prst="rect">
            <a:avLst/>
          </a:prstGeom>
          <a:noFill/>
        </p:spPr>
        <p:txBody>
          <a:bodyPr wrap="square" rtlCol="0">
            <a:spAutoFit/>
          </a:bodyPr>
          <a:lstStyle/>
          <a:p>
            <a:pPr lvl="0" algn="just" defTabSz="1218804"/>
            <a:r>
              <a:rPr lang="vi-VN" sz="2800" b="1" dirty="0">
                <a:solidFill>
                  <a:srgbClr val="0000FF"/>
                </a:solidFill>
                <a:latin typeface="Times New Roman" pitchFamily="18" charset="0"/>
                <a:cs typeface="Times New Roman" pitchFamily="18" charset="0"/>
              </a:rPr>
              <a:t>     Chích bông là một con chim bé xinh đẹp.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Cặp mỏ tí hon ấy gắp sâu trên lá nhanh thoăn thoắt.</a:t>
            </a:r>
          </a:p>
          <a:p>
            <a:pPr lvl="0" algn="r" defTabSz="1218804"/>
            <a:r>
              <a:rPr lang="vi-VN" sz="2800" b="1" dirty="0">
                <a:solidFill>
                  <a:srgbClr val="0000FF"/>
                </a:solidFill>
                <a:latin typeface="Times New Roman" pitchFamily="18" charset="0"/>
                <a:cs typeface="Times New Roman" pitchFamily="18" charset="0"/>
              </a:rPr>
              <a:t>(Theo Tô Hoài)</a:t>
            </a:r>
          </a:p>
        </p:txBody>
      </p:sp>
      <p:sp>
        <p:nvSpPr>
          <p:cNvPr id="8" name="TextBox 7"/>
          <p:cNvSpPr txBox="1"/>
          <p:nvPr/>
        </p:nvSpPr>
        <p:spPr>
          <a:xfrm>
            <a:off x="0" y="4728754"/>
            <a:ext cx="5473337"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t>
            </a:r>
            <a:r>
              <a:rPr lang="en-US" sz="2800" b="1" dirty="0">
                <a:solidFill>
                  <a:srgbClr val="0000FF"/>
                </a:solidFill>
                <a:latin typeface="Times New Roman" pitchFamily="18" charset="0"/>
                <a:cs typeface="Times New Roman" pitchFamily="18" charset="0"/>
              </a:rPr>
              <a:t>.</a:t>
            </a:r>
          </a:p>
        </p:txBody>
      </p:sp>
      <p:sp>
        <p:nvSpPr>
          <p:cNvPr id="9" name="TextBox 8"/>
          <p:cNvSpPr txBox="1"/>
          <p:nvPr/>
        </p:nvSpPr>
        <p:spPr>
          <a:xfrm>
            <a:off x="0" y="5277394"/>
            <a:ext cx="12191999" cy="954107"/>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  - </a:t>
            </a:r>
            <a:r>
              <a:rPr lang="nl-NL" sz="2800" b="1" dirty="0">
                <a:solidFill>
                  <a:srgbClr val="008000"/>
                </a:solidFill>
                <a:latin typeface="Times New Roman" pitchFamily="18" charset="0"/>
                <a:cs typeface="Times New Roman" pitchFamily="18" charset="0"/>
              </a:rPr>
              <a:t>liên liến, nhanh nhẹn, nhỏ xíu, xo</a:t>
            </a:r>
            <a:r>
              <a:rPr lang="vi-VN" sz="2800" b="1" dirty="0">
                <a:solidFill>
                  <a:srgbClr val="008000"/>
                </a:solidFill>
                <a:latin typeface="Times New Roman" pitchFamily="18" charset="0"/>
                <a:cs typeface="Times New Roman" pitchFamily="18" charset="0"/>
              </a:rPr>
              <a:t>ải nhanh vun vút,trắp lại, nhanh thoán thoắt,...</a:t>
            </a:r>
            <a:endParaRPr lang="en-US" sz="2800" b="1" dirty="0">
              <a:solidFill>
                <a:srgbClr val="008000"/>
              </a:solidFill>
              <a:latin typeface="Times New Roman" pitchFamily="18" charset="0"/>
              <a:cs typeface="Times New Roman" pitchFamily="18" charset="0"/>
            </a:endParaRPr>
          </a:p>
        </p:txBody>
      </p:sp>
      <p:sp>
        <p:nvSpPr>
          <p:cNvPr id="10" name="TextBox 9"/>
          <p:cNvSpPr txBox="1"/>
          <p:nvPr/>
        </p:nvSpPr>
        <p:spPr>
          <a:xfrm>
            <a:off x="0" y="4193177"/>
            <a:ext cx="12192000" cy="523220"/>
          </a:xfrm>
          <a:prstGeom prst="rect">
            <a:avLst/>
          </a:prstGeom>
          <a:noFill/>
        </p:spPr>
        <p:txBody>
          <a:bodyPr wrap="square" rtlCol="0">
            <a:spAutoFit/>
          </a:bodyPr>
          <a:lstStyle/>
          <a:p>
            <a:pPr lvl="0"/>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tiếp</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không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ngừng</a:t>
            </a:r>
            <a:endParaRPr lang="en-US" sz="28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7" name="图片 14">
            <a:extLst>
              <a:ext uri="{FF2B5EF4-FFF2-40B4-BE49-F238E27FC236}">
                <a16:creationId xmlns:a16="http://schemas.microsoft.com/office/drawing/2014/main" id="{C0EEF8F4-2BFA-4EC9-8B6E-24889F13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 y="-241779"/>
            <a:ext cx="12188116" cy="5009366"/>
          </a:xfrm>
          <a:prstGeom prst="rect">
            <a:avLst/>
          </a:prstGeom>
        </p:spPr>
      </p:pic>
      <p:pic>
        <p:nvPicPr>
          <p:cNvPr id="8" name="图片 11" descr="图片包含 玩具, 玩偶&#10;&#10;已生成极高可信度的说明">
            <a:extLst>
              <a:ext uri="{FF2B5EF4-FFF2-40B4-BE49-F238E27FC236}">
                <a16:creationId xmlns:a16="http://schemas.microsoft.com/office/drawing/2014/main" id="{35BEF64D-DF4B-4D00-99A5-2FD9839DF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5806">
            <a:off x="7761874" y="3114612"/>
            <a:ext cx="3533211" cy="2842271"/>
          </a:xfrm>
          <a:prstGeom prst="rect">
            <a:avLst/>
          </a:prstGeom>
        </p:spPr>
      </p:pic>
      <p:pic>
        <p:nvPicPr>
          <p:cNvPr id="2" name="Picture 1">
            <a:extLst>
              <a:ext uri="{FF2B5EF4-FFF2-40B4-BE49-F238E27FC236}">
                <a16:creationId xmlns:a16="http://schemas.microsoft.com/office/drawing/2014/main" id="{D01316FA-C2FA-4CA3-AADA-DBA4836C60E0}"/>
              </a:ext>
            </a:extLst>
          </p:cNvPr>
          <p:cNvPicPr>
            <a:picLocks noChangeAspect="1"/>
          </p:cNvPicPr>
          <p:nvPr/>
        </p:nvPicPr>
        <p:blipFill>
          <a:blip r:embed="rId5"/>
          <a:stretch>
            <a:fillRect/>
          </a:stretch>
        </p:blipFill>
        <p:spPr>
          <a:xfrm>
            <a:off x="1847201" y="1842508"/>
            <a:ext cx="8516850" cy="2017951"/>
          </a:xfrm>
          <a:prstGeom prst="rect">
            <a:avLst/>
          </a:prstGeom>
        </p:spPr>
      </p:pic>
    </p:spTree>
    <p:extLst>
      <p:ext uri="{BB962C8B-B14F-4D97-AF65-F5344CB8AC3E}">
        <p14:creationId xmlns:p14="http://schemas.microsoft.com/office/powerpoint/2010/main" val="237927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út Mực Cây Màu Vàng - Miễn Phí vector hình ảnh trên Pixabay">
            <a:extLst>
              <a:ext uri="{FF2B5EF4-FFF2-40B4-BE49-F238E27FC236}">
                <a16:creationId xmlns:a16="http://schemas.microsoft.com/office/drawing/2014/main" id="{1646C177-E908-4F5C-AC89-CDB823094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0210">
            <a:off x="10212416" y="1024962"/>
            <a:ext cx="566188" cy="899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619259"/>
            <a:ext cx="12192000" cy="523220"/>
          </a:xfrm>
          <a:prstGeom prst="rect">
            <a:avLst/>
          </a:prstGeom>
          <a:noFill/>
        </p:spPr>
        <p:txBody>
          <a:bodyPr wrap="square" rtlCol="0">
            <a:spAutoFit/>
          </a:bodyPr>
          <a:lstStyle/>
          <a:p>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Bài tập 2(26). Viết vào vở các địa danh có trong đoạn văn dưới đây</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279176"/>
            <a:ext cx="12192000" cy="2677656"/>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r>
              <a:rPr lang="vi-VN" sz="2800" b="1" dirty="0">
                <a:solidFill>
                  <a:srgbClr val="0000FF"/>
                </a:solidFill>
                <a:latin typeface="Times New Roman" panose="02020603050405020304" pitchFamily="18" charset="0"/>
                <a:cs typeface="Times New Roman" panose="02020603050405020304" pitchFamily="18" charset="0"/>
              </a:rPr>
              <a:t>(Lâm Anh)</a:t>
            </a:r>
          </a:p>
        </p:txBody>
      </p:sp>
      <p:sp>
        <p:nvSpPr>
          <p:cNvPr id="13" name="TextBox 12"/>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30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16" name="TextBox 15"/>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0" y="927463"/>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bông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41035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851" y="2088107"/>
            <a:ext cx="8124968" cy="48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3" name="TextBox 2"/>
          <p:cNvSpPr txBox="1"/>
          <p:nvPr/>
        </p:nvSpPr>
        <p:spPr>
          <a:xfrm>
            <a:off x="-109182" y="2088107"/>
            <a:ext cx="3957851" cy="3539430"/>
          </a:xfrm>
          <a:prstGeom prst="rect">
            <a:avLst/>
          </a:prstGeom>
          <a:noFill/>
        </p:spPr>
        <p:txBody>
          <a:bodyPr wrap="square"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Quan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tranh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hỏi</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1. </a:t>
            </a:r>
            <a:r>
              <a:rPr lang="en-US" sz="2800" b="1" dirty="0" err="1">
                <a:solidFill>
                  <a:srgbClr val="0000CC"/>
                </a:solidFill>
                <a:latin typeface="Times New Roman" panose="02020603050405020304" pitchFamily="18" charset="0"/>
                <a:cs typeface="Times New Roman" panose="02020603050405020304" pitchFamily="18" charset="0"/>
              </a:rPr>
              <a:t>Kể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dự</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xanh</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2.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hãy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đoán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gì</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0" y="949052"/>
            <a:ext cx="1219200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xanh</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01867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F3CCCE2-5512-42AA-AE4E-77870627F0DB}"/>
              </a:ext>
            </a:extLst>
          </p:cNvPr>
          <p:cNvGrpSpPr/>
          <p:nvPr/>
        </p:nvGrpSpPr>
        <p:grpSpPr>
          <a:xfrm>
            <a:off x="3388092" y="5390146"/>
            <a:ext cx="6439301" cy="808523"/>
            <a:chOff x="3022332" y="5601902"/>
            <a:chExt cx="6439301" cy="808523"/>
          </a:xfrm>
        </p:grpSpPr>
        <p:sp>
          <p:nvSpPr>
            <p:cNvPr id="7" name="Rectangle: Rounded Corners 6">
              <a:extLst>
                <a:ext uri="{FF2B5EF4-FFF2-40B4-BE49-F238E27FC236}">
                  <a16:creationId xmlns:a16="http://schemas.microsoft.com/office/drawing/2014/main" id="{C58D837E-C81F-4306-AEF9-1972332E85BA}"/>
                </a:ext>
              </a:extLst>
            </p:cNvPr>
            <p:cNvSpPr/>
            <p:nvPr/>
          </p:nvSpPr>
          <p:spPr>
            <a:xfrm>
              <a:off x="3022332" y="5601902"/>
              <a:ext cx="6198669"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vi-VN" sz="3600" b="1" dirty="0">
                  <a:solidFill>
                    <a:prstClr val="black"/>
                  </a:solidFill>
                  <a:latin typeface="Calibri" panose="020F0502020204030204"/>
                  <a:ea typeface="Times New Roman" panose="02020603050405020304" pitchFamily="18" charset="0"/>
                  <a:cs typeface="Times New Roman" panose="02020603050405020304" pitchFamily="18" charset="0"/>
                </a:rPr>
                <a:t>Vườn Quốc gia Cúc Phương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6146" name="Picture 2" descr="Khám phá du lịch Vườn quốc gia Cúc Phương - Vntrip.vn">
            <a:extLst>
              <a:ext uri="{FF2B5EF4-FFF2-40B4-BE49-F238E27FC236}">
                <a16:creationId xmlns:a16="http://schemas.microsoft.com/office/drawing/2014/main" id="{852A9FC0-9C6B-4101-B3BF-C1C3FF398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29" y="805580"/>
            <a:ext cx="6776186" cy="45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2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58D837E-C81F-4306-AEF9-1972332E85BA}"/>
              </a:ext>
            </a:extLst>
          </p:cNvPr>
          <p:cNvSpPr/>
          <p:nvPr/>
        </p:nvSpPr>
        <p:spPr>
          <a:xfrm>
            <a:off x="2493976" y="105877"/>
            <a:ext cx="6688524"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2795600" y="159984"/>
            <a:ext cx="6281023" cy="17147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b="1" dirty="0">
                <a:latin typeface="+mn-lt"/>
                <a:ea typeface="Times New Roman" panose="02020603050405020304" pitchFamily="18" charset="0"/>
                <a:cs typeface="Times New Roman" panose="02020603050405020304" pitchFamily="18" charset="0"/>
              </a:rPr>
              <a:t>Các địa danh có trong đoạn văn</a:t>
            </a:r>
            <a:endParaRPr lang="en-US" sz="3600" b="1" dirty="0">
              <a:solidFill>
                <a:srgbClr val="FF0000"/>
              </a:solidFill>
              <a:latin typeface="+mn-lt"/>
              <a:cs typeface="Times New Roman" panose="02020603050405020304" pitchFamily="18" charset="0"/>
            </a:endParaRPr>
          </a:p>
        </p:txBody>
      </p:sp>
      <p:pic>
        <p:nvPicPr>
          <p:cNvPr id="1026" name="Picture 2" descr="TẢI Bản đồ Hành chính tỉnh Ninh Bình Khổ Lớn 2022">
            <a:extLst>
              <a:ext uri="{FF2B5EF4-FFF2-40B4-BE49-F238E27FC236}">
                <a16:creationId xmlns:a16="http://schemas.microsoft.com/office/drawing/2014/main" id="{32518135-138C-4905-BB1A-7752481C7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694" y="1452711"/>
            <a:ext cx="7667238" cy="431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28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ẢI Bản đồ Hành chính tỉnh Hoà Bình Khổ Lớn Mới Nhất 2022">
            <a:extLst>
              <a:ext uri="{FF2B5EF4-FFF2-40B4-BE49-F238E27FC236}">
                <a16:creationId xmlns:a16="http://schemas.microsoft.com/office/drawing/2014/main" id="{9E51CF75-BE4B-45CD-AC39-00B40C49E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299" y="984185"/>
            <a:ext cx="8483061" cy="477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6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TẢI Bản đồ Hành chính tỉnh Thanh Hoá Khổ Lớn năm 2022">
            <a:extLst>
              <a:ext uri="{FF2B5EF4-FFF2-40B4-BE49-F238E27FC236}">
                <a16:creationId xmlns:a16="http://schemas.microsoft.com/office/drawing/2014/main" id="{C2127439-A1AA-4F89-AB57-4A0056118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548" y="1002732"/>
            <a:ext cx="8450089" cy="47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7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F3CCCE2-5512-42AA-AE4E-77870627F0DB}"/>
              </a:ext>
            </a:extLst>
          </p:cNvPr>
          <p:cNvGrpSpPr/>
          <p:nvPr/>
        </p:nvGrpSpPr>
        <p:grpSpPr>
          <a:xfrm>
            <a:off x="3546370" y="5390146"/>
            <a:ext cx="6281023" cy="808523"/>
            <a:chOff x="3180610" y="5601902"/>
            <a:chExt cx="6281023" cy="808523"/>
          </a:xfrm>
        </p:grpSpPr>
        <p:sp>
          <p:nvSpPr>
            <p:cNvPr id="7" name="Rectangle: Rounded Corners 6">
              <a:extLst>
                <a:ext uri="{FF2B5EF4-FFF2-40B4-BE49-F238E27FC236}">
                  <a16:creationId xmlns:a16="http://schemas.microsoft.com/office/drawing/2014/main" id="{C58D837E-C81F-4306-AEF9-1972332E85BA}"/>
                </a:ext>
              </a:extLst>
            </p:cNvPr>
            <p:cNvSpPr/>
            <p:nvPr/>
          </p:nvSpPr>
          <p:spPr>
            <a:xfrm>
              <a:off x="4851133" y="5601902"/>
              <a:ext cx="2868328"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Nho Quan</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7170" name="Picture 2" descr="THỊ TRẤN NHO QUAN NINH BÌNH 2022 - YouTube">
            <a:extLst>
              <a:ext uri="{FF2B5EF4-FFF2-40B4-BE49-F238E27FC236}">
                <a16:creationId xmlns:a16="http://schemas.microsoft.com/office/drawing/2014/main" id="{FD2DEAD4-E5D4-4291-86E9-4EA524257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657" y="818147"/>
            <a:ext cx="7732116" cy="434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0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út Mực Cây Màu Vàng - Miễn Phí vector hình ảnh trên Pixabay">
            <a:extLst>
              <a:ext uri="{FF2B5EF4-FFF2-40B4-BE49-F238E27FC236}">
                <a16:creationId xmlns:a16="http://schemas.microsoft.com/office/drawing/2014/main" id="{1646C177-E908-4F5C-AC89-CDB823094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0210">
            <a:off x="10212416" y="1024962"/>
            <a:ext cx="566188" cy="899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73147"/>
            <a:ext cx="12192000" cy="523220"/>
          </a:xfrm>
          <a:prstGeom prst="rect">
            <a:avLst/>
          </a:prstGeom>
          <a:noFill/>
        </p:spPr>
        <p:txBody>
          <a:bodyPr wrap="square" rtlCol="0">
            <a:spAutoFit/>
          </a:bodyPr>
          <a:lstStyle/>
          <a:p>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Bài tập 2(26). Viết vào vở các địa danh có trong đoạn văn dưới đây</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279176"/>
            <a:ext cx="12192000" cy="2677656"/>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r>
              <a:rPr lang="vi-VN" sz="2800" b="1" dirty="0">
                <a:solidFill>
                  <a:srgbClr val="0000FF"/>
                </a:solidFill>
                <a:latin typeface="Times New Roman" panose="02020603050405020304" pitchFamily="18" charset="0"/>
                <a:cs typeface="Times New Roman" panose="02020603050405020304" pitchFamily="18" charset="0"/>
              </a:rPr>
              <a:t>(Lâm Anh)</a:t>
            </a:r>
          </a:p>
        </p:txBody>
      </p:sp>
      <p:sp>
        <p:nvSpPr>
          <p:cNvPr id="5" name="TextBox 4"/>
          <p:cNvSpPr txBox="1"/>
          <p:nvPr/>
        </p:nvSpPr>
        <p:spPr>
          <a:xfrm>
            <a:off x="0" y="4956832"/>
            <a:ext cx="12192000" cy="1384995"/>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Các địa danh: </a:t>
            </a:r>
            <a:r>
              <a:rPr lang="vi-VN" sz="2800" b="1" dirty="0">
                <a:solidFill>
                  <a:srgbClr val="008000"/>
                </a:solidFill>
                <a:latin typeface="Times New Roman" panose="02020603050405020304" pitchFamily="18" charset="0"/>
                <a:cs typeface="Times New Roman" panose="02020603050405020304" pitchFamily="18" charset="0"/>
              </a:rPr>
              <a:t>Cúc Phương </a:t>
            </a:r>
            <a:r>
              <a:rPr lang="en-US" sz="2800" b="1" dirty="0">
                <a:solidFill>
                  <a:srgbClr val="008000"/>
                </a:solidFill>
                <a:latin typeface="Times New Roman" panose="02020603050405020304" pitchFamily="18" charset="0"/>
                <a:cs typeface="Times New Roman" panose="02020603050405020304" pitchFamily="18" charset="0"/>
              </a:rPr>
              <a:t>,</a:t>
            </a:r>
            <a:r>
              <a:rPr lang="vi-VN" sz="2800" b="1" dirty="0">
                <a:solidFill>
                  <a:srgbClr val="008000"/>
                </a:solidFill>
                <a:latin typeface="Times New Roman" panose="02020603050405020304" pitchFamily="18" charset="0"/>
                <a:cs typeface="Times New Roman" panose="02020603050405020304" pitchFamily="18" charset="0"/>
              </a:rPr>
              <a:t>Ninh Bình, Hòa Bình, Thanh Hóa</a:t>
            </a:r>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Việt Nam</a:t>
            </a:r>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Cúc Phương, Nho Quan, Ninh Bình</a:t>
            </a:r>
            <a:r>
              <a:rPr lang="en-US" sz="2800" b="1" dirty="0">
                <a:solidFill>
                  <a:srgbClr val="008000"/>
                </a:solidFill>
                <a:latin typeface="Times New Roman" panose="02020603050405020304" pitchFamily="18" charset="0"/>
                <a:cs typeface="Times New Roman" panose="02020603050405020304" pitchFamily="18" charset="0"/>
              </a:rPr>
              <a:t>.</a:t>
            </a:r>
          </a:p>
          <a:p>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(Lâm Anh)</a:t>
            </a:r>
          </a:p>
        </p:txBody>
      </p:sp>
      <p:sp>
        <p:nvSpPr>
          <p:cNvPr id="8" name="TextBox 7"/>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30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9" name="TextBox 8"/>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0" name="TextBox 9"/>
          <p:cNvSpPr txBox="1"/>
          <p:nvPr/>
        </p:nvSpPr>
        <p:spPr>
          <a:xfrm>
            <a:off x="0" y="927463"/>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bông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708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160EBD5-F569-4CF2-99D5-709453DF98BF}"/>
              </a:ext>
            </a:extLst>
          </p:cNvPr>
          <p:cNvSpPr/>
          <p:nvPr/>
        </p:nvSpPr>
        <p:spPr>
          <a:xfrm>
            <a:off x="593395" y="408451"/>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Câu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Chọn iêu hoặc ươu thay cho</a:t>
            </a:r>
          </a:p>
        </p:txBody>
      </p:sp>
      <p:sp>
        <p:nvSpPr>
          <p:cNvPr id="14" name="TextBox 13">
            <a:extLst>
              <a:ext uri="{FF2B5EF4-FFF2-40B4-BE49-F238E27FC236}">
                <a16:creationId xmlns:a16="http://schemas.microsoft.com/office/drawing/2014/main" id="{91DA023B-A6B1-44D1-87F8-D6731D40C02F}"/>
              </a:ext>
            </a:extLst>
          </p:cNvPr>
          <p:cNvSpPr txBox="1"/>
          <p:nvPr/>
        </p:nvSpPr>
        <p:spPr>
          <a:xfrm>
            <a:off x="654518" y="2155727"/>
            <a:ext cx="10915049" cy="2298834"/>
          </a:xfrm>
          <a:prstGeom prst="rect">
            <a:avLst/>
          </a:prstGeom>
          <a:noFill/>
        </p:spPr>
        <p:txBody>
          <a:bodyPr wrap="square" rtlCol="0">
            <a:spAutoFit/>
          </a:bodyPr>
          <a:lstStyle/>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Cứ chiều chiều, bầy hươu lại rủ nhau ra suối uống nước.</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Buổi sáng, tiếng chim khướu lảnh lót khắp rừng.</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Mặt trời chiếu những tia nắng ấm áp xuống vườn cây.</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3434F52-1D6D-4FD3-BF5C-567CB7B46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38" y="4712220"/>
            <a:ext cx="3481337" cy="2575589"/>
          </a:xfrm>
          <a:prstGeom prst="rect">
            <a:avLst/>
          </a:prstGeom>
        </p:spPr>
      </p:pic>
      <p:pic>
        <p:nvPicPr>
          <p:cNvPr id="5" name="Picture 4">
            <a:extLst>
              <a:ext uri="{FF2B5EF4-FFF2-40B4-BE49-F238E27FC236}">
                <a16:creationId xmlns:a16="http://schemas.microsoft.com/office/drawing/2014/main" id="{3A1BC935-B277-487C-8C37-C32C10966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826" y="669247"/>
            <a:ext cx="850798" cy="816769"/>
          </a:xfrm>
          <a:prstGeom prst="rect">
            <a:avLst/>
          </a:prstGeom>
        </p:spPr>
      </p:pic>
      <p:pic>
        <p:nvPicPr>
          <p:cNvPr id="33" name="Picture 32">
            <a:extLst>
              <a:ext uri="{FF2B5EF4-FFF2-40B4-BE49-F238E27FC236}">
                <a16:creationId xmlns:a16="http://schemas.microsoft.com/office/drawing/2014/main" id="{B43740D8-4B78-4DFC-9B18-81438056B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893" y="2269098"/>
            <a:ext cx="654276" cy="628107"/>
          </a:xfrm>
          <a:prstGeom prst="rect">
            <a:avLst/>
          </a:prstGeom>
        </p:spPr>
      </p:pic>
      <p:pic>
        <p:nvPicPr>
          <p:cNvPr id="35" name="Picture 34">
            <a:extLst>
              <a:ext uri="{FF2B5EF4-FFF2-40B4-BE49-F238E27FC236}">
                <a16:creationId xmlns:a16="http://schemas.microsoft.com/office/drawing/2014/main" id="{AF016491-1572-4247-939F-BAF8876B8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698" y="2264094"/>
            <a:ext cx="679540" cy="652361"/>
          </a:xfrm>
          <a:prstGeom prst="rect">
            <a:avLst/>
          </a:prstGeom>
        </p:spPr>
      </p:pic>
      <p:pic>
        <p:nvPicPr>
          <p:cNvPr id="37" name="Picture 36">
            <a:extLst>
              <a:ext uri="{FF2B5EF4-FFF2-40B4-BE49-F238E27FC236}">
                <a16:creationId xmlns:a16="http://schemas.microsoft.com/office/drawing/2014/main" id="{B1FC4F44-B2FE-4171-8E0E-B88705A00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121" y="3782918"/>
            <a:ext cx="691616" cy="663954"/>
          </a:xfrm>
          <a:prstGeom prst="rect">
            <a:avLst/>
          </a:prstGeom>
        </p:spPr>
      </p:pic>
      <p:pic>
        <p:nvPicPr>
          <p:cNvPr id="39" name="Picture 38">
            <a:extLst>
              <a:ext uri="{FF2B5EF4-FFF2-40B4-BE49-F238E27FC236}">
                <a16:creationId xmlns:a16="http://schemas.microsoft.com/office/drawing/2014/main" id="{7735D86B-C622-4204-AA9A-72FAA1E95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151" y="2198016"/>
            <a:ext cx="768746" cy="737999"/>
          </a:xfrm>
          <a:prstGeom prst="rect">
            <a:avLst/>
          </a:prstGeom>
        </p:spPr>
      </p:pic>
      <p:pic>
        <p:nvPicPr>
          <p:cNvPr id="41" name="Picture 40">
            <a:extLst>
              <a:ext uri="{FF2B5EF4-FFF2-40B4-BE49-F238E27FC236}">
                <a16:creationId xmlns:a16="http://schemas.microsoft.com/office/drawing/2014/main" id="{BA9B2188-A6E5-4394-BC3D-7A11F52DD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7517" y="3044849"/>
            <a:ext cx="754642" cy="724459"/>
          </a:xfrm>
          <a:prstGeom prst="rect">
            <a:avLst/>
          </a:prstGeom>
        </p:spPr>
      </p:pic>
    </p:spTree>
    <p:extLst>
      <p:ext uri="{BB962C8B-B14F-4D97-AF65-F5344CB8AC3E}">
        <p14:creationId xmlns:p14="http://schemas.microsoft.com/office/powerpoint/2010/main" val="2271182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3"/>
                                        </p:tgtEl>
                                        <p:attrNameLst>
                                          <p:attrName>ppt_w</p:attrName>
                                        </p:attrNameLst>
                                      </p:cBhvr>
                                      <p:tavLst>
                                        <p:tav tm="0">
                                          <p:val>
                                            <p:strVal val="ppt_w"/>
                                          </p:val>
                                        </p:tav>
                                        <p:tav tm="100000">
                                          <p:val>
                                            <p:fltVal val="0"/>
                                          </p:val>
                                        </p:tav>
                                      </p:tavLst>
                                    </p:anim>
                                    <p:anim calcmode="lin" valueType="num">
                                      <p:cBhvr>
                                        <p:cTn id="12" dur="500"/>
                                        <p:tgtEl>
                                          <p:spTgt spid="33"/>
                                        </p:tgtEl>
                                        <p:attrNameLst>
                                          <p:attrName>ppt_h</p:attrName>
                                        </p:attrNameLst>
                                      </p:cBhvr>
                                      <p:tavLst>
                                        <p:tav tm="0">
                                          <p:val>
                                            <p:strVal val="ppt_h"/>
                                          </p:val>
                                        </p:tav>
                                        <p:tav tm="100000">
                                          <p:val>
                                            <p:fltVal val="0"/>
                                          </p:val>
                                        </p:tav>
                                      </p:tavLst>
                                    </p:anim>
                                    <p:animEffect transition="out" filter="fade">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5"/>
                                        </p:tgtEl>
                                        <p:attrNameLst>
                                          <p:attrName>ppt_w</p:attrName>
                                        </p:attrNameLst>
                                      </p:cBhvr>
                                      <p:tavLst>
                                        <p:tav tm="0">
                                          <p:val>
                                            <p:strVal val="ppt_w"/>
                                          </p:val>
                                        </p:tav>
                                        <p:tav tm="100000">
                                          <p:val>
                                            <p:fltVal val="0"/>
                                          </p:val>
                                        </p:tav>
                                      </p:tavLst>
                                    </p:anim>
                                    <p:anim calcmode="lin" valueType="num">
                                      <p:cBhvr>
                                        <p:cTn id="19" dur="500"/>
                                        <p:tgtEl>
                                          <p:spTgt spid="35"/>
                                        </p:tgtEl>
                                        <p:attrNameLst>
                                          <p:attrName>ppt_h</p:attrName>
                                        </p:attrNameLst>
                                      </p:cBhvr>
                                      <p:tavLst>
                                        <p:tav tm="0">
                                          <p:val>
                                            <p:strVal val="ppt_h"/>
                                          </p:val>
                                        </p:tav>
                                        <p:tav tm="100000">
                                          <p:val>
                                            <p:fltVal val="0"/>
                                          </p:val>
                                        </p:tav>
                                      </p:tavLst>
                                    </p:anim>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39"/>
                                        </p:tgtEl>
                                        <p:attrNameLst>
                                          <p:attrName>ppt_w</p:attrName>
                                        </p:attrNameLst>
                                      </p:cBhvr>
                                      <p:tavLst>
                                        <p:tav tm="0">
                                          <p:val>
                                            <p:strVal val="ppt_w"/>
                                          </p:val>
                                        </p:tav>
                                        <p:tav tm="100000">
                                          <p:val>
                                            <p:fltVal val="0"/>
                                          </p:val>
                                        </p:tav>
                                      </p:tavLst>
                                    </p:anim>
                                    <p:anim calcmode="lin" valueType="num">
                                      <p:cBhvr>
                                        <p:cTn id="26" dur="500"/>
                                        <p:tgtEl>
                                          <p:spTgt spid="39"/>
                                        </p:tgtEl>
                                        <p:attrNameLst>
                                          <p:attrName>ppt_h</p:attrName>
                                        </p:attrNameLst>
                                      </p:cBhvr>
                                      <p:tavLst>
                                        <p:tav tm="0">
                                          <p:val>
                                            <p:strVal val="ppt_h"/>
                                          </p:val>
                                        </p:tav>
                                        <p:tav tm="100000">
                                          <p:val>
                                            <p:fltVal val="0"/>
                                          </p:val>
                                        </p:tav>
                                      </p:tavLst>
                                    </p:anim>
                                    <p:animEffect transition="out" filter="fad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41"/>
                                        </p:tgtEl>
                                        <p:attrNameLst>
                                          <p:attrName>ppt_w</p:attrName>
                                        </p:attrNameLst>
                                      </p:cBhvr>
                                      <p:tavLst>
                                        <p:tav tm="0">
                                          <p:val>
                                            <p:strVal val="ppt_w"/>
                                          </p:val>
                                        </p:tav>
                                        <p:tav tm="100000">
                                          <p:val>
                                            <p:fltVal val="0"/>
                                          </p:val>
                                        </p:tav>
                                      </p:tavLst>
                                    </p:anim>
                                    <p:anim calcmode="lin" valueType="num">
                                      <p:cBhvr>
                                        <p:cTn id="33" dur="500"/>
                                        <p:tgtEl>
                                          <p:spTgt spid="41"/>
                                        </p:tgtEl>
                                        <p:attrNameLst>
                                          <p:attrName>ppt_h</p:attrName>
                                        </p:attrNameLst>
                                      </p:cBhvr>
                                      <p:tavLst>
                                        <p:tav tm="0">
                                          <p:val>
                                            <p:strVal val="ppt_h"/>
                                          </p:val>
                                        </p:tav>
                                        <p:tav tm="100000">
                                          <p:val>
                                            <p:fltVal val="0"/>
                                          </p:val>
                                        </p:tav>
                                      </p:tavLst>
                                    </p:anim>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37"/>
                                        </p:tgtEl>
                                        <p:attrNameLst>
                                          <p:attrName>ppt_w</p:attrName>
                                        </p:attrNameLst>
                                      </p:cBhvr>
                                      <p:tavLst>
                                        <p:tav tm="0">
                                          <p:val>
                                            <p:strVal val="ppt_w"/>
                                          </p:val>
                                        </p:tav>
                                        <p:tav tm="100000">
                                          <p:val>
                                            <p:fltVal val="0"/>
                                          </p:val>
                                        </p:tav>
                                      </p:tavLst>
                                    </p:anim>
                                    <p:anim calcmode="lin" valueType="num">
                                      <p:cBhvr>
                                        <p:cTn id="40" dur="500"/>
                                        <p:tgtEl>
                                          <p:spTgt spid="37"/>
                                        </p:tgtEl>
                                        <p:attrNameLst>
                                          <p:attrName>ppt_h</p:attrName>
                                        </p:attrNameLst>
                                      </p:cBhvr>
                                      <p:tavLst>
                                        <p:tav tm="0">
                                          <p:val>
                                            <p:strVal val="ppt_h"/>
                                          </p:val>
                                        </p:tav>
                                        <p:tav tm="100000">
                                          <p:val>
                                            <p:fltVal val="0"/>
                                          </p:val>
                                        </p:tav>
                                      </p:tavLst>
                                    </p:anim>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160EBD5-F569-4CF2-99D5-709453DF98BF}"/>
              </a:ext>
            </a:extLst>
          </p:cNvPr>
          <p:cNvSpPr/>
          <p:nvPr/>
        </p:nvSpPr>
        <p:spPr>
          <a:xfrm>
            <a:off x="593395" y="408451"/>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Tìm và gọi tên các sự vật có tiếng chứa vần ât hoặc âc trong tranh</a:t>
            </a:r>
          </a:p>
        </p:txBody>
      </p:sp>
      <p:pic>
        <p:nvPicPr>
          <p:cNvPr id="4" name="Picture 3">
            <a:extLst>
              <a:ext uri="{FF2B5EF4-FFF2-40B4-BE49-F238E27FC236}">
                <a16:creationId xmlns:a16="http://schemas.microsoft.com/office/drawing/2014/main" id="{8F8C69E8-2D33-4F4A-A3E2-63F88C0B3CFE}"/>
              </a:ext>
            </a:extLst>
          </p:cNvPr>
          <p:cNvPicPr>
            <a:picLocks noChangeAspect="1"/>
          </p:cNvPicPr>
          <p:nvPr/>
        </p:nvPicPr>
        <p:blipFill>
          <a:blip r:embed="rId3"/>
          <a:stretch>
            <a:fillRect/>
          </a:stretch>
        </p:blipFill>
        <p:spPr>
          <a:xfrm>
            <a:off x="617017" y="1460583"/>
            <a:ext cx="6300597" cy="4535956"/>
          </a:xfrm>
          <a:prstGeom prst="rect">
            <a:avLst/>
          </a:prstGeom>
        </p:spPr>
      </p:pic>
      <p:sp>
        <p:nvSpPr>
          <p:cNvPr id="17" name="Rectangles 7">
            <a:extLst>
              <a:ext uri="{FF2B5EF4-FFF2-40B4-BE49-F238E27FC236}">
                <a16:creationId xmlns:a16="http://schemas.microsoft.com/office/drawing/2014/main" id="{24EDD47F-6B39-4037-BD95-92C5C778DAB4}"/>
              </a:ext>
            </a:extLst>
          </p:cNvPr>
          <p:cNvSpPr/>
          <p:nvPr/>
        </p:nvSpPr>
        <p:spPr>
          <a:xfrm>
            <a:off x="7194082" y="1578543"/>
            <a:ext cx="4356234" cy="1576805"/>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6" name="TextBox 5">
            <a:extLst>
              <a:ext uri="{FF2B5EF4-FFF2-40B4-BE49-F238E27FC236}">
                <a16:creationId xmlns:a16="http://schemas.microsoft.com/office/drawing/2014/main" id="{4DE3A19A-541B-44F4-B4C0-1FBC27056A3F}"/>
              </a:ext>
            </a:extLst>
          </p:cNvPr>
          <p:cNvSpPr txBox="1"/>
          <p:nvPr/>
        </p:nvSpPr>
        <p:spPr>
          <a:xfrm>
            <a:off x="8710864" y="1607419"/>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âc</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7" name="Oval 6">
            <a:extLst>
              <a:ext uri="{FF2B5EF4-FFF2-40B4-BE49-F238E27FC236}">
                <a16:creationId xmlns:a16="http://schemas.microsoft.com/office/drawing/2014/main" id="{F63042BE-0145-4D3C-A75A-05262BD0C209}"/>
              </a:ext>
            </a:extLst>
          </p:cNvPr>
          <p:cNvSpPr/>
          <p:nvPr/>
        </p:nvSpPr>
        <p:spPr>
          <a:xfrm>
            <a:off x="596766" y="1501541"/>
            <a:ext cx="5111015"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347B8C-ACE9-433A-8F71-7D1764E45CD5}"/>
              </a:ext>
            </a:extLst>
          </p:cNvPr>
          <p:cNvSpPr txBox="1"/>
          <p:nvPr/>
        </p:nvSpPr>
        <p:spPr>
          <a:xfrm>
            <a:off x="7382578" y="2117558"/>
            <a:ext cx="1857676"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Giàn</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gấc</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64EA794D-C123-4147-B587-2CF85CCE9E81}"/>
              </a:ext>
            </a:extLst>
          </p:cNvPr>
          <p:cNvSpPr/>
          <p:nvPr/>
        </p:nvSpPr>
        <p:spPr>
          <a:xfrm>
            <a:off x="2877954" y="4716379"/>
            <a:ext cx="4081112"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8F80E14-4577-4E2C-99C5-7B6E26A1BD54}"/>
              </a:ext>
            </a:extLst>
          </p:cNvPr>
          <p:cNvSpPr txBox="1"/>
          <p:nvPr/>
        </p:nvSpPr>
        <p:spPr>
          <a:xfrm>
            <a:off x="9509761" y="2117558"/>
            <a:ext cx="2127182"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Bậc</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thềm</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3" name="Rectangles 7">
            <a:extLst>
              <a:ext uri="{FF2B5EF4-FFF2-40B4-BE49-F238E27FC236}">
                <a16:creationId xmlns:a16="http://schemas.microsoft.com/office/drawing/2014/main" id="{E181E9C8-436F-4AF7-9FD9-BC2D685E180C}"/>
              </a:ext>
            </a:extLst>
          </p:cNvPr>
          <p:cNvSpPr/>
          <p:nvPr/>
        </p:nvSpPr>
        <p:spPr>
          <a:xfrm>
            <a:off x="7280710" y="3513221"/>
            <a:ext cx="4356234" cy="1809550"/>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24" name="TextBox 23">
            <a:extLst>
              <a:ext uri="{FF2B5EF4-FFF2-40B4-BE49-F238E27FC236}">
                <a16:creationId xmlns:a16="http://schemas.microsoft.com/office/drawing/2014/main" id="{AA846789-4319-4E95-A1C2-E33D149F7751}"/>
              </a:ext>
            </a:extLst>
          </p:cNvPr>
          <p:cNvSpPr txBox="1"/>
          <p:nvPr/>
        </p:nvSpPr>
        <p:spPr>
          <a:xfrm>
            <a:off x="8797492" y="3542097"/>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ât</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25" name="Oval 24">
            <a:extLst>
              <a:ext uri="{FF2B5EF4-FFF2-40B4-BE49-F238E27FC236}">
                <a16:creationId xmlns:a16="http://schemas.microsoft.com/office/drawing/2014/main" id="{827E538A-F188-44E5-BEFF-27E9459763F6}"/>
              </a:ext>
            </a:extLst>
          </p:cNvPr>
          <p:cNvSpPr/>
          <p:nvPr/>
        </p:nvSpPr>
        <p:spPr>
          <a:xfrm>
            <a:off x="5727033" y="4186989"/>
            <a:ext cx="433136" cy="490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3B94D15-5F67-44A4-8149-C794B87313D2}"/>
              </a:ext>
            </a:extLst>
          </p:cNvPr>
          <p:cNvSpPr txBox="1"/>
          <p:nvPr/>
        </p:nvSpPr>
        <p:spPr>
          <a:xfrm>
            <a:off x="7613584" y="4042610"/>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Đôi</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tất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62438D78-FB6B-437D-89E5-453EDB1E63E9}"/>
              </a:ext>
            </a:extLst>
          </p:cNvPr>
          <p:cNvSpPr/>
          <p:nvPr/>
        </p:nvSpPr>
        <p:spPr>
          <a:xfrm>
            <a:off x="4976263" y="3532471"/>
            <a:ext cx="433136" cy="741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2B8234F-8051-4966-B5AF-8F4E9D9AD8E6}"/>
              </a:ext>
            </a:extLst>
          </p:cNvPr>
          <p:cNvSpPr txBox="1"/>
          <p:nvPr/>
        </p:nvSpPr>
        <p:spPr>
          <a:xfrm>
            <a:off x="9760017" y="403298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lật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đật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8D0D6D5D-3F49-4185-BAA4-604CE66B4CA4}"/>
              </a:ext>
            </a:extLst>
          </p:cNvPr>
          <p:cNvSpPr/>
          <p:nvPr/>
        </p:nvSpPr>
        <p:spPr>
          <a:xfrm>
            <a:off x="1241660" y="3291840"/>
            <a:ext cx="2618072" cy="21079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4816324-5220-42F8-A1C9-8F52BC98788D}"/>
              </a:ext>
            </a:extLst>
          </p:cNvPr>
          <p:cNvSpPr txBox="1"/>
          <p:nvPr/>
        </p:nvSpPr>
        <p:spPr>
          <a:xfrm>
            <a:off x="8566484" y="460087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phật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thủ</a:t>
            </a:r>
            <a:endParaRPr lang="en-US" sz="3600" b="1" i="0" dirty="0">
              <a:solidFill>
                <a:srgbClr val="FF0000"/>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341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6" grpId="0"/>
      <p:bldP spid="7" grpId="0" animBg="1"/>
      <p:bldP spid="20" grpId="0"/>
      <p:bldP spid="21" grpId="0" animBg="1"/>
      <p:bldP spid="22" grpId="0"/>
      <p:bldP spid="23" grpId="0" bldLvl="0" animBg="1"/>
      <p:bldP spid="24" grpId="0"/>
      <p:bldP spid="25" grpId="0" animBg="1"/>
      <p:bldP spid="26" grpId="0"/>
      <p:bldP spid="29" grpId="0" animBg="1"/>
      <p:bldP spid="30" grpId="0"/>
      <p:bldP spid="32" grpId="0" animBg="1"/>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109182"/>
            <a:ext cx="11955439" cy="67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14270" y="2456597"/>
            <a:ext cx="6963460" cy="1473021"/>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502727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52546"/>
            <a:ext cx="3071802"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6" name="TextBox 5"/>
          <p:cNvSpPr txBox="1"/>
          <p:nvPr/>
        </p:nvSpPr>
        <p:spPr>
          <a:xfrm>
            <a:off x="0" y="3743660"/>
            <a:ext cx="3500430"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7" name="TextBox 6"/>
          <p:cNvSpPr txBox="1"/>
          <p:nvPr/>
        </p:nvSpPr>
        <p:spPr>
          <a:xfrm>
            <a:off x="0" y="1909746"/>
            <a:ext cx="4987102"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8" name="Rectangle 7"/>
          <p:cNvSpPr/>
          <p:nvPr/>
        </p:nvSpPr>
        <p:spPr>
          <a:xfrm>
            <a:off x="1" y="2462202"/>
            <a:ext cx="12192000" cy="954107"/>
          </a:xfrm>
          <a:prstGeom prst="rect">
            <a:avLst/>
          </a:prstGeom>
        </p:spPr>
        <p:txBody>
          <a:bodyPr wrap="square">
            <a:spAutoFit/>
          </a:bodyPr>
          <a:lstStyle/>
          <a:p>
            <a:pPr lvl="0"/>
            <a:r>
              <a:rPr lang="en-US" sz="2800" b="1" i="1" dirty="0">
                <a:solidFill>
                  <a:srgbClr val="0000FF"/>
                </a:solidFill>
                <a:latin typeface="Times New Roman" pitchFamily="18" charset="0"/>
                <a:cs typeface="Times New Roman" pitchFamily="18" charset="0"/>
              </a:rPr>
              <a:t>- </a:t>
            </a: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Gà rừng, thổi nhạc sáo, khe suối, khướu, lĩnh xướng, khoác, kì nhông, diễn ảo thuật, cọn nước,...</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4462817" y="3390695"/>
            <a:ext cx="4449170" cy="1815882"/>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Chim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Gõ</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nổi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mõ</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0000CC"/>
                </a:solidFill>
                <a:latin typeface="Times New Roman" panose="02020603050405020304" pitchFamily="18" charset="0"/>
                <a:cs typeface="Times New Roman" panose="02020603050405020304" pitchFamily="18" charset="0"/>
              </a:rPr>
            </a:br>
            <a:r>
              <a:rPr lang="en-US" sz="2800" b="1" dirty="0" err="1">
                <a:solidFill>
                  <a:srgbClr val="0000CC"/>
                </a:solidFill>
                <a:latin typeface="Times New Roman" panose="02020603050405020304" pitchFamily="18" charset="0"/>
                <a:cs typeface="Times New Roman" panose="02020603050405020304" pitchFamily="18" charset="0"/>
              </a:rPr>
              <a:t>Gà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gọi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vòng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quanh</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0000CC"/>
                </a:solidFill>
                <a:latin typeface="Times New Roman" panose="02020603050405020304" pitchFamily="18" charset="0"/>
                <a:cs typeface="Times New Roman" panose="02020603050405020304" pitchFamily="18" charset="0"/>
              </a:rPr>
            </a:b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rồi</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ngủ</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nữa</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xanh</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0" y="4877618"/>
            <a:ext cx="5578523"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0" y="5386573"/>
            <a:ext cx="2595537"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a:t>
            </a: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Mõ: </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3276600" y="5400838"/>
            <a:ext cx="3233382"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Ảo</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r>
              <a:rPr lang="vi-VN"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5983421"/>
            <a:ext cx="237471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Lĩnh xướng: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276599" y="6100577"/>
            <a:ext cx="2168857"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nước</a:t>
            </a:r>
            <a:r>
              <a:rPr lang="vi-VN"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0" name="TextBox 19"/>
          <p:cNvSpPr txBox="1"/>
          <p:nvPr/>
        </p:nvSpPr>
        <p:spPr>
          <a:xfrm>
            <a:off x="0" y="949052"/>
            <a:ext cx="1219200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xanh</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86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2"/>
                                        </p:tgtEl>
                                        <p:attrNameLst>
                                          <p:attrName>style.visibility</p:attrName>
                                        </p:attrNameLst>
                                      </p:cBhvr>
                                      <p:to>
                                        <p:strVal val="visible"/>
                                      </p:to>
                                    </p:set>
                                    <p:anim calcmode="discrete" valueType="clr">
                                      <p:cBhvr override="childStyle">
                                        <p:cTn id="4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2"/>
                                        </p:tgtEl>
                                        <p:attrNameLst>
                                          <p:attrName>fillcolor</p:attrName>
                                        </p:attrNameLst>
                                      </p:cBhvr>
                                      <p:tavLst>
                                        <p:tav tm="0">
                                          <p:val>
                                            <p:clrVal>
                                              <a:schemeClr val="accent2"/>
                                            </p:clrVal>
                                          </p:val>
                                        </p:tav>
                                        <p:tav tm="50000">
                                          <p:val>
                                            <p:clrVal>
                                              <a:schemeClr val="hlink"/>
                                            </p:clrVal>
                                          </p:val>
                                        </p:tav>
                                      </p:tavLst>
                                    </p:anim>
                                    <p:set>
                                      <p:cBhvr>
                                        <p:cTn id="51" dur="80"/>
                                        <p:tgtEl>
                                          <p:spTgt spid="1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0700F90-F984-493E-963E-B79818BB60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dirty="0" err="1">
                <a:solidFill>
                  <a:srgbClr val="FF0000"/>
                </a:solidFill>
                <a:latin typeface="Times New Roman" panose="02020603050405020304" pitchFamily="18" charset="0"/>
                <a:cs typeface="Times New Roman" panose="02020603050405020304" pitchFamily="18" charset="0"/>
              </a:rPr>
              <a:t>Mõ</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bằng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tre</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gỗ</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lòng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rỗng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nhịp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lệnh</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i="1" kern="0" dirty="0">
              <a:solidFill>
                <a:srgbClr val="002060"/>
              </a:solidFill>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id="{B961C27E-2BBB-413E-AD76-16E68EFE42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258625" y="1290222"/>
            <a:ext cx="3322899" cy="3322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2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0700F90-F984-493E-963E-B79818BB60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Lĩnh xướng: </a:t>
            </a:r>
            <a:r>
              <a:rPr lang="vi-VN" sz="2800" b="1" dirty="0">
                <a:solidFill>
                  <a:srgbClr val="002060"/>
                </a:solidFill>
                <a:latin typeface="Times New Roman" panose="02020603050405020304" pitchFamily="18" charset="0"/>
                <a:cs typeface="Times New Roman" panose="02020603050405020304" pitchFamily="18" charset="0"/>
              </a:rPr>
              <a:t>hát đơn ca một câu, một đoạn trước hoặc sau phần hát của tập thể</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id="{B961C27E-2BBB-413E-AD76-16E68EFE4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68075" y="1830977"/>
            <a:ext cx="4608775" cy="27652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9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0700F90-F984-493E-963E-B79818BB60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Cọn nước: </a:t>
            </a:r>
            <a:r>
              <a:rPr lang="vi-VN" sz="2800" b="1" dirty="0">
                <a:solidFill>
                  <a:srgbClr val="002060"/>
                </a:solidFill>
                <a:latin typeface="Times New Roman" panose="02020603050405020304" pitchFamily="18" charset="0"/>
                <a:cs typeface="Times New Roman" panose="02020603050405020304" pitchFamily="18" charset="0"/>
              </a:rPr>
              <a:t>vật hình bánh xe có gắn một hệ thống ống bằng tre, nứa, có thể tự quay được nhờ sức nước, dùng để đưa nước từ suối, sông lên ruộng.</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id="{B961C27E-2BBB-413E-AD76-16E68EFE4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63300" y="1530204"/>
            <a:ext cx="4827850" cy="3052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0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0700F90-F984-493E-963E-B79818BB60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Ảo thuật: </a:t>
            </a:r>
            <a:r>
              <a:rPr lang="vi-VN" sz="2800" b="1" dirty="0">
                <a:solidFill>
                  <a:srgbClr val="002060"/>
                </a:solidFill>
                <a:latin typeface="Times New Roman" panose="02020603050405020304" pitchFamily="18" charset="0"/>
                <a:cs typeface="Times New Roman" panose="02020603050405020304" pitchFamily="18" charset="0"/>
              </a:rPr>
              <a:t>làm biến hóa các đồ vật một cách nhanh và khéo léo như có phép lạ.</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id="{B961C27E-2BBB-413E-AD76-16E68EFE4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91850" y="1501798"/>
            <a:ext cx="5075500" cy="2857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2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993" y="2141209"/>
            <a:ext cx="2711258"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4273" y="2138004"/>
            <a:ext cx="408982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111" y="2910621"/>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326"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118"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8574" y="5375617"/>
            <a:ext cx="3571902"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6209731" y="5390108"/>
            <a:ext cx="5704765" cy="693113"/>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CẢ 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117231" y="1899912"/>
            <a:ext cx="257175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949052"/>
            <a:ext cx="1219200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xanh</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17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85499"/>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9F2DDC36-58F2-403C-BA0B-2480FE3B9CE9}"/>
              </a:ext>
            </a:extLst>
          </p:cNvPr>
          <p:cNvSpPr txBox="1"/>
          <p:nvPr/>
        </p:nvSpPr>
        <p:spPr>
          <a:xfrm>
            <a:off x="0" y="1907108"/>
            <a:ext cx="12192000" cy="523220"/>
          </a:xfrm>
          <a:prstGeom prst="rect">
            <a:avLst/>
          </a:prstGeom>
          <a:noFill/>
        </p:spPr>
        <p:txBody>
          <a:bodyPr wrap="square">
            <a:spAutoFit/>
          </a:bodyPr>
          <a:lstStyle/>
          <a:p>
            <a:pPr lvl="0">
              <a:defRPr/>
            </a:pPr>
            <a:r>
              <a:rPr lang="en-US" sz="2800" b="1" dirty="0">
                <a:solidFill>
                  <a:srgbClr val="008000"/>
                </a:solidFill>
                <a:latin typeface="Times New Roman" panose="02020603050405020304" pitchFamily="18" charset="0"/>
                <a:cs typeface="Times New Roman" panose="02020603050405020304" pitchFamily="18" charset="0"/>
              </a:rPr>
              <a:t>1. </a:t>
            </a:r>
            <a:r>
              <a:rPr lang="en-US" sz="2800" b="1" dirty="0" err="1">
                <a:solidFill>
                  <a:srgbClr val="008000"/>
                </a:solidFill>
                <a:latin typeface="Times New Roman" pitchFamily="18" charset="0"/>
                <a:cs typeface="Times New Roman" pitchFamily="18" charset="0"/>
              </a:rPr>
              <a:t>Các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sự</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vật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hội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như</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thế</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8C493D6-3AA0-9D46-7BD4-2180A93D0476}"/>
              </a:ext>
            </a:extLst>
          </p:cNvPr>
          <p:cNvSpPr txBox="1"/>
          <p:nvPr/>
        </p:nvSpPr>
        <p:spPr>
          <a:xfrm>
            <a:off x="0" y="2366518"/>
            <a:ext cx="11966107" cy="954107"/>
          </a:xfrm>
          <a:prstGeom prst="rect">
            <a:avLst/>
          </a:prstGeom>
          <a:noFill/>
        </p:spPr>
        <p:txBody>
          <a:bodyPr wrap="square">
            <a:spAutoFit/>
          </a:bodyPr>
          <a:lstStyle/>
          <a:p>
            <a:pPr algn="just"/>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nl-NL" sz="2800" b="1" dirty="0">
                <a:solidFill>
                  <a:srgbClr val="0000CC"/>
                </a:solidFill>
                <a:latin typeface="Times New Roman" pitchFamily="18" charset="0"/>
                <a:cs typeface="Times New Roman" pitchFamily="18" charset="0"/>
              </a:rPr>
              <a:t>Tre, trúc nổi nhạc sáo, khe suối gảy nhạc đàn, nấm mang ô đi hội, cọn nước chơi trò đu quay. </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9F2DDC36-58F2-403C-BA0B-2480FE3B9CE9}"/>
              </a:ext>
            </a:extLst>
          </p:cNvPr>
          <p:cNvSpPr txBox="1"/>
          <p:nvPr/>
        </p:nvSpPr>
        <p:spPr>
          <a:xfrm>
            <a:off x="20742" y="3150220"/>
            <a:ext cx="12192000" cy="954107"/>
          </a:xfrm>
          <a:prstGeom prst="rect">
            <a:avLst/>
          </a:prstGeom>
          <a:noFill/>
        </p:spPr>
        <p:txBody>
          <a:bodyPr wrap="square">
            <a:spAutoFit/>
          </a:bodyPr>
          <a:lstStyle/>
          <a:p>
            <a:pPr algn="just"/>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lang="en-US" sz="2800" b="1" dirty="0" err="1">
                <a:solidFill>
                  <a:srgbClr val="008000"/>
                </a:solidFill>
                <a:latin typeface="Times New Roman" pitchFamily="18" charset="0"/>
                <a:cs typeface="Times New Roman" pitchFamily="18" charset="0"/>
              </a:rPr>
              <a:t>Cùng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hỏi</a:t>
            </a:r>
            <a:r>
              <a:rPr lang="en-US" sz="2800" b="1" dirty="0">
                <a:solidFill>
                  <a:srgbClr val="008000"/>
                </a:solidFill>
                <a:latin typeface="Times New Roman" pitchFamily="18" charset="0"/>
                <a:cs typeface="Times New Roman" pitchFamily="18" charset="0"/>
              </a:rPr>
              <a:t> – </a:t>
            </a:r>
            <a:r>
              <a:rPr lang="en-US" sz="2800" b="1" dirty="0" err="1">
                <a:solidFill>
                  <a:srgbClr val="008000"/>
                </a:solidFill>
                <a:latin typeface="Times New Roman" pitchFamily="18" charset="0"/>
                <a:cs typeface="Times New Roman" pitchFamily="18" charset="0"/>
              </a:rPr>
              <a:t>đáp</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hoạt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động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các</a:t>
            </a:r>
            <a:r>
              <a:rPr lang="en-US" sz="2800" b="1" dirty="0">
                <a:solidFill>
                  <a:srgbClr val="008000"/>
                </a:solidFill>
                <a:latin typeface="Times New Roman" pitchFamily="18" charset="0"/>
                <a:cs typeface="Times New Roman" pitchFamily="18" charset="0"/>
              </a:rPr>
              <a:t> con </a:t>
            </a:r>
            <a:r>
              <a:rPr lang="en-US" sz="2800" b="1" dirty="0" err="1">
                <a:solidFill>
                  <a:srgbClr val="008000"/>
                </a:solidFill>
                <a:latin typeface="Times New Roman" pitchFamily="18" charset="0"/>
                <a:cs typeface="Times New Roman" pitchFamily="18" charset="0"/>
              </a:rPr>
              <a:t>vật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hội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rừng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xanh</a:t>
            </a:r>
            <a:r>
              <a:rPr lang="en-US" sz="2800" b="1" dirty="0">
                <a:solidFill>
                  <a:srgbClr val="008000"/>
                </a:solidFill>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id="{68C493D6-3AA0-9D46-7BD4-2180A93D0476}"/>
              </a:ext>
            </a:extLst>
          </p:cNvPr>
          <p:cNvSpPr txBox="1"/>
          <p:nvPr/>
        </p:nvSpPr>
        <p:spPr>
          <a:xfrm>
            <a:off x="1377883" y="3693272"/>
            <a:ext cx="10588224" cy="954107"/>
          </a:xfrm>
          <a:prstGeom prst="rect">
            <a:avLst/>
          </a:prstGeom>
          <a:noFill/>
        </p:spPr>
        <p:txBody>
          <a:bodyPr wrap="square">
            <a:spAutoFit/>
          </a:bodyPr>
          <a:lstStyle/>
          <a:p>
            <a:pPr algn="just"/>
            <a:r>
              <a:rPr lang="nl-NL" sz="2800" b="1" dirty="0">
                <a:solidFill>
                  <a:srgbClr val="0000CC"/>
                </a:solidFill>
                <a:latin typeface="Times New Roman" pitchFamily="18" charset="0"/>
                <a:cs typeface="Times New Roman" pitchFamily="18" charset="0"/>
              </a:rPr>
              <a:t> M:     - Chim gõ kiến làm gì?</a:t>
            </a:r>
          </a:p>
          <a:p>
            <a:pPr algn="just"/>
            <a:r>
              <a:rPr lang="nl-NL" sz="2800" b="1" dirty="0">
                <a:solidFill>
                  <a:srgbClr val="0000CC"/>
                </a:solidFill>
                <a:latin typeface="Times New Roman" pitchFamily="18" charset="0"/>
                <a:cs typeface="Times New Roman" pitchFamily="18" charset="0"/>
              </a:rPr>
              <a:t>           - Chim gõ kiến nổi mõ.</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3" name="TextBox 12"/>
          <p:cNvSpPr txBox="1"/>
          <p:nvPr/>
        </p:nvSpPr>
        <p:spPr>
          <a:xfrm>
            <a:off x="0" y="949052"/>
            <a:ext cx="1219200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xanh</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0" y="4605882"/>
            <a:ext cx="12192000" cy="523220"/>
          </a:xfrm>
          <a:prstGeom prst="rect">
            <a:avLst/>
          </a:prstGeom>
          <a:noFill/>
        </p:spPr>
        <p:txBody>
          <a:bodyPr wrap="square" rtlCol="0">
            <a:spAutoFit/>
          </a:bodyPr>
          <a:lstStyle/>
          <a:p>
            <a:r>
              <a:rPr lang="en-US" sz="2800" b="1" dirty="0">
                <a:solidFill>
                  <a:srgbClr val="008000"/>
                </a:solidFill>
                <a:latin typeface="Times New Roman" pitchFamily="18" charset="0"/>
                <a:cs typeface="Times New Roman" pitchFamily="18" charset="0"/>
              </a:rPr>
              <a:t>3.Bài </a:t>
            </a:r>
            <a:r>
              <a:rPr lang="en-US" sz="2800" b="1" dirty="0" err="1">
                <a:solidFill>
                  <a:srgbClr val="008000"/>
                </a:solidFill>
                <a:latin typeface="Times New Roman" pitchFamily="18" charset="0"/>
                <a:cs typeface="Times New Roman" pitchFamily="18" charset="0"/>
              </a:rPr>
              <a:t>thơ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âm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âm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ấy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có</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dụng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p>
        </p:txBody>
      </p:sp>
      <p:sp>
        <p:nvSpPr>
          <p:cNvPr id="14" name="TextBox 13"/>
          <p:cNvSpPr txBox="1"/>
          <p:nvPr/>
        </p:nvSpPr>
        <p:spPr>
          <a:xfrm>
            <a:off x="41484" y="5094397"/>
            <a:ext cx="12150516" cy="1338828"/>
          </a:xfrm>
          <a:prstGeom prst="rect">
            <a:avLst/>
          </a:prstGeom>
          <a:noFill/>
        </p:spPr>
        <p:txBody>
          <a:bodyPr wrap="square" rtlCol="0">
            <a:spAutoFit/>
          </a:bodyPr>
          <a:lstStyle/>
          <a:p>
            <a:r>
              <a:rPr lang="nl-NL" sz="2700" b="1" dirty="0">
                <a:solidFill>
                  <a:srgbClr val="0000CC"/>
                </a:solidFill>
                <a:latin typeface="Times New Roman" pitchFamily="18" charset="0"/>
                <a:cs typeface="Times New Roman" pitchFamily="18" charset="0"/>
              </a:rPr>
              <a:t>- Tiếng mõ, tiếng gà rừng gọi, tiếng nhạc sáo của tre trúc, tiếng nhạc đàn của khe suối, tiếng lĩnh xướng của khướu. </a:t>
            </a:r>
          </a:p>
          <a:p>
            <a:r>
              <a:rPr lang="nl-NL" sz="2700" b="1" dirty="0">
                <a:solidFill>
                  <a:srgbClr val="0000CC"/>
                </a:solidFill>
                <a:latin typeface="Times New Roman" pitchFamily="18" charset="0"/>
                <a:cs typeface="Times New Roman" pitchFamily="18" charset="0"/>
              </a:rPr>
              <a:t>- Tác dụng: Những âm thanh đa dạng đó làm cho ngày hội vui tươi, rộn rã hơn</a:t>
            </a:r>
            <a:endParaRPr lang="en-US" sz="2700" b="1" dirty="0">
              <a:solidFill>
                <a:srgbClr val="0000CC"/>
              </a:solidFill>
              <a:latin typeface="Times New Roman" pitchFamily="18" charset="0"/>
              <a:cs typeface="Times New Roman" pitchFamily="18" charset="0"/>
            </a:endParaRPr>
          </a:p>
        </p:txBody>
      </p:sp>
      <p:sp>
        <p:nvSpPr>
          <p:cNvPr id="15" name="TextBox 14"/>
          <p:cNvSpPr txBox="1"/>
          <p:nvPr/>
        </p:nvSpPr>
        <p:spPr>
          <a:xfrm>
            <a:off x="20742" y="6357023"/>
            <a:ext cx="12071174" cy="523220"/>
          </a:xfrm>
          <a:prstGeom prst="rect">
            <a:avLst/>
          </a:prstGeom>
          <a:noFill/>
        </p:spPr>
        <p:txBody>
          <a:bodyPr wrap="square" rtlCol="0">
            <a:spAutoFit/>
          </a:bodyPr>
          <a:lstStyle/>
          <a:p>
            <a:r>
              <a:rPr lang="en-US" sz="2800" b="1" dirty="0">
                <a:solidFill>
                  <a:srgbClr val="008000"/>
                </a:solidFill>
                <a:latin typeface="Times New Roman" pitchFamily="18" charset="0"/>
                <a:cs typeface="Times New Roman" pitchFamily="18" charset="0"/>
              </a:rPr>
              <a:t>4.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thích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hình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ảnh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Vì</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sao</a:t>
            </a:r>
            <a:r>
              <a:rPr lang="en-US" sz="2800" b="1" dirty="0">
                <a:solidFill>
                  <a:srgbClr val="008000"/>
                </a:solidFill>
                <a:latin typeface="Times New Roman" pitchFamily="18" charset="0"/>
                <a:cs typeface="Times New Roman" pitchFamily="18" charset="0"/>
              </a:rPr>
              <a:t>?</a:t>
            </a:r>
            <a:endParaRPr lang="en-US" sz="2800" dirty="0">
              <a:solidFill>
                <a:srgbClr val="008000"/>
              </a:solidFill>
            </a:endParaRPr>
          </a:p>
        </p:txBody>
      </p:sp>
    </p:spTree>
    <p:extLst>
      <p:ext uri="{BB962C8B-B14F-4D97-AF65-F5344CB8AC3E}">
        <p14:creationId xmlns:p14="http://schemas.microsoft.com/office/powerpoint/2010/main" val="9025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2"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1547</Words>
  <Application>Microsoft Office PowerPoint</Application>
  <PresentationFormat>Widescreen</PresentationFormat>
  <Paragraphs>137</Paragraphs>
  <Slides>28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等线</vt: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22</cp:revision>
  <dcterms:created xsi:type="dcterms:W3CDTF">2024-01-27T02:42:40Z</dcterms:created>
  <dcterms:modified xsi:type="dcterms:W3CDTF">2025-02-09T12:53:52Z</dcterms:modified>
</cp:coreProperties>
</file>