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98" r:id="rId2"/>
    <p:sldId id="299" r:id="rId3"/>
    <p:sldId id="301" r:id="rId4"/>
    <p:sldId id="300" r:id="rId5"/>
    <p:sldId id="284" r:id="rId6"/>
    <p:sldId id="305" r:id="rId7"/>
    <p:sldId id="294" r:id="rId8"/>
    <p:sldId id="303" r:id="rId9"/>
    <p:sldId id="304" r:id="rId10"/>
    <p:sldId id="302" r:id="rId11"/>
    <p:sldId id="295" r:id="rId12"/>
    <p:sldId id="297" r:id="rId13"/>
    <p:sldId id="296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EEB"/>
    <a:srgbClr val="FFFAC2"/>
    <a:srgbClr val="D34CD6"/>
    <a:srgbClr val="FCDFDC"/>
    <a:srgbClr val="FFFBCD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2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2-08T10:18:33.167" idx="1">
    <p:pos x="6234" y="366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10/02/2025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CBF07072-5AA2-4572-B110-BC53C2512ED6}" type="slidenum">
              <a:rPr lang="zh-CN" altLang="en-US" sz="1400" kern="0" smtClean="0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2</a:t>
            </a:fld>
            <a:endParaRPr lang="zh-CN" altLang="en-US" sz="1400" kern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0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CBF07072-5AA2-4572-B110-BC53C2512ED6}" type="slidenum">
              <a:rPr lang="zh-CN" altLang="en-US" sz="1400" kern="0" smtClean="0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4</a:t>
            </a:fld>
            <a:endParaRPr lang="zh-CN" altLang="en-US" sz="1400" kern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5780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5992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fld id="{CBF07072-5AA2-4572-B110-BC53C2512ED6}" type="slidenum">
              <a:rPr lang="zh-CN" altLang="en-US" sz="1400" kern="0" smtClean="0">
                <a:solidFill>
                  <a:prstClr val="black"/>
                </a:solidFill>
                <a:latin typeface="Calibri"/>
                <a:cs typeface="Arial"/>
                <a:sym typeface="Arial"/>
              </a:rPr>
              <a:pPr algn="l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t>10</a:t>
            </a:fld>
            <a:endParaRPr lang="zh-CN" altLang="en-US" sz="1400" kern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302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F80C-1074-4E43-8C6F-AC3FC95DF40A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251F2-30D6-49CE-8FE7-7168B98EC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1115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/>
            </p:cNvPr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  <a:ea typeface="微软雅黑"/>
                <a:sym typeface="Arial"/>
              </a:endParaRPr>
            </a:p>
          </p:txBody>
        </p:sp>
        <p:sp>
          <p:nvSpPr>
            <p:cNvPr id="4" name="矩形 3">
              <a:extLst/>
            </p:cNvPr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  <a:ea typeface="微软雅黑"/>
                <a:sym typeface="Arial"/>
              </a:endParaRPr>
            </a:p>
          </p:txBody>
        </p:sp>
        <p:sp>
          <p:nvSpPr>
            <p:cNvPr id="5" name="矩形 4">
              <a:extLst/>
            </p:cNvPr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  <a:ea typeface="微软雅黑"/>
                <a:sym typeface="Arial"/>
              </a:endParaRPr>
            </a:p>
          </p:txBody>
        </p:sp>
        <p:sp>
          <p:nvSpPr>
            <p:cNvPr id="6" name="矩形 5">
              <a:extLst/>
            </p:cNvPr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  <a:ea typeface="微软雅黑"/>
                <a:sym typeface="Arial"/>
              </a:endParaRPr>
            </a:p>
          </p:txBody>
        </p:sp>
        <p:sp>
          <p:nvSpPr>
            <p:cNvPr id="7" name="矩形 6">
              <a:extLst/>
            </p:cNvPr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  <a:ea typeface="微软雅黑"/>
                <a:sym typeface="Arial"/>
              </a:endParaRPr>
            </a:p>
          </p:txBody>
        </p:sp>
        <p:sp>
          <p:nvSpPr>
            <p:cNvPr id="8" name="矩形 7">
              <a:extLst/>
            </p:cNvPr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  <a:ea typeface="微软雅黑"/>
                <a:sym typeface="Arial"/>
              </a:endParaRPr>
            </a:p>
          </p:txBody>
        </p:sp>
        <p:sp>
          <p:nvSpPr>
            <p:cNvPr id="9" name="矩形 8">
              <a:extLst/>
            </p:cNvPr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  <a:ea typeface="微软雅黑"/>
                <a:sym typeface="Arial"/>
              </a:endParaRPr>
            </a:p>
          </p:txBody>
        </p:sp>
        <p:sp>
          <p:nvSpPr>
            <p:cNvPr id="10" name="矩形 9">
              <a:extLst/>
            </p:cNvPr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  <a:ea typeface="微软雅黑"/>
                <a:sym typeface="Arial"/>
              </a:endParaRPr>
            </a:p>
          </p:txBody>
        </p:sp>
        <p:sp>
          <p:nvSpPr>
            <p:cNvPr id="11" name="矩形 10">
              <a:extLst/>
            </p:cNvPr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  <a:ea typeface="微软雅黑"/>
                <a:sym typeface="Arial"/>
              </a:endParaRPr>
            </a:p>
          </p:txBody>
        </p:sp>
        <p:sp>
          <p:nvSpPr>
            <p:cNvPr id="12" name="矩形 11">
              <a:extLst/>
            </p:cNvPr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  <a:ea typeface="微软雅黑"/>
                <a:sym typeface="Arial"/>
              </a:endParaRPr>
            </a:p>
          </p:txBody>
        </p:sp>
        <p:sp>
          <p:nvSpPr>
            <p:cNvPr id="13" name="矩形 12">
              <a:extLst/>
            </p:cNvPr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  <a:ea typeface="微软雅黑"/>
                <a:sym typeface="Arial"/>
              </a:endParaRPr>
            </a:p>
          </p:txBody>
        </p:sp>
        <p:sp>
          <p:nvSpPr>
            <p:cNvPr id="14" name="矩形 13">
              <a:extLst/>
            </p:cNvPr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  <a:ea typeface="微软雅黑"/>
                <a:sym typeface="Arial"/>
              </a:endParaRPr>
            </a:p>
          </p:txBody>
        </p:sp>
        <p:sp>
          <p:nvSpPr>
            <p:cNvPr id="15" name="矩形 14">
              <a:extLst/>
            </p:cNvPr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  <a:ea typeface="微软雅黑"/>
                <a:sym typeface="Arial"/>
              </a:endParaRPr>
            </a:p>
          </p:txBody>
        </p:sp>
        <p:sp>
          <p:nvSpPr>
            <p:cNvPr id="16" name="矩形 15">
              <a:extLst/>
            </p:cNvPr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0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67">
                <a:solidFill>
                  <a:srgbClr val="FFFFFF"/>
                </a:solidFill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14160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incongnghe.com.vn/wp-content/uploads/2013/03/Flowers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181350" y="838200"/>
            <a:ext cx="57721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Nhiệt</a:t>
            </a:r>
            <a:r>
              <a:rPr lang="en-US" sz="5400" b="1" dirty="0" smtClean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5400" b="1" dirty="0" err="1" smtClean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liệu</a:t>
            </a:r>
            <a:r>
              <a:rPr lang="en-US" sz="5400" b="1" dirty="0" smtClean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5400" b="1" dirty="0" err="1" smtClean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chào</a:t>
            </a:r>
            <a:r>
              <a:rPr lang="en-US" sz="5400" b="1" dirty="0" smtClean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5400" b="1" dirty="0" err="1" smtClean="0">
                <a:ln>
                  <a:solidFill>
                    <a:srgbClr val="003399"/>
                  </a:solidFill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mừng</a:t>
            </a:r>
            <a:endParaRPr lang="en-US" sz="5400" b="1" dirty="0">
              <a:ln>
                <a:solidFill>
                  <a:srgbClr val="003399"/>
                </a:solidFill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1778727" y="1676400"/>
            <a:ext cx="8582297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thầy</a:t>
            </a:r>
            <a:r>
              <a:rPr lang="en-US" sz="36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36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dự</a:t>
            </a:r>
            <a:r>
              <a:rPr lang="en-US" sz="36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môn</a:t>
            </a:r>
            <a:r>
              <a:rPr lang="en-US" sz="36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TOÁN 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4781550" y="3429000"/>
            <a:ext cx="22288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Vogue"/>
              </a:rPr>
              <a:t> </a:t>
            </a:r>
            <a:r>
              <a:rPr lang="en-US" sz="3600" kern="10" dirty="0" err="1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Time" panose="020B7200000000000000" pitchFamily="34" charset="0"/>
              </a:rPr>
              <a:t>Lớp</a:t>
            </a:r>
            <a:r>
              <a:rPr lang="en-US" sz="36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Time" panose="020B7200000000000000" pitchFamily="34" charset="0"/>
              </a:rPr>
              <a:t> </a:t>
            </a:r>
            <a:r>
              <a:rPr lang="en-US" sz="36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Time" panose="020B7200000000000000" pitchFamily="34" charset="0"/>
              </a:rPr>
              <a:t>2C</a:t>
            </a:r>
            <a:endParaRPr lang="en-US" sz="36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CC33"/>
              </a:solidFill>
              <a:latin typeface=".VnTime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0202" y="4303696"/>
            <a:ext cx="577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Time" panose="020B7200000000000000" pitchFamily="34" charset="0"/>
              </a:rPr>
              <a:t>Giáo</a:t>
            </a:r>
            <a:r>
              <a:rPr lang="en-US" sz="2800" b="1" dirty="0" smtClean="0">
                <a:solidFill>
                  <a:srgbClr val="0000CC"/>
                </a:solidFill>
                <a:latin typeface=".VnTime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Time" panose="020B7200000000000000" pitchFamily="34" charset="0"/>
              </a:rPr>
              <a:t>viên</a:t>
            </a:r>
            <a:r>
              <a:rPr lang="en-US" sz="2800" b="1" dirty="0" smtClean="0">
                <a:solidFill>
                  <a:srgbClr val="0000CC"/>
                </a:solidFill>
                <a:latin typeface="Times  New Roman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 New Roman"/>
                <a:cs typeface="Times New Roman" pitchFamily="18" charset="0"/>
              </a:rPr>
              <a:t>Trần</a:t>
            </a:r>
            <a:r>
              <a:rPr lang="en-US" sz="2800" b="1" dirty="0">
                <a:solidFill>
                  <a:srgbClr val="0000CC"/>
                </a:solidFill>
                <a:latin typeface="Times 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 New Roman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0000CC"/>
                </a:solidFill>
                <a:latin typeface="Times 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 New Roman"/>
                <a:cs typeface="Times New Roman" pitchFamily="18" charset="0"/>
              </a:rPr>
              <a:t>Tuyên</a:t>
            </a:r>
            <a:endParaRPr lang="en-US" sz="2800" b="1" dirty="0">
              <a:solidFill>
                <a:srgbClr val="0000CC"/>
              </a:solidFill>
              <a:latin typeface="Times  New Roman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 New Roman"/>
              </a:rPr>
              <a:t>Trường</a:t>
            </a:r>
            <a:r>
              <a:rPr lang="en-US" sz="2800" b="1" dirty="0" smtClean="0">
                <a:solidFill>
                  <a:srgbClr val="0000CC"/>
                </a:solidFill>
                <a:latin typeface="Times  New Roman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 New Roman"/>
              </a:rPr>
              <a:t>Tiểu</a:t>
            </a:r>
            <a:r>
              <a:rPr lang="en-US" sz="2800" b="1" dirty="0" smtClean="0">
                <a:solidFill>
                  <a:srgbClr val="0000CC"/>
                </a:solidFill>
                <a:latin typeface="Times  New Roman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 New Roman"/>
              </a:rPr>
              <a:t>học</a:t>
            </a:r>
            <a:r>
              <a:rPr lang="en-US" sz="2800" b="1" dirty="0" smtClean="0">
                <a:solidFill>
                  <a:srgbClr val="0000CC"/>
                </a:solidFill>
                <a:latin typeface="Times  New Roman"/>
              </a:rPr>
              <a:t> Nam </a:t>
            </a:r>
            <a:r>
              <a:rPr lang="en-US" sz="2800" b="1" dirty="0" err="1">
                <a:solidFill>
                  <a:srgbClr val="0000CC"/>
                </a:solidFill>
                <a:latin typeface="Times  New Roman"/>
              </a:rPr>
              <a:t>Hồng</a:t>
            </a:r>
            <a:endParaRPr lang="en-US" sz="2800" b="1" dirty="0">
              <a:solidFill>
                <a:srgbClr val="0000CC"/>
              </a:solidFill>
              <a:latin typeface="Times  New Roman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1524000" y="2"/>
            <a:ext cx="9144000" cy="6873875"/>
            <a:chOff x="0" y="-10"/>
            <a:chExt cx="5760" cy="4330"/>
          </a:xfrm>
        </p:grpSpPr>
        <p:pic>
          <p:nvPicPr>
            <p:cNvPr id="12" name="Picture 3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Animat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6797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mph" presetSubtype="0" repeatCount="2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47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8" grpId="3"/>
      <p:bldP spid="8" grpId="4"/>
      <p:bldP spid="9" grpId="0" animBg="1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67" y="3871913"/>
            <a:ext cx="3841751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85" y="6159500"/>
            <a:ext cx="8282516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59500"/>
            <a:ext cx="791421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00"/>
            <a:ext cx="2423584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138738"/>
            <a:ext cx="1833033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875338"/>
            <a:ext cx="4673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-7938"/>
            <a:ext cx="10951633" cy="178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34" y="5159375"/>
            <a:ext cx="5575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" name="Craig Duncan - Battle Hymn Of The Republic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181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147"/>
          <p:cNvGrpSpPr>
            <a:grpSpLocks/>
          </p:cNvGrpSpPr>
          <p:nvPr/>
        </p:nvGrpSpPr>
        <p:grpSpPr bwMode="auto">
          <a:xfrm>
            <a:off x="972766" y="445513"/>
            <a:ext cx="9931806" cy="4440812"/>
            <a:chOff x="1391263" y="2079588"/>
            <a:chExt cx="5580013" cy="2854215"/>
          </a:xfrm>
        </p:grpSpPr>
        <p:pic>
          <p:nvPicPr>
            <p:cNvPr id="5132" name="图片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263" y="2079588"/>
              <a:ext cx="5261026" cy="2854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文本框 141">
              <a:extLst/>
            </p:cNvPr>
            <p:cNvSpPr txBox="1"/>
            <p:nvPr/>
          </p:nvSpPr>
          <p:spPr>
            <a:xfrm>
              <a:off x="2155750" y="2895701"/>
              <a:ext cx="4815526" cy="771480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defTabSz="457200">
                <a:lnSpc>
                  <a:spcPct val="100000"/>
                </a:lnSpc>
                <a:defRPr/>
              </a:pPr>
              <a:r>
                <a:rPr lang="en-US" altLang="zh-CN" sz="7200" b="1">
                  <a:solidFill>
                    <a:srgbClr val="FFFFFF"/>
                  </a:solidFill>
                  <a:latin typeface="Calibri" panose="020F0502020204030204" pitchFamily="34" charset="0"/>
                  <a:ea typeface="字魂36号-正文宋楷" panose="02000000000000000000" pitchFamily="2" charset="-122"/>
                </a:rPr>
                <a:t>Hoạt động</a:t>
              </a:r>
              <a:endParaRPr lang="zh-CN" altLang="en-US" sz="7200" b="1" dirty="0">
                <a:solidFill>
                  <a:srgbClr val="FFFFFF"/>
                </a:solidFill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197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0338891"/>
                  </p:ext>
                </p:extLst>
              </p:nvPr>
            </p:nvGraphicFramePr>
            <p:xfrm>
              <a:off x="1200729" y="2438400"/>
              <a:ext cx="9217889" cy="25769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7639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1132667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1145403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214825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249532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249532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249532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950356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1028705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0338891"/>
                  </p:ext>
                </p:extLst>
              </p:nvPr>
            </p:nvGraphicFramePr>
            <p:xfrm>
              <a:off x="1200729" y="2438400"/>
              <a:ext cx="9217889" cy="257694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7639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50429237"/>
                        </a:ext>
                      </a:extLst>
                    </a:gridCol>
                    <a:gridCol w="113266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92396866"/>
                        </a:ext>
                      </a:extLst>
                    </a:gridCol>
                    <a:gridCol w="114540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994511951"/>
                        </a:ext>
                      </a:extLst>
                    </a:gridCol>
                    <a:gridCol w="121482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64713203"/>
                        </a:ext>
                      </a:extLst>
                    </a:gridCol>
                    <a:gridCol w="12495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53912237"/>
                        </a:ext>
                      </a:extLst>
                    </a:gridCol>
                    <a:gridCol w="12495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514898112"/>
                        </a:ext>
                      </a:extLst>
                    </a:gridCol>
                    <a:gridCol w="124953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7573286"/>
                        </a:ext>
                      </a:extLst>
                    </a:gridCol>
                  </a:tblGrid>
                  <a:tr h="950356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615" t="-1181" r="-367077" b="-68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54868410"/>
                      </a:ext>
                    </a:extLst>
                  </a:tr>
                  <a:tr h="1028705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4477657" y="421605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5774494" y="421462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6925941" y="42224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222778" y="42224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51D7E5-3EA3-4BA5-99EB-7F4F74C06D6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705" y="189889"/>
            <a:ext cx="5925250" cy="458401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078745" y="159539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516067" y="1559036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917511" y="3401658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7648ED4-5EFF-498A-A31F-833EB09631D0}"/>
                  </a:ext>
                </a:extLst>
              </p:cNvPr>
              <p:cNvSpPr/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7648ED4-5EFF-498A-A31F-833EB09631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10" y="3863323"/>
                <a:ext cx="1946367" cy="461665"/>
              </a:xfrm>
              <a:prstGeom prst="rect">
                <a:avLst/>
              </a:prstGeom>
              <a:blipFill rotWithShape="0">
                <a:blip r:embed="rId6"/>
                <a:stretch>
                  <a:fillRect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917509" y="4332135"/>
            <a:ext cx="19383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8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9A729F-BCA5-4B0D-8945-8E02A3F5B0FB}"/>
              </a:ext>
            </a:extLst>
          </p:cNvPr>
          <p:cNvSpPr/>
          <p:nvPr/>
        </p:nvSpPr>
        <p:spPr>
          <a:xfrm>
            <a:off x="917508" y="4800947"/>
            <a:ext cx="193995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3ECFDCF-03AC-4B5B-9F27-12D1BB584945}"/>
                  </a:ext>
                </a:extLst>
              </p:cNvPr>
              <p:cNvSpPr/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3ECFDCF-03AC-4B5B-9F27-12D1BB5849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507" y="5269759"/>
                <a:ext cx="1946367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3482339" y="3424293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7A9E79C-F8D3-4F85-880B-B258BB905196}"/>
                  </a:ext>
                </a:extLst>
              </p:cNvPr>
              <p:cNvSpPr/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 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7A9E79C-F8D3-4F85-880B-B258BB9051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38" y="3893105"/>
                <a:ext cx="1946367" cy="461665"/>
              </a:xfrm>
              <a:prstGeom prst="rect">
                <a:avLst/>
              </a:prstGeom>
              <a:blipFill rotWithShape="0">
                <a:blip r:embed="rId8"/>
                <a:stretch>
                  <a:fillRect t="-9333" r="-4063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3482337" y="4361917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CE657-9F7C-4E06-A4D7-C44A96A7843E}"/>
              </a:ext>
            </a:extLst>
          </p:cNvPr>
          <p:cNvSpPr/>
          <p:nvPr/>
        </p:nvSpPr>
        <p:spPr>
          <a:xfrm>
            <a:off x="3482336" y="4830729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B5BDB1-DF9F-4821-A79E-8782CA3A468A}"/>
              </a:ext>
            </a:extLst>
          </p:cNvPr>
          <p:cNvSpPr/>
          <p:nvPr/>
        </p:nvSpPr>
        <p:spPr>
          <a:xfrm>
            <a:off x="3482335" y="5299541"/>
            <a:ext cx="193835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 6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2333397" y="337088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2333396" y="383237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2333395" y="428066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59B933-11B5-453C-8E9E-74D8E7838F53}"/>
              </a:ext>
            </a:extLst>
          </p:cNvPr>
          <p:cNvSpPr txBox="1"/>
          <p:nvPr/>
        </p:nvSpPr>
        <p:spPr>
          <a:xfrm>
            <a:off x="2333394" y="477390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C1DAAB-1F69-4633-AA79-3E9498D23964}"/>
              </a:ext>
            </a:extLst>
          </p:cNvPr>
          <p:cNvSpPr txBox="1"/>
          <p:nvPr/>
        </p:nvSpPr>
        <p:spPr>
          <a:xfrm>
            <a:off x="2233205" y="522904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4898225" y="340165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4798040" y="3841746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4898227" y="433498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CB7F9C-CFFD-4D55-9B54-0E7800D0B5DF}"/>
              </a:ext>
            </a:extLst>
          </p:cNvPr>
          <p:cNvSpPr txBox="1"/>
          <p:nvPr/>
        </p:nvSpPr>
        <p:spPr>
          <a:xfrm>
            <a:off x="4798038" y="479012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1B5E2C6-3B10-4D1D-9CC5-762DB92FDFD3}"/>
              </a:ext>
            </a:extLst>
          </p:cNvPr>
          <p:cNvSpPr txBox="1"/>
          <p:nvPr/>
        </p:nvSpPr>
        <p:spPr>
          <a:xfrm>
            <a:off x="4898225" y="527701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48035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2843F-2E86-41F2-AF07-CECCE4BB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77729" y="2808375"/>
            <a:ext cx="7436541" cy="368949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3572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Đàn gà đang ở cạnh đống rơm. Việt cho biết có tất cả 20 cái chân gà. Đố em biết đàn gà đó có bao nhiêu con gà?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951932" y="71549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789779" y="1757971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Đàn gà đó có số con gà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789779" y="2285155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(con)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6753787" y="280441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10 con gà.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838E4E-3C10-4CD5-891B-84F310B3EFCE}"/>
              </a:ext>
            </a:extLst>
          </p:cNvPr>
          <p:cNvSpPr txBox="1"/>
          <p:nvPr/>
        </p:nvSpPr>
        <p:spPr>
          <a:xfrm>
            <a:off x="5678468" y="1230787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con gà có 2 cái chân.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67" y="3871913"/>
            <a:ext cx="3841751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85" y="6159500"/>
            <a:ext cx="8282516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59500"/>
            <a:ext cx="791421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00"/>
            <a:ext cx="2423584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138738"/>
            <a:ext cx="1833033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875338"/>
            <a:ext cx="4673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-7938"/>
            <a:ext cx="10951633" cy="178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34" y="5159375"/>
            <a:ext cx="5575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" name="Craig Duncan - Battle Hymn Of The Republic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181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组合 147"/>
          <p:cNvGrpSpPr>
            <a:grpSpLocks/>
          </p:cNvGrpSpPr>
          <p:nvPr/>
        </p:nvGrpSpPr>
        <p:grpSpPr bwMode="auto">
          <a:xfrm>
            <a:off x="972766" y="445513"/>
            <a:ext cx="9931806" cy="4440812"/>
            <a:chOff x="1391263" y="2079588"/>
            <a:chExt cx="5580013" cy="2854215"/>
          </a:xfrm>
        </p:grpSpPr>
        <p:pic>
          <p:nvPicPr>
            <p:cNvPr id="5132" name="图片 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263" y="2079588"/>
              <a:ext cx="5261026" cy="2854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文本框 141">
              <a:extLst/>
            </p:cNvPr>
            <p:cNvSpPr txBox="1"/>
            <p:nvPr/>
          </p:nvSpPr>
          <p:spPr>
            <a:xfrm>
              <a:off x="2155750" y="2895701"/>
              <a:ext cx="4815526" cy="863198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defTabSz="45720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7200" b="1" dirty="0" err="1">
                  <a:solidFill>
                    <a:srgbClr val="FFFFFF"/>
                  </a:solidFill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Khởi</a:t>
              </a:r>
              <a:r>
                <a:rPr lang="en-US" altLang="zh-CN" sz="7200" b="1" dirty="0">
                  <a:solidFill>
                    <a:srgbClr val="FFFFFF"/>
                  </a:solidFill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lang="en-US" altLang="zh-CN" sz="7200" b="1" dirty="0" err="1">
                  <a:solidFill>
                    <a:srgbClr val="FFFFFF"/>
                  </a:solidFill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động</a:t>
              </a:r>
              <a:endParaRPr lang="zh-CN" altLang="en-US" sz="7200" b="1" dirty="0">
                <a:solidFill>
                  <a:srgbClr val="FFFFFF"/>
                </a:solidFill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180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NHÂN, PHÉP CHIA</a:t>
            </a:r>
            <a:endParaRPr lang="vi-VN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63781" y="2191642"/>
            <a:ext cx="4975273" cy="20128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43</a:t>
            </a:r>
            <a:endParaRPr lang="vi-VN" sz="4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60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</a:t>
            </a:r>
            <a:r>
              <a:rPr lang="vi-VN" sz="600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75798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67" y="3871913"/>
            <a:ext cx="3841751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85" y="6159500"/>
            <a:ext cx="8282516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59500"/>
            <a:ext cx="7914217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00"/>
            <a:ext cx="2423584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33" y="5138738"/>
            <a:ext cx="1833033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875338"/>
            <a:ext cx="4673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1" y="-7938"/>
            <a:ext cx="10951633" cy="178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034" y="5159375"/>
            <a:ext cx="5575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" name="Craig Duncan - Battle Hymn Of The Republic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11811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141">
            <a:extLst/>
          </p:cNvPr>
          <p:cNvSpPr txBox="1"/>
          <p:nvPr/>
        </p:nvSpPr>
        <p:spPr bwMode="auto">
          <a:xfrm>
            <a:off x="3103034" y="1664156"/>
            <a:ext cx="7519161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3600" b="0">
                <a:solidFill>
                  <a:srgbClr val="1C75BC"/>
                </a:solidFill>
                <a:latin typeface="汉仪趣黑W" panose="00020600040101010101" pitchFamily="18" charset="-122"/>
                <a:ea typeface="汉仪趣黑W" panose="00020600040101010101" pitchFamily="18" charset="-122"/>
              </a:defRPr>
            </a:lvl1pPr>
          </a:lstStyle>
          <a:p>
            <a:pPr defTabSz="457200">
              <a:lnSpc>
                <a:spcPct val="100000"/>
              </a:lnSpc>
              <a:defRPr/>
            </a:pPr>
            <a:r>
              <a:rPr lang="en-US" altLang="zh-CN" sz="8800" b="1">
                <a:solidFill>
                  <a:srgbClr val="FF0000"/>
                </a:solidFill>
                <a:latin typeface="Calibri" panose="020F0502020204030204" pitchFamily="34" charset="0"/>
                <a:ea typeface="字魂36号-正文宋楷" panose="02000000000000000000" pitchFamily="2" charset="-122"/>
              </a:rPr>
              <a:t>Khám phá</a:t>
            </a:r>
            <a:endParaRPr lang="zh-CN" altLang="en-US" sz="8800" b="1" dirty="0">
              <a:solidFill>
                <a:srgbClr val="FF0000"/>
              </a:solidFill>
              <a:latin typeface="Calibri" panose="020F0502020204030204" pitchFamily="34" charset="0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6781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846728" y="3016779"/>
            <a:ext cx="7354659" cy="925941"/>
            <a:chOff x="1087785" y="2487203"/>
            <a:chExt cx="7354659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5" y="2487203"/>
              <a:ext cx="7354659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6F4E5D0-12FB-48A6-8C1F-CB8D9622357E}"/>
                </a:ext>
              </a:extLst>
            </p:cNvPr>
            <p:cNvGrpSpPr/>
            <p:nvPr/>
          </p:nvGrpSpPr>
          <p:grpSpPr>
            <a:xfrm>
              <a:off x="4882745" y="2626323"/>
              <a:ext cx="3147477" cy="647789"/>
              <a:chOff x="5511800" y="323761"/>
              <a:chExt cx="3147477" cy="647789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CCD755F1-3664-4A3B-83EC-B18C31B33EC8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88927DE-B65F-42A4-8B20-CEE476ABE71D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0D6BC947-6A10-4F0A-AAC8-8C543CA6D1A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D852C5C-735F-4899-8E08-677731DFF67C}"/>
                  </a:ext>
                </a:extLst>
              </p:cNvPr>
              <p:cNvSpPr/>
              <p:nvPr/>
            </p:nvSpPr>
            <p:spPr>
              <a:xfrm>
                <a:off x="7208302" y="323761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520D9A20-9BBC-4478-B4D6-B8B74C8FEB8D}"/>
                  </a:ext>
                </a:extLst>
              </p:cNvPr>
              <p:cNvSpPr/>
              <p:nvPr/>
            </p:nvSpPr>
            <p:spPr>
              <a:xfrm>
                <a:off x="7208302" y="323762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C319FFFD-7E40-4F4F-B506-13BE4E8A5F6C}"/>
                  </a:ext>
                </a:extLst>
              </p:cNvPr>
              <p:cNvSpPr/>
              <p:nvPr/>
            </p:nvSpPr>
            <p:spPr>
              <a:xfrm>
                <a:off x="7436901" y="454270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45" y="300611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06" y="298360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16" y="29878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97" y="296820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504" y="292944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814" y="29682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764" y="296059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64" y="296820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2 quả cam, </a:t>
            </a:r>
          </a:p>
          <a:p>
            <a:pPr algn="ctr"/>
            <a:r>
              <a:rPr lang="vi-VN" sz="2300" i="1" dirty="0"/>
              <a:t>4 đĩa có 8 quả </a:t>
            </a:r>
            <a:r>
              <a:rPr lang="vi-VN" sz="2300" i="1"/>
              <a:t>cam</a:t>
            </a:r>
            <a:r>
              <a:rPr lang="vi-VN" sz="2300" i="1" smtClean="0"/>
              <a:t>.</a:t>
            </a:r>
            <a:endParaRPr lang="vi-VN" sz="23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59" name="Rectangle: Rounded Corners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 rotWithShape="0">
                <a:blip r:embed="rId8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68618" y="803523"/>
            <a:ext cx="415389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smtClean="0"/>
              <a:t>8 </a:t>
            </a:r>
            <a:r>
              <a:rPr lang="vi-VN" sz="2300" i="1" dirty="0"/>
              <a:t>quả cam chia vào các đĩa, mỗi đĩa 2 quả. Được 4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4 = 8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 rotWithShape="0">
                <a:blip r:embed="rId7"/>
                <a:stretch>
                  <a:fillRect t="-3101" b="-2015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784082" y="3052942"/>
            <a:ext cx="7354659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1253356" y="3201082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2975093" y="3155899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84D4263-372A-423A-AD64-02E5DC03AAC0}"/>
              </a:ext>
            </a:extLst>
          </p:cNvPr>
          <p:cNvGrpSpPr/>
          <p:nvPr/>
        </p:nvGrpSpPr>
        <p:grpSpPr>
          <a:xfrm>
            <a:off x="4668770" y="3155987"/>
            <a:ext cx="1450975" cy="647701"/>
            <a:chOff x="7601719" y="5351874"/>
            <a:chExt cx="1450975" cy="647701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633016D-5994-4CFA-8676-DE38B18F3BFA}"/>
                </a:ext>
              </a:extLst>
            </p:cNvPr>
            <p:cNvSpPr/>
            <p:nvPr/>
          </p:nvSpPr>
          <p:spPr>
            <a:xfrm>
              <a:off x="7601719" y="5351874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0F8E4E8-6C05-42CB-A1DB-7EA8E1635851}"/>
                </a:ext>
              </a:extLst>
            </p:cNvPr>
            <p:cNvSpPr/>
            <p:nvPr/>
          </p:nvSpPr>
          <p:spPr>
            <a:xfrm>
              <a:off x="7601719" y="5351875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96623D2-EFCB-48B8-B046-BA47CE6CA878}"/>
                </a:ext>
              </a:extLst>
            </p:cNvPr>
            <p:cNvSpPr/>
            <p:nvPr/>
          </p:nvSpPr>
          <p:spPr>
            <a:xfrm>
              <a:off x="7830318" y="5482383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5D25280-6202-4B12-B436-50F5F56FECE7}"/>
              </a:ext>
            </a:extLst>
          </p:cNvPr>
          <p:cNvGrpSpPr/>
          <p:nvPr/>
        </p:nvGrpSpPr>
        <p:grpSpPr>
          <a:xfrm>
            <a:off x="6365272" y="3155899"/>
            <a:ext cx="1450975" cy="647701"/>
            <a:chOff x="9298221" y="5351786"/>
            <a:chExt cx="1450975" cy="647701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ECB9B2C-AFCF-4029-ABBB-4D596A871A75}"/>
                </a:ext>
              </a:extLst>
            </p:cNvPr>
            <p:cNvSpPr/>
            <p:nvPr/>
          </p:nvSpPr>
          <p:spPr>
            <a:xfrm>
              <a:off x="9298221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12509572-7040-413F-87FC-843A80534215}"/>
                </a:ext>
              </a:extLst>
            </p:cNvPr>
            <p:cNvSpPr/>
            <p:nvPr/>
          </p:nvSpPr>
          <p:spPr>
            <a:xfrm>
              <a:off x="9298221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639421A6-DA21-4414-91B9-4F58F31D72C1}"/>
                </a:ext>
              </a:extLst>
            </p:cNvPr>
            <p:cNvSpPr/>
            <p:nvPr/>
          </p:nvSpPr>
          <p:spPr>
            <a:xfrm>
              <a:off x="9526820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534" y="208887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56" y="20963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978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700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22" y="211888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4" y="21263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61" y="2103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2268F51-72A6-4D77-9B50-9D17C16F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283" y="211138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077915" y="4547942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/>
              <a:t>8 : 2 = 4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782325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01667 0.1303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650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-0.02136 0.129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0.02916 0.1282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641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2279 0.1240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668 0.1261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629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33333E-6 L 0.05482 0.12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4" y="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11159 0.1282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6412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09362 0.1270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build="p"/>
      <p:bldP spid="4" grpId="0" animBg="1"/>
      <p:bldP spid="124" grpId="0" animBg="1"/>
      <p:bldP spid="13" grpId="0" animBg="1"/>
      <p:bldP spid="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3977887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0" y="1738400"/>
            <a:ext cx="3675515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2 từ bảng nhân 2.</a:t>
              </a:r>
            </a:p>
          </p:txBody>
        </p:sp>
      </p:grp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58C99D2-60D4-426C-A9C6-9B30C1BC6E69}"/>
              </a:ext>
            </a:extLst>
          </p:cNvPr>
          <p:cNvSpPr txBox="1"/>
          <p:nvPr/>
        </p:nvSpPr>
        <p:spPr>
          <a:xfrm>
            <a:off x="2614296" y="3949288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Số chia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70C0"/>
                </a:solidFill>
              </a:rPr>
              <a:t>Thương là các số tự nhiên tăng dần từ 1 đến 10.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6" grpId="0" uiExpand="1" build="p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355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312401"/>
                  </p:ext>
                </p:extLst>
              </p:nvPr>
            </p:nvGraphicFramePr>
            <p:xfrm>
              <a:off x="4433454" y="292741"/>
              <a:ext cx="6699778" cy="616752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49889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3349889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66016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0312401"/>
                  </p:ext>
                </p:extLst>
              </p:nvPr>
            </p:nvGraphicFramePr>
            <p:xfrm>
              <a:off x="4433454" y="292741"/>
              <a:ext cx="6699778" cy="616752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4988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80012416"/>
                        </a:ext>
                      </a:extLst>
                    </a:gridCol>
                    <a:gridCol w="334988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92308" r="-100909" b="-9527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49865375"/>
                      </a:ext>
                    </a:extLst>
                  </a:tr>
                  <a:tr h="6601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160550" r="-100909" b="-695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308696" r="-100909" b="-7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413187" r="-100909" b="-631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507609" r="-10090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607609" r="-10090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707609" r="-10090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816484" r="-10090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906522" r="-10090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1006522" r="-10090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1" y="1738400"/>
            <a:ext cx="3071718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448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/>
                <a:t>Lập bảng chia 2 từ bảng nhân 2.</a:t>
              </a:r>
            </a:p>
          </p:txBody>
        </p:sp>
      </p:grpSp>
      <p:pic>
        <p:nvPicPr>
          <p:cNvPr id="19" name="Hình ản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19" y="1350455"/>
            <a:ext cx="489857" cy="500990"/>
          </a:xfrm>
          <a:prstGeom prst="rect">
            <a:avLst/>
          </a:prstGeom>
        </p:spPr>
      </p:pic>
      <p:pic>
        <p:nvPicPr>
          <p:cNvPr id="25" name="Hình ản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70" y="2566829"/>
            <a:ext cx="489857" cy="500990"/>
          </a:xfrm>
          <a:prstGeom prst="rect">
            <a:avLst/>
          </a:prstGeom>
        </p:spPr>
      </p:pic>
      <p:pic>
        <p:nvPicPr>
          <p:cNvPr id="30" name="Hình ản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11" y="3675187"/>
            <a:ext cx="489857" cy="500990"/>
          </a:xfrm>
          <a:prstGeom prst="rect">
            <a:avLst/>
          </a:prstGeom>
        </p:spPr>
      </p:pic>
      <p:pic>
        <p:nvPicPr>
          <p:cNvPr id="32" name="Hình ản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45" y="4197037"/>
            <a:ext cx="489857" cy="500990"/>
          </a:xfrm>
          <a:prstGeom prst="rect">
            <a:avLst/>
          </a:prstGeom>
        </p:spPr>
      </p:pic>
      <p:pic>
        <p:nvPicPr>
          <p:cNvPr id="34" name="Hình ản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304" y="5360814"/>
            <a:ext cx="489857" cy="500990"/>
          </a:xfrm>
          <a:prstGeom prst="rect">
            <a:avLst/>
          </a:prstGeom>
        </p:spPr>
      </p:pic>
      <p:pic>
        <p:nvPicPr>
          <p:cNvPr id="35" name="Hình ản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23" y="5818009"/>
            <a:ext cx="489857" cy="5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40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3559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/>
              <a:t>b) Hoàn thành bảng chia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433454" y="292741"/>
              <a:ext cx="6699778" cy="616752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49889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3349889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</a:t>
                          </a:r>
                          <a:r>
                            <a:rPr lang="vi-VN" sz="2800" baseline="0" dirty="0"/>
                            <a:t> </a:t>
                          </a:r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660169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4433454" y="292741"/>
              <a:ext cx="6699778" cy="616752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4988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80012416"/>
                        </a:ext>
                      </a:extLst>
                    </a:gridCol>
                    <a:gridCol w="334988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DDEE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92308" r="-100909" b="-9527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2 : 2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49865375"/>
                      </a:ext>
                    </a:extLst>
                  </a:tr>
                  <a:tr h="6601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160550" r="-100909" b="-695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4 : 2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308696" r="-100909" b="-7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  6 : 2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413187" r="-100909" b="-6318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8 : 2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507609" r="-10090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2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607609" r="-10090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12 : 2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707609" r="-10090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14 : 2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816484" r="-10090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16 :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906522" r="-10090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18 : 2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45" t="-1006522" r="-10090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20 : 2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EB54E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222728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71DD11DB-D470-4BEB-9991-4DB00CB26656}"/>
              </a:ext>
            </a:extLst>
          </p:cNvPr>
          <p:cNvGrpSpPr/>
          <p:nvPr/>
        </p:nvGrpSpPr>
        <p:grpSpPr>
          <a:xfrm>
            <a:off x="336501" y="1738400"/>
            <a:ext cx="3071718" cy="4176292"/>
            <a:chOff x="717451" y="1774566"/>
            <a:chExt cx="3675515" cy="41762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1E803A-B281-42B8-B33A-7275AFA0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17451" y="1774566"/>
              <a:ext cx="3675515" cy="417629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28D4157-CC80-47A7-9DC4-6D2AAB700F17}"/>
                </a:ext>
              </a:extLst>
            </p:cNvPr>
            <p:cNvSpPr txBox="1"/>
            <p:nvPr/>
          </p:nvSpPr>
          <p:spPr>
            <a:xfrm>
              <a:off x="1414201" y="2190063"/>
              <a:ext cx="24482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/>
                <a:t>Lập bảng chia 2 từ bảng nhân 2.</a:t>
              </a:r>
            </a:p>
          </p:txBody>
        </p:sp>
      </p:grpSp>
      <p:pic>
        <p:nvPicPr>
          <p:cNvPr id="19" name="Hình ản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19" y="1350455"/>
            <a:ext cx="489857" cy="500990"/>
          </a:xfrm>
          <a:prstGeom prst="rect">
            <a:avLst/>
          </a:prstGeom>
        </p:spPr>
      </p:pic>
      <p:pic>
        <p:nvPicPr>
          <p:cNvPr id="21" name="Hình ản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70" y="2006850"/>
            <a:ext cx="489857" cy="500990"/>
          </a:xfrm>
          <a:prstGeom prst="rect">
            <a:avLst/>
          </a:prstGeom>
        </p:spPr>
      </p:pic>
      <p:pic>
        <p:nvPicPr>
          <p:cNvPr id="22" name="Hình ản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367" y="832617"/>
            <a:ext cx="489857" cy="500990"/>
          </a:xfrm>
          <a:prstGeom prst="rect">
            <a:avLst/>
          </a:prstGeom>
        </p:spPr>
      </p:pic>
      <p:pic>
        <p:nvPicPr>
          <p:cNvPr id="25" name="Hình ản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70" y="2566829"/>
            <a:ext cx="489857" cy="500990"/>
          </a:xfrm>
          <a:prstGeom prst="rect">
            <a:avLst/>
          </a:prstGeom>
        </p:spPr>
      </p:pic>
      <p:pic>
        <p:nvPicPr>
          <p:cNvPr id="27" name="Hình ản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051" y="3097916"/>
            <a:ext cx="489857" cy="500990"/>
          </a:xfrm>
          <a:prstGeom prst="rect">
            <a:avLst/>
          </a:prstGeom>
        </p:spPr>
      </p:pic>
      <p:pic>
        <p:nvPicPr>
          <p:cNvPr id="30" name="Hình ản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11" y="3675187"/>
            <a:ext cx="489857" cy="500990"/>
          </a:xfrm>
          <a:prstGeom prst="rect">
            <a:avLst/>
          </a:prstGeom>
        </p:spPr>
      </p:pic>
      <p:pic>
        <p:nvPicPr>
          <p:cNvPr id="32" name="Hình ản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45" y="4197037"/>
            <a:ext cx="489857" cy="500990"/>
          </a:xfrm>
          <a:prstGeom prst="rect">
            <a:avLst/>
          </a:prstGeom>
        </p:spPr>
      </p:pic>
      <p:pic>
        <p:nvPicPr>
          <p:cNvPr id="33" name="Hình ản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84" y="4829728"/>
            <a:ext cx="489857" cy="500990"/>
          </a:xfrm>
          <a:prstGeom prst="rect">
            <a:avLst/>
          </a:prstGeom>
        </p:spPr>
      </p:pic>
      <p:pic>
        <p:nvPicPr>
          <p:cNvPr id="34" name="Hình ản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304" y="5360814"/>
            <a:ext cx="489857" cy="500990"/>
          </a:xfrm>
          <a:prstGeom prst="rect">
            <a:avLst/>
          </a:prstGeom>
        </p:spPr>
      </p:pic>
      <p:pic>
        <p:nvPicPr>
          <p:cNvPr id="35" name="Hình ảnh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923" y="5818009"/>
            <a:ext cx="489857" cy="5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85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721</Words>
  <Application>Microsoft Office PowerPoint</Application>
  <PresentationFormat>Widescreen</PresentationFormat>
  <Paragraphs>162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.VnTime</vt:lpstr>
      <vt:lpstr>.VnVogue</vt:lpstr>
      <vt:lpstr>Arial</vt:lpstr>
      <vt:lpstr>Calibri</vt:lpstr>
      <vt:lpstr>Cambria Math</vt:lpstr>
      <vt:lpstr>等线</vt:lpstr>
      <vt:lpstr>Times  New Roman</vt:lpstr>
      <vt:lpstr>Times New Roman</vt:lpstr>
      <vt:lpstr>UTM Cookies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175</cp:revision>
  <dcterms:created xsi:type="dcterms:W3CDTF">2021-06-02T01:34:28Z</dcterms:created>
  <dcterms:modified xsi:type="dcterms:W3CDTF">2025-02-10T15:12:14Z</dcterms:modified>
</cp:coreProperties>
</file>