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501" r:id="rId3"/>
    <p:sldId id="479" r:id="rId4"/>
    <p:sldId id="503" r:id="rId5"/>
    <p:sldId id="502" r:id="rId6"/>
    <p:sldId id="403" r:id="rId7"/>
    <p:sldId id="495" r:id="rId8"/>
    <p:sldId id="496" r:id="rId9"/>
    <p:sldId id="352" r:id="rId10"/>
    <p:sldId id="480" r:id="rId11"/>
    <p:sldId id="492" r:id="rId12"/>
    <p:sldId id="483" r:id="rId13"/>
    <p:sldId id="4017" r:id="rId14"/>
    <p:sldId id="4011" r:id="rId15"/>
    <p:sldId id="408" r:id="rId16"/>
    <p:sldId id="499" r:id="rId17"/>
    <p:sldId id="481" r:id="rId18"/>
    <p:sldId id="505" r:id="rId19"/>
    <p:sldId id="4014" r:id="rId20"/>
    <p:sldId id="4016" r:id="rId21"/>
    <p:sldId id="4015" r:id="rId22"/>
    <p:sldId id="487" r:id="rId23"/>
    <p:sldId id="488" r:id="rId24"/>
    <p:sldId id="4018" r:id="rId25"/>
    <p:sldId id="4012" r:id="rId26"/>
    <p:sldId id="485" r:id="rId27"/>
    <p:sldId id="489" r:id="rId28"/>
    <p:sldId id="490"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7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40A70-7E54-4E6A-A12F-A9B03347FF80}"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A844-E93A-4041-8F2D-8E1DBCBD04A1}" type="slidenum">
              <a:rPr lang="en-US" smtClean="0"/>
              <a:t>‹#›</a:t>
            </a:fld>
            <a:endParaRPr lang="en-US"/>
          </a:p>
        </p:txBody>
      </p:sp>
    </p:spTree>
    <p:extLst>
      <p:ext uri="{BB962C8B-B14F-4D97-AF65-F5344CB8AC3E}">
        <p14:creationId xmlns:p14="http://schemas.microsoft.com/office/powerpoint/2010/main" val="260414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71806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5434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9074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7455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16324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68348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81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7059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7370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38882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869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064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924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217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45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86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430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473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575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831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813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086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27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014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10/11/2024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930348FE-801D-4034-909C-173D5EB549D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38350" y="274640"/>
            <a:ext cx="1476077" cy="1476077"/>
          </a:xfrm>
          <a:prstGeom prst="rect">
            <a:avLst/>
          </a:prstGeom>
        </p:spPr>
      </p:pic>
    </p:spTree>
    <p:extLst>
      <p:ext uri="{BB962C8B-B14F-4D97-AF65-F5344CB8AC3E}">
        <p14:creationId xmlns:p14="http://schemas.microsoft.com/office/powerpoint/2010/main" val="1739592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3.em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36543">
            <a:off x="177380" y="5910291"/>
            <a:ext cx="740398" cy="826002"/>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3000" y="6303445"/>
            <a:ext cx="554555" cy="554555"/>
          </a:xfrm>
          <a:prstGeom prst="rect">
            <a:avLst/>
          </a:prstGeom>
        </p:spPr>
      </p:pic>
      <p:sp>
        <p:nvSpPr>
          <p:cNvPr id="17" name="TextBox 16"/>
          <p:cNvSpPr txBox="1"/>
          <p:nvPr/>
        </p:nvSpPr>
        <p:spPr>
          <a:xfrm>
            <a:off x="2590800" y="762000"/>
            <a:ext cx="6553200" cy="276999"/>
          </a:xfrm>
          <a:prstGeom prst="rect">
            <a:avLst/>
          </a:prstGeom>
          <a:noFill/>
        </p:spPr>
        <p:txBody>
          <a:bodyPr wrap="square" rtlCol="0">
            <a:spAutoFit/>
          </a:bodyPr>
          <a:lstStyle/>
          <a:p>
            <a:endParaRPr lang="en-US" dirty="0"/>
          </a:p>
        </p:txBody>
      </p:sp>
      <p:sp>
        <p:nvSpPr>
          <p:cNvPr id="22" name="TextBox 21"/>
          <p:cNvSpPr txBox="1"/>
          <p:nvPr/>
        </p:nvSpPr>
        <p:spPr>
          <a:xfrm>
            <a:off x="2133600" y="381000"/>
            <a:ext cx="84582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TRƯỜNG TIỂU HỌC NAM HỒNG</a:t>
            </a:r>
          </a:p>
        </p:txBody>
      </p:sp>
      <p:cxnSp>
        <p:nvCxnSpPr>
          <p:cNvPr id="30" name="Straight Connector 29"/>
          <p:cNvCxnSpPr/>
          <p:nvPr/>
        </p:nvCxnSpPr>
        <p:spPr>
          <a:xfrm>
            <a:off x="5105400" y="1066800"/>
            <a:ext cx="2438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8600" y="874642"/>
            <a:ext cx="11430000" cy="2215991"/>
          </a:xfrm>
          <a:prstGeom prst="rect">
            <a:avLst/>
          </a:prstGeom>
          <a:solidFill>
            <a:srgbClr val="FFFFFF"/>
          </a:solidFill>
        </p:spPr>
        <p:txBody>
          <a:bodyPr wrap="square" rtlCol="0">
            <a:spAutoFit/>
          </a:bodyPr>
          <a:lstStyle/>
          <a:p>
            <a:pPr algn="ct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NHIỆT LIỆT CHÀO MỪNG </a:t>
            </a:r>
          </a:p>
          <a:p>
            <a:pPr algn="ct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CÁC THẦY, CÔ GIÁO VÀ CÁC EM </a:t>
            </a:r>
          </a:p>
          <a:p>
            <a:pPr algn="ct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ĐẾN VỚI TIẾT HỌC LỚP 3C</a:t>
            </a:r>
          </a:p>
          <a:p>
            <a:endParaRPr lang="en-US" dirty="0"/>
          </a:p>
        </p:txBody>
      </p:sp>
      <p:sp>
        <p:nvSpPr>
          <p:cNvPr id="32" name="TextBox 31"/>
          <p:cNvSpPr txBox="1"/>
          <p:nvPr/>
        </p:nvSpPr>
        <p:spPr>
          <a:xfrm>
            <a:off x="1908315" y="3336236"/>
            <a:ext cx="8507895" cy="120032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endParaRPr lang="en-US" sz="40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ĐỌC : CON ĐƯỜNG ĐẾN TRƯỜNG</a:t>
            </a:r>
          </a:p>
        </p:txBody>
      </p:sp>
      <p:sp>
        <p:nvSpPr>
          <p:cNvPr id="38" name="AutoShape 14"/>
          <p:cNvSpPr>
            <a:spLocks noChangeArrowheads="1"/>
          </p:cNvSpPr>
          <p:nvPr/>
        </p:nvSpPr>
        <p:spPr bwMode="auto">
          <a:xfrm>
            <a:off x="4267200" y="1066800"/>
            <a:ext cx="3620507" cy="1434274"/>
          </a:xfrm>
          <a:prstGeom prst="star24">
            <a:avLst>
              <a:gd name="adj" fmla="val 37500"/>
            </a:avLst>
          </a:prstGeom>
          <a:gradFill rotWithShape="1">
            <a:gsLst>
              <a:gs pos="0">
                <a:srgbClr val="66FF33">
                  <a:alpha val="0"/>
                </a:srgbClr>
              </a:gs>
              <a:gs pos="100000">
                <a:srgbClr val="FF33CC">
                  <a:alpha val="14000"/>
                </a:srgbClr>
              </a:gs>
            </a:gsLst>
            <a:path path="shape">
              <a:fillToRect l="50000" t="50000" r="50000" b="50000"/>
            </a:path>
          </a:gra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glow rad="101600">
                  <a:schemeClr val="accent2">
                    <a:satMod val="175000"/>
                    <a:alpha val="40000"/>
                  </a:schemeClr>
                </a:glow>
                <a:outerShdw blurRad="50800" dist="50800" sx="1000" sy="1000" algn="ctr" rotWithShape="0">
                  <a:srgbClr val="000000"/>
                </a:outerShdw>
              </a:effectLst>
              <a:uLnTx/>
              <a:uFillTx/>
              <a:latin typeface="Arial" panose="020B0604020202020204" pitchFamily="34" charset="0"/>
              <a:ea typeface="+mn-ea"/>
              <a:cs typeface="+mn-cs"/>
            </a:endParaRPr>
          </a:p>
        </p:txBody>
      </p:sp>
      <p:pic>
        <p:nvPicPr>
          <p:cNvPr id="39" name="Picture 11" descr="Bellcoll"/>
          <p:cNvPicPr>
            <a:picLocks noChangeAspect="1"/>
          </p:cNvPicPr>
          <p:nvPr/>
        </p:nvPicPr>
        <p:blipFill>
          <a:blip r:embed="rId10"/>
          <a:stretch>
            <a:fillRect/>
          </a:stretch>
        </p:blipFill>
        <p:spPr>
          <a:xfrm>
            <a:off x="0" y="0"/>
            <a:ext cx="1219200" cy="1371600"/>
          </a:xfrm>
          <a:prstGeom prst="rect">
            <a:avLst/>
          </a:prstGeom>
          <a:noFill/>
          <a:ln w="9525">
            <a:noFill/>
          </a:ln>
        </p:spPr>
      </p:pic>
      <p:pic>
        <p:nvPicPr>
          <p:cNvPr id="40" name="Picture 11" descr="Bellcoll"/>
          <p:cNvPicPr>
            <a:picLocks noChangeAspect="1"/>
          </p:cNvPicPr>
          <p:nvPr/>
        </p:nvPicPr>
        <p:blipFill>
          <a:blip r:embed="rId10"/>
          <a:stretch>
            <a:fillRect/>
          </a:stretch>
        </p:blipFill>
        <p:spPr>
          <a:xfrm>
            <a:off x="10972800" y="0"/>
            <a:ext cx="1219200" cy="1371600"/>
          </a:xfrm>
          <a:prstGeom prst="rect">
            <a:avLst/>
          </a:prstGeom>
          <a:noFill/>
          <a:ln w="9525">
            <a:noFill/>
          </a:ln>
        </p:spPr>
      </p:pic>
      <p:pic>
        <p:nvPicPr>
          <p:cNvPr id="41"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579177">
            <a:off x="11056141" y="5787628"/>
            <a:ext cx="740398" cy="826002"/>
          </a:xfrm>
          <a:prstGeom prst="rect">
            <a:avLst/>
          </a:prstGeom>
        </p:spPr>
      </p:pic>
      <p:pic>
        <p:nvPicPr>
          <p:cNvPr id="44"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0231">
            <a:off x="10135554" y="1601154"/>
            <a:ext cx="554555" cy="554555"/>
          </a:xfrm>
          <a:prstGeom prst="rect">
            <a:avLst/>
          </a:prstGeom>
        </p:spPr>
      </p:pic>
      <p:pic>
        <p:nvPicPr>
          <p:cNvPr id="4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2819">
            <a:off x="10009970" y="935997"/>
            <a:ext cx="1565616" cy="512383"/>
          </a:xfrm>
          <a:prstGeom prst="rect">
            <a:avLst/>
          </a:prstGeom>
        </p:spPr>
      </p:pic>
      <p:pic>
        <p:nvPicPr>
          <p:cNvPr id="46"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00" y="6303445"/>
            <a:ext cx="554555" cy="554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8" repeatCount="indefinite" fill="hold" grpId="0" nodeType="withEffect">
                                  <p:stCondLst>
                                    <p:cond delay="0"/>
                                  </p:stCondLst>
                                  <p:childTnLst>
                                    <p:animEffect transition="out" filter="wheel(8)">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par>
                                <p:cTn id="11" presetID="3"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linds(horizontal)">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04952" y="607890"/>
            <a:ext cx="11493061" cy="1865059"/>
          </a:xfrm>
          <a:prstGeom prst="rect">
            <a:avLst/>
          </a:prstGeom>
          <a:noFill/>
        </p:spPr>
        <p:txBody>
          <a:bodyPr wrap="square" lIns="91377" tIns="45687" rIns="91377" bIns="45687" rtlCol="0">
            <a:spAutoFit/>
          </a:bodyPr>
          <a:lstStyle/>
          <a:p>
            <a:pPr algn="ctr">
              <a:lnSpc>
                <a:spcPct val="120000"/>
              </a:lnSpc>
            </a:pPr>
            <a:r>
              <a:rPr lang="en-US" sz="3200" b="1" u="sng" dirty="0" err="1">
                <a:latin typeface="Times New Roman" panose="02020603050405020304" pitchFamily="18" charset="0"/>
                <a:cs typeface="Times New Roman" panose="02020603050405020304" pitchFamily="18" charset="0"/>
              </a:rPr>
              <a:t>Tiếng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Việt</a:t>
            </a:r>
            <a:endParaRPr lang="en-US" sz="3200" b="1" u="sng" dirty="0">
              <a:latin typeface="Times New Roman" panose="02020603050405020304" pitchFamily="18" charset="0"/>
              <a:cs typeface="Times New Roman" pitchFamily="18" charset="0"/>
            </a:endParaRPr>
          </a:p>
          <a:p>
            <a:pPr algn="ctr">
              <a:lnSpc>
                <a:spcPct val="120000"/>
              </a:lnSpc>
            </a:pPr>
            <a:r>
              <a:rPr lang="en-US" sz="3200" b="1" dirty="0">
                <a:solidFill>
                  <a:srgbClr val="FF0000"/>
                </a:solidFill>
                <a:latin typeface="Times New Roman" panose="02020603050405020304" pitchFamily="18" charset="0"/>
                <a:cs typeface="Times New Roman" pitchFamily="18" charset="0"/>
              </a:rPr>
              <a:t>CON ĐƯỜNG ĐẾN TRƯỜNG</a:t>
            </a:r>
            <a:r>
              <a:rPr lang="en-US" sz="3200" b="1" dirty="0">
                <a:latin typeface="Times New Roman" pitchFamily="18" charset="0"/>
                <a:cs typeface="Times New Roman" pitchFamily="18" charset="0"/>
              </a:rPr>
              <a:t>		</a:t>
            </a:r>
          </a:p>
          <a:p>
            <a:pPr algn="ctr">
              <a:lnSpc>
                <a:spcPct val="120000"/>
              </a:lnSpc>
            </a:pPr>
            <a:r>
              <a:rPr lang="en-US" sz="3200" b="1" dirty="0">
                <a:latin typeface="Times New Roman" pitchFamily="18" charset="0"/>
                <a:cs typeface="Times New Roman" pitchFamily="18" charset="0"/>
              </a:rPr>
              <a:t>                         </a:t>
            </a:r>
            <a:r>
              <a:rPr lang="en-US" sz="3200" b="1" dirty="0" err="1">
                <a:latin typeface="Times New Roman" panose="02020603050405020304" pitchFamily="18" charset="0"/>
                <a:cs typeface="Times New Roman" panose="02020603050405020304" pitchFamily="18" charset="0"/>
              </a:rPr>
              <a:t>Đỗ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Dương</a:t>
            </a:r>
            <a:endParaRPr lang="en-US" sz="32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066800" y="2576748"/>
            <a:ext cx="9483944" cy="1754326"/>
          </a:xfrm>
          <a:prstGeom prst="rect">
            <a:avLst/>
          </a:prstGeom>
        </p:spPr>
        <p:txBody>
          <a:bodyPr wrap="square">
            <a:spAutoFit/>
          </a:bodyPr>
          <a:lstStyle/>
          <a:p>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ngã</a:t>
            </a:r>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tôi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dép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nhựa</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bấm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ngón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2681116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5"/>
          <p:cNvSpPr>
            <a:spLocks noChangeArrowheads="1"/>
          </p:cNvSpPr>
          <p:nvPr/>
        </p:nvSpPr>
        <p:spPr bwMode="auto">
          <a:xfrm>
            <a:off x="1467852" y="2667000"/>
            <a:ext cx="8304653" cy="65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09" tIns="50054" rIns="100109" bIns="50054">
            <a:spAutoFit/>
          </a:bodyPr>
          <a:lstStyle/>
          <a:p>
            <a:pPr algn="ctr">
              <a:defRPr/>
            </a:pPr>
            <a:r>
              <a:rPr lang="en-US" sz="3600" b="1" dirty="0" err="1">
                <a:solidFill>
                  <a:srgbClr val="FF0000"/>
                </a:solidFill>
                <a:effectLst>
                  <a:outerShdw blurRad="38100" dist="38100" dir="2700000" algn="tl">
                    <a:srgbClr val="C0C0C0"/>
                  </a:outerShdw>
                </a:effectLst>
                <a:latin typeface="Times New Roman" pitchFamily="18" charset="0"/>
                <a:cs typeface="Arial" charset="0"/>
              </a:rPr>
              <a:t>Luyện</a:t>
            </a:r>
            <a:r>
              <a:rPr lang="en-US" sz="3600" b="1" dirty="0">
                <a:solidFill>
                  <a:srgbClr val="FF0000"/>
                </a:solidFill>
                <a:effectLst>
                  <a:outerShdw blurRad="38100" dist="38100" dir="2700000" algn="tl">
                    <a:srgbClr val="C0C0C0"/>
                  </a:outerShdw>
                </a:effectLst>
                <a:latin typeface="Times New Roman" pitchFamily="18" charset="0"/>
                <a:cs typeface="Arial" charset="0"/>
              </a:rPr>
              <a:t> </a:t>
            </a:r>
            <a:r>
              <a:rPr lang="en-US" sz="3600" b="1" dirty="0" err="1">
                <a:solidFill>
                  <a:srgbClr val="FF0000"/>
                </a:solidFill>
                <a:effectLst>
                  <a:outerShdw blurRad="38100" dist="38100" dir="2700000" algn="tl">
                    <a:srgbClr val="C0C0C0"/>
                  </a:outerShdw>
                </a:effectLst>
                <a:latin typeface="Times New Roman" pitchFamily="18" charset="0"/>
                <a:cs typeface="Arial" charset="0"/>
              </a:rPr>
              <a:t>đọc</a:t>
            </a:r>
            <a:r>
              <a:rPr lang="en-US" sz="3600" b="1" dirty="0">
                <a:solidFill>
                  <a:srgbClr val="FF0000"/>
                </a:solidFill>
                <a:effectLst>
                  <a:outerShdw blurRad="38100" dist="38100" dir="2700000" algn="tl">
                    <a:srgbClr val="C0C0C0"/>
                  </a:outerShdw>
                </a:effectLst>
                <a:latin typeface="Times New Roman" pitchFamily="18" charset="0"/>
                <a:cs typeface="Arial" charset="0"/>
              </a:rPr>
              <a:t> </a:t>
            </a:r>
            <a:r>
              <a:rPr lang="en-US" sz="3600" b="1" dirty="0" err="1">
                <a:solidFill>
                  <a:srgbClr val="FF0000"/>
                </a:solidFill>
                <a:effectLst>
                  <a:outerShdw blurRad="38100" dist="38100" dir="2700000" algn="tl">
                    <a:srgbClr val="C0C0C0"/>
                  </a:outerShdw>
                </a:effectLst>
                <a:latin typeface="Times New Roman" pitchFamily="18" charset="0"/>
                <a:cs typeface="Arial" charset="0"/>
              </a:rPr>
              <a:t>nhóm</a:t>
            </a:r>
            <a:endParaRPr lang="en-US" sz="3600" b="1" dirty="0">
              <a:solidFill>
                <a:srgbClr val="FF0000"/>
              </a:solidFill>
              <a:effectLst>
                <a:outerShdw blurRad="38100" dist="38100" dir="2700000" algn="tl">
                  <a:srgbClr val="C0C0C0"/>
                </a:outerShdw>
              </a:effectLst>
              <a:latin typeface="Times New Roman" pitchFamily="18" charset="0"/>
              <a:cs typeface="Arial" charset="0"/>
            </a:endParaRPr>
          </a:p>
        </p:txBody>
      </p:sp>
      <p:sp>
        <p:nvSpPr>
          <p:cNvPr id="5" name="TextBox 4">
            <a:extLst>
              <a:ext uri="{FF2B5EF4-FFF2-40B4-BE49-F238E27FC236}">
                <a16:creationId xmlns:a16="http://schemas.microsoft.com/office/drawing/2014/main" id="{845EF080-A4E7-46D0-BF85-5D91A1B3BADD}"/>
              </a:ext>
            </a:extLst>
          </p:cNvPr>
          <p:cNvSpPr txBox="1"/>
          <p:nvPr/>
        </p:nvSpPr>
        <p:spPr>
          <a:xfrm>
            <a:off x="0" y="310581"/>
            <a:ext cx="11650716" cy="2108203"/>
          </a:xfrm>
          <a:prstGeom prst="rect">
            <a:avLst/>
          </a:prstGeom>
          <a:noFill/>
        </p:spPr>
        <p:txBody>
          <a:bodyPr wrap="square" lIns="91377" tIns="45687" rIns="91377" bIns="45687" rtlCol="0">
            <a:spAutoFit/>
          </a:bodyPr>
          <a:lstStyle/>
          <a:p>
            <a:pPr algn="ctr"/>
            <a:r>
              <a:rPr lang="en-US" sz="4000" b="1" u="sng" dirty="0" err="1">
                <a:latin typeface="Times New Roman" panose="02020603050405020304" pitchFamily="18" charset="0"/>
                <a:cs typeface="Times New Roman" panose="02020603050405020304" pitchFamily="18" charset="0"/>
              </a:rPr>
              <a:t>Tiếng</a:t>
            </a:r>
            <a:r>
              <a:rPr lang="en-US" sz="4000" b="1" u="sng"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Việt</a:t>
            </a:r>
            <a:endParaRPr lang="en-US" sz="4000" b="1" u="sng" dirty="0">
              <a:latin typeface="Times New Roman" panose="02020603050405020304" pitchFamily="18" charset="0"/>
              <a:cs typeface="Times New Roman" panose="02020603050405020304" pitchFamily="18" charset="0"/>
            </a:endParaRP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4000" b="1" dirty="0">
                <a:latin typeface="Times New Roman" pitchFamily="18" charset="0"/>
                <a:cs typeface="Times New Roman" pitchFamily="18" charset="0"/>
              </a:rPr>
              <a:t>		</a:t>
            </a:r>
          </a:p>
          <a:p>
            <a:pPr algn="ctr"/>
            <a:r>
              <a:rPr lang="en-US" sz="4000" b="1" dirty="0">
                <a:latin typeface="Times New Roman" pitchFamily="18" charset="0"/>
                <a:cs typeface="Times New Roman" pitchFamily="18" charset="0"/>
              </a:rPr>
              <a:t>                         </a:t>
            </a:r>
            <a:r>
              <a:rPr lang="en-US" sz="3600" b="1" dirty="0" err="1">
                <a:latin typeface="Times New Roman" panose="02020603050405020304" pitchFamily="18" charset="0"/>
                <a:cs typeface="Times New Roman" panose="02020603050405020304" pitchFamily="18" charset="0"/>
              </a:rPr>
              <a:t>Đỗ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Dương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5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D05A7D-18AE-4C3E-AD55-48190C768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20" y="-86082"/>
            <a:ext cx="1412627" cy="1221387"/>
          </a:xfrm>
          <a:prstGeom prst="rect">
            <a:avLst/>
          </a:prstGeom>
        </p:spPr>
      </p:pic>
      <p:pic>
        <p:nvPicPr>
          <p:cNvPr id="10" name="图片 23">
            <a:extLst>
              <a:ext uri="{FF2B5EF4-FFF2-40B4-BE49-F238E27FC236}">
                <a16:creationId xmlns:a16="http://schemas.microsoft.com/office/drawing/2014/main" id="{F99247EF-50EA-433C-89E6-EEF4331E213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75D67FA1-2DF0-4097-A678-91DB868C5108}"/>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21620" y="3992085"/>
            <a:ext cx="4041635" cy="292608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0FF01D11-1BBB-4F54-B440-12675FF0B2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0" t="5121" r="47903" b="53750"/>
          <a:stretch/>
        </p:blipFill>
        <p:spPr>
          <a:xfrm rot="708905">
            <a:off x="3953545" y="3813459"/>
            <a:ext cx="3227298" cy="2743200"/>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44B1C63E-D255-4C00-80E8-BBBF3980E38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7549115" y="3759508"/>
            <a:ext cx="4168801" cy="2956601"/>
          </a:xfrm>
          <a:prstGeom prst="rect">
            <a:avLst/>
          </a:prstGeom>
        </p:spPr>
      </p:pic>
      <p:sp>
        <p:nvSpPr>
          <p:cNvPr id="16" name="Oval 15"/>
          <p:cNvSpPr/>
          <p:nvPr/>
        </p:nvSpPr>
        <p:spPr>
          <a:xfrm>
            <a:off x="304802" y="4575459"/>
            <a:ext cx="2895600" cy="1219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itchFamily="18" charset="0"/>
                <a:cs typeface="Times New Roman" pitchFamily="18" charset="0"/>
              </a:rPr>
              <a:t>Hình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dáng</a:t>
            </a:r>
            <a:r>
              <a:rPr lang="en-US" sz="3000" b="1" dirty="0">
                <a:solidFill>
                  <a:schemeClr val="tx1"/>
                </a:solidFill>
                <a:latin typeface="Times New Roman" pitchFamily="18" charset="0"/>
                <a:cs typeface="Times New Roman" pitchFamily="18" charset="0"/>
              </a:rPr>
              <a:t> con </a:t>
            </a:r>
            <a:r>
              <a:rPr lang="en-US" sz="3000" b="1" dirty="0" err="1">
                <a:solidFill>
                  <a:schemeClr val="tx1"/>
                </a:solidFill>
                <a:latin typeface="Times New Roman" pitchFamily="18" charset="0"/>
                <a:cs typeface="Times New Roman" pitchFamily="18" charset="0"/>
              </a:rPr>
              <a:t>đường</a:t>
            </a:r>
            <a:endParaRPr lang="en-US" sz="3000" b="1" dirty="0">
              <a:solidFill>
                <a:schemeClr val="tx1"/>
              </a:solidFill>
              <a:latin typeface="Times New Roman" pitchFamily="18" charset="0"/>
              <a:cs typeface="Times New Roman" pitchFamily="18" charset="0"/>
            </a:endParaRPr>
          </a:p>
        </p:txBody>
      </p:sp>
      <p:sp>
        <p:nvSpPr>
          <p:cNvPr id="23" name="Oval 22"/>
          <p:cNvSpPr/>
          <p:nvPr/>
        </p:nvSpPr>
        <p:spPr>
          <a:xfrm>
            <a:off x="4157494" y="4469297"/>
            <a:ext cx="2819400" cy="132536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itchFamily="18" charset="0"/>
                <a:cs typeface="Times New Roman" pitchFamily="18" charset="0"/>
              </a:rPr>
              <a:t>Bề</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mặt</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đường</a:t>
            </a:r>
            <a:endParaRPr lang="en-US" sz="3000" b="1" dirty="0">
              <a:solidFill>
                <a:schemeClr val="tx1"/>
              </a:solidFill>
              <a:latin typeface="Times New Roman" pitchFamily="18" charset="0"/>
              <a:cs typeface="Times New Roman" pitchFamily="18" charset="0"/>
            </a:endParaRPr>
          </a:p>
        </p:txBody>
      </p:sp>
      <p:sp>
        <p:nvSpPr>
          <p:cNvPr id="24" name="Oval 23"/>
          <p:cNvSpPr/>
          <p:nvPr/>
        </p:nvSpPr>
        <p:spPr>
          <a:xfrm>
            <a:off x="8371529" y="4575459"/>
            <a:ext cx="2762859" cy="1219200"/>
          </a:xfrm>
          <a:prstGeom prst="ellipse">
            <a:avLst/>
          </a:prstGeom>
          <a:solidFill>
            <a:srgbClr val="F4EA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itchFamily="18" charset="0"/>
                <a:cs typeface="Times New Roman" pitchFamily="18" charset="0"/>
              </a:rPr>
              <a:t>Hai </a:t>
            </a:r>
            <a:r>
              <a:rPr lang="en-US" sz="3000" b="1" dirty="0" err="1">
                <a:solidFill>
                  <a:schemeClr val="tx1"/>
                </a:solidFill>
                <a:latin typeface="Times New Roman" pitchFamily="18" charset="0"/>
                <a:cs typeface="Times New Roman" pitchFamily="18" charset="0"/>
              </a:rPr>
              <a:t>bên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đường</a:t>
            </a:r>
            <a:endParaRPr lang="en-US" sz="3000" b="1" dirty="0">
              <a:solidFill>
                <a:schemeClr val="tx1"/>
              </a:solidFill>
              <a:latin typeface="Times New Roman" pitchFamily="18" charset="0"/>
              <a:cs typeface="Times New Roman" pitchFamily="18" charset="0"/>
            </a:endParaRPr>
          </a:p>
        </p:txBody>
      </p:sp>
      <p:sp>
        <p:nvSpPr>
          <p:cNvPr id="25" name="TextBox 24"/>
          <p:cNvSpPr txBox="1"/>
          <p:nvPr/>
        </p:nvSpPr>
        <p:spPr>
          <a:xfrm rot="10800000" flipH="1" flipV="1">
            <a:off x="541284" y="2030527"/>
            <a:ext cx="408309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304802" y="2676858"/>
            <a:ext cx="11039059" cy="1189108"/>
          </a:xfrm>
          <a:prstGeom prst="rect">
            <a:avLst/>
          </a:prstGeom>
        </p:spPr>
        <p:txBody>
          <a:bodyPr wrap="square">
            <a:spAutoFit/>
          </a:bodyPr>
          <a:lstStyle/>
          <a:p>
            <a:pPr lvl="0" algn="just">
              <a:lnSpc>
                <a:spcPct val="115000"/>
              </a:lnSpc>
              <a:spcAft>
                <a:spcPts val="1000"/>
              </a:spcAft>
              <a:tabLst>
                <a:tab pos="196215" algn="l"/>
                <a:tab pos="311785" algn="l"/>
              </a:tabLst>
            </a:pPr>
            <a:r>
              <a:rPr lang="en-US" sz="3200" b="1" dirty="0" err="1">
                <a:latin typeface="Times New Roman"/>
                <a:ea typeface="Calibri"/>
                <a:cs typeface="Times New Roman"/>
              </a:rPr>
              <a:t>Câu</a:t>
            </a:r>
            <a:r>
              <a:rPr lang="en-US" sz="3200" b="1" dirty="0">
                <a:latin typeface="Times New Roman"/>
                <a:ea typeface="Calibri"/>
                <a:cs typeface="Times New Roman"/>
              </a:rPr>
              <a:t> 1: Ở </a:t>
            </a:r>
            <a:r>
              <a:rPr lang="en-US" sz="3200" b="1" dirty="0" err="1">
                <a:latin typeface="Times New Roman"/>
                <a:ea typeface="Calibri"/>
                <a:cs typeface="Times New Roman"/>
              </a:rPr>
              <a:t>đoạn</a:t>
            </a:r>
            <a:r>
              <a:rPr lang="en-US" sz="3200" b="1" dirty="0">
                <a:latin typeface="Times New Roman"/>
                <a:ea typeface="Calibri"/>
                <a:cs typeface="Times New Roman"/>
              </a:rPr>
              <a:t> 1, con </a:t>
            </a:r>
            <a:r>
              <a:rPr lang="en-US" sz="3200" b="1" dirty="0" err="1">
                <a:latin typeface="Times New Roman"/>
                <a:ea typeface="Calibri"/>
                <a:cs typeface="Times New Roman"/>
              </a:rPr>
              <a:t>đường</a:t>
            </a:r>
            <a:r>
              <a:rPr lang="en-US" sz="3200" b="1" dirty="0">
                <a:latin typeface="Times New Roman"/>
                <a:ea typeface="Calibri"/>
                <a:cs typeface="Times New Roman"/>
              </a:rPr>
              <a:t> </a:t>
            </a:r>
            <a:r>
              <a:rPr lang="en-US" sz="3200" b="1" dirty="0" err="1">
                <a:latin typeface="Times New Roman"/>
                <a:ea typeface="Calibri"/>
                <a:cs typeface="Times New Roman"/>
              </a:rPr>
              <a:t>đến</a:t>
            </a:r>
            <a:r>
              <a:rPr lang="en-US" sz="3200" b="1" dirty="0">
                <a:latin typeface="Times New Roman"/>
                <a:ea typeface="Calibri"/>
                <a:cs typeface="Times New Roman"/>
              </a:rPr>
              <a:t> </a:t>
            </a:r>
            <a:r>
              <a:rPr lang="en-US" sz="3200" b="1" dirty="0" err="1">
                <a:latin typeface="Times New Roman"/>
                <a:ea typeface="Calibri"/>
                <a:cs typeface="Times New Roman"/>
              </a:rPr>
              <a:t>trường</a:t>
            </a:r>
            <a:r>
              <a:rPr lang="en-US" sz="3200" b="1" dirty="0">
                <a:latin typeface="Times New Roman"/>
                <a:ea typeface="Calibri"/>
                <a:cs typeface="Times New Roman"/>
              </a:rPr>
              <a:t> </a:t>
            </a:r>
            <a:r>
              <a:rPr lang="en-US" sz="3200" b="1" dirty="0" err="1">
                <a:latin typeface="Times New Roman"/>
                <a:ea typeface="Calibri"/>
                <a:cs typeface="Times New Roman"/>
              </a:rPr>
              <a:t>của</a:t>
            </a:r>
            <a:r>
              <a:rPr lang="en-US" sz="3200" b="1" dirty="0">
                <a:latin typeface="Times New Roman"/>
                <a:ea typeface="Calibri"/>
                <a:cs typeface="Times New Roman"/>
              </a:rPr>
              <a:t> </a:t>
            </a:r>
            <a:r>
              <a:rPr lang="en-US" sz="3200" b="1" dirty="0" err="1">
                <a:latin typeface="Times New Roman"/>
                <a:ea typeface="Calibri"/>
                <a:cs typeface="Times New Roman"/>
              </a:rPr>
              <a:t>bạn</a:t>
            </a:r>
            <a:r>
              <a:rPr lang="en-US" sz="3200" b="1" dirty="0">
                <a:latin typeface="Times New Roman"/>
                <a:ea typeface="Calibri"/>
                <a:cs typeface="Times New Roman"/>
              </a:rPr>
              <a:t> </a:t>
            </a:r>
            <a:r>
              <a:rPr lang="en-US" sz="3200" b="1" dirty="0" err="1">
                <a:latin typeface="Times New Roman"/>
                <a:ea typeface="Calibri"/>
                <a:cs typeface="Times New Roman"/>
              </a:rPr>
              <a:t>nhỏ</a:t>
            </a:r>
            <a:r>
              <a:rPr lang="en-US" sz="3200" b="1" dirty="0">
                <a:latin typeface="Times New Roman"/>
                <a:ea typeface="Calibri"/>
                <a:cs typeface="Times New Roman"/>
              </a:rPr>
              <a:t> </a:t>
            </a:r>
            <a:r>
              <a:rPr lang="en-US" sz="3200" b="1" dirty="0" err="1">
                <a:latin typeface="Times New Roman"/>
                <a:ea typeface="Calibri"/>
                <a:cs typeface="Times New Roman"/>
              </a:rPr>
              <a:t>hiện</a:t>
            </a:r>
            <a:r>
              <a:rPr lang="en-US" sz="3200" b="1" dirty="0">
                <a:latin typeface="Times New Roman"/>
                <a:ea typeface="Calibri"/>
                <a:cs typeface="Times New Roman"/>
              </a:rPr>
              <a:t> </a:t>
            </a:r>
            <a:r>
              <a:rPr lang="en-US" sz="3200" b="1" dirty="0" err="1">
                <a:latin typeface="Times New Roman"/>
                <a:ea typeface="Calibri"/>
                <a:cs typeface="Times New Roman"/>
              </a:rPr>
              <a:t>lên</a:t>
            </a:r>
            <a:r>
              <a:rPr lang="en-US" sz="3200" b="1" dirty="0">
                <a:latin typeface="Times New Roman"/>
                <a:ea typeface="Calibri"/>
                <a:cs typeface="Times New Roman"/>
              </a:rPr>
              <a:t> </a:t>
            </a:r>
            <a:r>
              <a:rPr lang="en-US" sz="3200" b="1" dirty="0" err="1">
                <a:latin typeface="Times New Roman"/>
                <a:ea typeface="Calibri"/>
                <a:cs typeface="Times New Roman"/>
              </a:rPr>
              <a:t>như</a:t>
            </a:r>
            <a:r>
              <a:rPr lang="en-US" sz="3200" b="1" dirty="0">
                <a:latin typeface="Times New Roman"/>
                <a:ea typeface="Calibri"/>
                <a:cs typeface="Times New Roman"/>
              </a:rPr>
              <a:t> </a:t>
            </a:r>
            <a:r>
              <a:rPr lang="en-US" sz="3200" b="1" dirty="0" err="1">
                <a:latin typeface="Times New Roman"/>
                <a:ea typeface="Calibri"/>
                <a:cs typeface="Times New Roman"/>
              </a:rPr>
              <a:t>thế</a:t>
            </a:r>
            <a:r>
              <a:rPr lang="en-US" sz="3200" b="1" dirty="0">
                <a:latin typeface="Times New Roman"/>
                <a:ea typeface="Calibri"/>
                <a:cs typeface="Times New Roman"/>
              </a:rPr>
              <a:t> </a:t>
            </a:r>
            <a:r>
              <a:rPr lang="en-US" sz="3200" b="1" dirty="0" err="1">
                <a:latin typeface="Times New Roman"/>
                <a:ea typeface="Calibri"/>
                <a:cs typeface="Times New Roman"/>
              </a:rPr>
              <a:t>nào</a:t>
            </a:r>
            <a:r>
              <a:rPr lang="en-US" sz="3200" b="1" dirty="0">
                <a:latin typeface="Times New Roman"/>
                <a:ea typeface="Calibri"/>
                <a:cs typeface="Times New Roman"/>
              </a:rPr>
              <a:t>?</a:t>
            </a:r>
            <a:endParaRPr lang="en-US" sz="3200" b="1" dirty="0">
              <a:ea typeface="Calibri"/>
              <a:cs typeface="Times New Roman"/>
            </a:endParaRPr>
          </a:p>
        </p:txBody>
      </p:sp>
      <p:sp>
        <p:nvSpPr>
          <p:cNvPr id="2" name="6-Point Star 1"/>
          <p:cNvSpPr/>
          <p:nvPr/>
        </p:nvSpPr>
        <p:spPr>
          <a:xfrm>
            <a:off x="3744242" y="3968520"/>
            <a:ext cx="3718609" cy="2724024"/>
          </a:xfrm>
          <a:prstGeom prst="star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FF0000"/>
                </a:solidFill>
                <a:latin typeface="Times New Roman" pitchFamily="18" charset="0"/>
                <a:cs typeface="Times New Roman" pitchFamily="18" charset="0"/>
              </a:rPr>
              <a:t>Bề mặt đường: </a:t>
            </a:r>
            <a:r>
              <a:rPr lang="nl-NL" sz="2800" dirty="0">
                <a:solidFill>
                  <a:schemeClr val="tx1"/>
                </a:solidFill>
                <a:latin typeface="Times New Roman" pitchFamily="18" charset="0"/>
                <a:cs typeface="Times New Roman" pitchFamily="18" charset="0"/>
              </a:rPr>
              <a:t>mấp mô</a:t>
            </a:r>
            <a:endParaRPr lang="en-US" sz="2800" dirty="0">
              <a:solidFill>
                <a:schemeClr val="tx1"/>
              </a:solidFill>
              <a:latin typeface="Times New Roman" pitchFamily="18" charset="0"/>
              <a:cs typeface="Times New Roman" pitchFamily="18" charset="0"/>
            </a:endParaRPr>
          </a:p>
        </p:txBody>
      </p:sp>
      <p:sp>
        <p:nvSpPr>
          <p:cNvPr id="14" name="6-Point Star 13"/>
          <p:cNvSpPr/>
          <p:nvPr/>
        </p:nvSpPr>
        <p:spPr>
          <a:xfrm>
            <a:off x="-56704" y="3926915"/>
            <a:ext cx="3828512" cy="2885089"/>
          </a:xfrm>
          <a:prstGeom prst="star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FF0000"/>
                </a:solidFill>
                <a:latin typeface="Times New Roman" pitchFamily="18" charset="0"/>
                <a:cs typeface="Times New Roman" pitchFamily="18" charset="0"/>
              </a:rPr>
              <a:t>Hình dáng con đường: </a:t>
            </a:r>
            <a:r>
              <a:rPr lang="nl-NL" sz="2800" dirty="0">
                <a:solidFill>
                  <a:schemeClr val="tx1"/>
                </a:solidFill>
                <a:latin typeface="Times New Roman" pitchFamily="18" charset="0"/>
                <a:cs typeface="Times New Roman" pitchFamily="18" charset="0"/>
              </a:rPr>
              <a:t>nằm vắt vẻo lưng chừng đồi.</a:t>
            </a:r>
            <a:endParaRPr lang="en-US" sz="2800" dirty="0">
              <a:solidFill>
                <a:schemeClr val="tx1"/>
              </a:solidFill>
              <a:latin typeface="Times New Roman" pitchFamily="18" charset="0"/>
              <a:cs typeface="Times New Roman" pitchFamily="18" charset="0"/>
            </a:endParaRPr>
          </a:p>
        </p:txBody>
      </p:sp>
      <p:sp>
        <p:nvSpPr>
          <p:cNvPr id="17" name="6-Point Star 16"/>
          <p:cNvSpPr/>
          <p:nvPr/>
        </p:nvSpPr>
        <p:spPr>
          <a:xfrm>
            <a:off x="7857172" y="3958152"/>
            <a:ext cx="3890301" cy="2760277"/>
          </a:xfrm>
          <a:prstGeom prst="star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FF0000"/>
                </a:solidFill>
                <a:latin typeface="Times New Roman" pitchFamily="18" charset="0"/>
                <a:cs typeface="Times New Roman" pitchFamily="18" charset="0"/>
              </a:rPr>
              <a:t>Hai bên đường: </a:t>
            </a:r>
            <a:r>
              <a:rPr lang="nl-NL" sz="2800" dirty="0">
                <a:solidFill>
                  <a:schemeClr val="tx1"/>
                </a:solidFill>
                <a:latin typeface="Times New Roman" pitchFamily="18" charset="0"/>
                <a:cs typeface="Times New Roman" pitchFamily="18" charset="0"/>
              </a:rPr>
              <a:t>lúp xúp cây cỏ dại, cây lạc tiên</a:t>
            </a:r>
            <a:r>
              <a:rPr lang="nl-NL"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3912930A-B65B-4D28-B9EC-8D60A11885D4}"/>
              </a:ext>
            </a:extLst>
          </p:cNvPr>
          <p:cNvSpPr txBox="1"/>
          <p:nvPr/>
        </p:nvSpPr>
        <p:spPr>
          <a:xfrm>
            <a:off x="-82506" y="-106266"/>
            <a:ext cx="11650716" cy="2108203"/>
          </a:xfrm>
          <a:prstGeom prst="rect">
            <a:avLst/>
          </a:prstGeom>
          <a:noFill/>
        </p:spPr>
        <p:txBody>
          <a:bodyPr wrap="square" lIns="91377" tIns="45687" rIns="91377" bIns="45687" rtlCol="0">
            <a:spAutoFit/>
          </a:bodyPr>
          <a:lstStyle/>
          <a:p>
            <a:pPr algn="ctr"/>
            <a:r>
              <a:rPr lang="en-US" sz="4000" b="1" u="sng" dirty="0" err="1">
                <a:latin typeface="Times New Roman" panose="02020603050405020304" pitchFamily="18" charset="0"/>
                <a:cs typeface="Times New Roman" panose="02020603050405020304" pitchFamily="18" charset="0"/>
              </a:rPr>
              <a:t>Tiếng</a:t>
            </a:r>
            <a:r>
              <a:rPr lang="en-US" sz="4000" b="1" u="sng"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Việt</a:t>
            </a:r>
            <a:endParaRPr lang="en-US" sz="4000" b="1" u="sng" dirty="0">
              <a:latin typeface="Times New Roman" panose="02020603050405020304" pitchFamily="18" charset="0"/>
              <a:cs typeface="Times New Roman" panose="02020603050405020304" pitchFamily="18" charset="0"/>
            </a:endParaRP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4000" b="1" dirty="0">
                <a:latin typeface="Times New Roman" pitchFamily="18" charset="0"/>
                <a:cs typeface="Times New Roman" pitchFamily="18" charset="0"/>
              </a:rPr>
              <a:t>		</a:t>
            </a:r>
          </a:p>
          <a:p>
            <a:pPr algn="ctr"/>
            <a:r>
              <a:rPr lang="en-US" sz="4000" b="1" dirty="0">
                <a:latin typeface="Times New Roman" pitchFamily="18" charset="0"/>
                <a:cs typeface="Times New Roman" pitchFamily="18" charset="0"/>
              </a:rPr>
              <a:t>                         </a:t>
            </a:r>
            <a:r>
              <a:rPr lang="en-US" sz="3600" b="1" dirty="0" err="1">
                <a:latin typeface="Times New Roman" panose="02020603050405020304" pitchFamily="18" charset="0"/>
                <a:cs typeface="Times New Roman" panose="02020603050405020304" pitchFamily="18" charset="0"/>
              </a:rPr>
              <a:t>Đỗ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Dương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7229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7CE08-5404-42CC-A112-6AC96CF61CD1}"/>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13</a:t>
            </a:fld>
            <a:endParaRPr lang="en-US" dirty="0">
              <a:solidFill>
                <a:prstClr val="black">
                  <a:tint val="75000"/>
                </a:prstClr>
              </a:solidFill>
            </a:endParaRPr>
          </a:p>
        </p:txBody>
      </p:sp>
      <p:pic>
        <p:nvPicPr>
          <p:cNvPr id="2050" name="Picture 2">
            <a:extLst>
              <a:ext uri="{FF2B5EF4-FFF2-40B4-BE49-F238E27FC236}">
                <a16:creationId xmlns:a16="http://schemas.microsoft.com/office/drawing/2014/main" id="{15D07B47-B96F-43DF-BAED-6490B7C95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195263"/>
            <a:ext cx="11940208" cy="6566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A52B77-42A4-4ED0-B84B-4525B27F5BC4}"/>
              </a:ext>
            </a:extLst>
          </p:cNvPr>
          <p:cNvSpPr txBox="1"/>
          <p:nvPr/>
        </p:nvSpPr>
        <p:spPr>
          <a:xfrm>
            <a:off x="1184767" y="56847"/>
            <a:ext cx="1697208" cy="578883"/>
          </a:xfrm>
          <a:prstGeom prst="roundRect">
            <a:avLst/>
          </a:prstGeom>
          <a:solidFill>
            <a:schemeClr val="bg1"/>
          </a:solidFill>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Vắt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vẻo</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0875E2C-3DFC-4002-BCE1-C5AD49EC232F}"/>
              </a:ext>
            </a:extLst>
          </p:cNvPr>
          <p:cNvSpPr txBox="1"/>
          <p:nvPr/>
        </p:nvSpPr>
        <p:spPr>
          <a:xfrm>
            <a:off x="2981584" y="56847"/>
            <a:ext cx="8963016" cy="646986"/>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ko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chỗ</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tựa</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vững</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chắc</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6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4A970-09EC-279A-465D-F7F6D2F61C2E}"/>
              </a:ext>
            </a:extLst>
          </p:cNvPr>
          <p:cNvSpPr txBox="1"/>
          <p:nvPr/>
        </p:nvSpPr>
        <p:spPr>
          <a:xfrm>
            <a:off x="1217710" y="940904"/>
            <a:ext cx="9331020" cy="785744"/>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Lúp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xúp</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liền</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thấp</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sàn</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sàn</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effectLst/>
                <a:highlight>
                  <a:srgbClr val="FFFF00"/>
                </a:highligh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7FD6821F-4A25-4D80-C206-E6ADB7EA6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91" r="9628" b="1"/>
          <a:stretch/>
        </p:blipFill>
        <p:spPr bwMode="auto">
          <a:xfrm>
            <a:off x="5263663" y="2857796"/>
            <a:ext cx="4887501" cy="4071560"/>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a:extLst>
              <a:ext uri="{FF2B5EF4-FFF2-40B4-BE49-F238E27FC236}">
                <a16:creationId xmlns:a16="http://schemas.microsoft.com/office/drawing/2014/main" id="{150444FF-D8C0-335B-C51C-C8219FF22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16" r="9610" b="4"/>
          <a:stretch/>
        </p:blipFill>
        <p:spPr bwMode="auto">
          <a:xfrm>
            <a:off x="444390" y="2663252"/>
            <a:ext cx="4127610" cy="3929705"/>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12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ây Lạc Tiên chữa mất ngủ hiệu quả Phòng khám Đông y Phúc Thành">
            <a:extLst>
              <a:ext uri="{FF2B5EF4-FFF2-40B4-BE49-F238E27FC236}">
                <a16:creationId xmlns:a16="http://schemas.microsoft.com/office/drawing/2014/main"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45CF-7505-70C9-7F26-364D07AC8277}"/>
              </a:ext>
            </a:extLst>
          </p:cNvPr>
          <p:cNvSpPr txBox="1"/>
          <p:nvPr/>
        </p:nvSpPr>
        <p:spPr>
          <a:xfrm>
            <a:off x="150834" y="5751091"/>
            <a:ext cx="11858470" cy="1191816"/>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leo</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mọc</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leo</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tim</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mọc</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kẽ</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mọng</a:t>
            </a:r>
            <a:r>
              <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80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1528" y="1580883"/>
            <a:ext cx="11075672" cy="3586366"/>
          </a:xfrm>
          <a:prstGeom prst="rect">
            <a:avLst/>
          </a:prstGeom>
        </p:spPr>
        <p:txBody>
          <a:bodyPr wrap="square">
            <a:spAutoFit/>
          </a:bodyPr>
          <a:lstStyle/>
          <a:p>
            <a:pPr>
              <a:lnSpc>
                <a:spcPct val="120000"/>
              </a:lnSpc>
            </a:pP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2: Con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a:p>
            <a:pPr>
              <a:lnSpc>
                <a:spcPct val="120000"/>
              </a:lnSpc>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nắng</a:t>
            </a:r>
            <a:r>
              <a:rPr lang="en-US" sz="3200" dirty="0">
                <a:solidFill>
                  <a:srgbClr val="FF0000"/>
                </a:solidFill>
                <a:latin typeface="Times New Roman" pitchFamily="18" charset="0"/>
                <a:cs typeface="Times New Roman" pitchFamily="18" charset="0"/>
              </a:rPr>
              <a:t>:</a:t>
            </a:r>
          </a:p>
          <a:p>
            <a:pPr>
              <a:lnSpc>
                <a:spcPct val="120000"/>
              </a:lnSpc>
            </a:pPr>
            <a:r>
              <a:rPr lang="en-US" sz="3200" dirty="0">
                <a:latin typeface="Times New Roman" pitchFamily="18" charset="0"/>
                <a:cs typeface="Times New Roman" pitchFamily="18" charset="0"/>
              </a:rPr>
              <a:t> </a:t>
            </a:r>
          </a:p>
          <a:p>
            <a:pPr>
              <a:lnSpc>
                <a:spcPct val="120000"/>
              </a:lnSpc>
            </a:pPr>
            <a:endParaRPr lang="en-US" sz="3200" dirty="0">
              <a:latin typeface="Times New Roman" pitchFamily="18" charset="0"/>
              <a:cs typeface="Times New Roman" pitchFamily="18" charset="0"/>
            </a:endParaRPr>
          </a:p>
          <a:p>
            <a:pPr>
              <a:lnSpc>
                <a:spcPct val="120000"/>
              </a:lnSpc>
            </a:pPr>
            <a:endParaRPr lang="en-US" sz="3200" dirty="0">
              <a:latin typeface="Times New Roman" pitchFamily="18" charset="0"/>
              <a:cs typeface="Times New Roman" pitchFamily="18" charset="0"/>
            </a:endParaRPr>
          </a:p>
          <a:p>
            <a:pPr>
              <a:lnSpc>
                <a:spcPct val="120000"/>
              </a:lnSpc>
            </a:pPr>
            <a:r>
              <a:rPr lang="en-US" sz="3200"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mưa</a:t>
            </a:r>
            <a:r>
              <a:rPr lang="en-US" sz="3200" dirty="0">
                <a:latin typeface="Times New Roman" pitchFamily="18" charset="0"/>
                <a:cs typeface="Times New Roman" pitchFamily="18" charset="0"/>
              </a:rPr>
              <a:t>: </a:t>
            </a:r>
          </a:p>
        </p:txBody>
      </p:sp>
      <p:sp>
        <p:nvSpPr>
          <p:cNvPr id="4" name="TextBox 3"/>
          <p:cNvSpPr txBox="1"/>
          <p:nvPr/>
        </p:nvSpPr>
        <p:spPr>
          <a:xfrm>
            <a:off x="746131" y="54594"/>
            <a:ext cx="9789468" cy="1292595"/>
          </a:xfrm>
          <a:prstGeom prst="rect">
            <a:avLst/>
          </a:prstGeom>
          <a:noFill/>
        </p:spPr>
        <p:txBody>
          <a:bodyPr wrap="square" lIns="91377" tIns="45687" rIns="91377" bIns="45687" rtlCol="0">
            <a:spAutoFit/>
          </a:bodyPr>
          <a:lstStyle/>
          <a:p>
            <a:pPr algn="ctr"/>
            <a:r>
              <a:rPr lang="en-US" sz="32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p>
        </p:txBody>
      </p:sp>
      <p:sp>
        <p:nvSpPr>
          <p:cNvPr id="6" name="Rectangle 5"/>
          <p:cNvSpPr/>
          <p:nvPr/>
        </p:nvSpPr>
        <p:spPr>
          <a:xfrm>
            <a:off x="811528" y="2872696"/>
            <a:ext cx="10324078" cy="1569660"/>
          </a:xfrm>
          <a:prstGeom prst="rect">
            <a:avLst/>
          </a:prstGeom>
        </p:spPr>
        <p:txBody>
          <a:bodyPr wrap="square">
            <a:spAutoFit/>
          </a:bodyPr>
          <a:lstStyle/>
          <a:p>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xốp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thỉnh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dăm</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chân</a:t>
            </a:r>
            <a:r>
              <a:rPr lang="en-US" sz="3200" dirty="0">
                <a:latin typeface="Times New Roman" pitchFamily="18" charset="0"/>
                <a:cs typeface="Times New Roman" pitchFamily="18" charset="0"/>
              </a:rPr>
              <a:t>.</a:t>
            </a:r>
          </a:p>
        </p:txBody>
      </p:sp>
      <p:sp>
        <p:nvSpPr>
          <p:cNvPr id="8" name="Rectangle 7"/>
          <p:cNvSpPr/>
          <p:nvPr/>
        </p:nvSpPr>
        <p:spPr>
          <a:xfrm>
            <a:off x="4842065" y="4530896"/>
            <a:ext cx="4743606" cy="584775"/>
          </a:xfrm>
          <a:prstGeom prst="rect">
            <a:avLst/>
          </a:prstGeom>
        </p:spPr>
        <p:txBody>
          <a:bodyPr wrap="none">
            <a:spAutoFit/>
          </a:bodyPr>
          <a:lstStyle/>
          <a:p>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trượt</a:t>
            </a:r>
            <a:r>
              <a:rPr lang="nl-NL"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52133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394"/>
            <a:ext cx="12187592" cy="6855520"/>
          </a:xfrm>
          <a:prstGeom prst="rect">
            <a:avLst/>
          </a:prstGeom>
        </p:spPr>
      </p:pic>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9021" y="786364"/>
            <a:ext cx="2944410" cy="2943302"/>
          </a:xfrm>
          <a:prstGeom prst="rect">
            <a:avLst/>
          </a:prstGeom>
        </p:spPr>
      </p:pic>
      <p:pic>
        <p:nvPicPr>
          <p:cNvPr id="12" name="Picture 2" descr="C:\Users\Welcome\Desktop\Rung-vau(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 y="-290393"/>
            <a:ext cx="12183184" cy="6362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21A2FE-BF19-4245-950A-8B52ADE85D1E}"/>
              </a:ext>
            </a:extLst>
          </p:cNvPr>
          <p:cNvSpPr txBox="1"/>
          <p:nvPr/>
        </p:nvSpPr>
        <p:spPr>
          <a:xfrm>
            <a:off x="229845" y="5568565"/>
            <a:ext cx="11962155" cy="1191816"/>
          </a:xfrm>
          <a:prstGeom prst="roundRect">
            <a:avLst/>
          </a:prstGeom>
          <a:solidFill>
            <a:schemeClr val="bg1"/>
          </a:solidFill>
          <a:effectLst>
            <a:reflection blurRad="6350" stA="50000" endA="300" endPos="55000" dir="5400000" sy="-100000" algn="bl" rotWithShape="0"/>
          </a:effectLst>
        </p:spPr>
        <p:txBody>
          <a:bodyPr wrap="square">
            <a:spAutoFit/>
          </a:bodyPr>
          <a:lstStyle/>
          <a:p>
            <a:r>
              <a:rPr lang="en-US" sz="32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Vầu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mỏng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417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n nan đường đến trường của học sinh vùng cao - VTC14 (đã cắt)">
            <a:hlinkClick r:id="" action="ppaction://media"/>
            <a:extLst>
              <a:ext uri="{FF2B5EF4-FFF2-40B4-BE49-F238E27FC236}">
                <a16:creationId xmlns:a16="http://schemas.microsoft.com/office/drawing/2014/main" id="{4F53E80C-5F77-4F08-98EC-B3DB64922C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383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6" name="TextBox 5">
            <a:extLst>
              <a:ext uri="{FF2B5EF4-FFF2-40B4-BE49-F238E27FC236}">
                <a16:creationId xmlns:a16="http://schemas.microsoft.com/office/drawing/2014/main" id="{F9141E18-DC0C-49A9-B084-6B67F418F23B}"/>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91DE3E68-0A8C-4398-8395-0019B6562FC5}"/>
              </a:ext>
            </a:extLst>
          </p:cNvPr>
          <p:cNvSpPr/>
          <p:nvPr/>
        </p:nvSpPr>
        <p:spPr>
          <a:xfrm>
            <a:off x="583325" y="3234305"/>
            <a:ext cx="11177750" cy="1077218"/>
          </a:xfrm>
          <a:prstGeom prst="rect">
            <a:avLst/>
          </a:prstGeom>
        </p:spPr>
        <p:txBody>
          <a:bodyPr wrap="square">
            <a:spAutoFit/>
          </a:bodyPr>
          <a:lstStyle/>
          <a:p>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8" name="Rectangle 7">
            <a:extLst>
              <a:ext uri="{FF2B5EF4-FFF2-40B4-BE49-F238E27FC236}">
                <a16:creationId xmlns:a16="http://schemas.microsoft.com/office/drawing/2014/main" id="{BE8AF155-48B1-4C50-B326-4BF4DE22F096}"/>
              </a:ext>
            </a:extLst>
          </p:cNvPr>
          <p:cNvSpPr/>
          <p:nvPr/>
        </p:nvSpPr>
        <p:spPr>
          <a:xfrm>
            <a:off x="425670" y="2087661"/>
            <a:ext cx="11524592" cy="1077218"/>
          </a:xfrm>
          <a:prstGeom prst="rect">
            <a:avLst/>
          </a:prstGeom>
        </p:spPr>
        <p:txBody>
          <a:bodyPr wrap="square">
            <a:spAutoFit/>
          </a:bodyPr>
          <a:lstStyle/>
          <a:p>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nghỉ</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buổi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6427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0" y="1240"/>
            <a:ext cx="12187592" cy="6855520"/>
          </a:xfrm>
          <a:prstGeom prst="rect">
            <a:avLst/>
          </a:prstGeom>
        </p:spPr>
      </p:pic>
      <p:sp>
        <p:nvSpPr>
          <p:cNvPr id="3" name="TextBox 2"/>
          <p:cNvSpPr txBox="1"/>
          <p:nvPr/>
        </p:nvSpPr>
        <p:spPr>
          <a:xfrm>
            <a:off x="1007165" y="848139"/>
            <a:ext cx="10005392" cy="3416253"/>
          </a:xfrm>
          <a:prstGeom prst="rect">
            <a:avLst/>
          </a:prstGeom>
          <a:noFill/>
        </p:spPr>
        <p:txBody>
          <a:bodyPr wrap="square" lIns="91377" tIns="45687" rIns="91377" bIns="45687" rtlCol="0">
            <a:spAutoFit/>
          </a:bodyPr>
          <a:lstStyle/>
          <a:p>
            <a:r>
              <a:rPr lang="en-US" sz="3600" dirty="0">
                <a:latin typeface="+mj-lt"/>
              </a:rPr>
              <a:t>       </a:t>
            </a:r>
            <a:r>
              <a:rPr lang="vi-VN" sz="3600" dirty="0">
                <a:latin typeface="+mj-lt"/>
              </a:rPr>
              <a:t>Buổi mai hôm ấy, một buổi mai đầy sương thu và gió lạnh, mẹ tôi âu yếm nắm tay tôi dẫn đi trên con đường làng dài và hẹp. Con đường này tôi đã quen đi lại lắm lần nhưng lần này tự nhiên thấy lạ. Cảnh vật chung quanh tôi đều thay đổi, vì chính lòng tôi đang có sự thay đổi lớn: hôm nay tôi đi học. </a:t>
            </a:r>
            <a:endParaRPr lang="en-US" sz="3600" dirty="0">
              <a:latin typeface="+mj-lt"/>
              <a:cs typeface="Times New Roman" pitchFamily="18" charset="0"/>
            </a:endParaRPr>
          </a:p>
        </p:txBody>
      </p:sp>
    </p:spTree>
    <p:extLst>
      <p:ext uri="{BB962C8B-B14F-4D97-AF65-F5344CB8AC3E}">
        <p14:creationId xmlns:p14="http://schemas.microsoft.com/office/powerpoint/2010/main" val="29643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6" name="TextBox 5">
            <a:extLst>
              <a:ext uri="{FF2B5EF4-FFF2-40B4-BE49-F238E27FC236}">
                <a16:creationId xmlns:a16="http://schemas.microsoft.com/office/drawing/2014/main" id="{F9141E18-DC0C-49A9-B084-6B67F418F23B}"/>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CB2BF576-3651-491E-AE05-CFBEE81B8E91}"/>
              </a:ext>
            </a:extLst>
          </p:cNvPr>
          <p:cNvSpPr/>
          <p:nvPr/>
        </p:nvSpPr>
        <p:spPr>
          <a:xfrm>
            <a:off x="507186" y="2108748"/>
            <a:ext cx="10804737" cy="1077218"/>
          </a:xfrm>
          <a:prstGeom prst="rect">
            <a:avLst/>
          </a:prstGeom>
        </p:spPr>
        <p:txBody>
          <a:bodyPr wrap="square">
            <a:spAutoFit/>
          </a:bodyPr>
          <a:lstStyle/>
          <a:p>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4: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tuỵ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a:t>
            </a:r>
          </a:p>
        </p:txBody>
      </p:sp>
      <p:sp>
        <p:nvSpPr>
          <p:cNvPr id="10" name="Rectangle 9">
            <a:extLst>
              <a:ext uri="{FF2B5EF4-FFF2-40B4-BE49-F238E27FC236}">
                <a16:creationId xmlns:a16="http://schemas.microsoft.com/office/drawing/2014/main" id="{8EE4F7DD-2F93-4DC7-86EB-6C4B3DC71C0B}"/>
              </a:ext>
            </a:extLst>
          </p:cNvPr>
          <p:cNvSpPr/>
          <p:nvPr/>
        </p:nvSpPr>
        <p:spPr>
          <a:xfrm>
            <a:off x="583325" y="3173174"/>
            <a:ext cx="10980387" cy="1569660"/>
          </a:xfrm>
          <a:prstGeom prst="rect">
            <a:avLst/>
          </a:prstGeom>
        </p:spPr>
        <p:txBody>
          <a:bodyPr wrap="square">
            <a:spAutoFit/>
          </a:bodyPr>
          <a:lstStyle/>
          <a:p>
            <a:r>
              <a:rPr lang="vi-VN" sz="3200" dirty="0">
                <a:solidFill>
                  <a:srgbClr val="002060"/>
                </a:solidFill>
                <a:latin typeface="+mj-lt"/>
                <a:cs typeface="#9Slide03 Arima Madurai Black" panose="020B0604020202020204" charset="0"/>
              </a:rPr>
              <a:t>Bàn chân cô lẫn vào bàn chân học trò trên con đường đi học. Ấy là do nhiều hôm mưa rét, cô thường đón đường, đi cùng chúng tôi vào lớp</a:t>
            </a:r>
            <a:endParaRPr lang="en-US" sz="3200" dirty="0">
              <a:latin typeface="+mj-lt"/>
              <a:cs typeface="Times New Roman" pitchFamily="18" charset="0"/>
            </a:endParaRPr>
          </a:p>
        </p:txBody>
      </p:sp>
    </p:spTree>
    <p:extLst>
      <p:ext uri="{BB962C8B-B14F-4D97-AF65-F5344CB8AC3E}">
        <p14:creationId xmlns:p14="http://schemas.microsoft.com/office/powerpoint/2010/main" val="5937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6" name="TextBox 5">
            <a:extLst>
              <a:ext uri="{FF2B5EF4-FFF2-40B4-BE49-F238E27FC236}">
                <a16:creationId xmlns:a16="http://schemas.microsoft.com/office/drawing/2014/main" id="{F9141E18-DC0C-49A9-B084-6B67F418F23B}"/>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CB2BF576-3651-491E-AE05-CFBEE81B8E91}"/>
              </a:ext>
            </a:extLst>
          </p:cNvPr>
          <p:cNvSpPr/>
          <p:nvPr/>
        </p:nvSpPr>
        <p:spPr>
          <a:xfrm>
            <a:off x="507186" y="2108748"/>
            <a:ext cx="10804737" cy="1077218"/>
          </a:xfrm>
          <a:prstGeom prst="rect">
            <a:avLst/>
          </a:prstGeom>
        </p:spPr>
        <p:txBody>
          <a:bodyPr wrap="square">
            <a:spAutoFit/>
          </a:bodyPr>
          <a:lstStyle/>
          <a:p>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5: Theo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a:t>
            </a:r>
          </a:p>
        </p:txBody>
      </p:sp>
      <p:sp>
        <p:nvSpPr>
          <p:cNvPr id="10" name="Rectangle 9">
            <a:extLst>
              <a:ext uri="{FF2B5EF4-FFF2-40B4-BE49-F238E27FC236}">
                <a16:creationId xmlns:a16="http://schemas.microsoft.com/office/drawing/2014/main" id="{8EE4F7DD-2F93-4DC7-86EB-6C4B3DC71C0B}"/>
              </a:ext>
            </a:extLst>
          </p:cNvPr>
          <p:cNvSpPr/>
          <p:nvPr/>
        </p:nvSpPr>
        <p:spPr>
          <a:xfrm>
            <a:off x="583325" y="3009398"/>
            <a:ext cx="10980387" cy="1569660"/>
          </a:xfrm>
          <a:prstGeom prst="rect">
            <a:avLst/>
          </a:prstGeom>
        </p:spPr>
        <p:txBody>
          <a:bodyPr wrap="square">
            <a:spAutoFit/>
          </a:bodyPr>
          <a:lstStyle/>
          <a:p>
            <a:r>
              <a:rPr lang="en-US" sz="3200" dirty="0">
                <a:latin typeface="Times New Roman" pitchFamily="18" charset="0"/>
                <a:cs typeface="Times New Roman" pitchFamily="18" charset="0"/>
              </a:rPr>
              <a:t>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la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0204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72357" y="2263865"/>
            <a:ext cx="11062139" cy="1077218"/>
          </a:xfrm>
          <a:prstGeom prst="rect">
            <a:avLst/>
          </a:prstGeom>
        </p:spPr>
        <p:txBody>
          <a:bodyPr wrap="square">
            <a:spAutoFit/>
          </a:bodyPr>
          <a:lstStyle/>
          <a:p>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6: Con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sp>
        <p:nvSpPr>
          <p:cNvPr id="3" name="Rectangle 2"/>
          <p:cNvSpPr/>
          <p:nvPr/>
        </p:nvSpPr>
        <p:spPr>
          <a:xfrm>
            <a:off x="842200" y="3299060"/>
            <a:ext cx="10966171" cy="1569660"/>
          </a:xfrm>
          <a:prstGeom prst="rect">
            <a:avLst/>
          </a:prstGeom>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ham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vượt</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7A5598A4-30D3-430A-A0AF-49F01106074B}"/>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09101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87B7D04-823E-4D88-90B6-BAB09BF6AE17}"/>
              </a:ext>
            </a:extLst>
          </p:cNvPr>
          <p:cNvPicPr>
            <a:picLocks noChangeAspect="1"/>
          </p:cNvPicPr>
          <p:nvPr/>
        </p:nvPicPr>
        <p:blipFill>
          <a:blip r:embed="rId4"/>
          <a:stretch>
            <a:fillRect/>
          </a:stretch>
        </p:blipFill>
        <p:spPr>
          <a:xfrm>
            <a:off x="689113" y="1532076"/>
            <a:ext cx="10959548" cy="5120640"/>
          </a:xfrm>
          <a:prstGeom prst="rect">
            <a:avLst/>
          </a:prstGeom>
        </p:spPr>
      </p:pic>
      <p:sp>
        <p:nvSpPr>
          <p:cNvPr id="2" name="Rectangle 1"/>
          <p:cNvSpPr/>
          <p:nvPr/>
        </p:nvSpPr>
        <p:spPr>
          <a:xfrm>
            <a:off x="1630017" y="3271345"/>
            <a:ext cx="8971722" cy="2062103"/>
          </a:xfrm>
          <a:prstGeom prst="rect">
            <a:avLst/>
          </a:prstGeom>
        </p:spPr>
        <p:txBody>
          <a:bodyPr wrap="square">
            <a:spAutoFit/>
          </a:bodyPr>
          <a:lstStyle/>
          <a:p>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a:t>
            </a:r>
          </a:p>
        </p:txBody>
      </p:sp>
      <p:sp>
        <p:nvSpPr>
          <p:cNvPr id="5" name="Rectangle 4"/>
          <p:cNvSpPr/>
          <p:nvPr/>
        </p:nvSpPr>
        <p:spPr>
          <a:xfrm>
            <a:off x="4583879" y="2686570"/>
            <a:ext cx="3129346" cy="584775"/>
          </a:xfrm>
          <a:prstGeom prst="rect">
            <a:avLst/>
          </a:prstGeom>
        </p:spPr>
        <p:txBody>
          <a:bodyPr wrap="square">
            <a:spAutoFit/>
          </a:bodyPr>
          <a:lstStyle/>
          <a:p>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dung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28A973A3-D55D-4A5A-A21A-796D1CD045BD}"/>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1359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Ảnh] Xót xa đường đến trường của học sinh miền núi trong ngày khai giảng - Ảnh 9">
            <a:extLst>
              <a:ext uri="{FF2B5EF4-FFF2-40B4-BE49-F238E27FC236}">
                <a16:creationId xmlns:a16="http://schemas.microsoft.com/office/drawing/2014/main" id="{7231AA1E-DAA5-44FE-B258-16478C08A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D79E1CA-7673-47DC-8D07-2D1D4C10B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9889"/>
            <a:ext cx="5791199" cy="37888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0BCEF8F-31EA-4A8A-99A5-DEF753810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59890"/>
            <a:ext cx="6096000" cy="3788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798511-EAC4-451C-848C-106072ED489C}"/>
              </a:ext>
            </a:extLst>
          </p:cNvPr>
          <p:cNvPicPr>
            <a:picLocks noChangeAspect="1"/>
          </p:cNvPicPr>
          <p:nvPr/>
        </p:nvPicPr>
        <p:blipFill>
          <a:blip r:embed="rId5"/>
          <a:stretch>
            <a:fillRect/>
          </a:stretch>
        </p:blipFill>
        <p:spPr>
          <a:xfrm>
            <a:off x="304800" y="3428998"/>
            <a:ext cx="5791202" cy="3429001"/>
          </a:xfrm>
          <a:prstGeom prst="rect">
            <a:avLst/>
          </a:prstGeom>
        </p:spPr>
      </p:pic>
    </p:spTree>
    <p:extLst>
      <p:ext uri="{BB962C8B-B14F-4D97-AF65-F5344CB8AC3E}">
        <p14:creationId xmlns:p14="http://schemas.microsoft.com/office/powerpoint/2010/main" val="21210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9021" y="786364"/>
            <a:ext cx="2944410" cy="2943302"/>
          </a:xfrm>
          <a:prstGeom prst="rect">
            <a:avLst/>
          </a:prstGeom>
        </p:spPr>
      </p:pic>
      <p:sp>
        <p:nvSpPr>
          <p:cNvPr id="2" name="Rectangle 1"/>
          <p:cNvSpPr/>
          <p:nvPr/>
        </p:nvSpPr>
        <p:spPr>
          <a:xfrm>
            <a:off x="842200" y="2908503"/>
            <a:ext cx="10753451" cy="1077218"/>
          </a:xfrm>
          <a:prstGeom prst="rect">
            <a:avLst/>
          </a:prstGeom>
        </p:spPr>
        <p:txBody>
          <a:bodyPr wrap="square">
            <a:spAutoFit/>
          </a:bodyPr>
          <a:lstStyle/>
          <a:p>
            <a:r>
              <a:rPr lang="en-US" sz="3200" b="1" dirty="0">
                <a:latin typeface="Times New Roman" pitchFamily="18" charset="0"/>
                <a:cs typeface="Times New Roman" pitchFamily="18" charset="0"/>
              </a:rPr>
              <a:t>Con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A189A210-B6EC-4738-B87F-F4F878950E3C}"/>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9458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702" y="786363"/>
            <a:ext cx="2944410" cy="2943302"/>
          </a:xfrm>
          <a:prstGeom prst="rect">
            <a:avLst/>
          </a:prstGeom>
        </p:spPr>
      </p:pic>
      <p:sp>
        <p:nvSpPr>
          <p:cNvPr id="12" name="TextBox 11"/>
          <p:cNvSpPr txBox="1"/>
          <p:nvPr/>
        </p:nvSpPr>
        <p:spPr>
          <a:xfrm>
            <a:off x="2642136" y="3259940"/>
            <a:ext cx="5366746" cy="707819"/>
          </a:xfrm>
          <a:prstGeom prst="rect">
            <a:avLst/>
          </a:prstGeom>
          <a:noFill/>
        </p:spPr>
        <p:txBody>
          <a:bodyPr wrap="square" lIns="91377" tIns="45687" rIns="91377" bIns="45687" rtlCol="0">
            <a:spAutoFit/>
          </a:bodyPr>
          <a:lstStyle/>
          <a:p>
            <a:pPr algn="ctr"/>
            <a:r>
              <a:rPr lang="en-US" sz="4000" dirty="0">
                <a:latin typeface="Times New Roman" pitchFamily="18" charset="0"/>
                <a:cs typeface="Times New Roman" pitchFamily="18" charset="0"/>
              </a:rPr>
              <a:t>LUYỆN ĐỌC LẠI</a:t>
            </a:r>
            <a:endParaRPr lang="en-US" sz="4000" b="1" dirty="0">
              <a:latin typeface="HP001 4H" pitchFamily="34" charset="0"/>
              <a:cs typeface="Times New Roman" pitchFamily="18" charset="0"/>
            </a:endParaRPr>
          </a:p>
        </p:txBody>
      </p:sp>
      <p:sp>
        <p:nvSpPr>
          <p:cNvPr id="6" name="TextBox 5">
            <a:extLst>
              <a:ext uri="{FF2B5EF4-FFF2-40B4-BE49-F238E27FC236}">
                <a16:creationId xmlns:a16="http://schemas.microsoft.com/office/drawing/2014/main" id="{54CC24DA-3B7E-4E5C-B4A2-0B4335D24885}"/>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65190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6" name="Group 15">
            <a:extLst>
              <a:ext uri="{FF2B5EF4-FFF2-40B4-BE49-F238E27FC236}">
                <a16:creationId xmlns:a16="http://schemas.microsoft.com/office/drawing/2014/main" id="{A24033E2-5AD6-4BDE-9EFD-70B9C5D5B292}"/>
              </a:ext>
            </a:extLst>
          </p:cNvPr>
          <p:cNvGrpSpPr/>
          <p:nvPr/>
        </p:nvGrpSpPr>
        <p:grpSpPr>
          <a:xfrm rot="877787">
            <a:off x="2724846" y="1970620"/>
            <a:ext cx="4498584" cy="4136437"/>
            <a:chOff x="7371034" y="4185187"/>
            <a:chExt cx="2961767" cy="2468880"/>
          </a:xfrm>
        </p:grpSpPr>
        <p:pic>
          <p:nvPicPr>
            <p:cNvPr id="17" name="Picture 16" descr="A picture containing icon&#10;&#10;Description automatically generated">
              <a:extLst>
                <a:ext uri="{FF2B5EF4-FFF2-40B4-BE49-F238E27FC236}">
                  <a16:creationId xmlns:a16="http://schemas.microsoft.com/office/drawing/2014/main" id="{AC6B7742-6896-49B1-8E4E-0CA45E54011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7371034" y="4185187"/>
              <a:ext cx="2961767" cy="2468880"/>
            </a:xfrm>
            <a:prstGeom prst="rect">
              <a:avLst/>
            </a:prstGeom>
          </p:spPr>
        </p:pic>
        <p:sp>
          <p:nvSpPr>
            <p:cNvPr id="19" name="TextBox 18">
              <a:extLst>
                <a:ext uri="{FF2B5EF4-FFF2-40B4-BE49-F238E27FC236}">
                  <a16:creationId xmlns:a16="http://schemas.microsoft.com/office/drawing/2014/main" id="{2A36E5D2-0A08-45BE-B2D3-5C1951C1B7F2}"/>
                </a:ext>
              </a:extLst>
            </p:cNvPr>
            <p:cNvSpPr txBox="1"/>
            <p:nvPr/>
          </p:nvSpPr>
          <p:spPr>
            <a:xfrm rot="20571813">
              <a:off x="7718197" y="5042548"/>
              <a:ext cx="2256577" cy="716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66"/>
                  </a:solidFill>
                  <a:latin typeface="Calibri" panose="020F0502020204030204" pitchFamily="34" charset="0"/>
                  <a:cs typeface="Calibri" panose="020F0502020204030204" pitchFamily="34" charset="0"/>
                </a:rPr>
                <a:t>ĐỌC TRƯỚC LỚP</a:t>
              </a:r>
              <a:endPar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0AA577F2-01C5-4192-8599-EE5F87A71EC5}"/>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3003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171" y="2461778"/>
            <a:ext cx="6894342" cy="2643182"/>
          </a:xfrm>
          <a:prstGeom prst="rect">
            <a:avLst/>
          </a:prstGeom>
        </p:spPr>
      </p:pic>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021" y="786364"/>
            <a:ext cx="2944410" cy="2943302"/>
          </a:xfrm>
          <a:prstGeom prst="rect">
            <a:avLst/>
          </a:prstGeom>
        </p:spPr>
      </p:pic>
      <p:sp>
        <p:nvSpPr>
          <p:cNvPr id="20" name="Rectangle 19"/>
          <p:cNvSpPr/>
          <p:nvPr/>
        </p:nvSpPr>
        <p:spPr>
          <a:xfrm>
            <a:off x="7546525" y="3332571"/>
            <a:ext cx="3175869" cy="769441"/>
          </a:xfrm>
          <a:prstGeom prst="rect">
            <a:avLst/>
          </a:prstGeom>
          <a:solidFill>
            <a:schemeClr val="bg1">
              <a:alpha val="54000"/>
            </a:schemeClr>
          </a:solidFill>
        </p:spPr>
        <p:txBody>
          <a:bodyPr wrap="non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w="3175">
                  <a:noFill/>
                </a:ln>
                <a:solidFill>
                  <a:srgbClr val="EC4646"/>
                </a:solidFill>
                <a:effectLst/>
                <a:uLnTx/>
                <a:uFillTx/>
                <a:latin typeface="Times New Roman" pitchFamily="18" charset="0"/>
                <a:ea typeface="站酷快乐体2016修订版" panose="02010600030101010101" pitchFamily="2" charset="-122"/>
                <a:cs typeface="Times New Roman" pitchFamily="18" charset="0"/>
              </a:rPr>
              <a:t>VẬN</a:t>
            </a:r>
            <a:r>
              <a:rPr kumimoji="0" lang="en-US" sz="4400" b="0" i="0" u="none" strike="noStrike" kern="0" cap="none" spc="0" normalizeH="0" noProof="0" dirty="0">
                <a:ln w="3175">
                  <a:noFill/>
                </a:ln>
                <a:solidFill>
                  <a:srgbClr val="EC4646"/>
                </a:solidFill>
                <a:effectLst/>
                <a:uLnTx/>
                <a:uFillTx/>
                <a:latin typeface="Times New Roman" pitchFamily="18" charset="0"/>
                <a:ea typeface="站酷快乐体2016修订版" panose="02010600030101010101" pitchFamily="2" charset="-122"/>
                <a:cs typeface="Times New Roman" pitchFamily="18" charset="0"/>
              </a:rPr>
              <a:t> DỤNG</a:t>
            </a:r>
            <a:endParaRPr kumimoji="0" lang="en-US" sz="4400" b="0" i="0" u="none" strike="noStrike" kern="1200" cap="none" spc="0" normalizeH="0" baseline="0" noProof="0" dirty="0">
              <a:ln>
                <a:noFill/>
              </a:ln>
              <a:solidFill>
                <a:srgbClr val="EC4646"/>
              </a:solidFill>
              <a:effectLst/>
              <a:uLnTx/>
              <a:uFillTx/>
              <a:latin typeface="Times New Roman" pitchFamily="18" charset="0"/>
              <a:cs typeface="Times New Roman" pitchFamily="18" charset="0"/>
            </a:endParaRPr>
          </a:p>
        </p:txBody>
      </p:sp>
      <p:pic>
        <p:nvPicPr>
          <p:cNvPr id="14" name="Picture 13" descr="A picture containing icon&#10;&#10;Description automatically generated">
            <a:extLst>
              <a:ext uri="{FF2B5EF4-FFF2-40B4-BE49-F238E27FC236}">
                <a16:creationId xmlns:a16="http://schemas.microsoft.com/office/drawing/2014/main" id="{AC6B7742-6896-49B1-8E4E-0CA45E54011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rot="13321447">
            <a:off x="101156" y="2144822"/>
            <a:ext cx="5297783" cy="4871298"/>
          </a:xfrm>
          <a:prstGeom prst="rect">
            <a:avLst/>
          </a:prstGeom>
          <a:solidFill>
            <a:schemeClr val="accent3">
              <a:lumMod val="20000"/>
              <a:lumOff val="80000"/>
            </a:schemeClr>
          </a:solidFill>
        </p:spPr>
      </p:pic>
      <p:sp>
        <p:nvSpPr>
          <p:cNvPr id="2" name="Rectangle 1"/>
          <p:cNvSpPr/>
          <p:nvPr/>
        </p:nvSpPr>
        <p:spPr>
          <a:xfrm>
            <a:off x="1097873" y="3332571"/>
            <a:ext cx="3615558" cy="2246769"/>
          </a:xfrm>
          <a:prstGeom prst="rect">
            <a:avLst/>
          </a:prstGeom>
        </p:spPr>
        <p:txBody>
          <a:bodyPr wrap="square">
            <a:spAutoFit/>
          </a:bodyPr>
          <a:lstStyle/>
          <a:p>
            <a:r>
              <a:rPr lang="en-US" sz="2800" dirty="0">
                <a:latin typeface="Times New Roman" pitchFamily="18" charset="0"/>
                <a:cs typeface="Times New Roman" pitchFamily="18" charset="0"/>
              </a:rPr>
              <a:t>Con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A189A210-B6EC-4738-B87F-F4F878950E3C}"/>
              </a:ext>
            </a:extLst>
          </p:cNvPr>
          <p:cNvSpPr txBox="1"/>
          <p:nvPr/>
        </p:nvSpPr>
        <p:spPr>
          <a:xfrm>
            <a:off x="842200" y="353843"/>
            <a:ext cx="10163501" cy="1738871"/>
          </a:xfrm>
          <a:prstGeom prst="rect">
            <a:avLst/>
          </a:prstGeom>
          <a:noFill/>
        </p:spPr>
        <p:txBody>
          <a:bodyPr wrap="square" lIns="91377" tIns="45687" rIns="91377" bIns="45687" rtlCol="0">
            <a:spAutoFit/>
          </a:bodyPr>
          <a:lstStyle/>
          <a:p>
            <a:pPr algn="ctr"/>
            <a:r>
              <a:rPr lang="en-US" sz="2800" b="1" u="sng" dirty="0">
                <a:latin typeface="Times New Roman" pitchFamily="18" charset="0"/>
                <a:cs typeface="Times New Roman" pitchFamily="18" charset="0"/>
              </a:rPr>
              <a:t>TIẾNG VIỆT</a:t>
            </a: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3600" b="1" dirty="0">
                <a:latin typeface="HP001 4H" pitchFamily="34" charset="0"/>
                <a:cs typeface="Times New Roman" pitchFamily="18" charset="0"/>
              </a:rPr>
              <a:t> </a:t>
            </a:r>
          </a:p>
          <a:p>
            <a:pPr algn="r"/>
            <a:r>
              <a:rPr lang="en-US" sz="2800" b="1" dirty="0" err="1">
                <a:latin typeface="Times New Roman" pitchFamily="18" charset="0"/>
                <a:cs typeface="Times New Roman" pitchFamily="18" charset="0"/>
              </a:rPr>
              <a:t>Đỗ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66584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80">
                                          <p:stCondLst>
                                            <p:cond delay="0"/>
                                          </p:stCondLst>
                                        </p:cTn>
                                        <p:tgtEl>
                                          <p:spTgt spid="20"/>
                                        </p:tgtEl>
                                      </p:cBhvr>
                                    </p:animEffect>
                                    <p:anim calcmode="lin" valueType="num">
                                      <p:cBhvr>
                                        <p:cTn id="1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2" dur="26">
                                          <p:stCondLst>
                                            <p:cond delay="650"/>
                                          </p:stCondLst>
                                        </p:cTn>
                                        <p:tgtEl>
                                          <p:spTgt spid="20"/>
                                        </p:tgtEl>
                                      </p:cBhvr>
                                      <p:to x="100000" y="60000"/>
                                    </p:animScale>
                                    <p:animScale>
                                      <p:cBhvr>
                                        <p:cTn id="23" dur="166" decel="50000">
                                          <p:stCondLst>
                                            <p:cond delay="676"/>
                                          </p:stCondLst>
                                        </p:cTn>
                                        <p:tgtEl>
                                          <p:spTgt spid="20"/>
                                        </p:tgtEl>
                                      </p:cBhvr>
                                      <p:to x="100000" y="100000"/>
                                    </p:animScale>
                                    <p:animScale>
                                      <p:cBhvr>
                                        <p:cTn id="24" dur="26">
                                          <p:stCondLst>
                                            <p:cond delay="1312"/>
                                          </p:stCondLst>
                                        </p:cTn>
                                        <p:tgtEl>
                                          <p:spTgt spid="20"/>
                                        </p:tgtEl>
                                      </p:cBhvr>
                                      <p:to x="100000" y="80000"/>
                                    </p:animScale>
                                    <p:animScale>
                                      <p:cBhvr>
                                        <p:cTn id="25" dur="166" decel="50000">
                                          <p:stCondLst>
                                            <p:cond delay="1338"/>
                                          </p:stCondLst>
                                        </p:cTn>
                                        <p:tgtEl>
                                          <p:spTgt spid="20"/>
                                        </p:tgtEl>
                                      </p:cBhvr>
                                      <p:to x="100000" y="100000"/>
                                    </p:animScale>
                                    <p:animScale>
                                      <p:cBhvr>
                                        <p:cTn id="26" dur="26">
                                          <p:stCondLst>
                                            <p:cond delay="1642"/>
                                          </p:stCondLst>
                                        </p:cTn>
                                        <p:tgtEl>
                                          <p:spTgt spid="20"/>
                                        </p:tgtEl>
                                      </p:cBhvr>
                                      <p:to x="100000" y="90000"/>
                                    </p:animScale>
                                    <p:animScale>
                                      <p:cBhvr>
                                        <p:cTn id="27" dur="166" decel="50000">
                                          <p:stCondLst>
                                            <p:cond delay="1668"/>
                                          </p:stCondLst>
                                        </p:cTn>
                                        <p:tgtEl>
                                          <p:spTgt spid="20"/>
                                        </p:tgtEl>
                                      </p:cBhvr>
                                      <p:to x="100000" y="100000"/>
                                    </p:animScale>
                                    <p:animScale>
                                      <p:cBhvr>
                                        <p:cTn id="28" dur="26">
                                          <p:stCondLst>
                                            <p:cond delay="1808"/>
                                          </p:stCondLst>
                                        </p:cTn>
                                        <p:tgtEl>
                                          <p:spTgt spid="20"/>
                                        </p:tgtEl>
                                      </p:cBhvr>
                                      <p:to x="100000" y="95000"/>
                                    </p:animScale>
                                    <p:animScale>
                                      <p:cBhvr>
                                        <p:cTn id="29" dur="166" decel="50000">
                                          <p:stCondLst>
                                            <p:cond delay="1834"/>
                                          </p:stCondLst>
                                        </p:cTn>
                                        <p:tgtEl>
                                          <p:spTgt spid="20"/>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rgbClr val="FFFFFF"/>
              </a:solidFill>
              <a:latin typeface="字魂59号-创粗黑" panose="00000500000000000000" pitchFamily="2" charset="-122"/>
              <a:ea typeface="宋体" panose="02010600030101010101" pitchFamily="2" charset="-122"/>
            </a:endParaRPr>
          </a:p>
        </p:txBody>
      </p:sp>
      <p:pic>
        <p:nvPicPr>
          <p:cNvPr id="2" name="Picture 1"/>
          <p:cNvPicPr>
            <a:picLocks noChangeAspect="1"/>
          </p:cNvPicPr>
          <p:nvPr/>
        </p:nvPicPr>
        <p:blipFill>
          <a:blip r:embed="rId4"/>
          <a:stretch>
            <a:fillRect/>
          </a:stretch>
        </p:blipFill>
        <p:spPr>
          <a:xfrm>
            <a:off x="2697198" y="1749794"/>
            <a:ext cx="8130887" cy="3358410"/>
          </a:xfrm>
          <a:prstGeom prst="rect">
            <a:avLst/>
          </a:prstGeom>
        </p:spPr>
      </p:pic>
      <p:pic>
        <p:nvPicPr>
          <p:cNvPr id="5" name="Picture 4">
            <a:extLst>
              <a:ext uri="{FF2B5EF4-FFF2-40B4-BE49-F238E27FC236}">
                <a16:creationId xmlns:a16="http://schemas.microsoft.com/office/drawing/2014/main" id="{987B7D04-823E-4D88-90B6-BAB09BF6AE17}"/>
              </a:ext>
            </a:extLst>
          </p:cNvPr>
          <p:cNvPicPr>
            <a:picLocks noChangeAspect="1"/>
          </p:cNvPicPr>
          <p:nvPr/>
        </p:nvPicPr>
        <p:blipFill>
          <a:blip r:embed="rId5"/>
          <a:stretch>
            <a:fillRect/>
          </a:stretch>
        </p:blipFill>
        <p:spPr>
          <a:xfrm>
            <a:off x="1479776" y="0"/>
            <a:ext cx="9127564" cy="6858000"/>
          </a:xfrm>
          <a:prstGeom prst="rect">
            <a:avLst/>
          </a:prstGeom>
        </p:spPr>
      </p:pic>
      <p:sp>
        <p:nvSpPr>
          <p:cNvPr id="7" name="Rectangle 6"/>
          <p:cNvSpPr/>
          <p:nvPr/>
        </p:nvSpPr>
        <p:spPr>
          <a:xfrm>
            <a:off x="2061826" y="2850509"/>
            <a:ext cx="76899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3"/>
                </a:solidFill>
                <a:effectLst/>
              </a:rPr>
              <a:t>TẠM BIỆT VÀ HẸN GẶP LẠI</a:t>
            </a: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0" y="1240"/>
            <a:ext cx="12187592" cy="6855520"/>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t="33574" r="3409" b="31715"/>
          <a:stretch>
            <a:fillRect/>
          </a:stretch>
        </p:blipFill>
        <p:spPr bwMode="auto">
          <a:xfrm>
            <a:off x="0" y="1240"/>
            <a:ext cx="12099612" cy="685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19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ó thể là hình ảnh về 2 người">
            <a:extLst>
              <a:ext uri="{FF2B5EF4-FFF2-40B4-BE49-F238E27FC236}">
                <a16:creationId xmlns:a16="http://schemas.microsoft.com/office/drawing/2014/main" id="{B9ADD04A-A05E-46E9-90D8-57DFEF1A4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053" y="-152399"/>
            <a:ext cx="5849282" cy="34289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hương quá đường đến trường của trẻ vùng cao | Báo Pháp Luật ...">
            <a:extLst>
              <a:ext uri="{FF2B5EF4-FFF2-40B4-BE49-F238E27FC236}">
                <a16:creationId xmlns:a16="http://schemas.microsoft.com/office/drawing/2014/main" id="{D2758937-EE7F-4DCB-8343-02944AD14B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71E49D50-3FC3-4DBF-8D35-0D39FB7B3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 y="-152400"/>
            <a:ext cx="6652592" cy="3474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Ảnh] Xót xa đường đến trường của học sinh miền núi trong ngày khai giảng - Ảnh 3">
            <a:extLst>
              <a:ext uri="{FF2B5EF4-FFF2-40B4-BE49-F238E27FC236}">
                <a16:creationId xmlns:a16="http://schemas.microsoft.com/office/drawing/2014/main" id="{EB4392AF-E22A-4BCB-A9DF-7C21F6CE5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39" y="2932043"/>
            <a:ext cx="6652592" cy="4076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Ảnh] Xót xa đường đến trường của học sinh miền núi trong ngày khai giảng - Ảnh 9">
            <a:extLst>
              <a:ext uri="{FF2B5EF4-FFF2-40B4-BE49-F238E27FC236}">
                <a16:creationId xmlns:a16="http://schemas.microsoft.com/office/drawing/2014/main" id="{40DF59E1-0186-4439-B64F-A19F7F9E0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053" y="3000290"/>
            <a:ext cx="5618921"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2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85" y="0"/>
            <a:ext cx="12187592" cy="6855520"/>
          </a:xfrm>
          <a:prstGeom prst="rect">
            <a:avLst/>
          </a:prstGeom>
        </p:spPr>
      </p:pic>
      <p:sp>
        <p:nvSpPr>
          <p:cNvPr id="3" name="TextBox 2"/>
          <p:cNvSpPr txBox="1"/>
          <p:nvPr/>
        </p:nvSpPr>
        <p:spPr>
          <a:xfrm>
            <a:off x="0" y="1118974"/>
            <a:ext cx="11650716" cy="2913231"/>
          </a:xfrm>
          <a:prstGeom prst="rect">
            <a:avLst/>
          </a:prstGeom>
          <a:noFill/>
        </p:spPr>
        <p:txBody>
          <a:bodyPr wrap="square" lIns="91377" tIns="45687" rIns="91377" bIns="45687" rtlCol="0">
            <a:spAutoFit/>
          </a:bodyPr>
          <a:lstStyle/>
          <a:p>
            <a:pPr algn="ctr">
              <a:lnSpc>
                <a:spcPct val="150000"/>
              </a:lnSpc>
            </a:pPr>
            <a:r>
              <a:rPr lang="en-US" sz="3200" b="1" u="sng" dirty="0">
                <a:latin typeface="Times New Roman" panose="02020603050405020304" pitchFamily="18" charset="0"/>
                <a:cs typeface="Times New Roman" panose="02020603050405020304" pitchFamily="18" charset="0"/>
              </a:rPr>
              <a:t>TIẾNG VIỆT</a:t>
            </a:r>
          </a:p>
          <a:p>
            <a:pPr algn="ctr">
              <a:lnSpc>
                <a:spcPct val="150000"/>
              </a:lnSpc>
            </a:pPr>
            <a:endParaRPr lang="en-US" sz="1100" b="1" u="sng" dirty="0">
              <a:latin typeface="Times New Roman" pitchFamily="18" charset="0"/>
              <a:cs typeface="Times New Roman" pitchFamily="18" charset="0"/>
            </a:endParaRPr>
          </a:p>
          <a:p>
            <a:pPr algn="ctr">
              <a:lnSpc>
                <a:spcPct val="150000"/>
              </a:lnSpc>
            </a:pPr>
            <a:r>
              <a:rPr lang="en-US" sz="3500" b="1" dirty="0">
                <a:solidFill>
                  <a:srgbClr val="FF0000"/>
                </a:solidFill>
                <a:latin typeface="Times New Roman" pitchFamily="18" charset="0"/>
                <a:cs typeface="Times New Roman" pitchFamily="18" charset="0"/>
              </a:rPr>
              <a:t>CON ĐƯỜNG ĐẾN TRƯỜNG</a:t>
            </a:r>
            <a:r>
              <a:rPr lang="en-US" sz="4000" b="1" dirty="0">
                <a:latin typeface="Times New Roman" pitchFamily="18" charset="0"/>
                <a:cs typeface="Times New Roman" pitchFamily="18" charset="0"/>
              </a:rPr>
              <a:t>		</a:t>
            </a:r>
          </a:p>
          <a:p>
            <a:pPr algn="ctr">
              <a:lnSpc>
                <a:spcPct val="150000"/>
              </a:lnSpc>
            </a:pPr>
            <a:r>
              <a:rPr lang="en-US" sz="4000" b="1" dirty="0">
                <a:latin typeface="Times New Roman" pitchFamily="18" charset="0"/>
                <a:cs typeface="Times New Roman" pitchFamily="18" charset="0"/>
              </a:rPr>
              <a:t>                         </a:t>
            </a:r>
            <a:r>
              <a:rPr lang="en-US" sz="3600" b="1" dirty="0" err="1">
                <a:latin typeface="Times New Roman" panose="02020603050405020304" pitchFamily="18" charset="0"/>
                <a:cs typeface="Times New Roman" panose="02020603050405020304" pitchFamily="18" charset="0"/>
              </a:rPr>
              <a:t>Đỗ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Dương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F9AC805C-20B9-D478-A468-ED6319489366}"/>
              </a:ext>
            </a:extLst>
          </p:cNvPr>
          <p:cNvSpPr txBox="1"/>
          <p:nvPr/>
        </p:nvSpPr>
        <p:spPr>
          <a:xfrm>
            <a:off x="3048000" y="-187355"/>
            <a:ext cx="5943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1" i="0" u="none" strike="noStrike" kern="1200" cap="none" spc="-133" normalizeH="0" baseline="0" noProof="0" dirty="0">
                <a:ln>
                  <a:noFill/>
                </a:ln>
                <a:effectLst/>
                <a:uLnTx/>
                <a:uFillTx/>
                <a:latin typeface="Times New Roman" panose="02020603050405020304" pitchFamily="18" charset="0"/>
                <a:cs typeface="Times New Roman" panose="02020603050405020304" pitchFamily="18" charset="0"/>
              </a:rPr>
              <a:t>Con </a:t>
            </a:r>
            <a:r>
              <a:rPr kumimoji="0" lang="en-US" sz="3600" b="1" i="0" u="none" strike="noStrike" kern="1200" cap="none" spc="-133"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sz="3600" b="1" i="0" u="none" strike="noStrike" kern="1200" cap="none" spc="-133"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133"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sz="3600" b="1" i="0" u="none" strike="noStrike" kern="1200" cap="none" spc="-133"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133" normalizeH="0" baseline="0" noProof="0" dirty="0" err="1">
                <a:ln>
                  <a:noFill/>
                </a:ln>
                <a:effectLst/>
                <a:uLnTx/>
                <a:uFillTx/>
                <a:latin typeface="Times New Roman" panose="02020603050405020304" pitchFamily="18" charset="0"/>
                <a:cs typeface="Times New Roman" panose="02020603050405020304" pitchFamily="18" charset="0"/>
              </a:rPr>
              <a:t>trường</a:t>
            </a:r>
            <a:endParaRPr kumimoji="0" lang="en-US" sz="3600" b="1" i="0" u="none" strike="noStrike" kern="1200" cap="none" spc="-133"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47911B90-F4D0-1B0D-608A-113B64D9D217}"/>
              </a:ext>
            </a:extLst>
          </p:cNvPr>
          <p:cNvSpPr txBox="1"/>
          <p:nvPr/>
        </p:nvSpPr>
        <p:spPr>
          <a:xfrm>
            <a:off x="122830" y="422458"/>
            <a:ext cx="11791665" cy="6878806"/>
          </a:xfrm>
          <a:prstGeom prst="rect">
            <a:avLst/>
          </a:prstGeom>
          <a:noFill/>
        </p:spPr>
        <p:txBody>
          <a:bodyPr wrap="square" rtlCol="0">
            <a:spAutoFit/>
          </a:bodyPr>
          <a:lstStyle/>
          <a:p>
            <a:pPr marL="0" marR="0" lvl="0" indent="0" algn="just" defTabSz="609539"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Con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đưa tôi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đến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trường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nằm</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vắt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vẻo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lưng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chừng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đồi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Mặt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mấp</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mô. Hai bên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lúp</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xúp</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những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bụi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cây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cỏ</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dại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cây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lạc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tiên. Cây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lạc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tiên ra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quả</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quanh năm.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Vì</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thế</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con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luôn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phảng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phất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mùi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lạc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tiên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chín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Bọn con gái lớp tôi hay tranh thủ hái vài quả để vừa đi vừa nhấm nháp.</a:t>
            </a:r>
            <a:r>
              <a:rPr kumimoji="0" lang="en-US"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endPar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endParaRPr>
          </a:p>
          <a:p>
            <a:pPr marL="0" marR="0" lvl="0" indent="0" algn="just" defTabSz="609539"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Có</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đoạn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con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như buông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mình</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xuống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đồi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Ngày</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nắng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lũ</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bạn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thường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thi xem ai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chạy</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nhanh hơn.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Gió</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vù</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vù</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bên tai. Đất dưới chân xốp nhẹ như bông, thỉnh thoảng một viên đá dăm h</a:t>
            </a:r>
            <a:r>
              <a:rPr kumimoji="0" lang="en-US"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oặc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một viên sỏi nhói nhẹ vào gan bàn chân.</a:t>
            </a:r>
          </a:p>
          <a:p>
            <a:pPr marL="0" marR="0" lvl="0" indent="0" algn="just" defTabSz="609539"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mùa</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mưa, con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lầy</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lội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trơn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trượt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Để</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khỏi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ngã</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thường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tháo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phăng đôi d</a:t>
            </a:r>
            <a:r>
              <a:rPr kumimoji="0" lang="en-US"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é</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p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nhựa</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bước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đi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bằng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cách</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bấm</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mười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đầu</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ngón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xuống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mặt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Đôi khi chúng tôi phải đi cắt qua cánh rừng vầu, rừng nứa vì nhiều khúc đường ngập trong nước lũ.</a:t>
            </a:r>
          </a:p>
          <a:p>
            <a:pPr marL="0" marR="0" lvl="0" indent="0" algn="just" defTabSz="609539"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Cô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giáo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là</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người</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vùng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xuôi.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Bàn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chân cô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lẫn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bàn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học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trò</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trên con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đi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học</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Ấy</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là</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do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nhiều</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hôm mưa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rét</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cô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thường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đón</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đường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đi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cùng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chúng</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tôi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vào</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a:t>
            </a:r>
            <a:r>
              <a:rPr kumimoji="0" lang="vi-VN" sz="2800" b="0" i="0" u="none" strike="noStrike" kern="1200" cap="none" spc="0" normalizeH="0" baseline="0" noProof="0" dirty="0" err="1">
                <a:ln>
                  <a:noFill/>
                </a:ln>
                <a:solidFill>
                  <a:srgbClr val="002060"/>
                </a:solidFill>
                <a:effectLst/>
                <a:uLnTx/>
                <a:uFillTx/>
                <a:latin typeface="+mj-lt"/>
                <a:ea typeface="+mn-ea"/>
                <a:cs typeface="#9Slide03 Arima Madurai Black" panose="020B0604020202020204" charset="0"/>
              </a:rPr>
              <a:t>lớp</a:t>
            </a:r>
            <a:r>
              <a:rPr kumimoji="0" lang="vi-VN" sz="2800" b="0" i="0" u="none" strike="noStrike" kern="1200" cap="none" spc="0" normalizeH="0" baseline="0" noProof="0" dirty="0">
                <a:ln>
                  <a:noFill/>
                </a:ln>
                <a:solidFill>
                  <a:srgbClr val="002060"/>
                </a:solidFill>
                <a:effectLst/>
                <a:uLnTx/>
                <a:uFillTx/>
                <a:latin typeface="+mj-lt"/>
                <a:ea typeface="+mn-ea"/>
                <a:cs typeface="#9Slide03 Arima Madurai Black" panose="020B0604020202020204" charset="0"/>
              </a:rPr>
              <a:t>. Vì thế, tôi chẳng nghỉ buổi học nào.</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endParaRPr kumimoji="0" lang="vi-VN" sz="2100" b="0" i="1"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spTree>
    <p:extLst>
      <p:ext uri="{BB962C8B-B14F-4D97-AF65-F5344CB8AC3E}">
        <p14:creationId xmlns:p14="http://schemas.microsoft.com/office/powerpoint/2010/main" val="37571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1240"/>
            <a:ext cx="12187592" cy="6855520"/>
          </a:xfrm>
          <a:prstGeom prst="rect">
            <a:avLst/>
          </a:prstGeom>
        </p:spPr>
      </p:pic>
      <p:sp>
        <p:nvSpPr>
          <p:cNvPr id="3" name="Cloud 2">
            <a:extLst>
              <a:ext uri="{FF2B5EF4-FFF2-40B4-BE49-F238E27FC236}">
                <a16:creationId xmlns:a16="http://schemas.microsoft.com/office/drawing/2014/main" id="{7E09FF16-6762-41B5-A1BC-96F4C520F102}"/>
              </a:ext>
            </a:extLst>
          </p:cNvPr>
          <p:cNvSpPr/>
          <p:nvPr/>
        </p:nvSpPr>
        <p:spPr>
          <a:xfrm>
            <a:off x="472966" y="1240"/>
            <a:ext cx="2852335" cy="960457"/>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CF2103-78A6-4FBE-95ED-601E4DFDD877}"/>
              </a:ext>
            </a:extLst>
          </p:cNvPr>
          <p:cNvSpPr txBox="1"/>
          <p:nvPr/>
        </p:nvSpPr>
        <p:spPr>
          <a:xfrm>
            <a:off x="853821" y="-33135"/>
            <a:ext cx="2090624" cy="742511"/>
          </a:xfrm>
          <a:prstGeom prst="rect">
            <a:avLst/>
          </a:prstGeom>
          <a:noFill/>
        </p:spPr>
        <p:txBody>
          <a:bodyPr wrap="square" rtlCol="0">
            <a:spAutoFit/>
          </a:bodyPr>
          <a:lstStyle/>
          <a:p>
            <a:pPr algn="ctr">
              <a:lnSpc>
                <a:spcPct val="150000"/>
              </a:lnSpc>
            </a:pPr>
            <a:r>
              <a:rPr lang="en-US" sz="3200" b="1" dirty="0">
                <a:solidFill>
                  <a:schemeClr val="bg1"/>
                </a:solidFill>
                <a:latin typeface="Times New Roman" pitchFamily="18" charset="0"/>
                <a:cs typeface="Times New Roman" pitchFamily="18" charset="0"/>
              </a:rPr>
              <a:t>Chia </a:t>
            </a:r>
            <a:r>
              <a:rPr lang="en-US" sz="3200" b="1" dirty="0" err="1">
                <a:solidFill>
                  <a:schemeClr val="bg1"/>
                </a:solidFill>
                <a:latin typeface="Times New Roman" pitchFamily="18" charset="0"/>
                <a:cs typeface="Times New Roman" pitchFamily="18" charset="0"/>
              </a:rPr>
              <a:t>đoạn</a:t>
            </a:r>
            <a:endParaRPr lang="en-US" sz="3200" b="1" dirty="0">
              <a:solidFill>
                <a:schemeClr val="bg1"/>
              </a:solidFill>
              <a:latin typeface="Times New Roman" pitchFamily="18" charset="0"/>
              <a:cs typeface="Times New Roman" pitchFamily="18" charset="0"/>
            </a:endParaRPr>
          </a:p>
        </p:txBody>
      </p:sp>
      <p:pic>
        <p:nvPicPr>
          <p:cNvPr id="5" name="Picture 2" descr="Đọc: Con đường đến trường trang 47, 48 Tiếng Việt lớp 3 Tập 1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0539"/>
            <a:ext cx="12192000" cy="531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6-Point Star 5"/>
          <p:cNvSpPr/>
          <p:nvPr/>
        </p:nvSpPr>
        <p:spPr>
          <a:xfrm>
            <a:off x="-60579" y="709376"/>
            <a:ext cx="914400" cy="914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itchFamily="18" charset="0"/>
              </a:rPr>
              <a:t>1</a:t>
            </a:r>
          </a:p>
        </p:txBody>
      </p:sp>
      <p:sp>
        <p:nvSpPr>
          <p:cNvPr id="7" name="6-Point Star 6"/>
          <p:cNvSpPr/>
          <p:nvPr/>
        </p:nvSpPr>
        <p:spPr>
          <a:xfrm>
            <a:off x="-60579" y="3573445"/>
            <a:ext cx="914400" cy="914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itchFamily="18" charset="0"/>
              </a:rPr>
              <a:t>2</a:t>
            </a:r>
          </a:p>
        </p:txBody>
      </p:sp>
    </p:spTree>
    <p:extLst>
      <p:ext uri="{BB962C8B-B14F-4D97-AF65-F5344CB8AC3E}">
        <p14:creationId xmlns:p14="http://schemas.microsoft.com/office/powerpoint/2010/main" val="341037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00C9677-2F3D-41B2-9FF4-B642A130C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7" y="0"/>
            <a:ext cx="12187592" cy="6855520"/>
          </a:xfrm>
          <a:prstGeom prst="rect">
            <a:avLst/>
          </a:prstGeom>
        </p:spPr>
      </p:pic>
      <p:pic>
        <p:nvPicPr>
          <p:cNvPr id="3" name="Picture 3" descr="Đọc: Con đường đến trường trang 47, 48 Tiếng Việt lớp 3 Tập 1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97" y="0"/>
            <a:ext cx="10878207" cy="64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Point Star 3"/>
          <p:cNvSpPr/>
          <p:nvPr/>
        </p:nvSpPr>
        <p:spPr>
          <a:xfrm>
            <a:off x="94305" y="-173493"/>
            <a:ext cx="914400" cy="914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itchFamily="18" charset="0"/>
              </a:rPr>
              <a:t>3</a:t>
            </a:r>
          </a:p>
        </p:txBody>
      </p:sp>
      <p:sp>
        <p:nvSpPr>
          <p:cNvPr id="5" name="6-Point Star 4"/>
          <p:cNvSpPr/>
          <p:nvPr/>
        </p:nvSpPr>
        <p:spPr>
          <a:xfrm>
            <a:off x="94305" y="1366273"/>
            <a:ext cx="914400" cy="9144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itchFamily="18" charset="0"/>
                <a:cs typeface="Times New Roman" pitchFamily="18" charset="0"/>
              </a:rPr>
              <a:t>4</a:t>
            </a:r>
          </a:p>
        </p:txBody>
      </p:sp>
    </p:spTree>
    <p:extLst>
      <p:ext uri="{BB962C8B-B14F-4D97-AF65-F5344CB8AC3E}">
        <p14:creationId xmlns:p14="http://schemas.microsoft.com/office/powerpoint/2010/main" val="2805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5839A60-CAB4-4ADB-AE90-196F17DFFAA0}"/>
              </a:ext>
            </a:extLst>
          </p:cNvPr>
          <p:cNvSpPr txBox="1"/>
          <p:nvPr/>
        </p:nvSpPr>
        <p:spPr>
          <a:xfrm>
            <a:off x="2774046" y="2253626"/>
            <a:ext cx="4899941"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2263505" y="3479126"/>
            <a:ext cx="7173759" cy="1200329"/>
          </a:xfrm>
          <a:prstGeom prst="rect">
            <a:avLst/>
          </a:prstGeom>
        </p:spPr>
        <p:txBody>
          <a:bodyPr wrap="none">
            <a:spAutoFit/>
          </a:bodyPr>
          <a:lstStyle/>
          <a:p>
            <a:r>
              <a:rPr lang="en-US" sz="3600" dirty="0" err="1">
                <a:latin typeface="Times New Roman" pitchFamily="18" charset="0"/>
                <a:cs typeface="Times New Roman" pitchFamily="18" charset="0"/>
              </a:rPr>
              <a:t>vắt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vẻo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nháp</a:t>
            </a:r>
            <a:r>
              <a:rPr lang="en-US" sz="3600" dirty="0">
                <a:latin typeface="Times New Roman" pitchFamily="18" charset="0"/>
                <a:cs typeface="Times New Roman" pitchFamily="18" charset="0"/>
              </a:rPr>
              <a:t> </a:t>
            </a:r>
          </a:p>
          <a:p>
            <a:r>
              <a:rPr lang="en-US" sz="3600" dirty="0" err="1">
                <a:latin typeface="Times New Roman" pitchFamily="18" charset="0"/>
                <a:cs typeface="Times New Roman" pitchFamily="18" charset="0"/>
              </a:rPr>
              <a:t>trơn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trượt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nứa</a:t>
            </a:r>
            <a:r>
              <a:rPr lang="en-US" sz="3600" dirty="0">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id="{15C3E506-0336-4BBF-ABE4-5ABB71C0423A}"/>
              </a:ext>
            </a:extLst>
          </p:cNvPr>
          <p:cNvSpPr txBox="1"/>
          <p:nvPr/>
        </p:nvSpPr>
        <p:spPr>
          <a:xfrm>
            <a:off x="0" y="231069"/>
            <a:ext cx="11650716" cy="2108203"/>
          </a:xfrm>
          <a:prstGeom prst="rect">
            <a:avLst/>
          </a:prstGeom>
          <a:noFill/>
        </p:spPr>
        <p:txBody>
          <a:bodyPr wrap="square" lIns="91377" tIns="45687" rIns="91377" bIns="45687" rtlCol="0">
            <a:spAutoFit/>
          </a:bodyPr>
          <a:lstStyle/>
          <a:p>
            <a:pPr algn="ctr"/>
            <a:r>
              <a:rPr lang="en-US" sz="4000" b="1" u="sng" dirty="0" err="1">
                <a:latin typeface="Times New Roman" panose="02020603050405020304" pitchFamily="18" charset="0"/>
                <a:cs typeface="Times New Roman" panose="02020603050405020304" pitchFamily="18" charset="0"/>
              </a:rPr>
              <a:t>Tiếng</a:t>
            </a:r>
            <a:r>
              <a:rPr lang="en-US" sz="4000" b="1" u="sng"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Việt</a:t>
            </a:r>
            <a:endParaRPr lang="en-US" sz="4000" b="1" u="sng" dirty="0">
              <a:latin typeface="Times New Roman" panose="02020603050405020304" pitchFamily="18" charset="0"/>
              <a:cs typeface="Times New Roman" panose="02020603050405020304" pitchFamily="18" charset="0"/>
            </a:endParaRPr>
          </a:p>
          <a:p>
            <a:pPr algn="ctr"/>
            <a:endParaRPr lang="en-US" sz="1100" b="1" u="sng" dirty="0">
              <a:latin typeface="Times New Roman" pitchFamily="18" charset="0"/>
              <a:cs typeface="Times New Roman" pitchFamily="18" charset="0"/>
            </a:endParaRPr>
          </a:p>
          <a:p>
            <a:pPr algn="ctr"/>
            <a:r>
              <a:rPr lang="en-US" sz="3500" b="1" dirty="0">
                <a:solidFill>
                  <a:srgbClr val="FF0000"/>
                </a:solidFill>
                <a:latin typeface="Times New Roman" pitchFamily="18" charset="0"/>
                <a:cs typeface="Times New Roman" pitchFamily="18" charset="0"/>
              </a:rPr>
              <a:t>CON ĐƯỜNG ĐẾN TRƯỜNG</a:t>
            </a:r>
            <a:r>
              <a:rPr lang="en-US" sz="4000" b="1" dirty="0">
                <a:latin typeface="Times New Roman" pitchFamily="18" charset="0"/>
                <a:cs typeface="Times New Roman" pitchFamily="18" charset="0"/>
              </a:rPr>
              <a:t>		</a:t>
            </a:r>
          </a:p>
          <a:p>
            <a:pPr algn="ctr"/>
            <a:r>
              <a:rPr lang="en-US" sz="4000" b="1" dirty="0">
                <a:latin typeface="Times New Roman" pitchFamily="18" charset="0"/>
                <a:cs typeface="Times New Roman" pitchFamily="18" charset="0"/>
              </a:rPr>
              <a:t>                         </a:t>
            </a:r>
            <a:r>
              <a:rPr lang="en-US" sz="3600" b="1" dirty="0" err="1">
                <a:latin typeface="Times New Roman" panose="02020603050405020304" pitchFamily="18" charset="0"/>
                <a:cs typeface="Times New Roman" panose="02020603050405020304" pitchFamily="18" charset="0"/>
              </a:rPr>
              <a:t>Đỗ</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Dương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8" grpId="1"/>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1221</Words>
  <Application>Microsoft Office PowerPoint</Application>
  <PresentationFormat>Widescreen</PresentationFormat>
  <Paragraphs>138</Paragraphs>
  <Slides>29</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HP001 4H</vt:lpstr>
      <vt:lpstr>Nunito Black</vt:lpstr>
      <vt:lpstr>Times New Roman</vt:lpstr>
      <vt:lpstr>字魂59号-创粗黑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67</cp:revision>
  <dcterms:created xsi:type="dcterms:W3CDTF">2022-06-20T01:18:47Z</dcterms:created>
  <dcterms:modified xsi:type="dcterms:W3CDTF">2024-10-11T06:44:54Z</dcterms:modified>
</cp:coreProperties>
</file>